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pdf" ContentType="application/pdf"/>
  <Default Extension="gif" ContentType="image/gif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Default Extension="tiff" ContentType="image/tiff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860" r:id="rId1"/>
  </p:sldMasterIdLst>
  <p:notesMasterIdLst>
    <p:notesMasterId r:id="rId37"/>
  </p:notesMasterIdLst>
  <p:sldIdLst>
    <p:sldId id="256" r:id="rId2"/>
    <p:sldId id="257" r:id="rId3"/>
    <p:sldId id="258" r:id="rId4"/>
    <p:sldId id="261" r:id="rId5"/>
    <p:sldId id="264" r:id="rId6"/>
    <p:sldId id="262" r:id="rId7"/>
    <p:sldId id="263" r:id="rId8"/>
    <p:sldId id="265" r:id="rId9"/>
    <p:sldId id="266" r:id="rId10"/>
    <p:sldId id="281" r:id="rId11"/>
    <p:sldId id="296" r:id="rId12"/>
    <p:sldId id="267" r:id="rId13"/>
    <p:sldId id="269" r:id="rId14"/>
    <p:sldId id="294" r:id="rId15"/>
    <p:sldId id="275" r:id="rId16"/>
    <p:sldId id="271" r:id="rId17"/>
    <p:sldId id="273" r:id="rId18"/>
    <p:sldId id="274" r:id="rId19"/>
    <p:sldId id="277" r:id="rId20"/>
    <p:sldId id="276" r:id="rId21"/>
    <p:sldId id="292" r:id="rId22"/>
    <p:sldId id="278" r:id="rId23"/>
    <p:sldId id="279" r:id="rId24"/>
    <p:sldId id="280" r:id="rId25"/>
    <p:sldId id="282" r:id="rId26"/>
    <p:sldId id="29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5" r:id="rId35"/>
    <p:sldId id="291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464" y="-5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7746A-91B4-5B43-B511-6B3128AC73F8}" type="datetimeFigureOut">
              <a:rPr lang="en-US" smtClean="0"/>
              <a:t>8/14/13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080C53-A79E-4E40-8129-820371387FB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result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80C53-A79E-4E40-8129-820371387FBE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Pictured</a:t>
            </a:r>
            <a:r>
              <a:rPr lang="en-US" baseline="0" dirty="0" smtClean="0"/>
              <a:t> Here is Doc Ricketts, ROV</a:t>
            </a:r>
          </a:p>
          <a:p>
            <a:r>
              <a:rPr lang="en-US" baseline="0" dirty="0" smtClean="0"/>
              <a:t>Custom </a:t>
            </a:r>
            <a:r>
              <a:rPr lang="en-US" baseline="0" dirty="0" err="1" smtClean="0"/>
              <a:t>Toolsled</a:t>
            </a:r>
            <a:r>
              <a:rPr lang="en-US" baseline="0" dirty="0" smtClean="0"/>
              <a:t> that gets bolted onto the bottom</a:t>
            </a:r>
          </a:p>
          <a:p>
            <a:r>
              <a:rPr lang="en-US" baseline="0" dirty="0" smtClean="0"/>
              <a:t>Use Station Keeping software developed with Stanford to conduct au</a:t>
            </a:r>
          </a:p>
          <a:p>
            <a:r>
              <a:rPr lang="en-US" baseline="0" dirty="0" smtClean="0"/>
              <a:t>Surveys</a:t>
            </a:r>
          </a:p>
          <a:p>
            <a:r>
              <a:rPr lang="en-US" baseline="0" dirty="0" smtClean="0"/>
              <a:t>Near autonomous with real time results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80C53-A79E-4E40-8129-820371387FBE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7E4E525-094B-3B4B-8DDD-70F0110E3A2F}" type="datetimeFigureOut">
              <a:rPr lang="en-US" smtClean="0"/>
              <a:pPr/>
              <a:t>8/13/13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6292582-9FC8-4B1B-8456-B27CC842DE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E525-094B-3B4B-8DDD-70F0110E3A2F}" type="datetimeFigureOut">
              <a:rPr lang="en-US" smtClean="0"/>
              <a:pPr/>
              <a:t>8/13/13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350F-2B74-0047-8FDA-800E667CF5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E525-094B-3B4B-8DDD-70F0110E3A2F}" type="datetimeFigureOut">
              <a:rPr lang="en-US" smtClean="0"/>
              <a:pPr/>
              <a:t>8/13/13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350F-2B74-0047-8FDA-800E667CF5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E525-094B-3B4B-8DDD-70F0110E3A2F}" type="datetimeFigureOut">
              <a:rPr lang="en-US" smtClean="0"/>
              <a:pPr/>
              <a:t>8/13/13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350F-2B74-0047-8FDA-800E667CF5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E525-094B-3B4B-8DDD-70F0110E3A2F}" type="datetimeFigureOut">
              <a:rPr lang="en-US" smtClean="0"/>
              <a:pPr/>
              <a:t>8/13/13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350F-2B74-0047-8FDA-800E667CF5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E525-094B-3B4B-8DDD-70F0110E3A2F}" type="datetimeFigureOut">
              <a:rPr lang="en-US" smtClean="0"/>
              <a:pPr/>
              <a:t>8/13/13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350F-2B74-0047-8FDA-800E667CF5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E525-094B-3B4B-8DDD-70F0110E3A2F}" type="datetimeFigureOut">
              <a:rPr lang="en-US" smtClean="0"/>
              <a:pPr/>
              <a:t>8/13/13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350F-2B74-0047-8FDA-800E667CF5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E525-094B-3B4B-8DDD-70F0110E3A2F}" type="datetimeFigureOut">
              <a:rPr lang="en-US" smtClean="0"/>
              <a:pPr/>
              <a:t>8/13/13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350F-2B74-0047-8FDA-800E667CF5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4E525-094B-3B4B-8DDD-70F0110E3A2F}" type="datetimeFigureOut">
              <a:rPr lang="en-US" smtClean="0"/>
              <a:pPr/>
              <a:t>8/13/13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350F-2B74-0047-8FDA-800E667CF5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7E4E525-094B-3B4B-8DDD-70F0110E3A2F}" type="datetimeFigureOut">
              <a:rPr lang="en-US" smtClean="0"/>
              <a:pPr/>
              <a:t>8/13/13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350F-2B74-0047-8FDA-800E667CF5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7E4E525-094B-3B4B-8DDD-70F0110E3A2F}" type="datetimeFigureOut">
              <a:rPr lang="en-US" smtClean="0"/>
              <a:pPr/>
              <a:t>8/13/13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48350F-2B74-0047-8FDA-800E667CF58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B7E4E525-094B-3B4B-8DDD-70F0110E3A2F}" type="datetimeFigureOut">
              <a:rPr lang="en-US" smtClean="0"/>
              <a:pPr/>
              <a:t>8/13/13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F48350F-2B74-0047-8FDA-800E667CF5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2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2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tiff"/><Relationship Id="rId3" Type="http://schemas.openxmlformats.org/officeDocument/2006/relationships/image" Target="../media/image2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d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2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d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eg"/><Relationship Id="rId3" Type="http://schemas.openxmlformats.org/officeDocument/2006/relationships/image" Target="../media/image2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Relationship Id="rId3" Type="http://schemas.openxmlformats.org/officeDocument/2006/relationships/image" Target="../media/image2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Relationship Id="rId3" Type="http://schemas.openxmlformats.org/officeDocument/2006/relationships/image" Target="../media/image2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tiff"/><Relationship Id="rId3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eg"/><Relationship Id="rId3" Type="http://schemas.openxmlformats.org/officeDocument/2006/relationships/image" Target="../media/image2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5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tif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1.png"/><Relationship Id="rId1" Type="http://schemas.openxmlformats.org/officeDocument/2006/relationships/video" Target="file://localhost/Users/ericjmartin/Desktop/presentation/AUVlaunch.mov" TargetMode="External"/><Relationship Id="rId2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emartin@mbari.org" TargetMode="External"/><Relationship Id="rId3" Type="http://schemas.openxmlformats.org/officeDocument/2006/relationships/hyperlink" Target="http://www.mbari.org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1.png"/><Relationship Id="rId4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d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3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21734"/>
            <a:ext cx="7772400" cy="260773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Seafloor Mapping and Imaging Efforts Using Autonomous Underwater Vehicles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18933"/>
            <a:ext cx="7772400" cy="1881843"/>
          </a:xfrm>
        </p:spPr>
        <p:txBody>
          <a:bodyPr>
            <a:normAutofit/>
          </a:bodyPr>
          <a:lstStyle/>
          <a:p>
            <a:r>
              <a:rPr lang="en-US" dirty="0" smtClean="0"/>
              <a:t>Eric J. Martin</a:t>
            </a:r>
          </a:p>
          <a:p>
            <a:r>
              <a:rPr lang="en-US" sz="2400" dirty="0" smtClean="0"/>
              <a:t>Hans Thomas, David W. Caress, Brett W. Hobson </a:t>
            </a:r>
          </a:p>
          <a:p>
            <a:r>
              <a:rPr lang="en-US" sz="2400" dirty="0" smtClean="0"/>
              <a:t>Monterey Bay Aquarium Research Institute</a:t>
            </a:r>
          </a:p>
          <a:p>
            <a:r>
              <a:rPr lang="en-US" sz="2400" dirty="0" smtClean="0"/>
              <a:t>UUST 2013     </a:t>
            </a:r>
            <a:r>
              <a:rPr lang="en-US" sz="2400" dirty="0" smtClean="0"/>
              <a:t> </a:t>
            </a:r>
            <a:r>
              <a:rPr lang="en-US" sz="2400" dirty="0" smtClean="0"/>
              <a:t>August 14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, 2013 </a:t>
            </a:r>
            <a:endParaRPr lang="en-US" sz="2400" dirty="0"/>
          </a:p>
        </p:txBody>
      </p:sp>
      <p:pic>
        <p:nvPicPr>
          <p:cNvPr id="4" name="Picture 3" descr="mbarilogo_transparent_black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15" y="5511126"/>
            <a:ext cx="1976967" cy="12214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908837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Benthic Imaging</a:t>
            </a:r>
            <a:endParaRPr lang="en-US" dirty="0"/>
          </a:p>
        </p:txBody>
      </p:sp>
      <p:pic>
        <p:nvPicPr>
          <p:cNvPr id="6" name="Picture 5" descr="roverzoo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927" y="0"/>
            <a:ext cx="6380073" cy="60072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64933" y="5991366"/>
            <a:ext cx="6079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Mosaic of a 2.8m long </a:t>
            </a:r>
            <a:r>
              <a:rPr lang="en-US" dirty="0"/>
              <a:t>B</a:t>
            </a:r>
            <a:r>
              <a:rPr lang="en-US" dirty="0" smtClean="0"/>
              <a:t>enthic Rover</a:t>
            </a:r>
            <a:endParaRPr lang="en-US" dirty="0"/>
          </a:p>
        </p:txBody>
      </p:sp>
      <p:pic>
        <p:nvPicPr>
          <p:cNvPr id="5" name="Picture 4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High Detail Results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87720"/>
            <a:ext cx="4656667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Initial Surveys were conducted between 2006-2009</a:t>
            </a:r>
          </a:p>
          <a:p>
            <a:r>
              <a:rPr lang="en-US" dirty="0" smtClean="0"/>
              <a:t>Detection of a New Flow in April 2011 led towards later re-mapping efforts. </a:t>
            </a:r>
          </a:p>
          <a:p>
            <a:r>
              <a:rPr lang="en-US" dirty="0" smtClean="0"/>
              <a:t>Subtraction of the bathymetry led towards mapping of the extent of the new lava flow. 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56667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Repeat Mapping of Axial Volcano Lava Flows </a:t>
            </a:r>
            <a:endParaRPr lang="en-US" dirty="0"/>
          </a:p>
        </p:txBody>
      </p:sp>
      <p:pic>
        <p:nvPicPr>
          <p:cNvPr id="5" name="Picture 4" descr="ClaguePlannedSurveySit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72073" y="20643"/>
            <a:ext cx="4045985" cy="6837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mbarilogo_transparent_black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18933" y="2963333"/>
            <a:ext cx="1609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Repeat Maps</a:t>
            </a:r>
            <a:endParaRPr lang="en-US" dirty="0"/>
          </a:p>
        </p:txBody>
      </p:sp>
      <p:pic>
        <p:nvPicPr>
          <p:cNvPr id="3" name="Picture 2" descr="AxialResurvey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6933" y="33866"/>
            <a:ext cx="8466667" cy="6814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6129867" y="1676400"/>
            <a:ext cx="643466" cy="575733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xialResurvey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3656" y="1633008"/>
            <a:ext cx="9130344" cy="3294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6198" y="6488668"/>
            <a:ext cx="4467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Clague</a:t>
            </a:r>
            <a:r>
              <a:rPr lang="en-US" dirty="0" smtClean="0"/>
              <a:t> et al, </a:t>
            </a:r>
            <a:r>
              <a:rPr lang="en-US" i="1" dirty="0" smtClean="0"/>
              <a:t>Nature </a:t>
            </a:r>
            <a:r>
              <a:rPr lang="en-US" i="1" dirty="0" err="1" smtClean="0"/>
              <a:t>Geoscience</a:t>
            </a:r>
            <a:r>
              <a:rPr lang="en-US" dirty="0" smtClean="0"/>
              <a:t>,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4114800"/>
            <a:ext cx="2827867" cy="1892491"/>
          </a:xfrm>
        </p:spPr>
        <p:txBody>
          <a:bodyPr>
            <a:normAutofit/>
          </a:bodyPr>
          <a:lstStyle/>
          <a:p>
            <a:r>
              <a:rPr lang="en-US" sz="2200" dirty="0" smtClean="0"/>
              <a:t>Geological Mission to map active areas of the Alarcon Rise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8669" y="355600"/>
            <a:ext cx="3181350" cy="2438400"/>
          </a:xfrm>
        </p:spPr>
        <p:txBody>
          <a:bodyPr>
            <a:noAutofit/>
          </a:bodyPr>
          <a:lstStyle/>
          <a:p>
            <a:r>
              <a:rPr lang="en-US" sz="2800" dirty="0" smtClean="0"/>
              <a:t>New Hydrothermal Vent Discovery in the Gulf of California (2012)</a:t>
            </a:r>
            <a:endParaRPr lang="en-US" sz="2800" dirty="0"/>
          </a:p>
        </p:txBody>
      </p:sp>
      <p:pic>
        <p:nvPicPr>
          <p:cNvPr id="7" name="Picture 6" descr="Fig1_ExpeditionLoc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550" y="20643"/>
            <a:ext cx="5505450" cy="6858000"/>
          </a:xfrm>
          <a:prstGeom prst="rect">
            <a:avLst/>
          </a:prstGeom>
        </p:spPr>
      </p:pic>
      <p:pic>
        <p:nvPicPr>
          <p:cNvPr id="6" name="Picture 5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53867" y="4724400"/>
            <a:ext cx="694266" cy="592667"/>
          </a:xfrm>
          <a:prstGeom prst="rect">
            <a:avLst/>
          </a:prstGeom>
          <a:solidFill>
            <a:srgbClr val="DA1F28">
              <a:alpha val="0"/>
            </a:srgb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larcon_merged.jpg"/>
          <p:cNvPicPr>
            <a:picLocks noGrp="1" noChangeAspect="1"/>
          </p:cNvPicPr>
          <p:nvPr>
            <p:ph idx="1"/>
          </p:nvPr>
        </p:nvPicPr>
        <p:blipFill>
          <a:blip r:embed="rId2"/>
          <a:srcRect t="-11933" b="-11933"/>
          <a:stretch>
            <a:fillRect/>
          </a:stretch>
        </p:blipFill>
        <p:spPr>
          <a:xfrm>
            <a:off x="30149" y="562002"/>
            <a:ext cx="9113851" cy="5012267"/>
          </a:xfrm>
        </p:spPr>
      </p:pic>
      <p:sp>
        <p:nvSpPr>
          <p:cNvPr id="5" name="TextBox 4"/>
          <p:cNvSpPr txBox="1"/>
          <p:nvPr/>
        </p:nvSpPr>
        <p:spPr>
          <a:xfrm>
            <a:off x="457200" y="5574269"/>
            <a:ext cx="3850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Original Survey (1-m Resolution)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36430" y="5574269"/>
            <a:ext cx="2694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 Pass (3-D View)</a:t>
            </a:r>
            <a:endParaRPr lang="en-US" dirty="0"/>
          </a:p>
        </p:txBody>
      </p:sp>
      <p:pic>
        <p:nvPicPr>
          <p:cNvPr id="7" name="Picture 6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399-Tape4_mosaic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803" y="16937"/>
            <a:ext cx="2809875" cy="68580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481328"/>
            <a:ext cx="5029200" cy="4525963"/>
          </a:xfrm>
        </p:spPr>
        <p:txBody>
          <a:bodyPr/>
          <a:lstStyle/>
          <a:p>
            <a:r>
              <a:rPr lang="en-US" dirty="0" smtClean="0"/>
              <a:t>ROV Validation</a:t>
            </a:r>
          </a:p>
          <a:p>
            <a:r>
              <a:rPr lang="en-US" dirty="0" smtClean="0"/>
              <a:t>Multiple Vents Found</a:t>
            </a:r>
          </a:p>
          <a:p>
            <a:pPr lvl="1"/>
            <a:r>
              <a:rPr lang="en-US" dirty="0" smtClean="0"/>
              <a:t>Including a 13-m Tall Vent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Vent Discovery</a:t>
            </a:r>
            <a:endParaRPr lang="en-US" dirty="0"/>
          </a:p>
        </p:txBody>
      </p:sp>
      <p:pic>
        <p:nvPicPr>
          <p:cNvPr id="7" name="Picture 6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8525" y="1481328"/>
            <a:ext cx="2759075" cy="4546939"/>
          </a:xfrm>
        </p:spPr>
        <p:txBody>
          <a:bodyPr>
            <a:normAutofit/>
          </a:bodyPr>
          <a:lstStyle/>
          <a:p>
            <a:r>
              <a:rPr lang="en-US" sz="2200" dirty="0" smtClean="0"/>
              <a:t>Surveys of Santa Monica and Santa Cruz Basins</a:t>
            </a:r>
          </a:p>
          <a:p>
            <a:r>
              <a:rPr lang="en-US" sz="2200" dirty="0" smtClean="0"/>
              <a:t>Debris Mapping</a:t>
            </a:r>
          </a:p>
          <a:p>
            <a:r>
              <a:rPr lang="en-US" sz="2200" dirty="0" smtClean="0"/>
              <a:t>Methane Seep Detection Coupled with ROV Validation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Seep Exploration in Southern California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55067" y="4927600"/>
            <a:ext cx="3539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INSERT MAP of Dive Sites</a:t>
            </a:r>
            <a:endParaRPr lang="en-US" dirty="0"/>
          </a:p>
        </p:txBody>
      </p:sp>
      <p:pic>
        <p:nvPicPr>
          <p:cNvPr id="6" name="Picture 5" descr="Fig_Location_SantaCruzBas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600" y="914396"/>
            <a:ext cx="6166399" cy="5672667"/>
          </a:xfrm>
          <a:prstGeom prst="rect">
            <a:avLst/>
          </a:prstGeom>
        </p:spPr>
      </p:pic>
      <p:pic>
        <p:nvPicPr>
          <p:cNvPr id="7" name="Picture 6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antaCruzBasinDebris3SsloCF1mPlotEdit.pdf"/>
          <p:cNvPicPr>
            <a:picLocks noGrp="1" noChangeAspect="1"/>
          </p:cNvPicPr>
          <p:nvPr>
            <p:ph idx="4294967295"/>
          </p:nvPr>
        </p:nvPicPr>
        <mc:AlternateContent xmlns:ma="http://schemas.microsoft.com/office/mac/drawingml/2008/main">
          <mc:Choice Requires="ma">
            <p:blipFill>
              <a:blip r:embed="rId2"/>
              <a:srcRect l="-2844" r="-284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l="-2844" r="-2844"/>
              <a:stretch>
                <a:fillRect/>
              </a:stretch>
            </p:blipFill>
          </mc:Fallback>
        </mc:AlternateContent>
        <p:spPr>
          <a:xfrm>
            <a:off x="-389466" y="423333"/>
            <a:ext cx="9883604" cy="5435600"/>
          </a:xfrm>
        </p:spPr>
      </p:pic>
      <p:pic>
        <p:nvPicPr>
          <p:cNvPr id="3" name="Picture 2" descr="mbarilogo_transparent_black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Brief history of </a:t>
            </a:r>
            <a:r>
              <a:rPr lang="en-US" dirty="0" err="1" smtClean="0"/>
              <a:t>AUVs</a:t>
            </a:r>
            <a:r>
              <a:rPr lang="en-US" dirty="0" smtClean="0"/>
              <a:t> at MBARI</a:t>
            </a:r>
          </a:p>
          <a:p>
            <a:r>
              <a:rPr lang="en-US" dirty="0" smtClean="0"/>
              <a:t>AUV Technical Capabilities</a:t>
            </a:r>
          </a:p>
          <a:p>
            <a:r>
              <a:rPr lang="en-US" dirty="0" smtClean="0"/>
              <a:t>Mapping Configurations</a:t>
            </a:r>
          </a:p>
          <a:p>
            <a:r>
              <a:rPr lang="en-US" dirty="0" smtClean="0"/>
              <a:t>Imaging Configurations</a:t>
            </a:r>
          </a:p>
          <a:p>
            <a:r>
              <a:rPr lang="en-US" dirty="0" smtClean="0"/>
              <a:t>Mapping Efforts</a:t>
            </a:r>
          </a:p>
          <a:p>
            <a:r>
              <a:rPr lang="en-US" dirty="0" smtClean="0"/>
              <a:t>Next Steps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pic>
        <p:nvPicPr>
          <p:cNvPr id="4" name="Picture 3" descr="mbarilogo_transparent_black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Debris Identification		</a:t>
            </a:r>
            <a:endParaRPr lang="en-US" dirty="0"/>
          </a:p>
        </p:txBody>
      </p:sp>
      <p:pic>
        <p:nvPicPr>
          <p:cNvPr id="11" name="Picture 10" descr="55galdr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17638"/>
            <a:ext cx="9144000" cy="43053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184401" y="5806701"/>
            <a:ext cx="695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ROV Frame Grab of a 55 Gallon Drum In Santa Cruz Basin</a:t>
            </a:r>
          </a:p>
          <a:p>
            <a:endParaRPr lang="en-US" dirty="0"/>
          </a:p>
        </p:txBody>
      </p:sp>
      <p:pic>
        <p:nvPicPr>
          <p:cNvPr id="5" name="Picture 4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2_29_13_13.jpg"/>
          <p:cNvPicPr>
            <a:picLocks noChangeAspect="1"/>
          </p:cNvPicPr>
          <p:nvPr/>
        </p:nvPicPr>
        <p:blipFill>
          <a:blip r:embed="rId2"/>
          <a:srcRect t="14815" b="12593"/>
          <a:stretch>
            <a:fillRect/>
          </a:stretch>
        </p:blipFill>
        <p:spPr>
          <a:xfrm>
            <a:off x="0" y="1299105"/>
            <a:ext cx="9144000" cy="4480568"/>
          </a:xfrm>
          <a:prstGeom prst="rect">
            <a:avLst/>
          </a:prstGeom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Debris Identification		</a:t>
            </a:r>
            <a:endParaRPr kumimoji="0" 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Debris Identification		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064933" y="5823633"/>
            <a:ext cx="6079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ROV Frame Grab of a Field of Cat Food Cans </a:t>
            </a:r>
          </a:p>
          <a:p>
            <a:pPr algn="r"/>
            <a:endParaRPr lang="en-US" dirty="0"/>
          </a:p>
        </p:txBody>
      </p:sp>
      <p:pic>
        <p:nvPicPr>
          <p:cNvPr id="5" name="Picture 4" descr="nineliv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17637"/>
            <a:ext cx="10144865" cy="4389063"/>
          </a:xfrm>
          <a:prstGeom prst="rect">
            <a:avLst/>
          </a:prstGeom>
        </p:spPr>
      </p:pic>
      <p:pic>
        <p:nvPicPr>
          <p:cNvPr id="6" name="Picture 5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  <p:pic>
        <p:nvPicPr>
          <p:cNvPr id="7" name="Picture 6" descr="02_33_01_15.jpg"/>
          <p:cNvPicPr>
            <a:picLocks noChangeAspect="1"/>
          </p:cNvPicPr>
          <p:nvPr/>
        </p:nvPicPr>
        <p:blipFill>
          <a:blip r:embed="rId4"/>
          <a:srcRect t="14815" b="14815"/>
          <a:stretch>
            <a:fillRect/>
          </a:stretch>
        </p:blipFill>
        <p:spPr>
          <a:xfrm>
            <a:off x="10585" y="1417637"/>
            <a:ext cx="9144000" cy="4343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5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Seep Exploration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81328"/>
            <a:ext cx="3069803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Santa Cruz Basin Including San Diego Trough Fault</a:t>
            </a:r>
          </a:p>
          <a:p>
            <a:r>
              <a:rPr lang="en-US" sz="2400" dirty="0" err="1" smtClean="0"/>
              <a:t>Authigenic</a:t>
            </a:r>
            <a:r>
              <a:rPr lang="en-US" sz="2400" dirty="0" smtClean="0"/>
              <a:t> Carbonate Formation</a:t>
            </a:r>
          </a:p>
          <a:p>
            <a:pPr>
              <a:buNone/>
            </a:pPr>
            <a:endParaRPr lang="en-US" sz="2400" dirty="0"/>
          </a:p>
        </p:txBody>
      </p:sp>
      <p:pic>
        <p:nvPicPr>
          <p:cNvPr id="9" name="Picture 8" descr="SplitRidgeTopo1mSlopeNav-eps-converted-to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527003" y="274638"/>
            <a:ext cx="5616997" cy="6583362"/>
          </a:xfrm>
          <a:prstGeom prst="rect">
            <a:avLst/>
          </a:prstGeom>
        </p:spPr>
      </p:pic>
      <p:pic>
        <p:nvPicPr>
          <p:cNvPr id="5" name="Picture 4" descr="mbarilogo_transparent_black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rbon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2813"/>
            <a:ext cx="9144001" cy="4610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64933" y="5522913"/>
            <a:ext cx="6079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ROV Frame Grab of Carbonate Formations</a:t>
            </a:r>
          </a:p>
          <a:p>
            <a:pPr algn="r"/>
            <a:endParaRPr lang="en-US" dirty="0"/>
          </a:p>
        </p:txBody>
      </p:sp>
      <p:pic>
        <p:nvPicPr>
          <p:cNvPr id="6" name="Picture 5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81328"/>
            <a:ext cx="57404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Combine New Imaging Capabilities and Multibeam Payloads</a:t>
            </a:r>
          </a:p>
          <a:p>
            <a:pPr lvl="1"/>
            <a:r>
              <a:rPr lang="en-US" dirty="0" smtClean="0"/>
              <a:t>Targeting 1cm Lateral Resolution</a:t>
            </a:r>
          </a:p>
          <a:p>
            <a:pPr lvl="1"/>
            <a:r>
              <a:rPr lang="en-US" dirty="0" smtClean="0"/>
              <a:t>Addition of Stereo Imaging</a:t>
            </a:r>
          </a:p>
          <a:p>
            <a:pPr lvl="1"/>
            <a:r>
              <a:rPr lang="en-US" dirty="0" smtClean="0"/>
              <a:t>Evaluation of LIDAR Technologies</a:t>
            </a:r>
          </a:p>
          <a:p>
            <a:r>
              <a:rPr lang="en-US" dirty="0" smtClean="0"/>
              <a:t>Test Interactively Using MBARI </a:t>
            </a:r>
            <a:r>
              <a:rPr lang="en-US" dirty="0" err="1" smtClean="0"/>
              <a:t>ROVs</a:t>
            </a:r>
            <a:endParaRPr lang="en-US" dirty="0" smtClean="0"/>
          </a:p>
          <a:p>
            <a:r>
              <a:rPr lang="en-US" dirty="0" smtClean="0"/>
              <a:t>Conduct Repeat Surveys</a:t>
            </a:r>
          </a:p>
          <a:p>
            <a:pPr lvl="1"/>
            <a:r>
              <a:rPr lang="en-US" dirty="0" smtClean="0"/>
              <a:t>Areas of Biological &amp; Geological Interest Inside Monterey Bay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Efforts </a:t>
            </a:r>
            <a:endParaRPr lang="en-US" dirty="0"/>
          </a:p>
        </p:txBody>
      </p:sp>
      <p:pic>
        <p:nvPicPr>
          <p:cNvPr id="6" name="Picture 5" descr="mbarilogo_transparent_black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7"/>
            <a:ext cx="3098800" cy="3162829"/>
          </a:xfrm>
        </p:spPr>
        <p:txBody>
          <a:bodyPr/>
          <a:lstStyle/>
          <a:p>
            <a:r>
              <a:rPr lang="en-US" dirty="0" smtClean="0"/>
              <a:t>ROV Imaging Test Platform</a:t>
            </a:r>
            <a:endParaRPr lang="en-US" dirty="0"/>
          </a:p>
        </p:txBody>
      </p:sp>
      <p:pic>
        <p:nvPicPr>
          <p:cNvPr id="6" name="Picture 5" descr="DSCN20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298" y="156105"/>
            <a:ext cx="4937522" cy="6583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ntereyBay-Large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715247" y="0"/>
            <a:ext cx="7428753" cy="5740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84401" y="5806701"/>
            <a:ext cx="695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Area of Interest in the Monterey Canyon</a:t>
            </a:r>
          </a:p>
          <a:p>
            <a:endParaRPr lang="en-US" dirty="0"/>
          </a:p>
        </p:txBody>
      </p:sp>
      <p:pic>
        <p:nvPicPr>
          <p:cNvPr id="5" name="Picture 4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1295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ntereyBay-zoom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293409" y="0"/>
            <a:ext cx="7850592" cy="60663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4401" y="6066366"/>
            <a:ext cx="695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Shipboard Multibeam Data of Highlighted Area</a:t>
            </a:r>
          </a:p>
          <a:p>
            <a:endParaRPr lang="en-US" dirty="0"/>
          </a:p>
        </p:txBody>
      </p:sp>
      <p:pic>
        <p:nvPicPr>
          <p:cNvPr id="4" name="Picture 3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0043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00m_AUV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378075" y="0"/>
            <a:ext cx="7765926" cy="60009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4401" y="6000943"/>
            <a:ext cx="695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AUV Collected Data of the Previous Slide at 1m Resolution</a:t>
            </a:r>
          </a:p>
          <a:p>
            <a:endParaRPr lang="en-US" dirty="0"/>
          </a:p>
        </p:txBody>
      </p:sp>
      <p:pic>
        <p:nvPicPr>
          <p:cNvPr id="4" name="Picture 3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0043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2000: Design commenced of a 21” Diameter Vehicle.</a:t>
            </a:r>
          </a:p>
          <a:p>
            <a:r>
              <a:rPr lang="en-US" dirty="0" smtClean="0"/>
              <a:t>2003: Science operations begin with a vehicle measuring water properties. Development of a mapping vehicle begins.</a:t>
            </a:r>
          </a:p>
          <a:p>
            <a:r>
              <a:rPr lang="en-US" dirty="0" smtClean="0"/>
              <a:t>2006: The mapping vehicle begins survey operations, named the </a:t>
            </a:r>
            <a:r>
              <a:rPr lang="en-US" i="1" dirty="0" smtClean="0"/>
              <a:t>D. Allan B</a:t>
            </a:r>
            <a:r>
              <a:rPr lang="en-US" dirty="0" smtClean="0"/>
              <a:t>.</a:t>
            </a:r>
          </a:p>
          <a:p>
            <a:r>
              <a:rPr lang="en-US" dirty="0" smtClean="0"/>
              <a:t>Since, the vehicle has completed over 165 successful survey missions. 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Brief History of the Dorado Class</a:t>
            </a:r>
            <a:endParaRPr lang="en-US" dirty="0"/>
          </a:p>
        </p:txBody>
      </p:sp>
      <p:pic>
        <p:nvPicPr>
          <p:cNvPr id="4" name="Picture 3" descr="mbarilogo_transparent_black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00m_5cmres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298887" y="0"/>
            <a:ext cx="7845114" cy="60621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4401" y="6062133"/>
            <a:ext cx="695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ROV Collected Multibeam at 1cm Resolution</a:t>
            </a:r>
          </a:p>
          <a:p>
            <a:endParaRPr lang="en-US" dirty="0"/>
          </a:p>
        </p:txBody>
      </p:sp>
      <p:pic>
        <p:nvPicPr>
          <p:cNvPr id="4" name="Picture 3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0043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nterey2800m_compare_em300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91721" y="2032000"/>
            <a:ext cx="2949220" cy="22789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097393" y="2032000"/>
            <a:ext cx="2949222" cy="2278943"/>
          </a:xfrm>
          <a:prstGeom prst="rect">
            <a:avLst/>
          </a:prstGeom>
        </p:spPr>
      </p:pic>
      <p:pic>
        <p:nvPicPr>
          <p:cNvPr id="4" name="Picture 3" descr="Monterey2800m_compare_5cm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103066" y="2032000"/>
            <a:ext cx="2949221" cy="22789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0222" y="1563512"/>
            <a:ext cx="1456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EM300 (50m)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56566" y="1563512"/>
            <a:ext cx="1090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AUV (1m)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485467" y="1563512"/>
            <a:ext cx="2169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Imaging (5cm)</a:t>
            </a:r>
            <a:endParaRPr lang="en-US" dirty="0"/>
          </a:p>
        </p:txBody>
      </p:sp>
      <p:pic>
        <p:nvPicPr>
          <p:cNvPr id="8" name="Picture 7" descr="mbarilogo_transparent_black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0043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Seafloor mapping from </a:t>
            </a:r>
            <a:r>
              <a:rPr lang="en-US" dirty="0" err="1" smtClean="0"/>
              <a:t>AUVs</a:t>
            </a:r>
            <a:r>
              <a:rPr lang="en-US" dirty="0" smtClean="0"/>
              <a:t> continues to be a staple of exploration in areas where shipboard maps only provide hints to underlying areas of interest.</a:t>
            </a:r>
          </a:p>
          <a:p>
            <a:r>
              <a:rPr lang="en-US" dirty="0" smtClean="0"/>
              <a:t>There is value in even finer scaling mapping.</a:t>
            </a:r>
          </a:p>
          <a:p>
            <a:r>
              <a:rPr lang="en-US" dirty="0" smtClean="0"/>
              <a:t>Imaging provides potential for single mission survey target identification and verification. </a:t>
            </a:r>
          </a:p>
          <a:p>
            <a:r>
              <a:rPr lang="en-US" dirty="0" smtClean="0"/>
              <a:t>These methods improve target identification and help aid more productive ROV dives. </a:t>
            </a:r>
          </a:p>
        </p:txBody>
      </p:sp>
      <p:pic>
        <p:nvPicPr>
          <p:cNvPr id="4" name="Picture 3" descr="mbarilogo_transparent_black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667481"/>
            <a:ext cx="7772400" cy="1829761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3" name="Picture 2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15" y="5452535"/>
            <a:ext cx="1989580" cy="1229251"/>
          </a:xfrm>
          <a:prstGeom prst="rect">
            <a:avLst/>
          </a:prstGeom>
        </p:spPr>
      </p:pic>
      <p:pic>
        <p:nvPicPr>
          <p:cNvPr id="5" name="AUVlaunch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9915" y="189345"/>
            <a:ext cx="6032030" cy="33930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Hans Thomas, David Caress, Brett Hobson, MBARI</a:t>
            </a:r>
          </a:p>
          <a:p>
            <a:r>
              <a:rPr lang="en-US" dirty="0" smtClean="0"/>
              <a:t>David </a:t>
            </a:r>
            <a:r>
              <a:rPr lang="en-US" dirty="0" err="1" smtClean="0"/>
              <a:t>Clague</a:t>
            </a:r>
            <a:r>
              <a:rPr lang="en-US" dirty="0" smtClean="0"/>
              <a:t>, Charles </a:t>
            </a:r>
            <a:r>
              <a:rPr lang="en-US" dirty="0" err="1" smtClean="0"/>
              <a:t>Paull</a:t>
            </a:r>
            <a:endParaRPr lang="en-US" dirty="0" smtClean="0"/>
          </a:p>
          <a:p>
            <a:r>
              <a:rPr lang="en-US" dirty="0" smtClean="0"/>
              <a:t>Steve Rock, Stanford University</a:t>
            </a:r>
          </a:p>
          <a:p>
            <a:endParaRPr lang="en-US" dirty="0" smtClean="0"/>
          </a:p>
          <a:p>
            <a:r>
              <a:rPr lang="en-US" dirty="0" smtClean="0"/>
              <a:t>For more information, please contact:</a:t>
            </a:r>
          </a:p>
          <a:p>
            <a:pPr lvl="1"/>
            <a:r>
              <a:rPr lang="en-US" dirty="0" smtClean="0">
                <a:hlinkClick r:id="rId2"/>
              </a:rPr>
              <a:t>emartin@mbari.org</a:t>
            </a:r>
            <a:endParaRPr lang="en-US" dirty="0" smtClean="0"/>
          </a:p>
          <a:p>
            <a:pPr lvl="1"/>
            <a:r>
              <a:rPr lang="en-US" dirty="0" smtClean="0">
                <a:hlinkClick r:id="rId3"/>
              </a:rPr>
              <a:t>http://www.mbari.org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lambedZTopoSlope2-eps-converted-to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12016" y="999067"/>
            <a:ext cx="4356409" cy="4876799"/>
          </a:xfrm>
          <a:prstGeom prst="rect">
            <a:avLst/>
          </a:prstGeom>
        </p:spPr>
      </p:pic>
      <p:pic>
        <p:nvPicPr>
          <p:cNvPr id="11" name="Picture 10" descr="outputblende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991" y="999067"/>
            <a:ext cx="4460940" cy="4888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i="1" dirty="0" smtClean="0"/>
              <a:t>D. Allan B. </a:t>
            </a:r>
            <a:r>
              <a:rPr lang="en-US" dirty="0" smtClean="0"/>
              <a:t>Mapping AUV</a:t>
            </a:r>
            <a:endParaRPr lang="en-US" dirty="0"/>
          </a:p>
        </p:txBody>
      </p:sp>
      <p:pic>
        <p:nvPicPr>
          <p:cNvPr id="6" name="Content Placeholder 5" descr="AUVSpecDrawing_horizontal.jpg"/>
          <p:cNvPicPr>
            <a:picLocks noGrp="1" noChangeAspect="1"/>
          </p:cNvPicPr>
          <p:nvPr>
            <p:ph idx="1"/>
          </p:nvPr>
        </p:nvPicPr>
        <p:blipFill>
          <a:blip r:embed="rId2"/>
          <a:srcRect t="-17165" b="-17165"/>
          <a:stretch>
            <a:fillRect/>
          </a:stretch>
        </p:blipFill>
        <p:spPr>
          <a:xfrm>
            <a:off x="-142589" y="1151468"/>
            <a:ext cx="9286589" cy="5107266"/>
          </a:xfrm>
        </p:spPr>
      </p:pic>
      <p:pic>
        <p:nvPicPr>
          <p:cNvPr id="4" name="Picture 3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417638"/>
            <a:ext cx="6265332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21” Cylindrical Body Varying 12’-20’ Length Based on </a:t>
            </a:r>
            <a:r>
              <a:rPr lang="en-US" dirty="0" err="1" smtClean="0"/>
              <a:t>Gertler</a:t>
            </a:r>
            <a:r>
              <a:rPr lang="en-US" dirty="0" smtClean="0"/>
              <a:t> 38 Body</a:t>
            </a:r>
          </a:p>
          <a:p>
            <a:r>
              <a:rPr lang="en-US" dirty="0" smtClean="0"/>
              <a:t>Free flooded faired skin</a:t>
            </a:r>
          </a:p>
          <a:p>
            <a:r>
              <a:rPr lang="en-US" dirty="0" smtClean="0"/>
              <a:t>Modular Section Design</a:t>
            </a:r>
          </a:p>
          <a:p>
            <a:r>
              <a:rPr lang="en-US" dirty="0" smtClean="0"/>
              <a:t>17 Hours Typical Operation</a:t>
            </a:r>
          </a:p>
          <a:p>
            <a:pPr lvl="1"/>
            <a:r>
              <a:rPr lang="en-US" dirty="0" smtClean="0"/>
              <a:t>2x 5kW Li-Ion Battery Payload.</a:t>
            </a:r>
          </a:p>
          <a:p>
            <a:r>
              <a:rPr lang="en-US" dirty="0" smtClean="0"/>
              <a:t>Depth Rated to 6,000 Meters in Seawater</a:t>
            </a:r>
          </a:p>
          <a:p>
            <a:pPr lvl="2"/>
            <a:r>
              <a:rPr lang="en-US" dirty="0" smtClean="0"/>
              <a:t>Operations as deep as 4,000m currently.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29600" cy="1143000"/>
          </a:xfrm>
        </p:spPr>
        <p:txBody>
          <a:bodyPr/>
          <a:lstStyle/>
          <a:p>
            <a:r>
              <a:rPr lang="en-US" dirty="0" smtClean="0"/>
              <a:t>General Vehicle Design</a:t>
            </a:r>
            <a:endParaRPr lang="en-US" dirty="0"/>
          </a:p>
        </p:txBody>
      </p:sp>
      <p:pic>
        <p:nvPicPr>
          <p:cNvPr id="4" name="Picture 3" descr="mbarilogo_transparent_black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1481328"/>
            <a:ext cx="57404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Paroscientific</a:t>
            </a:r>
            <a:r>
              <a:rPr lang="en-US" dirty="0" smtClean="0"/>
              <a:t> </a:t>
            </a:r>
            <a:r>
              <a:rPr lang="en-US" dirty="0" err="1" smtClean="0"/>
              <a:t>Digiquartz</a:t>
            </a:r>
            <a:r>
              <a:rPr lang="en-US" dirty="0" smtClean="0"/>
              <a:t> Pressure Sensor</a:t>
            </a:r>
          </a:p>
          <a:p>
            <a:r>
              <a:rPr lang="en-US" dirty="0" smtClean="0"/>
              <a:t>GPS Receiver</a:t>
            </a:r>
          </a:p>
          <a:p>
            <a:r>
              <a:rPr lang="en-US" dirty="0" err="1" smtClean="0"/>
              <a:t>Sonardyne</a:t>
            </a:r>
            <a:r>
              <a:rPr lang="en-US" dirty="0" smtClean="0"/>
              <a:t> Tracking Wideband USBL Tracking Beacon</a:t>
            </a:r>
          </a:p>
          <a:p>
            <a:r>
              <a:rPr lang="en-US" dirty="0" err="1" smtClean="0"/>
              <a:t>Kearfott</a:t>
            </a:r>
            <a:r>
              <a:rPr lang="en-US" dirty="0" smtClean="0"/>
              <a:t> </a:t>
            </a:r>
            <a:r>
              <a:rPr lang="en-US" dirty="0" err="1" smtClean="0"/>
              <a:t>SeaDeViL</a:t>
            </a:r>
            <a:r>
              <a:rPr lang="en-US" dirty="0" smtClean="0"/>
              <a:t> Inertial Navigation System</a:t>
            </a:r>
          </a:p>
          <a:p>
            <a:pPr lvl="1"/>
            <a:r>
              <a:rPr lang="en-US" dirty="0" smtClean="0"/>
              <a:t>Self contained ring laser gyro &amp; Doppler velocity logger.</a:t>
            </a:r>
          </a:p>
          <a:p>
            <a:pPr lvl="1"/>
            <a:r>
              <a:rPr lang="en-US" dirty="0" smtClean="0"/>
              <a:t>Integrates previous sensors in aiding to perform with &lt; 0.05% error over distance traveled. </a:t>
            </a:r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Navigation Assets	</a:t>
            </a:r>
            <a:endParaRPr lang="en-US" dirty="0"/>
          </a:p>
        </p:txBody>
      </p:sp>
      <p:pic>
        <p:nvPicPr>
          <p:cNvPr id="5" name="Picture 4" descr="mbarilogo_transparent_black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  <p:pic>
        <p:nvPicPr>
          <p:cNvPr id="6" name="Picture 5" descr="Kearfott-2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5743" y="4734452"/>
            <a:ext cx="2781987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1737" y="1481328"/>
            <a:ext cx="5130799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Communication Assets:</a:t>
            </a:r>
          </a:p>
          <a:p>
            <a:pPr lvl="1"/>
            <a:r>
              <a:rPr lang="en-US" dirty="0" smtClean="0"/>
              <a:t>Iridium Satellite Short Burst Data</a:t>
            </a:r>
          </a:p>
          <a:p>
            <a:pPr lvl="1"/>
            <a:r>
              <a:rPr lang="en-US" dirty="0" err="1" smtClean="0"/>
              <a:t>Freewave</a:t>
            </a:r>
            <a:r>
              <a:rPr lang="en-US" dirty="0" smtClean="0"/>
              <a:t>® Wireless Data Radio Link</a:t>
            </a:r>
          </a:p>
          <a:p>
            <a:pPr lvl="1"/>
            <a:r>
              <a:rPr lang="en-US" dirty="0" smtClean="0"/>
              <a:t>Teledyne Benthos® LF Acoustic Modem</a:t>
            </a:r>
          </a:p>
          <a:p>
            <a:endParaRPr lang="en-US" dirty="0" smtClean="0"/>
          </a:p>
          <a:p>
            <a:r>
              <a:rPr lang="en-US" dirty="0" smtClean="0"/>
              <a:t>Control </a:t>
            </a:r>
          </a:p>
          <a:p>
            <a:pPr lvl="1"/>
            <a:r>
              <a:rPr lang="en-US" dirty="0" smtClean="0"/>
              <a:t>Main Vehicle Controller (MVC) Housing:</a:t>
            </a:r>
          </a:p>
          <a:p>
            <a:pPr lvl="2"/>
            <a:r>
              <a:rPr lang="en-US" dirty="0" smtClean="0"/>
              <a:t>Emergency Batteries and Electronics</a:t>
            </a:r>
          </a:p>
          <a:p>
            <a:pPr lvl="2"/>
            <a:r>
              <a:rPr lang="en-US" dirty="0" smtClean="0"/>
              <a:t>PC/104 Stack for Data Collection and Mission Controls</a:t>
            </a:r>
          </a:p>
          <a:p>
            <a:pPr lvl="2"/>
            <a:r>
              <a:rPr lang="en-US" dirty="0" smtClean="0"/>
              <a:t>Power Conditioning </a:t>
            </a:r>
          </a:p>
          <a:p>
            <a:pPr lvl="1"/>
            <a:r>
              <a:rPr lang="en-US" dirty="0" smtClean="0"/>
              <a:t>Propeller and Duct: Combined Propulsion and Control Surface.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&amp; Communication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3067" y="2980267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PIC OF TAIL</a:t>
            </a:r>
            <a:endParaRPr lang="en-US" dirty="0"/>
          </a:p>
        </p:txBody>
      </p:sp>
      <p:pic>
        <p:nvPicPr>
          <p:cNvPr id="5" name="Picture 4" descr="C:\Dorado\Documents\MBARI_AUV_OPERATIONS_OCEANS_2007\Images\AAA_PwrPt\tailco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9399" y="1417638"/>
            <a:ext cx="6654801" cy="4991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4198938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EdgeTech</a:t>
            </a:r>
            <a:r>
              <a:rPr lang="en-US" dirty="0" smtClean="0"/>
              <a:t> FS-AU Combined System</a:t>
            </a:r>
          </a:p>
          <a:p>
            <a:pPr lvl="1"/>
            <a:r>
              <a:rPr lang="en-US" dirty="0" smtClean="0"/>
              <a:t>120/410kHz </a:t>
            </a:r>
            <a:r>
              <a:rPr lang="en-US" dirty="0" err="1" smtClean="0"/>
              <a:t>Sidescan</a:t>
            </a:r>
            <a:r>
              <a:rPr lang="en-US" dirty="0" smtClean="0"/>
              <a:t> Sonar</a:t>
            </a:r>
          </a:p>
          <a:p>
            <a:pPr lvl="1"/>
            <a:r>
              <a:rPr lang="en-US" dirty="0" smtClean="0"/>
              <a:t>1-6kHz or 2-16kHz Chirp </a:t>
            </a:r>
            <a:r>
              <a:rPr lang="en-US" dirty="0" err="1" smtClean="0"/>
              <a:t>Subbottom</a:t>
            </a:r>
            <a:r>
              <a:rPr lang="en-US" dirty="0" smtClean="0"/>
              <a:t> Sonar</a:t>
            </a:r>
          </a:p>
          <a:p>
            <a:endParaRPr lang="en-US" dirty="0" smtClean="0"/>
          </a:p>
          <a:p>
            <a:r>
              <a:rPr lang="en-US" dirty="0" smtClean="0"/>
              <a:t>Teledyne-</a:t>
            </a:r>
            <a:r>
              <a:rPr lang="en-US" dirty="0" err="1" smtClean="0"/>
              <a:t>Reson</a:t>
            </a:r>
            <a:r>
              <a:rPr lang="en-US" dirty="0" smtClean="0"/>
              <a:t> 7125 </a:t>
            </a:r>
          </a:p>
          <a:p>
            <a:pPr lvl="1"/>
            <a:r>
              <a:rPr lang="en-US" dirty="0" smtClean="0"/>
              <a:t>200kHz or 400kHz Multi-beam Sonar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Typical Survey: </a:t>
            </a:r>
          </a:p>
          <a:p>
            <a:pPr lvl="1"/>
            <a:r>
              <a:rPr lang="en-US" dirty="0" smtClean="0"/>
              <a:t>50m Altitude </a:t>
            </a:r>
          </a:p>
          <a:p>
            <a:pPr lvl="1"/>
            <a:r>
              <a:rPr lang="en-US" dirty="0" smtClean="0"/>
              <a:t>1.5 </a:t>
            </a:r>
            <a:r>
              <a:rPr lang="en-US" dirty="0" err="1" smtClean="0"/>
              <a:t>m/s</a:t>
            </a:r>
            <a:r>
              <a:rPr lang="en-US" dirty="0" smtClean="0"/>
              <a:t> Speed.</a:t>
            </a:r>
          </a:p>
          <a:p>
            <a:pPr lvl="1"/>
            <a:r>
              <a:rPr lang="en-US" dirty="0" smtClean="0"/>
              <a:t>1 meter lateral resolution &amp; 0.1 </a:t>
            </a:r>
            <a:r>
              <a:rPr lang="en-US" dirty="0" err="1" smtClean="0"/>
              <a:t>m</a:t>
            </a:r>
            <a:r>
              <a:rPr lang="en-US" dirty="0" smtClean="0"/>
              <a:t> vertical resolution.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Sensors	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552267" y="3539067"/>
            <a:ext cx="2788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Pic</a:t>
            </a:r>
            <a:r>
              <a:rPr lang="en-US" dirty="0" smtClean="0"/>
              <a:t> of Mapping payload</a:t>
            </a:r>
          </a:p>
          <a:p>
            <a:endParaRPr lang="en-US" dirty="0"/>
          </a:p>
        </p:txBody>
      </p:sp>
      <p:pic>
        <p:nvPicPr>
          <p:cNvPr id="5" name="Picture 4" descr="MappingAUVcartoon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138" y="2089082"/>
            <a:ext cx="4487862" cy="2899969"/>
          </a:xfrm>
          <a:prstGeom prst="rect">
            <a:avLst/>
          </a:prstGeom>
        </p:spPr>
      </p:pic>
      <p:pic>
        <p:nvPicPr>
          <p:cNvPr id="6" name="Picture 5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21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556933"/>
            <a:ext cx="7878873" cy="365355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Nikon D3 </a:t>
            </a:r>
            <a:r>
              <a:rPr lang="en-US" dirty="0" err="1" smtClean="0"/>
              <a:t>w</a:t>
            </a:r>
            <a:r>
              <a:rPr lang="en-US" dirty="0" smtClean="0"/>
              <a:t>/ 24mm Lens</a:t>
            </a:r>
          </a:p>
          <a:p>
            <a:pPr lvl="1"/>
            <a:r>
              <a:rPr lang="en-US" dirty="0" smtClean="0"/>
              <a:t>74º Horizontal Field-of-View </a:t>
            </a:r>
          </a:p>
          <a:p>
            <a:r>
              <a:rPr lang="en-US" dirty="0" smtClean="0"/>
              <a:t>Parallel Green Scale Projection Lasers</a:t>
            </a:r>
          </a:p>
          <a:p>
            <a:r>
              <a:rPr lang="en-US" dirty="0" smtClean="0"/>
              <a:t>Ocean Imaging Systems Xenon Strobes</a:t>
            </a:r>
          </a:p>
          <a:p>
            <a:pPr lvl="1"/>
            <a:r>
              <a:rPr lang="en-US" dirty="0" smtClean="0"/>
              <a:t>200 Joules Combined Output</a:t>
            </a:r>
          </a:p>
          <a:p>
            <a:r>
              <a:rPr lang="en-US" dirty="0" smtClean="0"/>
              <a:t>Typical Survey:</a:t>
            </a:r>
          </a:p>
          <a:p>
            <a:pPr lvl="1"/>
            <a:r>
              <a:rPr lang="en-US" dirty="0" smtClean="0"/>
              <a:t>0.5 Hz image acquisition</a:t>
            </a:r>
          </a:p>
          <a:p>
            <a:pPr lvl="1"/>
            <a:r>
              <a:rPr lang="en-US" dirty="0" smtClean="0"/>
              <a:t>3-5 meter altitude</a:t>
            </a:r>
          </a:p>
          <a:p>
            <a:pPr lvl="1"/>
            <a:r>
              <a:rPr lang="en-US" dirty="0" smtClean="0"/>
              <a:t>4 by 2.1 meter at 3m altitude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Imaging Sensors</a:t>
            </a:r>
            <a:endParaRPr lang="en-US" dirty="0"/>
          </a:p>
        </p:txBody>
      </p:sp>
      <p:pic>
        <p:nvPicPr>
          <p:cNvPr id="6" name="Picture 5" descr="mbarilogo_transparent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6183116"/>
            <a:ext cx="971552" cy="600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Concourse.thmx</Template>
  <TotalTime>12047</TotalTime>
  <Words>814</Words>
  <Application>Microsoft Macintosh PowerPoint</Application>
  <PresentationFormat>On-screen Show (4:3)</PresentationFormat>
  <Paragraphs>144</Paragraphs>
  <Slides>35</Slides>
  <Notes>2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Concourse</vt:lpstr>
      <vt:lpstr>Seafloor Mapping and Imaging Efforts Using Autonomous Underwater Vehicles</vt:lpstr>
      <vt:lpstr>Overview</vt:lpstr>
      <vt:lpstr>Brief History of the Dorado Class</vt:lpstr>
      <vt:lpstr>The D. Allan B. Mapping AUV</vt:lpstr>
      <vt:lpstr>General Vehicle Design</vt:lpstr>
      <vt:lpstr>Navigation Assets </vt:lpstr>
      <vt:lpstr>Control &amp; Communication</vt:lpstr>
      <vt:lpstr>Mapping Sensors </vt:lpstr>
      <vt:lpstr>Imaging Sensors</vt:lpstr>
      <vt:lpstr>Benthic Imaging</vt:lpstr>
      <vt:lpstr>High Detail Results</vt:lpstr>
      <vt:lpstr>Repeat Mapping of Axial Volcano Lava Flows </vt:lpstr>
      <vt:lpstr>Slide 13</vt:lpstr>
      <vt:lpstr>Slide 14</vt:lpstr>
      <vt:lpstr>New Hydrothermal Vent Discovery in the Gulf of California (2012)</vt:lpstr>
      <vt:lpstr>Slide 16</vt:lpstr>
      <vt:lpstr>Vent Discovery</vt:lpstr>
      <vt:lpstr>Seep Exploration in Southern California </vt:lpstr>
      <vt:lpstr>Slide 19</vt:lpstr>
      <vt:lpstr>Debris Identification  </vt:lpstr>
      <vt:lpstr>Slide 21</vt:lpstr>
      <vt:lpstr>Debris Identification  </vt:lpstr>
      <vt:lpstr>Seep Exploration</vt:lpstr>
      <vt:lpstr>Slide 24</vt:lpstr>
      <vt:lpstr>Future Efforts </vt:lpstr>
      <vt:lpstr>ROV Imaging Test Platform</vt:lpstr>
      <vt:lpstr>Slide 27</vt:lpstr>
      <vt:lpstr>Slide 28</vt:lpstr>
      <vt:lpstr>Slide 29</vt:lpstr>
      <vt:lpstr>Slide 30</vt:lpstr>
      <vt:lpstr>Slide 31</vt:lpstr>
      <vt:lpstr>Conclusions</vt:lpstr>
      <vt:lpstr>Questions?</vt:lpstr>
      <vt:lpstr>Acknowledgements</vt:lpstr>
      <vt:lpstr>Slide 35</vt:lpstr>
    </vt:vector>
  </TitlesOfParts>
  <Company>EJDE Industries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Seafloor Mapping and Imaging Efforts Using Autonomous Underwater Vehicles</dc:title>
  <dc:creator>Eric Martin</dc:creator>
  <cp:lastModifiedBy>Eric Martin</cp:lastModifiedBy>
  <cp:revision>26</cp:revision>
  <dcterms:created xsi:type="dcterms:W3CDTF">2013-08-13T12:41:22Z</dcterms:created>
  <dcterms:modified xsi:type="dcterms:W3CDTF">2013-08-18T23:20:54Z</dcterms:modified>
</cp:coreProperties>
</file>