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mov" ContentType="video/quicktime"/>
  <Default Extension="avi" ContentType="video/x-msvide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73" r:id="rId13"/>
    <p:sldId id="274" r:id="rId14"/>
    <p:sldId id="270" r:id="rId15"/>
    <p:sldId id="275" r:id="rId16"/>
    <p:sldId id="276" r:id="rId17"/>
    <p:sldId id="277" r:id="rId18"/>
    <p:sldId id="278" r:id="rId19"/>
    <p:sldId id="279" r:id="rId20"/>
    <p:sldId id="281" r:id="rId21"/>
    <p:sldId id="271" r:id="rId22"/>
    <p:sldId id="280" r:id="rId23"/>
    <p:sldId id="282" r:id="rId24"/>
    <p:sldId id="26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D36BC7E-DADE-4348-950E-FBDE429C7308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5"/>
            <p14:sldId id="266"/>
            <p14:sldId id="267"/>
            <p14:sldId id="268"/>
            <p14:sldId id="273"/>
            <p14:sldId id="274"/>
            <p14:sldId id="270"/>
            <p14:sldId id="275"/>
            <p14:sldId id="276"/>
            <p14:sldId id="277"/>
            <p14:sldId id="278"/>
            <p14:sldId id="279"/>
            <p14:sldId id="281"/>
            <p14:sldId id="271"/>
            <p14:sldId id="280"/>
            <p14:sldId id="282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65"/>
    <p:restoredTop sz="94639"/>
  </p:normalViewPr>
  <p:slideViewPr>
    <p:cSldViewPr snapToGrid="0" snapToObjects="1">
      <p:cViewPr varScale="1">
        <p:scale>
          <a:sx n="95" d="100"/>
          <a:sy n="95" d="100"/>
        </p:scale>
        <p:origin x="176" y="2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973637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49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53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523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123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6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10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74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55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6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29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817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74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00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9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19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235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129E599-CD8B-554E-900D-74BEC6A5A7FA}" type="datetimeFigureOut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43F64B2-CA95-9748-90CA-2A6FC8CBB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47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tiff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1" Type="http://schemas.microsoft.com/office/2007/relationships/media" Target="../media/media2.avi"/><Relationship Id="rId2" Type="http://schemas.openxmlformats.org/officeDocument/2006/relationships/video" Target="../media/media2.avi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Enabling New Techniques in Environmental Assessment Through Multi-Sensor Hydrography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Eric J. Martin, David W. Caress, Hans Thomas, Brett Hobson, Richard Henthorn, Michael Risi, Charles K. Paull, and James P. Barry*, and Giancarlo Troni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519" y="6116570"/>
            <a:ext cx="1994735" cy="3599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302" y="5816600"/>
            <a:ext cx="608080" cy="79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Fine Scale Surveys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5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ROV Based Survey – 12 hour dive limit (MBARI)</a:t>
            </a:r>
          </a:p>
          <a:p>
            <a:pPr lvl="1"/>
            <a:r>
              <a:rPr lang="en-US" dirty="0" smtClean="0"/>
              <a:t>About 10 hours of bottom time on average</a:t>
            </a:r>
          </a:p>
          <a:p>
            <a:r>
              <a:rPr lang="en-US" dirty="0" smtClean="0"/>
              <a:t>100m x 100m survey area</a:t>
            </a:r>
          </a:p>
          <a:p>
            <a:r>
              <a:rPr lang="en-US" dirty="0" smtClean="0"/>
              <a:t>2-4 meter altitudes</a:t>
            </a:r>
            <a:endParaRPr lang="en-US" dirty="0"/>
          </a:p>
          <a:p>
            <a:r>
              <a:rPr lang="en-US" dirty="0" smtClean="0"/>
              <a:t>No Data Limitations – Real time control and acquisition</a:t>
            </a:r>
          </a:p>
          <a:p>
            <a:r>
              <a:rPr lang="en-US" dirty="0" smtClean="0"/>
              <a:t>Xenon Strobes limit </a:t>
            </a:r>
          </a:p>
          <a:p>
            <a:r>
              <a:rPr lang="en-US" dirty="0" smtClean="0"/>
              <a:t>Automated station keeping with scripted input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60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OceanImagingLoca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8230"/>
            <a:ext cx="3791771" cy="3651203"/>
          </a:xfrm>
          <a:prstGeom prst="rect">
            <a:avLst/>
          </a:prstGeom>
        </p:spPr>
      </p:pic>
      <p:pic>
        <p:nvPicPr>
          <p:cNvPr id="13" name="Picture 12" descr="2013_Site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905" y="1566103"/>
            <a:ext cx="5340672" cy="53086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73047" y="548640"/>
            <a:ext cx="6370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Chemosynthetic clam community in Monterey Canyon axis at </a:t>
            </a:r>
            <a:r>
              <a:rPr lang="en-US" smtClean="0">
                <a:latin typeface="Helvetica"/>
                <a:cs typeface="Helvetica"/>
              </a:rPr>
              <a:t>2850-m depth</a:t>
            </a:r>
            <a:endParaRPr lang="en-US" dirty="0">
              <a:latin typeface="Helvetica"/>
              <a:cs typeface="Helvetica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40"/>
            <a:ext cx="2761488" cy="2677685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 bwMode="auto">
          <a:xfrm flipV="1">
            <a:off x="2004934" y="4059227"/>
            <a:ext cx="2034915" cy="31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11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1325380" y="1656007"/>
            <a:ext cx="237345" cy="17392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11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7343078" y="6617823"/>
            <a:ext cx="113742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7589147" y="6596390"/>
            <a:ext cx="7344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bg2"/>
                </a:solidFill>
              </a:rPr>
              <a:t>50 meters</a:t>
            </a:r>
            <a:endParaRPr lang="en-US" sz="105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87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chRoadmapOceanImag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7" y="985811"/>
            <a:ext cx="9143904" cy="464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8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Repeat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Conducting multiple surveys over practical periods of time with the goal of measuring change.</a:t>
            </a:r>
          </a:p>
          <a:p>
            <a:r>
              <a:rPr lang="en-US" dirty="0" smtClean="0"/>
              <a:t>Impresses requirement for highly accurate, self consistent maps that can be </a:t>
            </a:r>
            <a:r>
              <a:rPr lang="en-US" dirty="0" err="1" smtClean="0"/>
              <a:t>colocated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79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001" y="0"/>
            <a:ext cx="5938999" cy="523325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14" y="2988296"/>
            <a:ext cx="3990123" cy="3869703"/>
          </a:xfrm>
        </p:spPr>
      </p:pic>
      <p:sp>
        <p:nvSpPr>
          <p:cNvPr id="12" name="TextBox 11"/>
          <p:cNvSpPr txBox="1"/>
          <p:nvPr/>
        </p:nvSpPr>
        <p:spPr>
          <a:xfrm>
            <a:off x="952107" y="1282828"/>
            <a:ext cx="22528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Coordinated Canyon Experiment Site</a:t>
            </a:r>
          </a:p>
          <a:p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6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63500"/>
            <a:ext cx="6257544" cy="67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0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63500"/>
            <a:ext cx="6257544" cy="67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9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63500"/>
            <a:ext cx="6257544" cy="67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ceanImagingRepeatBath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2187"/>
            <a:ext cx="4520184" cy="4410456"/>
          </a:xfrm>
          <a:prstGeom prst="rect">
            <a:avLst/>
          </a:prstGeom>
        </p:spPr>
      </p:pic>
      <p:pic>
        <p:nvPicPr>
          <p:cNvPr id="3" name="Picture 2" descr="OceanImagingRepeatPhotomosai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461" y="1893931"/>
            <a:ext cx="4520184" cy="495604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??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Ship Based Sonar  (~5m)</a:t>
            </a:r>
          </a:p>
          <a:p>
            <a:r>
              <a:rPr lang="en-US" dirty="0" smtClean="0"/>
              <a:t>AUV Based Multibeam Sonar (1m)</a:t>
            </a:r>
          </a:p>
          <a:p>
            <a:r>
              <a:rPr lang="en-US" dirty="0" smtClean="0"/>
              <a:t>ROV Target Investigation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04062" y="4378625"/>
            <a:ext cx="34708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/>
              <a:t>http://</a:t>
            </a:r>
            <a:r>
              <a:rPr lang="en-US" sz="900" dirty="0" err="1"/>
              <a:t>www.nauticalcharts.noaa.gov</a:t>
            </a:r>
            <a:r>
              <a:rPr lang="en-US" sz="900" dirty="0"/>
              <a:t>/staff/</a:t>
            </a:r>
            <a:r>
              <a:rPr lang="en-US" sz="900" dirty="0" err="1"/>
              <a:t>education_animations.htm</a:t>
            </a:r>
            <a:endParaRPr lang="en-US" sz="900" dirty="0"/>
          </a:p>
        </p:txBody>
      </p:sp>
      <p:pic>
        <p:nvPicPr>
          <p:cNvPr id="5" name="Multibeam_720@24fps-300Kbp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89305" y="2686049"/>
            <a:ext cx="3048000" cy="17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3517" y="2952749"/>
            <a:ext cx="3333750" cy="21526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480" y="3195941"/>
            <a:ext cx="2908414" cy="250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8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Benthic Organism Detection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Another application comparing two datasets</a:t>
            </a:r>
          </a:p>
          <a:p>
            <a:r>
              <a:rPr lang="en-US" dirty="0" smtClean="0"/>
              <a:t>Instead of looking for change in time, look for change within simultaneously collected data sets</a:t>
            </a:r>
          </a:p>
          <a:p>
            <a:r>
              <a:rPr lang="en-US" dirty="0" smtClean="0"/>
              <a:t>Many organisms are acoustically transparent, thus compare lidar to sonar data</a:t>
            </a:r>
          </a:p>
          <a:p>
            <a:r>
              <a:rPr lang="en-US" dirty="0" smtClean="0"/>
              <a:t>Photography provides immediate ground truthing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74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83680" y="3975755"/>
            <a:ext cx="2662534" cy="1371600"/>
          </a:xfrm>
        </p:spPr>
        <p:txBody>
          <a:bodyPr/>
          <a:lstStyle/>
          <a:p>
            <a:r>
              <a:rPr lang="en-US" dirty="0" smtClean="0"/>
              <a:t>Sur Ridge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580" y="358220"/>
            <a:ext cx="6824725" cy="6617616"/>
          </a:xfrm>
        </p:spPr>
      </p:pic>
    </p:spTree>
    <p:extLst>
      <p:ext uri="{BB962C8B-B14F-4D97-AF65-F5344CB8AC3E}">
        <p14:creationId xmlns:p14="http://schemas.microsoft.com/office/powerpoint/2010/main" val="36942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0"/>
            <a:ext cx="68942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7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 systems enable high detail collection for targeted areas.</a:t>
            </a:r>
          </a:p>
          <a:p>
            <a:r>
              <a:rPr lang="en-US" dirty="0" smtClean="0"/>
              <a:t>Comparisons of data yield </a:t>
            </a:r>
            <a:r>
              <a:rPr lang="en-US" dirty="0" err="1" smtClean="0"/>
              <a:t>signficant</a:t>
            </a:r>
            <a:r>
              <a:rPr lang="en-US" dirty="0" smtClean="0"/>
              <a:t> results for both geological and biological applications.</a:t>
            </a:r>
          </a:p>
          <a:p>
            <a:r>
              <a:rPr lang="en-US" dirty="0" smtClean="0"/>
              <a:t>This survey domain is worthwhile, and can enable studies of long term change over practical time periods.</a:t>
            </a:r>
          </a:p>
        </p:txBody>
      </p:sp>
    </p:spTree>
    <p:extLst>
      <p:ext uri="{BB962C8B-B14F-4D97-AF65-F5344CB8AC3E}">
        <p14:creationId xmlns:p14="http://schemas.microsoft.com/office/powerpoint/2010/main" val="141316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634" y="99779"/>
            <a:ext cx="7514035" cy="1314449"/>
          </a:xfrm>
        </p:spPr>
        <p:txBody>
          <a:bodyPr/>
          <a:lstStyle/>
          <a:p>
            <a:r>
              <a:rPr lang="en-US" dirty="0" smtClean="0"/>
              <a:t>Future Direction: Articulated Frame Concept</a:t>
            </a:r>
            <a:endParaRPr lang="en-US" dirty="0"/>
          </a:p>
        </p:txBody>
      </p:sp>
      <p:pic>
        <p:nvPicPr>
          <p:cNvPr id="4" name="LOOPCL_ALT3.5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78391" y="1642828"/>
            <a:ext cx="10022391" cy="5015240"/>
          </a:xfrm>
        </p:spPr>
      </p:pic>
    </p:spTree>
    <p:extLst>
      <p:ext uri="{BB962C8B-B14F-4D97-AF65-F5344CB8AC3E}">
        <p14:creationId xmlns:p14="http://schemas.microsoft.com/office/powerpoint/2010/main" val="47614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systems do not provide enough detail to observe small-scale change in practical periods of time. </a:t>
            </a:r>
          </a:p>
        </p:txBody>
      </p:sp>
    </p:spTree>
    <p:extLst>
      <p:ext uri="{BB962C8B-B14F-4D97-AF65-F5344CB8AC3E}">
        <p14:creationId xmlns:p14="http://schemas.microsoft.com/office/powerpoint/2010/main" val="235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Small Change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Biological community assessment</a:t>
            </a:r>
          </a:p>
          <a:p>
            <a:r>
              <a:rPr lang="en-US" dirty="0" smtClean="0"/>
              <a:t>Ocean Deposition</a:t>
            </a:r>
          </a:p>
          <a:p>
            <a:r>
              <a:rPr lang="en-US" dirty="0" smtClean="0"/>
              <a:t>Geomorphic change</a:t>
            </a:r>
          </a:p>
        </p:txBody>
      </p:sp>
    </p:spTree>
    <p:extLst>
      <p:ext uri="{BB962C8B-B14F-4D97-AF65-F5344CB8AC3E}">
        <p14:creationId xmlns:p14="http://schemas.microsoft.com/office/powerpoint/2010/main" val="537544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domain of survey study exists in the sub-meter space, that traditional ROVs and many AUVs are not equipped to handle. Use of multiple sensors can aid in generating a comprehensive assessment of the environment under study.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1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Assemble a system that can provide maps at resolutions no larger than 1-cm</a:t>
            </a:r>
          </a:p>
          <a:p>
            <a:r>
              <a:rPr lang="en-US" dirty="0" smtClean="0"/>
              <a:t>Conduct planned surveys in a controlled manner using MBARI ROVs.</a:t>
            </a:r>
          </a:p>
          <a:p>
            <a:r>
              <a:rPr lang="en-US" dirty="0" smtClean="0"/>
              <a:t>Provide autonomy where possible. </a:t>
            </a:r>
          </a:p>
          <a:p>
            <a:r>
              <a:rPr lang="en-US" dirty="0" smtClean="0"/>
              <a:t>Navigation be accurate enough to conduct repeat mapping efforts.</a:t>
            </a:r>
          </a:p>
        </p:txBody>
      </p:sp>
    </p:spTree>
    <p:extLst>
      <p:ext uri="{BB962C8B-B14F-4D97-AF65-F5344CB8AC3E}">
        <p14:creationId xmlns:p14="http://schemas.microsoft.com/office/powerpoint/2010/main" val="43113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ROV Tool-Sled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3234" y="2857500"/>
            <a:ext cx="2746072" cy="2343151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Mounts underneath ROV</a:t>
            </a:r>
          </a:p>
          <a:p>
            <a:r>
              <a:rPr lang="en-US" dirty="0" smtClean="0"/>
              <a:t>Carries Mission Specific Payload components</a:t>
            </a:r>
          </a:p>
          <a:p>
            <a:r>
              <a:rPr lang="en-US" dirty="0" smtClean="0"/>
              <a:t>Simplified interface to ROV </a:t>
            </a:r>
          </a:p>
          <a:p>
            <a:pPr lvl="1"/>
            <a:r>
              <a:rPr lang="en-US" dirty="0" smtClean="0"/>
              <a:t>Power and 1Gbps Ethernet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471" y="2686050"/>
            <a:ext cx="4493367" cy="2286001"/>
          </a:xfrm>
        </p:spPr>
      </p:pic>
    </p:spTree>
    <p:extLst>
      <p:ext uri="{BB962C8B-B14F-4D97-AF65-F5344CB8AC3E}">
        <p14:creationId xmlns:p14="http://schemas.microsoft.com/office/powerpoint/2010/main" val="75405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Sled Sensor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Inertial Navigation Sensor with DVL aiding (Kearfott SeaDeViL)</a:t>
            </a:r>
          </a:p>
          <a:p>
            <a:r>
              <a:rPr lang="en-US" dirty="0" smtClean="0"/>
              <a:t>400kHz multibeam sonar (Reson Seabat 7125)</a:t>
            </a:r>
          </a:p>
          <a:p>
            <a:r>
              <a:rPr lang="en-US" dirty="0" smtClean="0"/>
              <a:t>Stereo Cameras with Xenon flash strobes (In house cameras, OIS Strobes)</a:t>
            </a:r>
          </a:p>
          <a:p>
            <a:r>
              <a:rPr lang="en-US" dirty="0" smtClean="0"/>
              <a:t>Time of Flight Lidar (3DatDepth SL-1)</a:t>
            </a:r>
          </a:p>
        </p:txBody>
      </p:sp>
    </p:spTree>
    <p:extLst>
      <p:ext uri="{BB962C8B-B14F-4D97-AF65-F5344CB8AC3E}">
        <p14:creationId xmlns:p14="http://schemas.microsoft.com/office/powerpoint/2010/main" val="112775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Fine Scale Surveys</a:t>
            </a:r>
          </a:p>
          <a:p>
            <a:r>
              <a:rPr lang="en-US" dirty="0" smtClean="0"/>
              <a:t>Repeat Mapping</a:t>
            </a:r>
          </a:p>
          <a:p>
            <a:r>
              <a:rPr lang="en-US" dirty="0" smtClean="0"/>
              <a:t>Benthic Organism Detection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67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1481</TotalTime>
  <Words>441</Words>
  <Application>Microsoft Macintosh PowerPoint</Application>
  <PresentationFormat>On-screen Show (4:3)</PresentationFormat>
  <Paragraphs>62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Corbel</vt:lpstr>
      <vt:lpstr>Helvetica</vt:lpstr>
      <vt:lpstr>Arial</vt:lpstr>
      <vt:lpstr>Parallax</vt:lpstr>
      <vt:lpstr>Enabling New Techniques in Environmental Assessment Through Multi-Sensor Hydrography</vt:lpstr>
      <vt:lpstr>Current Practices</vt:lpstr>
      <vt:lpstr>Problem </vt:lpstr>
      <vt:lpstr>Why is Small Change Important?</vt:lpstr>
      <vt:lpstr>Hypothesis</vt:lpstr>
      <vt:lpstr>Development Goals</vt:lpstr>
      <vt:lpstr>ROV Tool-Sled Solution</vt:lpstr>
      <vt:lpstr>Core Sled Sensor Components</vt:lpstr>
      <vt:lpstr>Applications</vt:lpstr>
      <vt:lpstr>Fine Scale Surveys</vt:lpstr>
      <vt:lpstr>Survey Parameters</vt:lpstr>
      <vt:lpstr>PowerPoint Presentation</vt:lpstr>
      <vt:lpstr>PowerPoint Presentation</vt:lpstr>
      <vt:lpstr>Repeat Mapping</vt:lpstr>
      <vt:lpstr>PowerPoint Presentation</vt:lpstr>
      <vt:lpstr>PowerPoint Presentation</vt:lpstr>
      <vt:lpstr>PowerPoint Presentation</vt:lpstr>
      <vt:lpstr>PowerPoint Presentation</vt:lpstr>
      <vt:lpstr>?? </vt:lpstr>
      <vt:lpstr>Benthic Organism Detection</vt:lpstr>
      <vt:lpstr>Sur Ridge</vt:lpstr>
      <vt:lpstr>PowerPoint Presentation</vt:lpstr>
      <vt:lpstr>Conclusions</vt:lpstr>
      <vt:lpstr>Future Direction: Articulated Frame Concept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Enabling New Techniques in Environmental Assessment Through Multi-Sensor Hydrography</dc:title>
  <dc:creator>Eric Martin</dc:creator>
  <cp:lastModifiedBy>Eric Martin</cp:lastModifiedBy>
  <cp:revision>14</cp:revision>
  <dcterms:created xsi:type="dcterms:W3CDTF">2016-08-30T17:00:24Z</dcterms:created>
  <dcterms:modified xsi:type="dcterms:W3CDTF">2016-09-01T16:11:58Z</dcterms:modified>
</cp:coreProperties>
</file>