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5" r:id="rId2"/>
    <p:sldId id="264" r:id="rId3"/>
    <p:sldId id="269" r:id="rId4"/>
    <p:sldId id="266" r:id="rId5"/>
    <p:sldId id="267" r:id="rId6"/>
    <p:sldId id="256" r:id="rId7"/>
    <p:sldId id="257" r:id="rId8"/>
    <p:sldId id="260" r:id="rId9"/>
    <p:sldId id="261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71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6526B-87CA-4D39-A643-67BB7DC51593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7ACD0-013A-46B4-A780-4E5E13070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5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7ACD0-013A-46B4-A780-4E5E130705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6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1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08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87632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1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2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1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6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8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0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483F8-A291-4C06-A219-152B4273FDC6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FE2DF-86F9-49B9-8F33-1F6D7CC82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4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sony.com/electronics/cyber-shot-compact-cameras/dsc-rx10m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newsshooter.com/2016/04/05/sony-announce-full-frame-e-mount-4k-action-ca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itbucket.org/mbari/seesta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jpeg"/><Relationship Id="rId12" Type="http://schemas.openxmlformats.org/officeDocument/2006/relationships/image" Target="../media/image10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openxmlformats.org/officeDocument/2006/relationships/image" Target="../media/image8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pro.com/update/hero3_plu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z-cam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blackmagicdesign.com/products/blackmagicmicrocinemacame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888888"/>
                </a:solidFill>
              </a:rPr>
              <a:t>Camera Evaluation Review</a:t>
            </a:r>
            <a:endParaRPr sz="3200" dirty="0">
              <a:solidFill>
                <a:srgbClr val="888888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rgbClr val="888888"/>
                </a:solidFill>
              </a:rPr>
              <a:t>Tuesday </a:t>
            </a:r>
            <a:r>
              <a:rPr lang="en-US" sz="3200" dirty="0" smtClean="0">
                <a:solidFill>
                  <a:srgbClr val="888888"/>
                </a:solidFill>
              </a:rPr>
              <a:t>May</a:t>
            </a:r>
            <a:r>
              <a:rPr sz="3200" dirty="0" smtClean="0">
                <a:solidFill>
                  <a:srgbClr val="888888"/>
                </a:solidFill>
              </a:rPr>
              <a:t> </a:t>
            </a:r>
            <a:r>
              <a:rPr lang="en-US" sz="3200" dirty="0" smtClean="0">
                <a:solidFill>
                  <a:srgbClr val="888888"/>
                </a:solidFill>
              </a:rPr>
              <a:t>24</a:t>
            </a:r>
            <a:r>
              <a:rPr sz="3200" dirty="0" smtClean="0">
                <a:solidFill>
                  <a:srgbClr val="888888"/>
                </a:solidFill>
              </a:rPr>
              <a:t> 201</a:t>
            </a:r>
            <a:r>
              <a:rPr lang="en-US" sz="3200" dirty="0" smtClean="0">
                <a:solidFill>
                  <a:srgbClr val="888888"/>
                </a:solidFill>
              </a:rPr>
              <a:t>6</a:t>
            </a:r>
            <a:endParaRPr sz="3200" dirty="0">
              <a:solidFill>
                <a:srgbClr val="888888"/>
              </a:solidFill>
            </a:endParaRPr>
          </a:p>
        </p:txBody>
      </p:sp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9326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052" y="248085"/>
            <a:ext cx="7900988" cy="834566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DSC-RX10 II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552" y="1854116"/>
            <a:ext cx="4121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20 MP 1” CMOS sensor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Zeiss 24-200mm lens, f/2.8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20MP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1”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25600 ISO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Controlled via multi terminal, including micro USB compatible devices, remote controls or compatible software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3”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5.1” x 3.5” x 4.0”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1200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http://www.sony.com/electronics/cyber-shot-compact-cameras/dsc-rx10m2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4098" name="Picture 2" descr="Sony Cyber-shot DSC-RX10 II Digital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17113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72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531" y="218824"/>
            <a:ext cx="7900988" cy="797990"/>
          </a:xfrm>
        </p:spPr>
        <p:txBody>
          <a:bodyPr>
            <a:noAutofit/>
          </a:bodyPr>
          <a:lstStyle/>
          <a:p>
            <a:pPr algn="ctr"/>
            <a:r>
              <a:rPr lang="it-IT" dirty="0" smtClean="0"/>
              <a:t>Sony UMC-S3C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0081" y="1370111"/>
            <a:ext cx="4121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Announced April 2016 at NAB.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To be released in August 2016.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Full frame 35mm (same sensor as A7S)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E-mount for interchangeable lenses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30FPS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12MP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Up to 409600 ISO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multi terminal, including micro USB compatible devices, remote controls or compatible software.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 400g (size appears to be similar to </a:t>
            </a:r>
            <a:r>
              <a:rPr lang="en-US" dirty="0" err="1" smtClean="0"/>
              <a:t>blackmagic</a:t>
            </a:r>
            <a:r>
              <a:rPr lang="en-US" dirty="0" smtClean="0"/>
              <a:t>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unknown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http://www.newsshooter.com/2016/04/05/sony-announce-full-frame-e-mount-4k-action-cam/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5122" name="Picture 2" descr="https://d38zhw9ti31loc.cloudfront.net/wp-content/uploads/2016/04/04193905/UMC-S3C-Lef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8" t="26669" r="26100" b="15049"/>
          <a:stretch/>
        </p:blipFill>
        <p:spPr bwMode="auto">
          <a:xfrm>
            <a:off x="4682046" y="1716909"/>
            <a:ext cx="4330791" cy="35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1975"/>
            <a:ext cx="7886700" cy="856512"/>
          </a:xfrm>
        </p:spPr>
        <p:txBody>
          <a:bodyPr/>
          <a:lstStyle/>
          <a:p>
            <a:r>
              <a:rPr lang="en-US" dirty="0" smtClean="0"/>
              <a:t>Testing Configurations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707" y="969747"/>
            <a:ext cx="3803849" cy="27797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3467163"/>
            <a:ext cx="5888107" cy="324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Previous SeeStar Versions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SeeStar 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SeeStar II</a:t>
            </a:r>
            <a:endParaRPr lang="en-US" dirty="0"/>
          </a:p>
        </p:txBody>
      </p:sp>
      <p:pic>
        <p:nvPicPr>
          <p:cNvPr id="9" name="image2.jpg"/>
          <p:cNvPicPr>
            <a:picLocks noGrp="1"/>
          </p:cNvPicPr>
          <p:nvPr>
            <p:ph sz="half" idx="2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37553" y="2517666"/>
            <a:ext cx="3868737" cy="2562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Content Placeholder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636466" y="2502094"/>
            <a:ext cx="3887788" cy="2534747"/>
          </a:xfrm>
        </p:spPr>
      </p:pic>
      <p:sp>
        <p:nvSpPr>
          <p:cNvPr id="11" name="TextBox 10"/>
          <p:cNvSpPr txBox="1"/>
          <p:nvPr/>
        </p:nvSpPr>
        <p:spPr>
          <a:xfrm>
            <a:off x="782726" y="5420563"/>
            <a:ext cx="6307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 documentation for both available on our repository: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https://bitbucket.org/mbari/seestar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74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792164"/>
          </a:xfrm>
          <a:prstGeom prst="rect">
            <a:avLst/>
          </a:prstGeom>
        </p:spPr>
        <p:txBody>
          <a:bodyPr/>
          <a:lstStyle/>
          <a:p>
            <a:pPr lvl="0" algn="ctr">
              <a:defRPr sz="1800"/>
            </a:pPr>
            <a:r>
              <a:rPr sz="4400" dirty="0"/>
              <a:t>SeeStar 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562600" y="1066800"/>
            <a:ext cx="3581400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eStar_highlights_h264_v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6770" r="6334"/>
          <a:stretch/>
        </p:blipFill>
        <p:spPr>
          <a:xfrm>
            <a:off x="5334000" y="4295677"/>
            <a:ext cx="3677032" cy="23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86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827252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73733" y="1280159"/>
            <a:ext cx="3868340" cy="478765"/>
          </a:xfrm>
        </p:spPr>
        <p:txBody>
          <a:bodyPr/>
          <a:lstStyle/>
          <a:p>
            <a:r>
              <a:rPr lang="en-US" dirty="0" smtClean="0"/>
              <a:t>General / Physical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29842" y="1901952"/>
            <a:ext cx="3868340" cy="4287711"/>
          </a:xfrm>
        </p:spPr>
        <p:txBody>
          <a:bodyPr/>
          <a:lstStyle/>
          <a:p>
            <a:r>
              <a:rPr lang="en-US" dirty="0" smtClean="0"/>
              <a:t>Ability to take stills and video</a:t>
            </a:r>
          </a:p>
          <a:p>
            <a:r>
              <a:rPr lang="en-US" dirty="0" smtClean="0"/>
              <a:t>Full manual control</a:t>
            </a:r>
          </a:p>
          <a:p>
            <a:r>
              <a:rPr lang="en-US" dirty="0" smtClean="0"/>
              <a:t>Small physical size</a:t>
            </a:r>
          </a:p>
          <a:p>
            <a:r>
              <a:rPr lang="en-US" dirty="0" smtClean="0"/>
              <a:t>Low power consumption</a:t>
            </a:r>
          </a:p>
          <a:p>
            <a:r>
              <a:rPr lang="en-US" dirty="0" smtClean="0"/>
              <a:t>Low cost (&lt;$1500)</a:t>
            </a:r>
          </a:p>
          <a:p>
            <a:r>
              <a:rPr lang="en-US" dirty="0" smtClean="0"/>
              <a:t>Long term availability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614519" y="1294790"/>
            <a:ext cx="3887391" cy="449504"/>
          </a:xfrm>
        </p:spPr>
        <p:txBody>
          <a:bodyPr/>
          <a:lstStyle/>
          <a:p>
            <a:r>
              <a:rPr lang="en-US" dirty="0" smtClean="0"/>
              <a:t>Connectivity / Storage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4629150" y="1909267"/>
            <a:ext cx="3887391" cy="4280396"/>
          </a:xfrm>
        </p:spPr>
        <p:txBody>
          <a:bodyPr/>
          <a:lstStyle/>
          <a:p>
            <a:r>
              <a:rPr lang="en-US" dirty="0" smtClean="0"/>
              <a:t>Ability to interface via hardware (remote controllable)</a:t>
            </a:r>
          </a:p>
          <a:p>
            <a:r>
              <a:rPr lang="en-US" dirty="0" smtClean="0"/>
              <a:t>SDK/API available</a:t>
            </a:r>
          </a:p>
          <a:p>
            <a:r>
              <a:rPr lang="en-US" dirty="0" smtClean="0"/>
              <a:t>Internal recording of stills and video</a:t>
            </a:r>
          </a:p>
          <a:p>
            <a:r>
              <a:rPr lang="en-US" dirty="0" smtClean="0"/>
              <a:t>HDMI out (Live feed option)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0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871143"/>
          </a:xfrm>
        </p:spPr>
        <p:txBody>
          <a:bodyPr/>
          <a:lstStyle/>
          <a:p>
            <a:r>
              <a:rPr lang="en-US" dirty="0" smtClean="0"/>
              <a:t>SeeStar III Camera 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157" y="1258213"/>
            <a:ext cx="3868340" cy="442189"/>
          </a:xfrm>
        </p:spPr>
        <p:txBody>
          <a:bodyPr/>
          <a:lstStyle/>
          <a:p>
            <a:r>
              <a:rPr lang="en-US" dirty="0" smtClean="0"/>
              <a:t>Imaging (Stills)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99539"/>
            <a:ext cx="3868340" cy="4390124"/>
          </a:xfrm>
        </p:spPr>
        <p:txBody>
          <a:bodyPr/>
          <a:lstStyle/>
          <a:p>
            <a:r>
              <a:rPr lang="en-US" dirty="0" smtClean="0"/>
              <a:t>Manual focus</a:t>
            </a:r>
          </a:p>
          <a:p>
            <a:r>
              <a:rPr lang="en-US" dirty="0" smtClean="0"/>
              <a:t>Ability to resolve 1cm sized targets</a:t>
            </a:r>
          </a:p>
          <a:p>
            <a:r>
              <a:rPr lang="en-US" dirty="0" smtClean="0"/>
              <a:t>5MP minimum</a:t>
            </a:r>
          </a:p>
          <a:p>
            <a:r>
              <a:rPr lang="en-US" dirty="0" smtClean="0"/>
              <a:t>External flash available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10" y="1207007"/>
            <a:ext cx="3887391" cy="471449"/>
          </a:xfrm>
        </p:spPr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799539"/>
            <a:ext cx="3887391" cy="4390124"/>
          </a:xfrm>
        </p:spPr>
        <p:txBody>
          <a:bodyPr/>
          <a:lstStyle/>
          <a:p>
            <a:r>
              <a:rPr lang="en-US" dirty="0" smtClean="0"/>
              <a:t>1920x1080p at 60FPS</a:t>
            </a:r>
          </a:p>
          <a:p>
            <a:r>
              <a:rPr lang="en-US" dirty="0" smtClean="0"/>
              <a:t>4K 30FPS (optional)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09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847" y="224456"/>
            <a:ext cx="7966252" cy="93904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List of </a:t>
            </a:r>
            <a:r>
              <a:rPr lang="en-US" sz="4400" dirty="0" smtClean="0"/>
              <a:t>Candidate </a:t>
            </a:r>
            <a:r>
              <a:rPr lang="en-US" sz="4400" dirty="0"/>
              <a:t>C</a:t>
            </a:r>
            <a:r>
              <a:rPr lang="en-US" sz="4400" dirty="0" smtClean="0"/>
              <a:t>ameras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027" y="1736662"/>
            <a:ext cx="6858000" cy="322304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1 - GoPro </a:t>
            </a:r>
            <a:r>
              <a:rPr lang="en-US" sz="2800" dirty="0" smtClean="0"/>
              <a:t>Hero 3+</a:t>
            </a:r>
          </a:p>
          <a:p>
            <a:pPr algn="l"/>
            <a:r>
              <a:rPr lang="en-US" sz="2800" dirty="0" smtClean="0"/>
              <a:t>2 - </a:t>
            </a:r>
            <a:r>
              <a:rPr lang="en-US" sz="2800" dirty="0" smtClean="0"/>
              <a:t>Z Camera E1</a:t>
            </a:r>
          </a:p>
          <a:p>
            <a:pPr algn="l"/>
            <a:r>
              <a:rPr lang="en-US" sz="2800" dirty="0" smtClean="0"/>
              <a:t>3 </a:t>
            </a:r>
            <a:r>
              <a:rPr lang="en-US" sz="2800" dirty="0"/>
              <a:t>- </a:t>
            </a:r>
            <a:r>
              <a:rPr lang="en-US" sz="2800" dirty="0" err="1"/>
              <a:t>Blackmagic</a:t>
            </a:r>
            <a:r>
              <a:rPr lang="en-US" sz="2800" dirty="0"/>
              <a:t> Design Micro Cinema Camera</a:t>
            </a:r>
          </a:p>
          <a:p>
            <a:pPr algn="l"/>
            <a:r>
              <a:rPr lang="en-US" sz="2800" dirty="0" smtClean="0"/>
              <a:t>4 </a:t>
            </a:r>
            <a:r>
              <a:rPr lang="en-US" sz="2800" dirty="0"/>
              <a:t>- Sony DSC-RX10 II</a:t>
            </a:r>
          </a:p>
          <a:p>
            <a:pPr algn="l"/>
            <a:r>
              <a:rPr lang="en-US" sz="2800" dirty="0" smtClean="0"/>
              <a:t>5 - </a:t>
            </a:r>
            <a:r>
              <a:rPr lang="en-US" sz="2800" dirty="0" smtClean="0"/>
              <a:t>Sony UMC-S3C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0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8611" y="262715"/>
            <a:ext cx="3697706" cy="863827"/>
          </a:xfrm>
        </p:spPr>
        <p:txBody>
          <a:bodyPr/>
          <a:lstStyle/>
          <a:p>
            <a:pPr algn="ctr"/>
            <a:r>
              <a:rPr lang="en-US" dirty="0" err="1" smtClean="0"/>
              <a:t>GoPro</a:t>
            </a:r>
            <a:r>
              <a:rPr lang="en-US" dirty="0" smtClean="0"/>
              <a:t> Hero 3+</a:t>
            </a:r>
            <a:endParaRPr lang="en-US" dirty="0"/>
          </a:p>
        </p:txBody>
      </p:sp>
      <p:pic>
        <p:nvPicPr>
          <p:cNvPr id="1026" name="Picture 2" descr="GoPro HERO3+ Silver Edition Came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796651"/>
            <a:ext cx="4086225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106" y="1993105"/>
            <a:ext cx="4121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Used on SeeStar 2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Lens not interchangeable, very wide angle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Poor low light performance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Capable of HD 1920x1080p recording at 60FPS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1/2.3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manual control of exposure settings (all automatic)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2.3”x1.6”x1.1”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</a:t>
            </a:r>
            <a:r>
              <a:rPr lang="en-US" dirty="0" smtClean="0"/>
              <a:t>$200 - $400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3"/>
              </a:rPr>
              <a:t>https://gopro.com/update/hero3_plus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89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241" y="255399"/>
            <a:ext cx="3697706" cy="8418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Z Camera E1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Micro 4/3 sensor and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Max ISO 25600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4K recording at </a:t>
            </a:r>
            <a:r>
              <a:rPr lang="en-US" dirty="0" smtClean="0"/>
              <a:t>24FPS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at 60FPS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16MP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en-US" dirty="0"/>
              <a:t>Micro Four </a:t>
            </a:r>
            <a:r>
              <a:rPr lang="en-US" dirty="0" smtClean="0"/>
              <a:t>Thirds (CMOS)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Full control of camera settings…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LCD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3” x 2.2” x 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Designed and manufacturer by new Chinese company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700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http://z-cam.com/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2052" name="Picture 4" descr="Z Camera E1 Mini 4K Interchangeable Lens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84" y="1900517"/>
            <a:ext cx="3811588" cy="381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47" y="365127"/>
            <a:ext cx="8763610" cy="1046579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Blackmagic Design Micro Cinema Camera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0106" y="1993105"/>
            <a:ext cx="4121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Super 16mm-size sensor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4/3 lens mount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1920x1080p 60FPS </a:t>
            </a:r>
            <a:r>
              <a:rPr lang="en-US" dirty="0" smtClean="0"/>
              <a:t>recording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Sensor size: </a:t>
            </a:r>
            <a:r>
              <a:rPr lang="it-IT" dirty="0"/>
              <a:t>12.48mm x 7.02mm (Super 16)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No stills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Controlled via extension port using LANC or </a:t>
            </a:r>
            <a:r>
              <a:rPr lang="en-US" dirty="0" err="1" smtClean="0"/>
              <a:t>S.Bus</a:t>
            </a:r>
            <a:r>
              <a:rPr lang="en-US" dirty="0" smtClean="0"/>
              <a:t>, or PWM.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No LCD display, no settings display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Size 3.25” x 2.74” x 2.52”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 $</a:t>
            </a:r>
            <a:r>
              <a:rPr lang="en-US" dirty="0" smtClean="0"/>
              <a:t>1000</a:t>
            </a:r>
          </a:p>
          <a:p>
            <a:pPr marL="285750" indent="-285750">
              <a:buFontTx/>
              <a:buChar char="-"/>
            </a:pPr>
            <a:r>
              <a:rPr lang="en-US" dirty="0">
                <a:hlinkClick r:id="rId2"/>
              </a:rPr>
              <a:t>https://www.blackmagicdesign.com/products/blackmagicmicrocinemacamera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3074" name="Picture 2" descr="Blackmagic Design Micro Cinema Camer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80" y="1889233"/>
            <a:ext cx="3596481" cy="359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512</Words>
  <Application>Microsoft Office PowerPoint</Application>
  <PresentationFormat>On-screen Show (4:3)</PresentationFormat>
  <Paragraphs>109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Previous SeeStar Versions</vt:lpstr>
      <vt:lpstr>SeeStar Users and Use Cases</vt:lpstr>
      <vt:lpstr>SeeStar III Camera Requirements</vt:lpstr>
      <vt:lpstr>SeeStar III Camera Requirements</vt:lpstr>
      <vt:lpstr>List of Candidate Cameras</vt:lpstr>
      <vt:lpstr>GoPro Hero 3+</vt:lpstr>
      <vt:lpstr>Z Camera E1</vt:lpstr>
      <vt:lpstr>Blackmagic Design Micro Cinema Camera</vt:lpstr>
      <vt:lpstr>Sony DSC-RX10 II</vt:lpstr>
      <vt:lpstr>Sony UMC-S3C</vt:lpstr>
      <vt:lpstr>Testing Configurations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Specifications of candidate cameras</dc:title>
  <dc:creator>Francois Cazenave</dc:creator>
  <cp:lastModifiedBy>Chad Kecy</cp:lastModifiedBy>
  <cp:revision>24</cp:revision>
  <dcterms:created xsi:type="dcterms:W3CDTF">2016-05-19T17:33:05Z</dcterms:created>
  <dcterms:modified xsi:type="dcterms:W3CDTF">2016-05-23T17:09:35Z</dcterms:modified>
</cp:coreProperties>
</file>