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unknown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5" r:id="rId2"/>
    <p:sldId id="264" r:id="rId3"/>
    <p:sldId id="269" r:id="rId4"/>
    <p:sldId id="266" r:id="rId5"/>
    <p:sldId id="267" r:id="rId6"/>
    <p:sldId id="256" r:id="rId7"/>
    <p:sldId id="257" r:id="rId8"/>
    <p:sldId id="260" r:id="rId9"/>
    <p:sldId id="261" r:id="rId10"/>
    <p:sldId id="262" r:id="rId11"/>
    <p:sldId id="263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-715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06526B-87CA-4D39-A643-67BB7DC51593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7ACD0-013A-46B4-A780-4E5E13070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56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446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defRPr sz="1800"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7ACD0-013A-46B4-A780-4E5E130705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169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611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19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008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457200" y="256811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</a:lstStyle>
          <a:p>
            <a:pPr lvl="0">
              <a:defRPr sz="1800" b="0"/>
            </a:pPr>
            <a:r>
              <a:rPr sz="2400" b="1"/>
              <a:t>Click to edit Master text styles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876323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095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13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822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513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367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81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961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502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949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sony.com/electronics/cyber-shot-compact-cameras/dsc-rx10m2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newsshooter.com/2016/04/05/sony-announce-full-frame-e-mount-4k-action-ca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bitbucket.org/mbari/seestar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6.jpeg"/><Relationship Id="rId12" Type="http://schemas.openxmlformats.org/officeDocument/2006/relationships/image" Target="../media/image10.jpe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5.jpeg"/><Relationship Id="rId11" Type="http://schemas.openxmlformats.org/officeDocument/2006/relationships/image" Target="../media/image9.jpeg"/><Relationship Id="rId5" Type="http://schemas.openxmlformats.org/officeDocument/2006/relationships/image" Target="../media/image4.jpeg"/><Relationship Id="rId10" Type="http://schemas.openxmlformats.org/officeDocument/2006/relationships/image" Target="../media/image8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opro.com/update/hero3_plus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z-cam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blackmagicdesign.com/products/blackmagicmicrocinemacamer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3200" dirty="0" smtClean="0">
                <a:solidFill>
                  <a:srgbClr val="888888"/>
                </a:solidFill>
              </a:rPr>
              <a:t>Camera Evaluation Review</a:t>
            </a:r>
            <a:endParaRPr sz="3200" dirty="0">
              <a:solidFill>
                <a:srgbClr val="888888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 dirty="0">
                <a:solidFill>
                  <a:srgbClr val="888888"/>
                </a:solidFill>
              </a:rPr>
              <a:t>Tuesday </a:t>
            </a:r>
            <a:r>
              <a:rPr lang="en-US" sz="3200" dirty="0" smtClean="0">
                <a:solidFill>
                  <a:srgbClr val="888888"/>
                </a:solidFill>
              </a:rPr>
              <a:t>May</a:t>
            </a:r>
            <a:r>
              <a:rPr sz="3200" dirty="0" smtClean="0">
                <a:solidFill>
                  <a:srgbClr val="888888"/>
                </a:solidFill>
              </a:rPr>
              <a:t> </a:t>
            </a:r>
            <a:r>
              <a:rPr lang="en-US" sz="3200" dirty="0" smtClean="0">
                <a:solidFill>
                  <a:srgbClr val="888888"/>
                </a:solidFill>
              </a:rPr>
              <a:t>24</a:t>
            </a:r>
            <a:r>
              <a:rPr sz="3200" dirty="0" smtClean="0">
                <a:solidFill>
                  <a:srgbClr val="888888"/>
                </a:solidFill>
              </a:rPr>
              <a:t> 201</a:t>
            </a:r>
            <a:r>
              <a:rPr lang="en-US" sz="3200" dirty="0" smtClean="0">
                <a:solidFill>
                  <a:srgbClr val="888888"/>
                </a:solidFill>
              </a:rPr>
              <a:t>6</a:t>
            </a:r>
            <a:endParaRPr sz="3200" dirty="0">
              <a:solidFill>
                <a:srgbClr val="888888"/>
              </a:solidFill>
            </a:endParaRPr>
          </a:p>
        </p:txBody>
      </p:sp>
      <p:pic>
        <p:nvPicPr>
          <p:cNvPr id="50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31082" y="838200"/>
            <a:ext cx="6979920" cy="18288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93264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2052" y="248085"/>
            <a:ext cx="7900988" cy="834566"/>
          </a:xfrm>
        </p:spPr>
        <p:txBody>
          <a:bodyPr>
            <a:noAutofit/>
          </a:bodyPr>
          <a:lstStyle/>
          <a:p>
            <a:pPr algn="ctr"/>
            <a:r>
              <a:rPr lang="it-IT" dirty="0" smtClean="0"/>
              <a:t>Sony DSC-RX10 II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5552" y="1854116"/>
            <a:ext cx="4121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20 MP 1” CMOS sensor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Zeiss 24-200mm lens, f/2.8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4K recording at </a:t>
            </a:r>
            <a:r>
              <a:rPr lang="en-US" dirty="0" smtClean="0"/>
              <a:t>30FPS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1920x1080p at 60FPS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20MP stills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Sensor size: 1”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Up to 25600 ISO</a:t>
            </a:r>
          </a:p>
          <a:p>
            <a:pPr marL="285750" indent="-285750">
              <a:buFontTx/>
              <a:buChar char="-"/>
            </a:pPr>
            <a:r>
              <a:rPr lang="en-US" dirty="0"/>
              <a:t>Controlled via multi terminal, including micro USB compatible devices, remote controls or compatible software</a:t>
            </a:r>
            <a:r>
              <a:rPr lang="en-US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3” LCD display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Size 5.1” x 3.5” x 4.0”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 $</a:t>
            </a:r>
            <a:r>
              <a:rPr lang="en-US" dirty="0" smtClean="0"/>
              <a:t>1200</a:t>
            </a:r>
          </a:p>
          <a:p>
            <a:pPr marL="285750" indent="-285750">
              <a:buFontTx/>
              <a:buChar char="-"/>
            </a:pPr>
            <a:r>
              <a:rPr lang="en-US" dirty="0">
                <a:hlinkClick r:id="rId2"/>
              </a:rPr>
              <a:t>http://www.sony.com/electronics/cyber-shot-compact-cameras/dsc-rx10m2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pic>
        <p:nvPicPr>
          <p:cNvPr id="4098" name="Picture 2" descr="Sony Cyber-shot DSC-RX10 II Digital Camer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475" y="17113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72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531" y="218824"/>
            <a:ext cx="7900988" cy="797990"/>
          </a:xfrm>
        </p:spPr>
        <p:txBody>
          <a:bodyPr>
            <a:noAutofit/>
          </a:bodyPr>
          <a:lstStyle/>
          <a:p>
            <a:pPr algn="ctr"/>
            <a:r>
              <a:rPr lang="it-IT" dirty="0" smtClean="0"/>
              <a:t>Sony UMC-S3C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50081" y="1370111"/>
            <a:ext cx="412194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Announced April 2016 at NAB.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To be released in August 2016.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Sensor size: Full frame 35mm (same sensor as A7S)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E-mount for interchangeable lenses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4K recording at </a:t>
            </a:r>
            <a:r>
              <a:rPr lang="en-US" dirty="0" smtClean="0"/>
              <a:t>30FPS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12MP stills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Up to 409600 ISO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Controlled via multi terminal, including micro USB compatible devices, remote controls or compatible software.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No LCD display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Weight 400g (size appears to be similar to </a:t>
            </a:r>
            <a:r>
              <a:rPr lang="en-US" dirty="0" err="1" smtClean="0"/>
              <a:t>blackmagic</a:t>
            </a:r>
            <a:r>
              <a:rPr lang="en-US" dirty="0" smtClean="0"/>
              <a:t>).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 </a:t>
            </a:r>
            <a:r>
              <a:rPr lang="en-US" dirty="0" smtClean="0"/>
              <a:t>unknown</a:t>
            </a:r>
          </a:p>
          <a:p>
            <a:pPr marL="285750" indent="-285750">
              <a:buFontTx/>
              <a:buChar char="-"/>
            </a:pPr>
            <a:r>
              <a:rPr lang="en-US" dirty="0">
                <a:hlinkClick r:id="rId2"/>
              </a:rPr>
              <a:t>http://www.newsshooter.com/2016/04/05/sony-announce-full-frame-e-mount-4k-action-cam/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pic>
        <p:nvPicPr>
          <p:cNvPr id="5122" name="Picture 2" descr="https://d38zhw9ti31loc.cloudfront.net/wp-content/uploads/2016/04/04193905/UMC-S3C-Left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8" t="26669" r="26100" b="15049"/>
          <a:stretch/>
        </p:blipFill>
        <p:spPr bwMode="auto">
          <a:xfrm>
            <a:off x="4682046" y="1716909"/>
            <a:ext cx="4330791" cy="358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33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91975"/>
            <a:ext cx="7886700" cy="856512"/>
          </a:xfrm>
        </p:spPr>
        <p:txBody>
          <a:bodyPr/>
          <a:lstStyle/>
          <a:p>
            <a:r>
              <a:rPr lang="en-US" dirty="0" smtClean="0"/>
              <a:t>Testing Configurations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707" y="969747"/>
            <a:ext cx="3803849" cy="277973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2" y="3467163"/>
            <a:ext cx="5888107" cy="324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018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951610"/>
          </a:xfrm>
        </p:spPr>
        <p:txBody>
          <a:bodyPr/>
          <a:lstStyle/>
          <a:p>
            <a:pPr algn="ctr"/>
            <a:r>
              <a:rPr lang="en-US" dirty="0" smtClean="0"/>
              <a:t>Previous SeeStar Versions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37157" y="1470354"/>
            <a:ext cx="3868340" cy="478765"/>
          </a:xfrm>
        </p:spPr>
        <p:txBody>
          <a:bodyPr/>
          <a:lstStyle/>
          <a:p>
            <a:r>
              <a:rPr lang="en-US" dirty="0" smtClean="0"/>
              <a:t>SeeStar I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3780" y="1484985"/>
            <a:ext cx="3887391" cy="456819"/>
          </a:xfrm>
        </p:spPr>
        <p:txBody>
          <a:bodyPr/>
          <a:lstStyle/>
          <a:p>
            <a:r>
              <a:rPr lang="en-US" dirty="0" smtClean="0"/>
              <a:t>SeeStar II</a:t>
            </a:r>
            <a:endParaRPr lang="en-US" dirty="0"/>
          </a:p>
        </p:txBody>
      </p:sp>
      <p:pic>
        <p:nvPicPr>
          <p:cNvPr id="9" name="image2.jpg"/>
          <p:cNvPicPr>
            <a:picLocks noGrp="1"/>
          </p:cNvPicPr>
          <p:nvPr>
            <p:ph sz="half" idx="2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44868" y="2093384"/>
            <a:ext cx="3868737" cy="2562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Content Placeholder 3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57"/>
          <a:stretch/>
        </p:blipFill>
        <p:spPr>
          <a:xfrm>
            <a:off x="4643781" y="2107074"/>
            <a:ext cx="3887788" cy="2534747"/>
          </a:xfrm>
        </p:spPr>
      </p:pic>
      <p:sp>
        <p:nvSpPr>
          <p:cNvPr id="11" name="TextBox 10"/>
          <p:cNvSpPr txBox="1"/>
          <p:nvPr/>
        </p:nvSpPr>
        <p:spPr>
          <a:xfrm>
            <a:off x="782726" y="4973528"/>
            <a:ext cx="63071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Open source documentation for both available on our repository:</a:t>
            </a:r>
          </a:p>
          <a:p>
            <a:endParaRPr lang="en-US" dirty="0"/>
          </a:p>
          <a:p>
            <a:r>
              <a:rPr lang="en-US" dirty="0">
                <a:hlinkClick r:id="rId4"/>
              </a:rPr>
              <a:t>https://bitbucket.org/mbari/seestar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749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xfrm>
            <a:off x="457200" y="228599"/>
            <a:ext cx="8229600" cy="792164"/>
          </a:xfrm>
          <a:prstGeom prst="rect">
            <a:avLst/>
          </a:prstGeom>
        </p:spPr>
        <p:txBody>
          <a:bodyPr/>
          <a:lstStyle/>
          <a:p>
            <a:pPr lvl="0" algn="ctr">
              <a:defRPr sz="1800"/>
            </a:pPr>
            <a:r>
              <a:rPr sz="4400" dirty="0"/>
              <a:t>SeeStar Users and Use </a:t>
            </a:r>
            <a:r>
              <a:rPr sz="4400" dirty="0" smtClean="0"/>
              <a:t>Cases</a:t>
            </a:r>
            <a:endParaRPr sz="4400" dirty="0"/>
          </a:p>
        </p:txBody>
      </p:sp>
      <p:sp>
        <p:nvSpPr>
          <p:cNvPr id="59" name="Shape 59"/>
          <p:cNvSpPr/>
          <p:nvPr/>
        </p:nvSpPr>
        <p:spPr>
          <a:xfrm>
            <a:off x="5562600" y="1066800"/>
            <a:ext cx="3581400" cy="3124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spcBef>
                <a:spcPts val="500"/>
              </a:spcBef>
              <a:buSzPct val="100000"/>
            </a:pPr>
            <a:r>
              <a:rPr lang="en-US" sz="2000" dirty="0" smtClean="0"/>
              <a:t>Some Users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LRAUV </a:t>
            </a:r>
            <a:r>
              <a:rPr sz="2000" dirty="0"/>
              <a:t>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err="1"/>
              <a:t>Waveglider</a:t>
            </a:r>
            <a:r>
              <a:rPr sz="2000" dirty="0"/>
              <a:t> (MBARI</a:t>
            </a:r>
            <a:r>
              <a:rPr sz="2000" dirty="0" smtClean="0"/>
              <a:t>)</a:t>
            </a:r>
            <a:endParaRPr lang="en-US" sz="2000" dirty="0" smtClean="0"/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Steve </a:t>
            </a:r>
            <a:r>
              <a:rPr lang="en-US" sz="2000" dirty="0"/>
              <a:t>Haddock 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The </a:t>
            </a:r>
            <a:r>
              <a:rPr sz="2000" dirty="0"/>
              <a:t>Nature Conservancy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/>
              <a:t>Stacy Kim (MLML)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/>
              <a:t>California Fish &amp; Wildlife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C</a:t>
            </a:r>
            <a:r>
              <a:rPr lang="en-US" sz="2000" dirty="0"/>
              <a:t>A</a:t>
            </a:r>
            <a:r>
              <a:rPr sz="2000" dirty="0" smtClean="0"/>
              <a:t> </a:t>
            </a:r>
            <a:r>
              <a:rPr sz="2000" dirty="0" err="1"/>
              <a:t>Wetfish</a:t>
            </a:r>
            <a:r>
              <a:rPr sz="2000" dirty="0"/>
              <a:t> Producers </a:t>
            </a:r>
            <a:r>
              <a:rPr sz="2000" dirty="0" smtClean="0"/>
              <a:t>Ass</a:t>
            </a:r>
            <a:r>
              <a:rPr lang="en-US" sz="2000" dirty="0" smtClean="0"/>
              <a:t>n.</a:t>
            </a:r>
            <a:endParaRPr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70509"/>
            <a:ext cx="2362200" cy="1657351"/>
          </a:xfrm>
          <a:prstGeom prst="rect">
            <a:avLst/>
          </a:prstGeom>
        </p:spPr>
      </p:pic>
      <p:pic>
        <p:nvPicPr>
          <p:cNvPr id="11" name="image3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52401" y="2712893"/>
            <a:ext cx="1634865" cy="2473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7" name="Picture 3" descr="\\atlas\ProjectLibrary\901107.SeeStar\Youtube+Article\Annotation,034--2014_10_28_-_14_41_02.315_UTC_UTC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49" r="23402"/>
          <a:stretch/>
        </p:blipFill>
        <p:spPr bwMode="auto">
          <a:xfrm>
            <a:off x="1819658" y="2712893"/>
            <a:ext cx="1524000" cy="247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atlas\ProjectLibrary\901107.SeeStar\Youtube+Article\DSC_420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33" y="2734243"/>
            <a:ext cx="1641735" cy="245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atlas\ProjectLibrary\901107.SeeStar\Youtube+Article\GOPR0156.MP4_snapshot_00.04_[2014.07.30_09.40.54]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006" y="5312418"/>
            <a:ext cx="2756160" cy="13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\\atlas\ProjectLibrary\901107.SeeStar\Youtube+Article\IMG_0599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12418"/>
            <a:ext cx="2057400" cy="13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\\atlas\ProjectLibrary\901107.SeeStar\Youtube+Article\GOPR0579_MP4_Hagfish_Trap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27026" r="10798"/>
          <a:stretch/>
        </p:blipFill>
        <p:spPr bwMode="auto">
          <a:xfrm>
            <a:off x="2623194" y="970510"/>
            <a:ext cx="2538972" cy="162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eeStar_highlights_h264_v2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3"/>
          <a:srcRect l="6770" r="6334"/>
          <a:stretch/>
        </p:blipFill>
        <p:spPr>
          <a:xfrm>
            <a:off x="5334000" y="4295677"/>
            <a:ext cx="3677032" cy="238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86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827252"/>
          </a:xfrm>
        </p:spPr>
        <p:txBody>
          <a:bodyPr/>
          <a:lstStyle/>
          <a:p>
            <a:r>
              <a:rPr lang="en-US" dirty="0" smtClean="0"/>
              <a:t>SeeStar III Camera Requirements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673733" y="1280159"/>
            <a:ext cx="3868340" cy="478765"/>
          </a:xfrm>
        </p:spPr>
        <p:txBody>
          <a:bodyPr/>
          <a:lstStyle/>
          <a:p>
            <a:r>
              <a:rPr lang="en-US" dirty="0" smtClean="0"/>
              <a:t>General / Physical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629842" y="1901952"/>
            <a:ext cx="3868340" cy="4287711"/>
          </a:xfrm>
        </p:spPr>
        <p:txBody>
          <a:bodyPr/>
          <a:lstStyle/>
          <a:p>
            <a:r>
              <a:rPr lang="en-US" dirty="0" smtClean="0"/>
              <a:t>Ability to take stills and video</a:t>
            </a:r>
          </a:p>
          <a:p>
            <a:r>
              <a:rPr lang="en-US" dirty="0" smtClean="0"/>
              <a:t>Full manual control</a:t>
            </a:r>
          </a:p>
          <a:p>
            <a:r>
              <a:rPr lang="en-US" dirty="0" smtClean="0"/>
              <a:t>Small physical size</a:t>
            </a:r>
          </a:p>
          <a:p>
            <a:r>
              <a:rPr lang="en-US" dirty="0" smtClean="0"/>
              <a:t>Low power consumption</a:t>
            </a:r>
          </a:p>
          <a:p>
            <a:r>
              <a:rPr lang="en-US" dirty="0" smtClean="0"/>
              <a:t>Low cost (&lt;$1500)</a:t>
            </a:r>
          </a:p>
          <a:p>
            <a:r>
              <a:rPr lang="en-US" dirty="0" smtClean="0"/>
              <a:t>Long term availability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>
          <a:xfrm>
            <a:off x="4614519" y="1294790"/>
            <a:ext cx="3887391" cy="449504"/>
          </a:xfrm>
        </p:spPr>
        <p:txBody>
          <a:bodyPr/>
          <a:lstStyle/>
          <a:p>
            <a:r>
              <a:rPr lang="en-US" dirty="0" smtClean="0"/>
              <a:t>Connectivity / Storage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>
          <a:xfrm>
            <a:off x="4629150" y="1909267"/>
            <a:ext cx="3887391" cy="4280396"/>
          </a:xfrm>
        </p:spPr>
        <p:txBody>
          <a:bodyPr/>
          <a:lstStyle/>
          <a:p>
            <a:r>
              <a:rPr lang="en-US" dirty="0" smtClean="0"/>
              <a:t>Ability to interface via hardware (remote controllable)</a:t>
            </a:r>
          </a:p>
          <a:p>
            <a:r>
              <a:rPr lang="en-US" dirty="0" smtClean="0"/>
              <a:t>SDK/API available</a:t>
            </a:r>
          </a:p>
          <a:p>
            <a:r>
              <a:rPr lang="en-US" dirty="0" smtClean="0"/>
              <a:t>Internal recording of stills and video</a:t>
            </a:r>
          </a:p>
          <a:p>
            <a:r>
              <a:rPr lang="en-US" dirty="0" smtClean="0"/>
              <a:t>HDMI out (Live feed option)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509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871143"/>
          </a:xfrm>
        </p:spPr>
        <p:txBody>
          <a:bodyPr/>
          <a:lstStyle/>
          <a:p>
            <a:r>
              <a:rPr lang="en-US" dirty="0" smtClean="0"/>
              <a:t>SeeStar III Camera Requirements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7157" y="1258213"/>
            <a:ext cx="3868340" cy="442189"/>
          </a:xfrm>
        </p:spPr>
        <p:txBody>
          <a:bodyPr/>
          <a:lstStyle/>
          <a:p>
            <a:r>
              <a:rPr lang="en-US" dirty="0" smtClean="0"/>
              <a:t>Imaging (Stills)	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799539"/>
            <a:ext cx="3868340" cy="4390124"/>
          </a:xfrm>
        </p:spPr>
        <p:txBody>
          <a:bodyPr/>
          <a:lstStyle/>
          <a:p>
            <a:r>
              <a:rPr lang="en-US" dirty="0" smtClean="0"/>
              <a:t>Manual focus</a:t>
            </a:r>
          </a:p>
          <a:p>
            <a:r>
              <a:rPr lang="en-US" dirty="0" smtClean="0"/>
              <a:t>Ability to resolve 1cm sized targets</a:t>
            </a:r>
          </a:p>
          <a:p>
            <a:r>
              <a:rPr lang="en-US" dirty="0" smtClean="0"/>
              <a:t>5MP minimum</a:t>
            </a:r>
          </a:p>
          <a:p>
            <a:r>
              <a:rPr lang="en-US" dirty="0" smtClean="0"/>
              <a:t>External flash available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8410" y="1207007"/>
            <a:ext cx="3887391" cy="471449"/>
          </a:xfrm>
        </p:spPr>
        <p:txBody>
          <a:bodyPr/>
          <a:lstStyle/>
          <a:p>
            <a:r>
              <a:rPr lang="en-US" dirty="0" smtClean="0"/>
              <a:t>Video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799539"/>
            <a:ext cx="3887391" cy="4390124"/>
          </a:xfrm>
        </p:spPr>
        <p:txBody>
          <a:bodyPr/>
          <a:lstStyle/>
          <a:p>
            <a:r>
              <a:rPr lang="en-US" dirty="0" smtClean="0"/>
              <a:t>1920x1080p at 60FPS</a:t>
            </a:r>
          </a:p>
          <a:p>
            <a:r>
              <a:rPr lang="en-US" dirty="0" smtClean="0"/>
              <a:t>4K 30FPS (optional)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096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9847" y="224456"/>
            <a:ext cx="7966252" cy="939047"/>
          </a:xfrm>
        </p:spPr>
        <p:txBody>
          <a:bodyPr>
            <a:normAutofit/>
          </a:bodyPr>
          <a:lstStyle/>
          <a:p>
            <a:r>
              <a:rPr lang="en-US" sz="4400" dirty="0" smtClean="0"/>
              <a:t>List of </a:t>
            </a:r>
            <a:r>
              <a:rPr lang="en-US" sz="4400" dirty="0" smtClean="0"/>
              <a:t>Candidate </a:t>
            </a:r>
            <a:r>
              <a:rPr lang="en-US" sz="4400" dirty="0"/>
              <a:t>C</a:t>
            </a:r>
            <a:r>
              <a:rPr lang="en-US" sz="4400" dirty="0" smtClean="0"/>
              <a:t>ameras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6027" y="1736662"/>
            <a:ext cx="6858000" cy="3223044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/>
              <a:t>1 - GoPro </a:t>
            </a:r>
            <a:r>
              <a:rPr lang="en-US" sz="2800" dirty="0" smtClean="0"/>
              <a:t>Hero 3+</a:t>
            </a:r>
          </a:p>
          <a:p>
            <a:pPr algn="l"/>
            <a:r>
              <a:rPr lang="en-US" sz="2800" dirty="0" smtClean="0"/>
              <a:t>2 - </a:t>
            </a:r>
            <a:r>
              <a:rPr lang="en-US" sz="2800" dirty="0" smtClean="0"/>
              <a:t>Z Camera E1</a:t>
            </a:r>
          </a:p>
          <a:p>
            <a:pPr algn="l"/>
            <a:r>
              <a:rPr lang="en-US" sz="2800" dirty="0" smtClean="0"/>
              <a:t>3 </a:t>
            </a:r>
            <a:r>
              <a:rPr lang="en-US" sz="2800" dirty="0"/>
              <a:t>- </a:t>
            </a:r>
            <a:r>
              <a:rPr lang="en-US" sz="2800" dirty="0" err="1"/>
              <a:t>Blackmagic</a:t>
            </a:r>
            <a:r>
              <a:rPr lang="en-US" sz="2800" dirty="0"/>
              <a:t> Design Micro Cinema Camera</a:t>
            </a:r>
          </a:p>
          <a:p>
            <a:pPr algn="l"/>
            <a:r>
              <a:rPr lang="en-US" sz="2800" dirty="0" smtClean="0"/>
              <a:t>4 </a:t>
            </a:r>
            <a:r>
              <a:rPr lang="en-US" sz="2800" dirty="0"/>
              <a:t>- Sony DSC-RX10 II</a:t>
            </a:r>
          </a:p>
          <a:p>
            <a:pPr algn="l"/>
            <a:r>
              <a:rPr lang="en-US" sz="2800" dirty="0" smtClean="0"/>
              <a:t>5 - </a:t>
            </a:r>
            <a:r>
              <a:rPr lang="en-US" sz="2800" dirty="0" smtClean="0"/>
              <a:t>Sony UMC-S3C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4085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8611" y="262715"/>
            <a:ext cx="3697706" cy="863827"/>
          </a:xfrm>
        </p:spPr>
        <p:txBody>
          <a:bodyPr/>
          <a:lstStyle/>
          <a:p>
            <a:pPr algn="ctr"/>
            <a:r>
              <a:rPr lang="en-US" dirty="0" err="1" smtClean="0"/>
              <a:t>GoPro</a:t>
            </a:r>
            <a:r>
              <a:rPr lang="en-US" dirty="0" smtClean="0"/>
              <a:t> Hero 3+</a:t>
            </a:r>
            <a:endParaRPr lang="en-US" dirty="0"/>
          </a:p>
        </p:txBody>
      </p:sp>
      <p:pic>
        <p:nvPicPr>
          <p:cNvPr id="1026" name="Picture 2" descr="GoPro HERO3+ Silver Edition Camer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50" y="1796651"/>
            <a:ext cx="4086225" cy="408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50106" y="1993105"/>
            <a:ext cx="41219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Used on SeeStar 2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Lens not interchangeable, very wide angle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Poor low light performance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Capable of HD 1920x1080p recording at 60FPS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Sensor size: 1/2.3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10MP stills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No manual control of exposure settings (all automatic)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No LCD display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Size 2.3”x1.6”x1.1”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 </a:t>
            </a:r>
            <a:r>
              <a:rPr lang="en-US" dirty="0" smtClean="0"/>
              <a:t>$200 - $400</a:t>
            </a:r>
          </a:p>
          <a:p>
            <a:pPr marL="285750" indent="-285750">
              <a:buFontTx/>
              <a:buChar char="-"/>
            </a:pPr>
            <a:r>
              <a:rPr lang="en-US" dirty="0">
                <a:hlinkClick r:id="rId3"/>
              </a:rPr>
              <a:t>https://gopro.com/update/hero3_plus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2897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3241" y="255399"/>
            <a:ext cx="3697706" cy="84188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Z Camera E1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50106" y="1993105"/>
            <a:ext cx="41219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Micro 4/3 sensor and lens mount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Max ISO 25600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4K recording at </a:t>
            </a:r>
            <a:r>
              <a:rPr lang="en-US" dirty="0" smtClean="0"/>
              <a:t>24FPS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1920x1080p at 60FPS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16MP stills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Sensor size: </a:t>
            </a:r>
            <a:r>
              <a:rPr lang="en-US" dirty="0"/>
              <a:t>Micro Four </a:t>
            </a:r>
            <a:r>
              <a:rPr lang="en-US" dirty="0" smtClean="0"/>
              <a:t>Thirds (CMOS)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Full control of camera settings…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LCD display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Size 3” x 2.2” x 2”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Designed and manufacturer by new Chinese company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 $</a:t>
            </a:r>
            <a:r>
              <a:rPr lang="en-US" dirty="0" smtClean="0"/>
              <a:t>700</a:t>
            </a:r>
          </a:p>
          <a:p>
            <a:pPr marL="285750" indent="-285750">
              <a:buFontTx/>
              <a:buChar char="-"/>
            </a:pPr>
            <a:r>
              <a:rPr lang="en-US" dirty="0">
                <a:hlinkClick r:id="rId2"/>
              </a:rPr>
              <a:t>http://z-cam.com/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pic>
        <p:nvPicPr>
          <p:cNvPr id="2052" name="Picture 4" descr="Z Camera E1 Mini 4K Interchangeable Lens Camer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184" y="1900517"/>
            <a:ext cx="3811588" cy="381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32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347" y="365127"/>
            <a:ext cx="8763610" cy="1046579"/>
          </a:xfrm>
        </p:spPr>
        <p:txBody>
          <a:bodyPr>
            <a:noAutofit/>
          </a:bodyPr>
          <a:lstStyle/>
          <a:p>
            <a:pPr algn="ctr"/>
            <a:r>
              <a:rPr lang="it-IT" dirty="0"/>
              <a:t>Blackmagic Design Micro Cinema Camera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50106" y="1993105"/>
            <a:ext cx="41219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Super 16mm-size sensor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4/3 lens mount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1920x1080p 60FPS </a:t>
            </a:r>
            <a:r>
              <a:rPr lang="en-US" dirty="0" smtClean="0"/>
              <a:t>recording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Sensor size: </a:t>
            </a:r>
            <a:r>
              <a:rPr lang="it-IT" dirty="0"/>
              <a:t>12.48mm x 7.02mm (Super 16)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No stills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Controlled via extension port using LANC or </a:t>
            </a:r>
            <a:r>
              <a:rPr lang="en-US" dirty="0" err="1" smtClean="0"/>
              <a:t>S.Bus</a:t>
            </a:r>
            <a:r>
              <a:rPr lang="en-US" dirty="0" smtClean="0"/>
              <a:t>, or PWM.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No LCD display, no settings display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Size 3.25” x 2.74” x 2.52”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 $</a:t>
            </a:r>
            <a:r>
              <a:rPr lang="en-US" dirty="0" smtClean="0"/>
              <a:t>1000</a:t>
            </a:r>
          </a:p>
          <a:p>
            <a:pPr marL="285750" indent="-285750">
              <a:buFontTx/>
              <a:buChar char="-"/>
            </a:pPr>
            <a:r>
              <a:rPr lang="en-US" dirty="0">
                <a:hlinkClick r:id="rId2"/>
              </a:rPr>
              <a:t>https://www.blackmagicdesign.com/products/blackmagicmicrocinemacamera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pic>
        <p:nvPicPr>
          <p:cNvPr id="3074" name="Picture 2" descr="Blackmagic Design Micro Cinema Camer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880" y="1889233"/>
            <a:ext cx="3596481" cy="359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03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354</TotalTime>
  <Words>512</Words>
  <Application>Microsoft Office PowerPoint</Application>
  <PresentationFormat>On-screen Show (4:3)</PresentationFormat>
  <Paragraphs>109</Paragraphs>
  <Slides>12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Previous SeeStar Versions</vt:lpstr>
      <vt:lpstr>SeeStar Users and Use Cases</vt:lpstr>
      <vt:lpstr>SeeStar III Camera Requirements</vt:lpstr>
      <vt:lpstr>SeeStar III Camera Requirements</vt:lpstr>
      <vt:lpstr>List of Candidate Cameras</vt:lpstr>
      <vt:lpstr>GoPro Hero 3+</vt:lpstr>
      <vt:lpstr>Z Camera E1</vt:lpstr>
      <vt:lpstr>Blackmagic Design Micro Cinema Camera</vt:lpstr>
      <vt:lpstr>Sony DSC-RX10 II</vt:lpstr>
      <vt:lpstr>Sony UMC-S3C</vt:lpstr>
      <vt:lpstr>Testing Configurations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Specifications of candidate cameras</dc:title>
  <dc:creator>Francois Cazenave</dc:creator>
  <cp:lastModifiedBy>Chad Kecy</cp:lastModifiedBy>
  <cp:revision>25</cp:revision>
  <dcterms:created xsi:type="dcterms:W3CDTF">2016-05-19T17:33:05Z</dcterms:created>
  <dcterms:modified xsi:type="dcterms:W3CDTF">2016-05-23T19:48:03Z</dcterms:modified>
</cp:coreProperties>
</file>