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9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8" autoAdjust="0"/>
    <p:restoredTop sz="86458" autoAdjust="0"/>
  </p:normalViewPr>
  <p:slideViewPr>
    <p:cSldViewPr>
      <p:cViewPr varScale="1">
        <p:scale>
          <a:sx n="89" d="100"/>
          <a:sy n="89" d="100"/>
        </p:scale>
        <p:origin x="-15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43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355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11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134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38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5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579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10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0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68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653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F40A1-93A8-4604-8CC6-BEED0F6977B4}" type="datetimeFigureOut">
              <a:rPr lang="en-US" smtClean="0"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13579-D2FB-4887-A1CE-DB3390DE9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587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0"/>
            <a:ext cx="7772400" cy="1470025"/>
          </a:xfrm>
        </p:spPr>
        <p:txBody>
          <a:bodyPr/>
          <a:lstStyle/>
          <a:p>
            <a:r>
              <a:rPr lang="en-US" dirty="0" smtClean="0"/>
              <a:t>SCPI Concept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2819400"/>
            <a:ext cx="6400800" cy="1752600"/>
          </a:xfrm>
        </p:spPr>
        <p:txBody>
          <a:bodyPr/>
          <a:lstStyle/>
          <a:p>
            <a:r>
              <a:rPr lang="en-US" dirty="0" smtClean="0"/>
              <a:t>Camera and Light Configuration, Light Design, Camera Requirements, Energy Budget, Housing Design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76600" y="55626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Mark Chaffey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50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w/ 53 degree FOV (70 in air)</a:t>
            </a:r>
            <a:br>
              <a:rPr lang="en-US" dirty="0" smtClean="0"/>
            </a:br>
            <a:r>
              <a:rPr lang="en-US" dirty="0" smtClean="0"/>
              <a:t>6x40 degree conical reflector</a:t>
            </a:r>
            <a:br>
              <a:rPr lang="en-US" dirty="0" smtClean="0"/>
            </a:br>
            <a:r>
              <a:rPr lang="en-US" dirty="0" smtClean="0"/>
              <a:t>common volume = &gt; 6,000 in.^3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8305800" cy="5143554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rtl="0" eaLnBrk="1" latinLnBrk="0" hangingPunct="1"/>
            <a:endParaRPr lang="en-US" sz="44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2379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rtl="0" eaLnBrk="1" latinLnBrk="0" hangingPunct="1"/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Camera requirements based on light design and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rtl="0" eaLnBrk="1" latinLnBrk="0" hangingPunct="1"/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Good image at ISO 800 and fast lens (f2.8-f4).</a:t>
            </a:r>
            <a:endParaRPr lang="en-US" dirty="0" smtClean="0">
              <a:effectLst/>
            </a:endParaRPr>
          </a:p>
          <a:p>
            <a:pPr lvl="0" rtl="0" eaLnBrk="1" latinLnBrk="0" hangingPunct="1"/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Ability to control aperture and shutter speed.</a:t>
            </a:r>
            <a:endParaRPr lang="en-US" dirty="0" smtClean="0">
              <a:effectLst/>
            </a:endParaRPr>
          </a:p>
          <a:p>
            <a:pPr lvl="0" rtl="0" eaLnBrk="1" latinLnBrk="0" hangingPunct="1"/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Flash synchronization would be nice..</a:t>
            </a:r>
            <a:endParaRPr lang="en-US" dirty="0" smtClean="0">
              <a:effectLst/>
            </a:endParaRPr>
          </a:p>
          <a:p>
            <a:pPr lvl="0" rtl="0" eaLnBrk="1" latinLnBrk="0" hangingPunct="1"/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Focal length with 1/2.3” (</a:t>
            </a:r>
            <a:r>
              <a:rPr lang="en-US" sz="4400" kern="1200" baseline="0" dirty="0" err="1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GoPro</a:t>
            </a:r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) imager = ?</a:t>
            </a:r>
            <a:endParaRPr lang="en-US" dirty="0" smtClean="0">
              <a:effectLst/>
            </a:endParaRPr>
          </a:p>
          <a:p>
            <a:pPr lvl="0" rtl="0" eaLnBrk="1" latinLnBrk="0" hangingPunct="1"/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Focal length with larger Imager = ?</a:t>
            </a:r>
            <a:endParaRPr lang="en-US" dirty="0" smtClean="0">
              <a:effectLst/>
            </a:endParaRPr>
          </a:p>
          <a:p>
            <a:pPr lvl="0" rtl="0" eaLnBrk="1" latinLnBrk="0" hangingPunct="1"/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Prime lens?</a:t>
            </a:r>
            <a:endParaRPr lang="en-US" dirty="0" smtClean="0">
              <a:effectLst/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63070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Energy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Lights vs. camera usage.</a:t>
            </a:r>
            <a:endParaRPr lang="en-US" sz="2400" dirty="0" smtClean="0">
              <a:effectLst/>
            </a:endParaRPr>
          </a:p>
          <a:p>
            <a:pPr lvl="0"/>
            <a:r>
              <a:rPr lang="en-US" sz="36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How many batteries  for x images.</a:t>
            </a:r>
            <a:endParaRPr lang="en-US" sz="2400" dirty="0" smtClean="0">
              <a:effectLst/>
            </a:endParaRPr>
          </a:p>
          <a:p>
            <a:pPr lvl="0"/>
            <a:r>
              <a:rPr lang="en-US" sz="36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Battery housing size.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02096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Pressure Housing Rating Estimates</a:t>
            </a:r>
            <a:endParaRPr lang="en-US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133600"/>
            <a:ext cx="8458200" cy="178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30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</a:t>
            </a:r>
            <a:r>
              <a:rPr lang="en-US" baseline="0" dirty="0" smtClean="0"/>
              <a:t>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1400" dirty="0" smtClean="0"/>
              <a:t>Camera and Light Configuration</a:t>
            </a:r>
          </a:p>
          <a:p>
            <a:pPr lvl="1"/>
            <a:r>
              <a:rPr lang="en-US" sz="1400" dirty="0" smtClean="0"/>
              <a:t>Minimizing common volume scattering</a:t>
            </a:r>
          </a:p>
          <a:p>
            <a:pPr lvl="1"/>
            <a:r>
              <a:rPr lang="en-US" sz="1400" dirty="0" smtClean="0"/>
              <a:t>View and lighting angles</a:t>
            </a:r>
            <a:r>
              <a:rPr lang="en-US" sz="1400" baseline="0" dirty="0" smtClean="0"/>
              <a:t> to image required target</a:t>
            </a:r>
          </a:p>
          <a:p>
            <a:pPr lvl="1"/>
            <a:r>
              <a:rPr lang="en-US" sz="1400" baseline="0" dirty="0" smtClean="0"/>
              <a:t>Configurations with different reflectors</a:t>
            </a:r>
          </a:p>
          <a:p>
            <a:pPr lvl="1"/>
            <a:r>
              <a:rPr lang="en-US" sz="1400" baseline="0" dirty="0" smtClean="0"/>
              <a:t>Configurations with flat plate dome (angle &lt;60deg)</a:t>
            </a:r>
          </a:p>
          <a:p>
            <a:pPr lvl="1"/>
            <a:r>
              <a:rPr lang="en-US" sz="1400" baseline="0" dirty="0" smtClean="0"/>
              <a:t>Configurations with dome port (angle &gt;60deg)</a:t>
            </a:r>
          </a:p>
          <a:p>
            <a:pPr lvl="0"/>
            <a:r>
              <a:rPr lang="en-US" sz="1400" dirty="0" smtClean="0"/>
              <a:t>Light </a:t>
            </a:r>
            <a:r>
              <a:rPr lang="en-US" sz="1400" dirty="0" smtClean="0"/>
              <a:t>design</a:t>
            </a:r>
          </a:p>
          <a:p>
            <a:pPr lvl="1"/>
            <a:r>
              <a:rPr lang="en-US" sz="1400" dirty="0" smtClean="0"/>
              <a:t>How much</a:t>
            </a:r>
            <a:r>
              <a:rPr lang="en-US" sz="1400" baseline="0" dirty="0" smtClean="0"/>
              <a:t> light is needed on target?</a:t>
            </a:r>
          </a:p>
          <a:p>
            <a:pPr lvl="1"/>
            <a:r>
              <a:rPr lang="en-US" sz="1400" baseline="0" dirty="0" smtClean="0"/>
              <a:t>Can LED’s provide enough? (yes if imaging area is small enough and camera produces a good image at higher ISO #’s)</a:t>
            </a:r>
          </a:p>
          <a:p>
            <a:pPr lvl="1"/>
            <a:r>
              <a:rPr lang="en-US" sz="1400" baseline="0" dirty="0" smtClean="0"/>
              <a:t>LED light and reflector arrangements</a:t>
            </a:r>
          </a:p>
          <a:p>
            <a:pPr lvl="1"/>
            <a:r>
              <a:rPr lang="en-US" sz="1400" baseline="0" dirty="0" smtClean="0"/>
              <a:t>LED driver circuits</a:t>
            </a:r>
          </a:p>
          <a:p>
            <a:pPr lvl="1"/>
            <a:r>
              <a:rPr lang="en-US" sz="1400" baseline="0" dirty="0" smtClean="0"/>
              <a:t>LED power dissipation</a:t>
            </a:r>
          </a:p>
          <a:p>
            <a:pPr lvl="1"/>
            <a:r>
              <a:rPr lang="en-US" sz="1400" baseline="0" dirty="0" smtClean="0"/>
              <a:t>LED efficiency vs. strobe</a:t>
            </a:r>
          </a:p>
          <a:p>
            <a:pPr lvl="1"/>
            <a:endParaRPr lang="en-US" sz="1400" baseline="0" dirty="0" smtClean="0"/>
          </a:p>
          <a:p>
            <a:pPr lvl="1"/>
            <a:endParaRPr lang="en-US" sz="1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en-US" sz="1400" dirty="0"/>
              <a:t>Camera requirements based on light design and configuration</a:t>
            </a:r>
          </a:p>
          <a:p>
            <a:pPr lvl="1"/>
            <a:r>
              <a:rPr lang="en-US" sz="1400" dirty="0"/>
              <a:t>Good image at ISO 800 and fast lens (f2.8-f4).</a:t>
            </a:r>
          </a:p>
          <a:p>
            <a:pPr lvl="1"/>
            <a:r>
              <a:rPr lang="en-US" sz="1400" dirty="0"/>
              <a:t>Ability to control aperture and shutter speed.</a:t>
            </a:r>
          </a:p>
          <a:p>
            <a:pPr lvl="1"/>
            <a:r>
              <a:rPr lang="en-US" sz="1400" dirty="0"/>
              <a:t>Flash synchronization would be nice..</a:t>
            </a:r>
          </a:p>
          <a:p>
            <a:pPr lvl="1"/>
            <a:r>
              <a:rPr lang="en-US" sz="1400" dirty="0"/>
              <a:t>Focal length with 1/2.3” (</a:t>
            </a:r>
            <a:r>
              <a:rPr lang="en-US" sz="1400" dirty="0" err="1"/>
              <a:t>GoPro</a:t>
            </a:r>
            <a:r>
              <a:rPr lang="en-US" sz="1400" dirty="0"/>
              <a:t>) imager = ?</a:t>
            </a:r>
          </a:p>
          <a:p>
            <a:pPr lvl="1"/>
            <a:r>
              <a:rPr lang="en-US" sz="1400" dirty="0"/>
              <a:t>Focal length with larger Imager = ?</a:t>
            </a:r>
          </a:p>
          <a:p>
            <a:pPr lvl="1"/>
            <a:r>
              <a:rPr lang="en-US" sz="1400" dirty="0"/>
              <a:t>Prime lens?</a:t>
            </a:r>
          </a:p>
          <a:p>
            <a:pPr lvl="0"/>
            <a:r>
              <a:rPr lang="en-US" sz="1400" dirty="0"/>
              <a:t>Energy budget</a:t>
            </a:r>
          </a:p>
          <a:p>
            <a:pPr lvl="1"/>
            <a:r>
              <a:rPr lang="en-US" sz="1400" dirty="0"/>
              <a:t>Lights vs. camera usage.</a:t>
            </a:r>
          </a:p>
          <a:p>
            <a:pPr lvl="1"/>
            <a:r>
              <a:rPr lang="en-US" sz="1400" dirty="0"/>
              <a:t>How many batteries  for x images.</a:t>
            </a:r>
          </a:p>
          <a:p>
            <a:pPr lvl="1"/>
            <a:r>
              <a:rPr lang="en-US" sz="1400" dirty="0"/>
              <a:t>Battery housing size.</a:t>
            </a:r>
          </a:p>
          <a:p>
            <a:pPr lvl="0"/>
            <a:r>
              <a:rPr lang="en-US" sz="1400" dirty="0"/>
              <a:t>Housing </a:t>
            </a:r>
            <a:r>
              <a:rPr lang="en-US" sz="1400" dirty="0" smtClean="0"/>
              <a:t>design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2639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en-US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Camera and Light Configuration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rtl="0" eaLnBrk="1" latinLnBrk="0" hangingPunct="1"/>
            <a:r>
              <a:rPr lang="en-US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Minimizing common volume scattering</a:t>
            </a:r>
            <a:endParaRPr lang="en-US" dirty="0" smtClean="0">
              <a:effectLst/>
            </a:endParaRPr>
          </a:p>
          <a:p>
            <a:pPr lvl="0" rtl="0" eaLnBrk="1" latinLnBrk="0" hangingPunct="1"/>
            <a:r>
              <a:rPr lang="en-US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View and lighting angles</a:t>
            </a:r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to image required target</a:t>
            </a:r>
            <a:endParaRPr lang="en-US" dirty="0" smtClean="0">
              <a:effectLst/>
            </a:endParaRPr>
          </a:p>
          <a:p>
            <a:pPr lvl="0" rtl="0" eaLnBrk="1" latinLnBrk="0" hangingPunct="1"/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Configurations with different reflectors</a:t>
            </a:r>
            <a:endParaRPr lang="en-US" dirty="0" smtClean="0">
              <a:effectLst/>
            </a:endParaRPr>
          </a:p>
          <a:p>
            <a:pPr lvl="0" rtl="0" eaLnBrk="1" latinLnBrk="0" hangingPunct="1"/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Configurations with flat plate dome (angle &lt;60deg)</a:t>
            </a:r>
            <a:endParaRPr lang="en-US" dirty="0" smtClean="0">
              <a:effectLst/>
            </a:endParaRPr>
          </a:p>
          <a:p>
            <a:pPr lvl="0" rtl="0" eaLnBrk="1" latinLnBrk="0" hangingPunct="1"/>
            <a:r>
              <a:rPr lang="en-US" sz="4400" kern="1200" baseline="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Configurations with dome port (angle &gt;60deg)</a:t>
            </a:r>
            <a:endParaRPr lang="en-US" dirty="0" smtClean="0">
              <a:effectLst/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79214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en-US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Light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rtl="0" eaLnBrk="1" latinLnBrk="0" hangingPunct="1"/>
            <a:r>
              <a:rPr lang="en-US" sz="4400" kern="120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How much</a:t>
            </a:r>
            <a:r>
              <a:rPr lang="en-US" sz="4400" kern="1200" baseline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light is needed on target?</a:t>
            </a:r>
            <a:endParaRPr lang="en-US" smtClean="0">
              <a:effectLst/>
            </a:endParaRPr>
          </a:p>
          <a:p>
            <a:pPr lvl="0" rtl="0" eaLnBrk="1" latinLnBrk="0" hangingPunct="1"/>
            <a:r>
              <a:rPr lang="en-US" sz="4400" kern="1200" baseline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Can LED’s provide enough? (yes if imaging area is small enough and camera produces a good image at higher ISO #’s)</a:t>
            </a:r>
            <a:endParaRPr lang="en-US" smtClean="0">
              <a:effectLst/>
            </a:endParaRPr>
          </a:p>
          <a:p>
            <a:pPr lvl="0" rtl="0" eaLnBrk="1" latinLnBrk="0" hangingPunct="1"/>
            <a:r>
              <a:rPr lang="en-US" sz="4400" kern="1200" baseline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LED light and reflector arrangements</a:t>
            </a:r>
            <a:endParaRPr lang="en-US" smtClean="0">
              <a:effectLst/>
            </a:endParaRPr>
          </a:p>
          <a:p>
            <a:pPr lvl="0" rtl="0" eaLnBrk="1" latinLnBrk="0" hangingPunct="1"/>
            <a:r>
              <a:rPr lang="en-US" sz="4400" kern="1200" baseline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LED driver circuits</a:t>
            </a:r>
            <a:endParaRPr lang="en-US" smtClean="0">
              <a:effectLst/>
            </a:endParaRPr>
          </a:p>
          <a:p>
            <a:pPr lvl="0" rtl="0" eaLnBrk="1" latinLnBrk="0" hangingPunct="1"/>
            <a:r>
              <a:rPr lang="en-US" sz="4400" kern="1200" baseline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LED power dissipation</a:t>
            </a:r>
            <a:endParaRPr lang="en-US" smtClean="0">
              <a:effectLst/>
            </a:endParaRPr>
          </a:p>
          <a:p>
            <a:pPr lvl="0" rtl="0" eaLnBrk="1" latinLnBrk="0" hangingPunct="1"/>
            <a:r>
              <a:rPr lang="en-US" sz="4400" kern="1200" baseline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LED efficiency vs. strobe</a:t>
            </a:r>
            <a:endParaRPr lang="en-US" smtClean="0">
              <a:effectLst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891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LED </a:t>
            </a:r>
            <a:r>
              <a:rPr lang="en-US" dirty="0"/>
              <a:t>r</a:t>
            </a:r>
            <a:r>
              <a:rPr lang="en-US" dirty="0" smtClean="0"/>
              <a:t>eflector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791200"/>
            <a:ext cx="8229600" cy="762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3900" y="4798464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52 degree conical beam</a:t>
            </a:r>
            <a:endParaRPr lang="en-US" dirty="0"/>
          </a:p>
        </p:txBody>
      </p:sp>
      <p:pic>
        <p:nvPicPr>
          <p:cNvPr id="1026" name="Picture 2" descr="[product image 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[product image 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905001"/>
            <a:ext cx="20002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953125" y="4798464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44x9 degree oval beam</a:t>
            </a:r>
            <a:endParaRPr lang="en-US" dirty="0"/>
          </a:p>
        </p:txBody>
      </p:sp>
      <p:pic>
        <p:nvPicPr>
          <p:cNvPr id="1030" name="Picture 6" descr="[product image 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904999"/>
            <a:ext cx="2667001" cy="26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429000" y="4798464"/>
            <a:ext cx="2524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43x20 degree oval beam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2000" y="5167796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 Cree </a:t>
            </a:r>
            <a:r>
              <a:rPr lang="en-US" sz="1400" dirty="0" err="1" smtClean="0"/>
              <a:t>Xlamp</a:t>
            </a:r>
            <a:r>
              <a:rPr lang="en-US" sz="1400" dirty="0" smtClean="0"/>
              <a:t>® </a:t>
            </a:r>
            <a:r>
              <a:rPr lang="en-US" sz="1400" dirty="0"/>
              <a:t>MP-L</a:t>
            </a:r>
            <a:r>
              <a:rPr lang="en-US" sz="1400" dirty="0" smtClean="0"/>
              <a:t> series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337718" y="5167796"/>
            <a:ext cx="18756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 </a:t>
            </a:r>
            <a:r>
              <a:rPr lang="en-US" sz="1400" dirty="0" err="1" smtClean="0"/>
              <a:t>Xlamp</a:t>
            </a:r>
            <a:r>
              <a:rPr lang="en-US" sz="1400" dirty="0" smtClean="0"/>
              <a:t>® XR-E series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3505200" y="5167796"/>
            <a:ext cx="22632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 Cree </a:t>
            </a:r>
            <a:r>
              <a:rPr lang="en-US" sz="1400" dirty="0" err="1" smtClean="0"/>
              <a:t>Xlamp</a:t>
            </a:r>
            <a:r>
              <a:rPr lang="en-US" sz="1400" dirty="0" smtClean="0"/>
              <a:t>® MC-E series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0874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w/ 53 degree FOV (70 in air)</a:t>
            </a:r>
            <a:br>
              <a:rPr lang="en-US" dirty="0" smtClean="0"/>
            </a:br>
            <a:r>
              <a:rPr lang="en-US" dirty="0" smtClean="0"/>
              <a:t>52 degree conical reflector</a:t>
            </a:r>
            <a:br>
              <a:rPr lang="en-US" dirty="0" smtClean="0"/>
            </a:br>
            <a:r>
              <a:rPr lang="en-US" dirty="0" smtClean="0"/>
              <a:t>common volume = &gt; 65,000 in.^3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37446"/>
            <a:ext cx="8686800" cy="539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03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878" y="50704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w/ 53 degree FOV (70 in air)</a:t>
            </a:r>
            <a:br>
              <a:rPr lang="en-US" dirty="0" smtClean="0"/>
            </a:br>
            <a:r>
              <a:rPr lang="en-US" dirty="0" smtClean="0"/>
              <a:t>52 degree conical reflector</a:t>
            </a:r>
            <a:br>
              <a:rPr lang="en-US" dirty="0" smtClean="0"/>
            </a:br>
            <a:r>
              <a:rPr lang="en-US" dirty="0" smtClean="0"/>
              <a:t>common volume = &gt; 70,000 in.^3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75827"/>
            <a:ext cx="7924800" cy="492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8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w/ 53 degree FOV (70 in air)</a:t>
            </a:r>
            <a:br>
              <a:rPr lang="en-US" dirty="0" smtClean="0"/>
            </a:br>
            <a:r>
              <a:rPr lang="en-US" dirty="0" smtClean="0"/>
              <a:t>20x43 degree oval reflector</a:t>
            </a:r>
            <a:br>
              <a:rPr lang="en-US" dirty="0" smtClean="0"/>
            </a:br>
            <a:r>
              <a:rPr lang="en-US" dirty="0" smtClean="0"/>
              <a:t>common volume = 24,000in.^3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68613"/>
            <a:ext cx="7772400" cy="4804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GoPro</a:t>
            </a:r>
            <a:r>
              <a:rPr lang="en-US" dirty="0" smtClean="0"/>
              <a:t> w/ 53 degree FOV (70 in air)</a:t>
            </a:r>
            <a:br>
              <a:rPr lang="en-US" dirty="0" smtClean="0"/>
            </a:br>
            <a:r>
              <a:rPr lang="en-US" dirty="0" smtClean="0"/>
              <a:t>6x40 degree conical reflector</a:t>
            </a:r>
            <a:br>
              <a:rPr lang="en-US" dirty="0" smtClean="0"/>
            </a:br>
            <a:r>
              <a:rPr lang="en-US" dirty="0" smtClean="0"/>
              <a:t>common volume = 5,600 in.^3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00200"/>
            <a:ext cx="8077200" cy="499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2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442</Words>
  <Application>Microsoft Office PowerPoint</Application>
  <PresentationFormat>On-screen Show (4:3)</PresentationFormat>
  <Paragraphs>66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SCPI Concept Review</vt:lpstr>
      <vt:lpstr>Topics Covered</vt:lpstr>
      <vt:lpstr>Camera and Light Configuration</vt:lpstr>
      <vt:lpstr>Light design</vt:lpstr>
      <vt:lpstr>LED reflector examples</vt:lpstr>
      <vt:lpstr>GoPro w/ 53 degree FOV (70 in air) 52 degree conical reflector common volume = &gt; 65,000 in.^3</vt:lpstr>
      <vt:lpstr>GoPro w/ 53 degree FOV (70 in air) 52 degree conical reflector common volume = &gt; 70,000 in.^3</vt:lpstr>
      <vt:lpstr>GoPro w/ 53 degree FOV (70 in air) 20x43 degree oval reflector common volume = 24,000in.^3</vt:lpstr>
      <vt:lpstr>GoPro w/ 53 degree FOV (70 in air) 6x40 degree conical reflector common volume = 5,600 in.^3</vt:lpstr>
      <vt:lpstr>GoPro w/ 53 degree FOV (70 in air) 6x40 degree conical reflector common volume = &gt; 6,000 in.^3</vt:lpstr>
      <vt:lpstr>Camera requirements based on light design and configuration</vt:lpstr>
      <vt:lpstr>Energy budget</vt:lpstr>
      <vt:lpstr>Pressure Housing Rating Estimates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SCPI Concept Review</dc:title>
  <dc:creator>chma</dc:creator>
  <cp:lastModifiedBy>chma</cp:lastModifiedBy>
  <cp:revision>17</cp:revision>
  <dcterms:created xsi:type="dcterms:W3CDTF">2012-04-26T23:14:55Z</dcterms:created>
  <dcterms:modified xsi:type="dcterms:W3CDTF">2012-05-03T22:50:03Z</dcterms:modified>
</cp:coreProperties>
</file>