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7" r:id="rId3"/>
    <p:sldId id="261" r:id="rId4"/>
    <p:sldId id="262" r:id="rId5"/>
    <p:sldId id="265" r:id="rId6"/>
    <p:sldId id="266" r:id="rId7"/>
    <p:sldId id="263" r:id="rId8"/>
    <p:sldId id="26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72" y="-8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F808D-8B6B-451E-9A29-CAED08C8F0B1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673D5-F2EF-4ED0-8ADB-4F9D73927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004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F808D-8B6B-451E-9A29-CAED08C8F0B1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673D5-F2EF-4ED0-8ADB-4F9D73927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751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F808D-8B6B-451E-9A29-CAED08C8F0B1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673D5-F2EF-4ED0-8ADB-4F9D73927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148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F808D-8B6B-451E-9A29-CAED08C8F0B1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673D5-F2EF-4ED0-8ADB-4F9D73927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314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F808D-8B6B-451E-9A29-CAED08C8F0B1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673D5-F2EF-4ED0-8ADB-4F9D73927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846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F808D-8B6B-451E-9A29-CAED08C8F0B1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673D5-F2EF-4ED0-8ADB-4F9D73927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267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F808D-8B6B-451E-9A29-CAED08C8F0B1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673D5-F2EF-4ED0-8ADB-4F9D73927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558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F808D-8B6B-451E-9A29-CAED08C8F0B1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673D5-F2EF-4ED0-8ADB-4F9D73927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808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F808D-8B6B-451E-9A29-CAED08C8F0B1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673D5-F2EF-4ED0-8ADB-4F9D73927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240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F808D-8B6B-451E-9A29-CAED08C8F0B1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673D5-F2EF-4ED0-8ADB-4F9D73927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571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F808D-8B6B-451E-9A29-CAED08C8F0B1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673D5-F2EF-4ED0-8ADB-4F9D73927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951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F808D-8B6B-451E-9A29-CAED08C8F0B1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673D5-F2EF-4ED0-8ADB-4F9D73927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070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://en.wikipedia.org/wiki/Exposure_value" TargetMode="External"/><Relationship Id="rId7" Type="http://schemas.openxmlformats.org/officeDocument/2006/relationships/image" Target="../media/image1.png"/><Relationship Id="rId2" Type="http://schemas.openxmlformats.org/officeDocument/2006/relationships/hyperlink" Target="http://en.wikipedia.org/wiki/Logarith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Shutter_speed" TargetMode="External"/><Relationship Id="rId5" Type="http://schemas.openxmlformats.org/officeDocument/2006/relationships/hyperlink" Target="http://en.wikipedia.org/wiki/F-number" TargetMode="External"/><Relationship Id="rId10" Type="http://schemas.openxmlformats.org/officeDocument/2006/relationships/hyperlink" Target="http://en.wikipedia.org/wiki/Illuminance" TargetMode="External"/><Relationship Id="rId4" Type="http://schemas.openxmlformats.org/officeDocument/2006/relationships/hyperlink" Target="http://en.wikipedia.org/wiki/Aperture" TargetMode="External"/><Relationship Id="rId9" Type="http://schemas.openxmlformats.org/officeDocument/2006/relationships/hyperlink" Target="http://en.wikipedia.org/wiki/Film_speed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Lighting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530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Challenges</a:t>
            </a:r>
          </a:p>
          <a:p>
            <a:pPr lvl="1"/>
            <a:r>
              <a:rPr lang="en-US" dirty="0" smtClean="0"/>
              <a:t>Can enough light be provided for good </a:t>
            </a:r>
            <a:r>
              <a:rPr lang="en-US" dirty="0" smtClean="0"/>
              <a:t>images.</a:t>
            </a:r>
            <a:endParaRPr lang="en-US" dirty="0" smtClean="0"/>
          </a:p>
          <a:p>
            <a:pPr lvl="1"/>
            <a:r>
              <a:rPr lang="en-US" dirty="0" smtClean="0"/>
              <a:t>Will the energy required for </a:t>
            </a:r>
            <a:r>
              <a:rPr lang="en-US" dirty="0" smtClean="0"/>
              <a:t>the required </a:t>
            </a:r>
            <a:r>
              <a:rPr lang="en-US" dirty="0" smtClean="0"/>
              <a:t>number of images result in a reasonable battery </a:t>
            </a:r>
            <a:r>
              <a:rPr lang="en-US" dirty="0" smtClean="0"/>
              <a:t>volume.</a:t>
            </a:r>
          </a:p>
          <a:p>
            <a:pPr lvl="1"/>
            <a:r>
              <a:rPr lang="en-US" dirty="0" smtClean="0"/>
              <a:t>What configuration of camera and lighting will produce the best images.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Design method</a:t>
            </a:r>
          </a:p>
          <a:p>
            <a:pPr lvl="1"/>
            <a:r>
              <a:rPr lang="en-US" dirty="0" smtClean="0"/>
              <a:t>Calculate existing </a:t>
            </a:r>
            <a:r>
              <a:rPr lang="en-US" dirty="0" smtClean="0"/>
              <a:t>underwater and SLR strobe output.</a:t>
            </a:r>
            <a:endParaRPr lang="en-US" dirty="0" smtClean="0"/>
          </a:p>
          <a:p>
            <a:pPr lvl="1"/>
            <a:r>
              <a:rPr lang="en-US" dirty="0" smtClean="0"/>
              <a:t>Review image examples and calculate illumination intensity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Use measured underwater strobe guide number values(1) and durations.</a:t>
            </a:r>
          </a:p>
          <a:p>
            <a:pPr lvl="2"/>
            <a:r>
              <a:rPr lang="en-US" dirty="0" smtClean="0"/>
              <a:t>Read metadata from </a:t>
            </a:r>
            <a:r>
              <a:rPr lang="en-US" dirty="0" err="1" smtClean="0"/>
              <a:t>exif</a:t>
            </a:r>
            <a:r>
              <a:rPr lang="en-US" dirty="0" smtClean="0"/>
              <a:t> files for aperture and shutter values.</a:t>
            </a:r>
            <a:endParaRPr lang="en-US" dirty="0" smtClean="0"/>
          </a:p>
          <a:p>
            <a:pPr lvl="1"/>
            <a:r>
              <a:rPr lang="en-US" dirty="0" smtClean="0"/>
              <a:t>Determine if xenon strobe or LED lighting will best meet </a:t>
            </a:r>
            <a:r>
              <a:rPr lang="en-US" dirty="0" smtClean="0"/>
              <a:t>requirements.</a:t>
            </a:r>
            <a:endParaRPr lang="en-US" dirty="0" smtClean="0"/>
          </a:p>
          <a:p>
            <a:pPr lvl="1"/>
            <a:r>
              <a:rPr lang="en-US" dirty="0" smtClean="0"/>
              <a:t>Determine camera requirements based on specific lighting </a:t>
            </a:r>
            <a:r>
              <a:rPr lang="en-US" dirty="0" smtClean="0"/>
              <a:t>options.</a:t>
            </a:r>
          </a:p>
          <a:p>
            <a:pPr lvl="2"/>
            <a:r>
              <a:rPr lang="en-US" dirty="0" smtClean="0"/>
              <a:t>Lens aperture needed</a:t>
            </a:r>
          </a:p>
          <a:p>
            <a:pPr lvl="2"/>
            <a:r>
              <a:rPr lang="en-US" dirty="0" smtClean="0"/>
              <a:t>Camera sensitivity (ISO)</a:t>
            </a:r>
          </a:p>
          <a:p>
            <a:pPr lvl="2"/>
            <a:r>
              <a:rPr lang="en-US" dirty="0" smtClean="0"/>
              <a:t>Shutter (or strobe) speed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990600" y="6172200"/>
            <a:ext cx="640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(1) Strobe exposure guide number is distance  X </a:t>
            </a:r>
            <a:r>
              <a:rPr lang="en-US" sz="2000" i="1" dirty="0" smtClean="0"/>
              <a:t>f</a:t>
            </a:r>
            <a:r>
              <a:rPr lang="en-US" sz="1600" dirty="0" smtClean="0"/>
              <a:t>-stop value at ISO 100.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8733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Illuminance and Lighting System Calculation Methods</a:t>
            </a:r>
            <a:endParaRPr lang="en-US" sz="2800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89548" y="2245128"/>
            <a:ext cx="4495800" cy="8790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3920" tIns="4761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Exposure value is a base-2 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2" tooltip="Logarithm"/>
              </a:rPr>
              <a:t>logarithmic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 scale defined by 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3"/>
              </a:rPr>
              <a:t>Ray (2000, p. 318)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:</a:t>
            </a:r>
            <a:endParaRPr kumimoji="0" lang="en-US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  </a:t>
            </a:r>
            <a:endParaRPr kumimoji="0" lang="en-US" sz="25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where</a:t>
            </a:r>
            <a:endParaRPr kumimoji="0" lang="en-US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N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 is the relative 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4" tooltip="Aperture"/>
              </a:rPr>
              <a:t>aperture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 (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5" tooltip="F-number"/>
              </a:rPr>
              <a:t>f-number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t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 is the exposure time (“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6" tooltip="Shutter speed"/>
              </a:rPr>
              <a:t>shutter speed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”) in seconds</a:t>
            </a:r>
            <a:r>
              <a:rPr kumimoji="0" lang="en-US" sz="900" b="0" i="0" u="none" strike="noStrike" cap="none" normalizeH="0" baseline="30000" dirty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3"/>
              </a:rPr>
              <a:t>[2]</a:t>
            </a:r>
            <a:endParaRPr kumimoji="0" lang="en-US" sz="9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3075" name="Picture 3" descr="\mathrm {EV} = \log_2 {\frac {N^2} {t} } \,,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628" y="1788668"/>
            <a:ext cx="1480430" cy="49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38200" y="1219200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Step 1</a:t>
            </a:r>
            <a:r>
              <a:rPr lang="en-US" sz="1400" dirty="0" smtClean="0"/>
              <a:t>, calculate exposure value (EV) at ISO 100. EV represents all combinations of shutter speed and aperture that give the same exposure.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844124" y="2917044"/>
            <a:ext cx="7614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Note: For strobe exposures the strobe duration was measured and is used for </a:t>
            </a:r>
            <a:r>
              <a:rPr lang="en-US" sz="1200" i="1" dirty="0" smtClean="0"/>
              <a:t>t. </a:t>
            </a:r>
            <a:r>
              <a:rPr lang="en-US" sz="1200" dirty="0" smtClean="0"/>
              <a:t>The strobe guide number can be used for </a:t>
            </a:r>
            <a:r>
              <a:rPr lang="en-US" sz="1200" i="1" dirty="0" smtClean="0"/>
              <a:t>N</a:t>
            </a:r>
            <a:endParaRPr lang="en-US" sz="12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851213" y="3369115"/>
            <a:ext cx="75378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Step 2</a:t>
            </a:r>
            <a:r>
              <a:rPr lang="en-US" sz="1400" dirty="0" smtClean="0"/>
              <a:t>, calculate illuminance value in Lux (Lumens m^) on target at different  ISO values from EV.</a:t>
            </a:r>
            <a:endParaRPr lang="en-US" sz="14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146" y="3749029"/>
            <a:ext cx="1663408" cy="47034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027226" y="3830311"/>
            <a:ext cx="220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 = meter constant of 250</a:t>
            </a:r>
            <a:endParaRPr lang="en-US" sz="1400" dirty="0"/>
          </a:p>
        </p:txBody>
      </p:sp>
      <p:grpSp>
        <p:nvGrpSpPr>
          <p:cNvPr id="20" name="Group 19"/>
          <p:cNvGrpSpPr/>
          <p:nvPr/>
        </p:nvGrpSpPr>
        <p:grpSpPr>
          <a:xfrm>
            <a:off x="874867" y="4199077"/>
            <a:ext cx="3156701" cy="268069"/>
            <a:chOff x="948628" y="4080606"/>
            <a:chExt cx="3156701" cy="268069"/>
          </a:xfrm>
        </p:grpSpPr>
        <p:sp>
          <p:nvSpPr>
            <p:cNvPr id="16" name="Rectangle 15"/>
            <p:cNvSpPr/>
            <p:nvPr/>
          </p:nvSpPr>
          <p:spPr>
            <a:xfrm>
              <a:off x="948628" y="4087065"/>
              <a:ext cx="1811714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i="1" dirty="0"/>
                <a:t>S</a:t>
              </a:r>
              <a:r>
                <a:rPr lang="en-US" sz="1100" dirty="0"/>
                <a:t> is the ISO arithmetic </a:t>
              </a:r>
              <a:r>
                <a:rPr lang="en-US" sz="1100" dirty="0">
                  <a:hlinkClick r:id="rId9" tooltip="Film speed"/>
                </a:rPr>
                <a:t>speed</a:t>
              </a:r>
              <a:endParaRPr lang="en-US" sz="11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819400" y="4080606"/>
              <a:ext cx="1285929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i="1" dirty="0"/>
                <a:t>E</a:t>
              </a:r>
              <a:r>
                <a:rPr lang="en-US" sz="1100" dirty="0"/>
                <a:t> is the </a:t>
              </a:r>
              <a:r>
                <a:rPr lang="en-US" sz="1100" u="sng" dirty="0">
                  <a:hlinkClick r:id="rId10" tooltip="Illuminance"/>
                </a:rPr>
                <a:t>illuminance</a:t>
              </a:r>
              <a:endParaRPr lang="en-US" sz="11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870356" y="4393738"/>
            <a:ext cx="6627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To solve for </a:t>
            </a:r>
            <a:r>
              <a:rPr lang="en-US" sz="1200" i="1" dirty="0" smtClean="0"/>
              <a:t>E </a:t>
            </a:r>
            <a:r>
              <a:rPr lang="en-US" sz="1200" dirty="0" smtClean="0"/>
              <a:t>formula </a:t>
            </a:r>
            <a:r>
              <a:rPr lang="en-US" sz="1200" dirty="0"/>
              <a:t>becomes: </a:t>
            </a:r>
            <a:r>
              <a:rPr lang="en-US" i="1" dirty="0" smtClean="0"/>
              <a:t>E</a:t>
            </a:r>
            <a:r>
              <a:rPr lang="en-US" sz="1200" dirty="0" smtClean="0"/>
              <a:t> </a:t>
            </a:r>
            <a:r>
              <a:rPr lang="en-US" sz="1600" dirty="0" smtClean="0"/>
              <a:t>=2^(EV-LOG2(ISO/250)</a:t>
            </a:r>
            <a:endParaRPr lang="en-US" sz="1600" i="1" dirty="0"/>
          </a:p>
        </p:txBody>
      </p:sp>
      <p:sp>
        <p:nvSpPr>
          <p:cNvPr id="22" name="TextBox 21"/>
          <p:cNvSpPr txBox="1"/>
          <p:nvPr/>
        </p:nvSpPr>
        <p:spPr>
          <a:xfrm>
            <a:off x="870356" y="5029200"/>
            <a:ext cx="6322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Step 3</a:t>
            </a:r>
            <a:r>
              <a:rPr lang="en-US" sz="1400" dirty="0" smtClean="0"/>
              <a:t>, Design LED lighting system to provide similar illuminance to example images.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870357" y="5410200"/>
            <a:ext cx="6322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Step 4</a:t>
            </a:r>
            <a:r>
              <a:rPr lang="en-US" sz="1400" dirty="0" smtClean="0"/>
              <a:t>, Reverse calculations to specify aperture, shutter speed and ISO (camera sensitivity) for a given lighting design.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870357" y="4752201"/>
            <a:ext cx="6978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Note: assumes cosine responding meter and target reflectance of 12.5% corresponding to neutral grey.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948628" y="6234499"/>
            <a:ext cx="4613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hlinkClick r:id="rId3"/>
              </a:rPr>
              <a:t> http</a:t>
            </a:r>
            <a:r>
              <a:rPr lang="en-US" sz="1200" dirty="0">
                <a:hlinkClick r:id="rId3"/>
              </a:rPr>
              <a:t>://en.wikipedia.org/wiki/Exposure_value</a:t>
            </a:r>
            <a:endParaRPr lang="en-US" sz="1200" dirty="0"/>
          </a:p>
        </p:txBody>
      </p:sp>
      <p:sp>
        <p:nvSpPr>
          <p:cNvPr id="27" name="TextBox 26"/>
          <p:cNvSpPr txBox="1"/>
          <p:nvPr/>
        </p:nvSpPr>
        <p:spPr>
          <a:xfrm>
            <a:off x="3929920" y="4191382"/>
            <a:ext cx="16326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(lumens per sq. meter)</a:t>
            </a:r>
            <a:endParaRPr lang="en-US" sz="1200" i="1" dirty="0"/>
          </a:p>
        </p:txBody>
      </p:sp>
      <p:sp>
        <p:nvSpPr>
          <p:cNvPr id="28" name="TextBox 27"/>
          <p:cNvSpPr txBox="1"/>
          <p:nvPr/>
        </p:nvSpPr>
        <p:spPr>
          <a:xfrm>
            <a:off x="948628" y="6095999"/>
            <a:ext cx="6978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Good reference for exposure value calculations here: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32664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081" y="122238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Lighting Calculation Examples</a:t>
            </a:r>
            <a:endParaRPr lang="en-US" sz="3200" dirty="0"/>
          </a:p>
        </p:txBody>
      </p:sp>
      <p:pic>
        <p:nvPicPr>
          <p:cNvPr id="1026" name="Picture 2" descr="C:\chma_main_directory\901107_SCPI\EngineeringDesignDocuments\LED&amp;Reflectors\ExampleJellyImages\DSC_61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80" y="914400"/>
            <a:ext cx="4012837" cy="267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chma_main_directory\901107_SCPI\EngineeringDesignDocuments\LED&amp;Reflectors\ExampleJellyImages\DSC_33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080" y="899160"/>
            <a:ext cx="4038600" cy="2686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00200" y="3586124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DSC_6164.jpg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791200" y="3586124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DSC_3391.jpg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2558256"/>
              </p:ext>
            </p:extLst>
          </p:nvPr>
        </p:nvGraphicFramePr>
        <p:xfrm>
          <a:off x="1952804" y="3955456"/>
          <a:ext cx="5416551" cy="11579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03161"/>
                <a:gridCol w="835512"/>
                <a:gridCol w="1303257"/>
                <a:gridCol w="889072"/>
                <a:gridCol w="685549"/>
              </a:tblGrid>
              <a:tr h="27047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Actual Exposure Calculation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Calculated </a:t>
                      </a:r>
                      <a:r>
                        <a:rPr lang="en-US" sz="1100" u="none" strike="noStrike" dirty="0" smtClean="0">
                          <a:effectLst/>
                        </a:rPr>
                        <a:t>Illuminance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11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Image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F-Stop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Exposure Time (seconds)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ISO 800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ISO 1600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704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Lab image DSC_6164.JPG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0.0002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2450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1225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817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Lab image DSC_3391.JPG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2.8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0.0002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2450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1225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499138"/>
              </p:ext>
            </p:extLst>
          </p:nvPr>
        </p:nvGraphicFramePr>
        <p:xfrm>
          <a:off x="1917880" y="5181600"/>
          <a:ext cx="5486400" cy="1447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5180"/>
                <a:gridCol w="747275"/>
                <a:gridCol w="1165620"/>
                <a:gridCol w="795177"/>
                <a:gridCol w="613148"/>
              </a:tblGrid>
              <a:tr h="20439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Equivalent Exposure Calculation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Calculated </a:t>
                      </a:r>
                      <a:r>
                        <a:rPr lang="en-US" sz="1100" u="none" strike="noStrike" dirty="0" smtClean="0">
                          <a:effectLst/>
                        </a:rPr>
                        <a:t>Illuminance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87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Image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F-Stop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Exposure Time (seconds)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ISO 800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ISO 1600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43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Lab image DSC_6164.JPG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0.0005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129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Lab image DSC_3391.JPG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0.0005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43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LED Equivalent Exposure Calculation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0.00245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129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Number of LED's needed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3.7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66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Strobe vs. LED Illumination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548452"/>
              </p:ext>
            </p:extLst>
          </p:nvPr>
        </p:nvGraphicFramePr>
        <p:xfrm>
          <a:off x="152400" y="1849398"/>
          <a:ext cx="5340350" cy="19685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98402"/>
                <a:gridCol w="1046780"/>
                <a:gridCol w="1295168"/>
              </a:tblGrid>
              <a:tr h="4870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LED </a:t>
                      </a:r>
                      <a:r>
                        <a:rPr lang="en-US" sz="1100" u="none" strike="noStrike" dirty="0" err="1">
                          <a:effectLst/>
                        </a:rPr>
                        <a:t>vs</a:t>
                      </a:r>
                      <a:r>
                        <a:rPr lang="en-US" sz="1100" u="none" strike="noStrike" dirty="0">
                          <a:effectLst/>
                        </a:rPr>
                        <a:t> Xenon Strobe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Wh per shot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Watt hours 1440 </a:t>
                      </a:r>
                      <a:r>
                        <a:rPr lang="en-US" sz="1100" u="none" strike="noStrike" dirty="0">
                          <a:effectLst/>
                        </a:rPr>
                        <a:t>shots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4870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Strobe (</a:t>
                      </a:r>
                      <a:r>
                        <a:rPr lang="en-US" sz="1100" u="none" strike="noStrike" dirty="0" err="1">
                          <a:effectLst/>
                        </a:rPr>
                        <a:t>IkeliteDS</a:t>
                      </a:r>
                      <a:r>
                        <a:rPr lang="en-US" sz="1100" u="none" strike="noStrike" dirty="0">
                          <a:effectLst/>
                        </a:rPr>
                        <a:t> 51)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0.036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52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4870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LED in Strobe mode (.00245 sec. on)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9.8478E-06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0.015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5073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LED </a:t>
                      </a:r>
                      <a:r>
                        <a:rPr lang="en-US" sz="1100" u="none" strike="noStrike" dirty="0">
                          <a:effectLst/>
                        </a:rPr>
                        <a:t>in light mode (1 second on)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0.00401952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5.8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86200" y="1480066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At ISO 800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617220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 Calculations need to be verified with illumination and exposure value test!</a:t>
            </a:r>
            <a:endParaRPr lang="en-US" dirty="0"/>
          </a:p>
        </p:txBody>
      </p:sp>
      <p:pic>
        <p:nvPicPr>
          <p:cNvPr id="7" name="Picture 4" descr="[product image 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668" y="4037111"/>
            <a:ext cx="1385064" cy="184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57200" y="4343400"/>
            <a:ext cx="2660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40x6 degree oval beam reflector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682514" y="4644386"/>
            <a:ext cx="22098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For Cree </a:t>
            </a:r>
            <a:r>
              <a:rPr lang="en-US" sz="1400" dirty="0" err="1" smtClean="0"/>
              <a:t>Xlamp</a:t>
            </a:r>
            <a:r>
              <a:rPr lang="en-US" sz="1400" dirty="0" smtClean="0"/>
              <a:t>® XR-E series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799442" y="5029200"/>
            <a:ext cx="16796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Efficency</a:t>
            </a:r>
            <a:r>
              <a:rPr lang="en-US" sz="1400" dirty="0" smtClean="0"/>
              <a:t> 86%</a:t>
            </a:r>
            <a:endParaRPr lang="en-US" sz="14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1" t="1782" r="25000" b="12168"/>
          <a:stretch/>
        </p:blipFill>
        <p:spPr>
          <a:xfrm>
            <a:off x="5513053" y="1364976"/>
            <a:ext cx="3291475" cy="381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71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>Example of 6x40 degree Conical Reflector</a:t>
            </a:r>
            <a:br>
              <a:rPr lang="en-US" sz="2400" dirty="0" smtClean="0"/>
            </a:br>
            <a:r>
              <a:rPr lang="en-US" sz="2400" dirty="0" smtClean="0"/>
              <a:t>(Red is common volume between imager and light field)</a:t>
            </a:r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3" t="22947" r="16188" b="12253"/>
          <a:stretch/>
        </p:blipFill>
        <p:spPr bwMode="auto">
          <a:xfrm>
            <a:off x="685799" y="990600"/>
            <a:ext cx="7916333" cy="5699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773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Energy Budget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143000" y="2920406"/>
            <a:ext cx="723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LED Lighting for 1 second per shot (for motion requires fast shutter speed)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55836"/>
              </p:ext>
            </p:extLst>
          </p:nvPr>
        </p:nvGraphicFramePr>
        <p:xfrm>
          <a:off x="457200" y="3289738"/>
          <a:ext cx="8395137" cy="1234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533400"/>
                <a:gridCol w="685800"/>
                <a:gridCol w="838200"/>
                <a:gridCol w="152400"/>
                <a:gridCol w="990600"/>
                <a:gridCol w="914400"/>
                <a:gridCol w="836240"/>
                <a:gridCol w="716896"/>
                <a:gridCol w="580464"/>
                <a:gridCol w="886416"/>
                <a:gridCol w="650721"/>
              </a:tblGrid>
              <a:tr h="186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 </a:t>
                      </a:r>
                      <a:endParaRPr lang="en-US" sz="9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Camera only (wH)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Whole System (</a:t>
                      </a:r>
                      <a:r>
                        <a:rPr lang="en-US" sz="900" u="none" strike="noStrike" dirty="0" err="1">
                          <a:effectLst/>
                        </a:rPr>
                        <a:t>wH</a:t>
                      </a:r>
                      <a:r>
                        <a:rPr lang="en-US" sz="900" u="none" strike="noStrike" dirty="0">
                          <a:effectLst/>
                        </a:rPr>
                        <a:t>)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Number of batteries (80% PS Eff.)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6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wH per shot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per 100 shots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per 1000 shots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 per Shot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 per 100 shots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 per 1000 shots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 per 1440 shots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Alkaline D Cell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Lithium D Cell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GoPro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Hero2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0.006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0.6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0.011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1.10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11.00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15.84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Canon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G12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0.021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2.1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21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0.026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2.60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26.00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37.44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Nikon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 V1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0.03325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3.325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33.25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0.038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3.83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38.25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55.08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Contour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Plus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7.20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Ricoh 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GXR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0.0185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1.85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18.5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0.024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2.35</a:t>
                      </a:r>
                      <a:endParaRPr lang="en-US" sz="9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23.50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33.84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27499"/>
              </p:ext>
            </p:extLst>
          </p:nvPr>
        </p:nvGraphicFramePr>
        <p:xfrm>
          <a:off x="457200" y="5096360"/>
          <a:ext cx="8458200" cy="137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533400"/>
                <a:gridCol w="685800"/>
                <a:gridCol w="838200"/>
                <a:gridCol w="152400"/>
                <a:gridCol w="990600"/>
                <a:gridCol w="945410"/>
                <a:gridCol w="807190"/>
                <a:gridCol w="685800"/>
                <a:gridCol w="609600"/>
                <a:gridCol w="838200"/>
                <a:gridCol w="762000"/>
              </a:tblGrid>
              <a:tr h="186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Camera only (wH)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Whole System (wH)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Number of batteries (80% PS Eff.)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6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wH per shot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per 100 shots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per 1000 shots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Tot per Shot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Tot per 100 shots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Tot per 1000 shots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Tot per 1440 shots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Alkaline D Cell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Lithium D Cell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GoPro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Hero2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0.006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0.6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6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0.006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0.60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6.02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8.67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Canon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G12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0.021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2.1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0.021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2.10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21.02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30.27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Nikon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 V1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0.03325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3.325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33.25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0.033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3.33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33.27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47.91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5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Contour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Plus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0.03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Ricoh 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GXR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0.0185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1.85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18.5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0.019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1.85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18.52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26.67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1</a:t>
                      </a:r>
                      <a:endParaRPr lang="en-US" sz="10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524000" y="4724400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LED Lighting in strobe mode (.004 seconds, req. strobe trigger)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656281"/>
              </p:ext>
            </p:extLst>
          </p:nvPr>
        </p:nvGraphicFramePr>
        <p:xfrm>
          <a:off x="457200" y="1490576"/>
          <a:ext cx="8381998" cy="12526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9115"/>
                <a:gridCol w="565052"/>
                <a:gridCol w="698500"/>
                <a:gridCol w="804333"/>
                <a:gridCol w="152400"/>
                <a:gridCol w="990600"/>
                <a:gridCol w="914400"/>
                <a:gridCol w="770611"/>
                <a:gridCol w="730172"/>
                <a:gridCol w="632817"/>
                <a:gridCol w="838200"/>
                <a:gridCol w="685798"/>
              </a:tblGrid>
              <a:tr h="2783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 </a:t>
                      </a:r>
                      <a:endParaRPr lang="en-US" sz="9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Camera only (wH)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Whole System (wH)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Number of batteries (80% PS Eff.)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83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wH per shot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per 100 shots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per 1000 shots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 per Shot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 per 100 shots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 per 1000 shots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Tot per 1440 shots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Alkaline D Cell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Lithium D Cell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39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GoPro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Hero2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0.006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0.6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0.042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4.20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42.00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60.48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39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Canon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G12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0.021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2.1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21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0.057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5.70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57.00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82.08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8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39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Nikon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 V1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0.03325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3.325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33.25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0.069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6.93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69.25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99.72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9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39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Contour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Plus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51.84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39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Ricoh 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GXR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0.0185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1.85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18.5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0.055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5.45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54.50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78.48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7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537138" y="1121244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Strobe Lighting for .008 second per shot (req. strobe trigger)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7315200" y="1600200"/>
            <a:ext cx="838200" cy="13202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320455" y="3409449"/>
            <a:ext cx="838200" cy="13202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315200" y="5181600"/>
            <a:ext cx="838200" cy="13202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81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183" y="152400"/>
            <a:ext cx="8229600" cy="4111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Lighting Conclusions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09600"/>
            <a:ext cx="8229600" cy="5715000"/>
          </a:xfrm>
        </p:spPr>
        <p:txBody>
          <a:bodyPr>
            <a:noAutofit/>
          </a:bodyPr>
          <a:lstStyle/>
          <a:p>
            <a:pPr lvl="1"/>
            <a:r>
              <a:rPr lang="en-US" sz="1800" dirty="0" smtClean="0"/>
              <a:t>Xenon strobe would require </a:t>
            </a:r>
            <a:r>
              <a:rPr lang="en-US" sz="1800" dirty="0" smtClean="0"/>
              <a:t>3 X larger </a:t>
            </a:r>
            <a:r>
              <a:rPr lang="en-US" sz="1800" dirty="0" smtClean="0"/>
              <a:t>battery housing for </a:t>
            </a:r>
            <a:r>
              <a:rPr lang="en-US" sz="1800" dirty="0" smtClean="0"/>
              <a:t>1440 </a:t>
            </a:r>
            <a:r>
              <a:rPr lang="en-US" sz="1800" dirty="0" smtClean="0"/>
              <a:t>images </a:t>
            </a:r>
            <a:r>
              <a:rPr lang="en-US" sz="1800" dirty="0" smtClean="0"/>
              <a:t>(</a:t>
            </a:r>
            <a:r>
              <a:rPr lang="en-US" sz="1800" dirty="0" smtClean="0"/>
              <a:t>52</a:t>
            </a:r>
            <a:r>
              <a:rPr lang="en-US" sz="1800" dirty="0" smtClean="0"/>
              <a:t> </a:t>
            </a:r>
            <a:r>
              <a:rPr lang="en-US" sz="1800" dirty="0" smtClean="0"/>
              <a:t>Watt-hours).</a:t>
            </a:r>
          </a:p>
          <a:p>
            <a:pPr lvl="2"/>
            <a:r>
              <a:rPr lang="en-US" sz="1400" dirty="0" smtClean="0"/>
              <a:t>300 meter version close </a:t>
            </a:r>
            <a:r>
              <a:rPr lang="en-US" sz="1400" dirty="0" smtClean="0"/>
              <a:t>to </a:t>
            </a:r>
            <a:r>
              <a:rPr lang="en-US" sz="1400" dirty="0" smtClean="0"/>
              <a:t>off-the-shelf (low cost, low risk would likely require repackaging)</a:t>
            </a:r>
            <a:endParaRPr lang="en-US" sz="1400" dirty="0" smtClean="0"/>
          </a:p>
          <a:p>
            <a:pPr lvl="1"/>
            <a:r>
              <a:rPr lang="en-US" sz="1800" dirty="0" smtClean="0"/>
              <a:t>LED potentially uses very little power</a:t>
            </a:r>
          </a:p>
          <a:p>
            <a:pPr lvl="2"/>
            <a:r>
              <a:rPr lang="en-US" sz="1400" dirty="0" smtClean="0"/>
              <a:t>Would allow multiple light </a:t>
            </a:r>
            <a:r>
              <a:rPr lang="en-US" sz="1400" dirty="0" smtClean="0"/>
              <a:t>heads and structured lighting (better imaging?)</a:t>
            </a:r>
            <a:endParaRPr lang="en-US" sz="1400" dirty="0" smtClean="0"/>
          </a:p>
          <a:p>
            <a:pPr lvl="2"/>
            <a:r>
              <a:rPr lang="en-US" sz="1400" dirty="0" smtClean="0"/>
              <a:t>Longer </a:t>
            </a:r>
            <a:r>
              <a:rPr lang="en-US" sz="1400" dirty="0" smtClean="0"/>
              <a:t>term </a:t>
            </a:r>
            <a:r>
              <a:rPr lang="en-US" sz="1400" dirty="0" smtClean="0"/>
              <a:t>deployments, smaller battery volume </a:t>
            </a:r>
            <a:r>
              <a:rPr lang="en-US" sz="1400" dirty="0" smtClean="0"/>
              <a:t>or </a:t>
            </a:r>
            <a:r>
              <a:rPr lang="en-US" sz="1400" dirty="0" smtClean="0"/>
              <a:t>many more </a:t>
            </a:r>
            <a:r>
              <a:rPr lang="en-US" sz="1400" dirty="0" smtClean="0"/>
              <a:t>images</a:t>
            </a:r>
          </a:p>
          <a:p>
            <a:pPr lvl="2"/>
            <a:r>
              <a:rPr lang="en-US" sz="1400" dirty="0" smtClean="0"/>
              <a:t>Strobe would have extremely small energy requirement (but not COTS)</a:t>
            </a:r>
          </a:p>
          <a:p>
            <a:pPr lvl="3"/>
            <a:r>
              <a:rPr lang="en-US" sz="1000" dirty="0" smtClean="0"/>
              <a:t>Custom design allows structured beam for lowest common volume</a:t>
            </a:r>
          </a:p>
          <a:p>
            <a:pPr lvl="2"/>
            <a:r>
              <a:rPr lang="en-US" sz="1400" dirty="0" smtClean="0"/>
              <a:t>Light mode would use much more power, but may be COTS</a:t>
            </a:r>
          </a:p>
          <a:p>
            <a:pPr lvl="3"/>
            <a:r>
              <a:rPr lang="en-US" sz="1000" dirty="0" smtClean="0"/>
              <a:t>COTS design would not have shaped beam and therefore not nearly as efficient. More common volume scattering</a:t>
            </a:r>
          </a:p>
          <a:p>
            <a:pPr lvl="1"/>
            <a:r>
              <a:rPr lang="en-US" sz="1800" dirty="0" smtClean="0"/>
              <a:t>LED strobe is feasible IF:</a:t>
            </a:r>
          </a:p>
          <a:p>
            <a:pPr lvl="2"/>
            <a:r>
              <a:rPr lang="en-US" sz="1400" dirty="0" smtClean="0"/>
              <a:t>Illumination can be efficiently directed to imaging area of ~ 1 sq. meter</a:t>
            </a:r>
          </a:p>
          <a:p>
            <a:pPr lvl="2"/>
            <a:r>
              <a:rPr lang="en-US" sz="1400" dirty="0" smtClean="0"/>
              <a:t>Can be synchronized to camera shutter (need strobe signal)</a:t>
            </a:r>
          </a:p>
          <a:p>
            <a:pPr lvl="2"/>
            <a:r>
              <a:rPr lang="en-US" sz="1400" dirty="0" smtClean="0"/>
              <a:t>LED Color properties produce acceptable color </a:t>
            </a:r>
            <a:r>
              <a:rPr lang="en-US" sz="1400" dirty="0" smtClean="0"/>
              <a:t>reproduction (wide spectrum variant promising)</a:t>
            </a:r>
            <a:endParaRPr lang="en-US" sz="1400" dirty="0" smtClean="0"/>
          </a:p>
          <a:p>
            <a:pPr lvl="2"/>
            <a:r>
              <a:rPr lang="en-US" sz="1400" dirty="0" smtClean="0"/>
              <a:t>Thermal cycling fatigue of LED die does not become an issue</a:t>
            </a:r>
          </a:p>
          <a:p>
            <a:pPr lvl="2"/>
            <a:r>
              <a:rPr lang="en-US" sz="1400" dirty="0" smtClean="0"/>
              <a:t>Camera selected produces acceptable images at ISO 800 or ISO 1600</a:t>
            </a:r>
          </a:p>
          <a:p>
            <a:pPr lvl="1"/>
            <a:r>
              <a:rPr lang="en-US" sz="1800" dirty="0" smtClean="0"/>
              <a:t>LED lighting is feasible IF:</a:t>
            </a:r>
          </a:p>
          <a:p>
            <a:pPr lvl="2"/>
            <a:r>
              <a:rPr lang="en-US" sz="1400" dirty="0" smtClean="0"/>
              <a:t>Illumination can be efficiently directed to imaging area</a:t>
            </a:r>
          </a:p>
          <a:p>
            <a:pPr lvl="2"/>
            <a:r>
              <a:rPr lang="en-US" sz="1400" dirty="0" smtClean="0"/>
              <a:t>Can be synchronized to camera shutter so on for 1 second (</a:t>
            </a:r>
            <a:r>
              <a:rPr lang="en-US" sz="1400" dirty="0" smtClean="0"/>
              <a:t>requires fast </a:t>
            </a:r>
            <a:r>
              <a:rPr lang="en-US" sz="1400" dirty="0" smtClean="0"/>
              <a:t>shutter </a:t>
            </a:r>
            <a:r>
              <a:rPr lang="en-US" sz="1400" dirty="0" smtClean="0"/>
              <a:t>speed or non-moving target)</a:t>
            </a:r>
            <a:endParaRPr lang="en-US" sz="1400" dirty="0" smtClean="0"/>
          </a:p>
          <a:p>
            <a:pPr lvl="2"/>
            <a:r>
              <a:rPr lang="en-US" sz="1400" dirty="0" smtClean="0"/>
              <a:t>LED Color properties produce acceptable color reproduction</a:t>
            </a:r>
          </a:p>
          <a:p>
            <a:pPr lvl="2"/>
            <a:r>
              <a:rPr lang="en-US" sz="1400" dirty="0" smtClean="0"/>
              <a:t>Thermal cycling fatigue of LED die does not become an </a:t>
            </a:r>
            <a:r>
              <a:rPr lang="en-US" sz="1400" dirty="0" smtClean="0"/>
              <a:t>issue</a:t>
            </a:r>
            <a:endParaRPr lang="en-US" sz="1800" dirty="0" smtClean="0"/>
          </a:p>
          <a:p>
            <a:pPr lvl="2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3925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Next Steps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Test representative cameras with quantified lighting and representative targets.</a:t>
            </a:r>
          </a:p>
          <a:p>
            <a:pPr lvl="1"/>
            <a:r>
              <a:rPr lang="en-US" sz="2000" dirty="0" smtClean="0"/>
              <a:t> Marbles for jellies</a:t>
            </a:r>
          </a:p>
          <a:p>
            <a:pPr lvl="1"/>
            <a:r>
              <a:rPr lang="en-US" sz="2000" dirty="0" smtClean="0"/>
              <a:t>?? For other applications</a:t>
            </a:r>
          </a:p>
          <a:p>
            <a:r>
              <a:rPr lang="en-US" sz="2400" dirty="0" smtClean="0"/>
              <a:t>Down select cameras based on (not in priority order):</a:t>
            </a:r>
          </a:p>
          <a:p>
            <a:pPr lvl="1"/>
            <a:r>
              <a:rPr lang="en-US" sz="2000" dirty="0" smtClean="0"/>
              <a:t>Image quality</a:t>
            </a:r>
          </a:p>
          <a:p>
            <a:pPr lvl="1"/>
            <a:r>
              <a:rPr lang="en-US" sz="2000" dirty="0" smtClean="0"/>
              <a:t>Size</a:t>
            </a:r>
          </a:p>
          <a:p>
            <a:pPr lvl="1"/>
            <a:r>
              <a:rPr lang="en-US" sz="2000" dirty="0" smtClean="0"/>
              <a:t>Power (energy) requirements (battery volume required)</a:t>
            </a:r>
          </a:p>
          <a:p>
            <a:pPr lvl="1"/>
            <a:r>
              <a:rPr lang="en-US" sz="2000" dirty="0" smtClean="0"/>
              <a:t>Interface effort and complexity</a:t>
            </a:r>
          </a:p>
          <a:p>
            <a:pPr lvl="1"/>
            <a:r>
              <a:rPr lang="en-US" sz="2000" dirty="0" smtClean="0"/>
              <a:t>Cost</a:t>
            </a:r>
          </a:p>
          <a:p>
            <a:r>
              <a:rPr lang="en-US" sz="2400" dirty="0" smtClean="0"/>
              <a:t>Select lighting system based on same criteria!</a:t>
            </a:r>
          </a:p>
          <a:p>
            <a:r>
              <a:rPr lang="en-US" sz="2400" dirty="0" smtClean="0"/>
              <a:t>Complete to preliminary design review level.</a:t>
            </a:r>
          </a:p>
          <a:p>
            <a:pPr lvl="1"/>
            <a:endParaRPr lang="en-US" sz="2000" dirty="0" smtClean="0"/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0679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1119</Words>
  <Application>Microsoft Office PowerPoint</Application>
  <PresentationFormat>On-screen Show (4:3)</PresentationFormat>
  <Paragraphs>373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Lighting Selection</vt:lpstr>
      <vt:lpstr>Illuminance and Lighting System Calculation Methods</vt:lpstr>
      <vt:lpstr>Lighting Calculation Examples</vt:lpstr>
      <vt:lpstr>Strobe vs. LED Illumination</vt:lpstr>
      <vt:lpstr>Example of 6x40 degree Conical Reflector (Red is common volume between imager and light field)</vt:lpstr>
      <vt:lpstr>Energy Budget</vt:lpstr>
      <vt:lpstr>Lighting Conclusions</vt:lpstr>
      <vt:lpstr>Next Steps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Crossbar Connection</dc:title>
  <dc:creator>chma</dc:creator>
  <cp:lastModifiedBy>chma</cp:lastModifiedBy>
  <cp:revision>57</cp:revision>
  <dcterms:created xsi:type="dcterms:W3CDTF">2012-05-09T17:22:32Z</dcterms:created>
  <dcterms:modified xsi:type="dcterms:W3CDTF">2012-05-10T22:48:19Z</dcterms:modified>
</cp:coreProperties>
</file>