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</p:sldMasterIdLst>
  <p:notesMasterIdLst>
    <p:notesMasterId r:id="rId17"/>
  </p:notesMasterIdLst>
  <p:sldIdLst>
    <p:sldId id="256" r:id="rId9"/>
    <p:sldId id="257" r:id="rId10"/>
    <p:sldId id="267" r:id="rId11"/>
    <p:sldId id="263" r:id="rId12"/>
    <p:sldId id="259" r:id="rId13"/>
    <p:sldId id="264" r:id="rId14"/>
    <p:sldId id="266" r:id="rId15"/>
    <p:sldId id="258" r:id="rId16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5pPr>
    <a:lvl6pPr marL="2286000" algn="l" defTabSz="914400" rtl="0" eaLnBrk="1" latinLnBrk="0" hangingPunct="1"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6pPr>
    <a:lvl7pPr marL="2743200" algn="l" defTabSz="914400" rtl="0" eaLnBrk="1" latinLnBrk="0" hangingPunct="1"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7pPr>
    <a:lvl8pPr marL="3200400" algn="l" defTabSz="914400" rtl="0" eaLnBrk="1" latinLnBrk="0" hangingPunct="1"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8pPr>
    <a:lvl9pPr marL="3657600" algn="l" defTabSz="914400" rtl="0" eaLnBrk="1" latinLnBrk="0" hangingPunct="1">
      <a:defRPr sz="4200" kern="1200">
        <a:solidFill>
          <a:srgbClr val="FFFFFF"/>
        </a:solidFill>
        <a:latin typeface="HelveticaNeue LT 45 Light" charset="0"/>
        <a:ea typeface="ヒラギノ角ゴ ProN W3" pitchFamily="1" charset="-128"/>
        <a:cs typeface="+mn-cs"/>
        <a:sym typeface="HelveticaNeue LT 45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58" d="100"/>
          <a:sy n="58" d="100"/>
        </p:scale>
        <p:origin x="-1050" y="-90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9699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970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9701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2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9703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60F230-67D5-4F67-A998-90AD3D70BAD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Neue LT 45 Light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Neue LT 45 Light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Neue LT 45 Light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Neue LT 45 Light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Neue LT 45 Light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466A9E-396A-4720-9353-ACE92CA4C539}" type="slidenum">
              <a:rPr lang="en-US"/>
              <a:pPr/>
              <a:t>1</a:t>
            </a:fld>
            <a:endParaRPr lang="en-US"/>
          </a:p>
        </p:txBody>
      </p:sp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A0395C-95F9-4CEC-8287-5AB3355837F0}" type="slidenum">
              <a:rPr lang="en-US"/>
              <a:pPr/>
              <a:t>2</a:t>
            </a:fld>
            <a:endParaRPr lang="en-US"/>
          </a:p>
        </p:txBody>
      </p:sp>
      <p:sp>
        <p:nvSpPr>
          <p:cNvPr id="419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5D2F20-099C-4590-AB1B-86A222E9ADA4}" type="slidenum">
              <a:rPr lang="en-US"/>
              <a:pPr/>
              <a:t>4</a:t>
            </a:fld>
            <a:endParaRPr lang="en-US"/>
          </a:p>
        </p:txBody>
      </p:sp>
      <p:sp>
        <p:nvSpPr>
          <p:cNvPr id="317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9C7DE4-18F0-44DF-AA0A-EBF3EF091DC8}" type="slidenum">
              <a:rPr lang="en-US"/>
              <a:pPr/>
              <a:t>5</a:t>
            </a:fld>
            <a:endParaRPr lang="en-US"/>
          </a:p>
        </p:txBody>
      </p:sp>
      <p:sp>
        <p:nvSpPr>
          <p:cNvPr id="378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0710CB-87DF-405C-BA13-192EF543D151}" type="slidenum">
              <a:rPr lang="en-US"/>
              <a:pPr/>
              <a:t>6</a:t>
            </a:fld>
            <a:endParaRPr lang="en-US"/>
          </a:p>
        </p:txBody>
      </p:sp>
      <p:sp>
        <p:nvSpPr>
          <p:cNvPr id="368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BD762C-C7AB-47E5-B24D-C1570E7A8824}" type="slidenum">
              <a:rPr lang="en-US"/>
              <a:pPr/>
              <a:t>7</a:t>
            </a:fld>
            <a:endParaRPr lang="en-US"/>
          </a:p>
        </p:txBody>
      </p:sp>
      <p:sp>
        <p:nvSpPr>
          <p:cNvPr id="409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FACE6A-B5A4-4BF2-80B0-F7B508CD1FF2}" type="slidenum">
              <a:rPr lang="en-US"/>
              <a:pPr/>
              <a:t>8</a:t>
            </a:fld>
            <a:endParaRPr lang="en-US"/>
          </a:p>
        </p:txBody>
      </p:sp>
      <p:sp>
        <p:nvSpPr>
          <p:cNvPr id="348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70000" y="2768600"/>
            <a:ext cx="10464800" cy="57150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HelveticaNeue LT 45 Light" charset="0"/>
              </a:rPr>
              <a:t>Second level</a:t>
            </a:r>
          </a:p>
          <a:p>
            <a:pPr lvl="2"/>
            <a:r>
              <a:rPr lang="en-US" smtClean="0">
                <a:sym typeface="HelveticaNeue LT 45 Light" charset="0"/>
              </a:rPr>
              <a:t>Third level</a:t>
            </a:r>
          </a:p>
          <a:p>
            <a:pPr lvl="3"/>
            <a:r>
              <a:rPr lang="en-US" smtClean="0">
                <a:sym typeface="HelveticaNeue LT 45 Light" charset="0"/>
              </a:rPr>
              <a:t>Fourth level</a:t>
            </a:r>
          </a:p>
          <a:p>
            <a:pPr lvl="4"/>
            <a:r>
              <a:rPr lang="en-US" smtClean="0">
                <a:sym typeface="HelveticaNeue LT 45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744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marL="5715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10922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16637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22352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28067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32639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37211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41783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46355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3429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685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10287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22860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2743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3200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HelveticaNeue LT 45 Light" charset="0"/>
              </a:rPr>
              <a:t>Second level</a:t>
            </a:r>
          </a:p>
          <a:p>
            <a:pPr lvl="2"/>
            <a:r>
              <a:rPr lang="en-US" smtClean="0">
                <a:sym typeface="HelveticaNeue LT 45 Light" charset="0"/>
              </a:rPr>
              <a:t>Third level</a:t>
            </a:r>
          </a:p>
          <a:p>
            <a:pPr lvl="3"/>
            <a:r>
              <a:rPr lang="en-US" smtClean="0">
                <a:sym typeface="HelveticaNeue LT 45 Light" charset="0"/>
              </a:rPr>
              <a:t>Fourth level</a:t>
            </a:r>
          </a:p>
          <a:p>
            <a:pPr lvl="4"/>
            <a:r>
              <a:rPr lang="en-US" smtClean="0">
                <a:sym typeface="HelveticaNeue LT 45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2921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6350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9779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1320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17780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2235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2692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3149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HelveticaNeue LT 45 Light" charset="0"/>
              </a:rPr>
              <a:t>Second level</a:t>
            </a:r>
          </a:p>
          <a:p>
            <a:pPr lvl="2"/>
            <a:r>
              <a:rPr lang="en-US" smtClean="0">
                <a:sym typeface="HelveticaNeue LT 45 Light" charset="0"/>
              </a:rPr>
              <a:t>Third level</a:t>
            </a:r>
          </a:p>
          <a:p>
            <a:pPr lvl="3"/>
            <a:r>
              <a:rPr lang="en-US" smtClean="0">
                <a:sym typeface="HelveticaNeue LT 45 Light" charset="0"/>
              </a:rPr>
              <a:t>Fourth level</a:t>
            </a:r>
          </a:p>
          <a:p>
            <a:pPr lvl="4"/>
            <a:r>
              <a:rPr lang="en-US" smtClean="0">
                <a:sym typeface="HelveticaNeue LT 45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marL="4206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9413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15128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20843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26558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31130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35702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40274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4484688" indent="-420688" algn="l" rtl="0" fontAlgn="base">
        <a:spcBef>
          <a:spcPts val="3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28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3429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685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10287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22860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2743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3200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3429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685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10287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22860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2743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3200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HelveticaNeue LT 45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HelveticaNeue LT 45 Light" charset="0"/>
              </a:rPr>
              <a:t>Second level</a:t>
            </a:r>
          </a:p>
          <a:p>
            <a:pPr lvl="2"/>
            <a:r>
              <a:rPr lang="en-US" smtClean="0">
                <a:sym typeface="HelveticaNeue LT 45 Light" charset="0"/>
              </a:rPr>
              <a:t>Third level</a:t>
            </a:r>
          </a:p>
          <a:p>
            <a:pPr lvl="3"/>
            <a:r>
              <a:rPr lang="en-US" smtClean="0">
                <a:sym typeface="HelveticaNeue LT 45 Light" charset="0"/>
              </a:rPr>
              <a:t>Fourth level</a:t>
            </a:r>
          </a:p>
          <a:p>
            <a:pPr lvl="4"/>
            <a:r>
              <a:rPr lang="en-US" smtClean="0">
                <a:sym typeface="HelveticaNeue LT 45 Light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marL="5715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10922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16637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22352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28067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32639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37211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41783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4635500" indent="-571500" algn="l" rtl="0" fontAlgn="base">
        <a:spcBef>
          <a:spcPts val="4200"/>
        </a:spcBef>
        <a:spcAft>
          <a:spcPct val="0"/>
        </a:spcAft>
        <a:buClr>
          <a:srgbClr val="FFFFFF"/>
        </a:buClr>
        <a:buSzPct val="100000"/>
        <a:buFont typeface="HelveticaNeue LT 45 Light" charset="0"/>
        <a:buChar char="•"/>
        <a:defRPr sz="38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Neue LT 45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Neue LT 45 Light" charset="0"/>
          <a:ea typeface="ヒラギノ角ゴ ProN W3" pitchFamily="1" charset="-128"/>
          <a:sym typeface="HelveticaNeue LT 45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Neue LT 45 Light" charset="0"/>
        </a:defRPr>
      </a:lvl1pPr>
      <a:lvl2pPr marL="3429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2pPr>
      <a:lvl3pPr marL="685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3pPr>
      <a:lvl4pPr marL="10287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4pPr>
      <a:lvl5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5pPr>
      <a:lvl6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6pPr>
      <a:lvl7pPr marL="22860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7pPr>
      <a:lvl8pPr marL="2743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8pPr>
      <a:lvl9pPr marL="3200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sym typeface="HelveticaNeue LT 45 Light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sz="6400">
                <a:latin typeface="HelveticaNeue LT 75 Bold" charset="0"/>
                <a:sym typeface="HelveticaNeue LT 75 Bold" charset="0"/>
              </a:rPr>
              <a:t>S C P I</a:t>
            </a:r>
            <a:r>
              <a:rPr lang="en-US" sz="6400">
                <a:latin typeface="HelveticaNeue LT 75 Bold" charset="0"/>
                <a:ea typeface="ヒラギノ角ゴ ProN W6" pitchFamily="1" charset="-128"/>
                <a:sym typeface="HelveticaNeue LT 75 Bold" charset="0"/>
              </a:rPr>
              <a:t/>
            </a:r>
            <a:br>
              <a:rPr lang="en-US" sz="6400">
                <a:latin typeface="HelveticaNeue LT 75 Bold" charset="0"/>
                <a:ea typeface="ヒラギノ角ゴ ProN W6" pitchFamily="1" charset="-128"/>
                <a:sym typeface="HelveticaNeue LT 75 Bold" charset="0"/>
              </a:rPr>
            </a:br>
            <a:r>
              <a:rPr lang="en-US" sz="6400"/>
              <a:t>Self-contained </a:t>
            </a:r>
            <a:br>
              <a:rPr lang="en-US" sz="6400"/>
            </a:br>
            <a:r>
              <a:rPr lang="en-US" sz="6400"/>
              <a:t>plankton imager</a:t>
            </a:r>
          </a:p>
        </p:txBody>
      </p:sp>
      <p:sp>
        <p:nvSpPr>
          <p:cNvPr id="9219" name="Rectangle 3"/>
          <p:cNvSpPr>
            <a:spLocks/>
          </p:cNvSpPr>
          <p:nvPr/>
        </p:nvSpPr>
        <p:spPr bwMode="auto">
          <a:xfrm>
            <a:off x="152400" y="8039100"/>
            <a:ext cx="12649200" cy="1104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>
                <a:solidFill>
                  <a:schemeClr val="tx1"/>
                </a:solidFill>
              </a:rPr>
              <a:t>The concept: an inexpensive self-contained multiplatform camera for quantifying plankton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>
            <p:ph type="title"/>
          </p:nvPr>
        </p:nvSpPr>
        <p:spPr>
          <a:xfrm>
            <a:off x="827088" y="1806575"/>
            <a:ext cx="11644312" cy="6985000"/>
          </a:xfrm>
          <a:ln/>
        </p:spPr>
        <p:txBody>
          <a:bodyPr/>
          <a:lstStyle/>
          <a:p>
            <a:pPr algn="l">
              <a:spcBef>
                <a:spcPts val="2100"/>
              </a:spcBef>
              <a:buFontTx/>
              <a:buChar char="•"/>
            </a:pPr>
            <a:r>
              <a:rPr lang="en-US" sz="3600"/>
              <a:t>Macroplankton quantification</a:t>
            </a:r>
            <a:br>
              <a:rPr lang="en-US" sz="3600"/>
            </a:br>
            <a:r>
              <a:rPr lang="en-US" sz="3600"/>
              <a:t>	- Physical sensors: relatively easy. “Biology” = fluor</a:t>
            </a:r>
            <a:br>
              <a:rPr lang="en-US" sz="3600"/>
            </a:br>
            <a:r>
              <a:rPr lang="en-US" sz="3600"/>
              <a:t>	- Increase spatial coverage and time series</a:t>
            </a:r>
            <a:br>
              <a:rPr lang="en-US" sz="3600"/>
            </a:br>
            <a:r>
              <a:rPr lang="en-US" sz="3600"/>
              <a:t>Sedimentation and marine snow flux</a:t>
            </a:r>
            <a:br>
              <a:rPr lang="en-US" sz="3600"/>
            </a:br>
            <a:r>
              <a:rPr lang="en-US" sz="3600"/>
              <a:t>Ground-truthing acoustical biomass</a:t>
            </a:r>
            <a:br>
              <a:rPr lang="en-US" sz="3600"/>
            </a:br>
            <a:r>
              <a:rPr lang="en-US" sz="3600">
                <a:latin typeface="HelveticaNeue LT 75 Bold" charset="0"/>
                <a:sym typeface="HelveticaNeue LT 75 Bold" charset="0"/>
              </a:rPr>
              <a:t>Reconfigurable target size via optics</a:t>
            </a:r>
            <a:r>
              <a:rPr lang="en-US" sz="3600">
                <a:latin typeface="HelveticaNeue LT 75 Bold" charset="0"/>
                <a:ea typeface="ヒラギノ角ゴ ProN W6" pitchFamily="1" charset="-128"/>
                <a:sym typeface="HelveticaNeue LT 75 Bold" charset="0"/>
              </a:rPr>
              <a:t/>
            </a:r>
            <a:br>
              <a:rPr lang="en-US" sz="3600">
                <a:latin typeface="HelveticaNeue LT 75 Bold" charset="0"/>
                <a:ea typeface="ヒラギノ角ゴ ProN W6" pitchFamily="1" charset="-128"/>
                <a:sym typeface="HelveticaNeue LT 75 Bold" charset="0"/>
              </a:rPr>
            </a:br>
            <a:r>
              <a:rPr lang="en-US" sz="3600"/>
              <a:t/>
            </a:r>
            <a:br>
              <a:rPr lang="en-US" sz="3600"/>
            </a:br>
            <a:r>
              <a:rPr lang="en-US" sz="3600"/>
              <a:t/>
            </a:r>
            <a:br>
              <a:rPr lang="en-US" sz="3600"/>
            </a:br>
            <a:r>
              <a:rPr lang="en-US" sz="3600"/>
              <a:t/>
            </a:r>
            <a:br>
              <a:rPr lang="en-US" sz="3600"/>
            </a:br>
            <a:r>
              <a:rPr lang="en-US" sz="3600"/>
              <a:t>Widely availabile for diverse applications</a:t>
            </a:r>
            <a:br>
              <a:rPr lang="en-US" sz="3600"/>
            </a:br>
            <a:r>
              <a:rPr lang="en-US" sz="3600"/>
              <a:t>Affordable for cities, individuals &amp; small institutes</a:t>
            </a:r>
            <a:br>
              <a:rPr lang="en-US" sz="3600"/>
            </a:br>
            <a:endParaRPr lang="en-US" sz="3600"/>
          </a:p>
        </p:txBody>
      </p:sp>
      <p:sp>
        <p:nvSpPr>
          <p:cNvPr id="10242" name="Rectangle 2"/>
          <p:cNvSpPr>
            <a:spLocks/>
          </p:cNvSpPr>
          <p:nvPr/>
        </p:nvSpPr>
        <p:spPr bwMode="auto">
          <a:xfrm>
            <a:off x="2152650" y="207963"/>
            <a:ext cx="8697913" cy="127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8000">
                <a:solidFill>
                  <a:schemeClr val="tx1"/>
                </a:solidFill>
              </a:rPr>
              <a:t>Science motivation</a:t>
            </a:r>
          </a:p>
        </p:txBody>
      </p:sp>
      <p:sp>
        <p:nvSpPr>
          <p:cNvPr id="10243" name="Rectangle 3"/>
          <p:cNvSpPr>
            <a:spLocks/>
          </p:cNvSpPr>
          <p:nvPr/>
        </p:nvSpPr>
        <p:spPr bwMode="auto">
          <a:xfrm rot="-5400000">
            <a:off x="794" y="2226469"/>
            <a:ext cx="1016000" cy="411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700">
                <a:solidFill>
                  <a:srgbClr val="00FFFF"/>
                </a:solidFill>
              </a:rPr>
              <a:t>USES</a:t>
            </a:r>
          </a:p>
        </p:txBody>
      </p:sp>
      <p:sp>
        <p:nvSpPr>
          <p:cNvPr id="10244" name="Rectangle 4"/>
          <p:cNvSpPr>
            <a:spLocks/>
          </p:cNvSpPr>
          <p:nvPr/>
        </p:nvSpPr>
        <p:spPr bwMode="auto">
          <a:xfrm rot="-5400000">
            <a:off x="-138906" y="7358857"/>
            <a:ext cx="1295400" cy="411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700">
                <a:solidFill>
                  <a:srgbClr val="00FFFF"/>
                </a:solidFill>
              </a:rPr>
              <a:t>USERS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>
            <p:ph type="title"/>
          </p:nvPr>
        </p:nvSpPr>
        <p:spPr>
          <a:xfrm>
            <a:off x="1270000" y="254000"/>
            <a:ext cx="10464800" cy="965200"/>
          </a:xfrm>
        </p:spPr>
        <p:txBody>
          <a:bodyPr/>
          <a:lstStyle/>
          <a:p>
            <a:r>
              <a:rPr lang="en-US" sz="4800"/>
              <a:t>Requirements</a:t>
            </a:r>
          </a:p>
        </p:txBody>
      </p:sp>
      <p:graphicFrame>
        <p:nvGraphicFramePr>
          <p:cNvPr id="45111" name="Group 55"/>
          <p:cNvGraphicFramePr>
            <a:graphicFrameLocks noGrp="1"/>
          </p:cNvGraphicFramePr>
          <p:nvPr>
            <p:ph idx="1"/>
          </p:nvPr>
        </p:nvGraphicFramePr>
        <p:xfrm>
          <a:off x="1320800" y="1371600"/>
          <a:ext cx="10464800" cy="8157211"/>
        </p:xfrm>
        <a:graphic>
          <a:graphicData uri="http://schemas.openxmlformats.org/drawingml/2006/table">
            <a:tbl>
              <a:tblPr/>
              <a:tblGrid>
                <a:gridCol w="5233988"/>
                <a:gridCol w="5230812"/>
              </a:tblGrid>
              <a:tr h="1298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Portable, lightweight system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White strobe lighting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0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300 m depth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High resolution 5MP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8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Self-contained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Field of view ~1 x 1.5m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0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Resolve objects &gt; 0.5 cm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Depth of field 10-20cm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8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Color images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Dependent on optics,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sensor, and lighting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8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Deployment duration :: </a:t>
                      </a:r>
                      <a:b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</a:br>
                      <a:r>
                        <a:rPr kumimoji="0" lang="en-US" sz="3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Neue LT 45 Light" charset="0"/>
                          <a:ea typeface="ヒラギノ角ゴ ProN W3" pitchFamily="1" charset="-128"/>
                          <a:sym typeface="HelveticaNeue LT 45 Light" charset="0"/>
                        </a:rPr>
                        <a:t>1/sampling frequency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207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HelveticaNeue LT 45 Light" charset="0"/>
                        <a:buNone/>
                        <a:tabLst/>
                      </a:pPr>
                      <a:endParaRPr kumimoji="0" lang="en-US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Neue LT 45 Light" charset="0"/>
                        <a:ea typeface="ヒラギノ角ゴ ProN W3" pitchFamily="1" charset="-128"/>
                        <a:sym typeface="HelveticaNeue LT 45 Light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Line 1"/>
          <p:cNvSpPr>
            <a:spLocks noChangeShapeType="1"/>
          </p:cNvSpPr>
          <p:nvPr/>
        </p:nvSpPr>
        <p:spPr bwMode="auto">
          <a:xfrm flipH="1">
            <a:off x="7699375" y="6375400"/>
            <a:ext cx="1290638" cy="473075"/>
          </a:xfrm>
          <a:prstGeom prst="line">
            <a:avLst/>
          </a:prstGeom>
          <a:noFill/>
          <a:ln w="63500">
            <a:solidFill>
              <a:srgbClr val="C74242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66" name="Rectangle 2"/>
          <p:cNvSpPr>
            <a:spLocks/>
          </p:cNvSpPr>
          <p:nvPr/>
        </p:nvSpPr>
        <p:spPr bwMode="auto">
          <a:xfrm>
            <a:off x="1346200" y="1827213"/>
            <a:ext cx="10310813" cy="6465887"/>
          </a:xfrm>
          <a:prstGeom prst="rect">
            <a:avLst/>
          </a:prstGeom>
          <a:solidFill>
            <a:schemeClr val="accent1"/>
          </a:solidFill>
          <a:ln w="88900">
            <a:solidFill>
              <a:srgbClr val="3F3F3F"/>
            </a:solidFill>
            <a:prstDash val="sysDot"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/>
            <a:r>
              <a:rPr lang="en-US" sz="2600" b="1">
                <a:solidFill>
                  <a:schemeClr val="bg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Frame, Optics, Housing</a:t>
            </a:r>
            <a:endParaRPr lang="en-US" sz="2600" b="1">
              <a:solidFill>
                <a:schemeClr val="tx1"/>
              </a:solidFill>
              <a:latin typeface="Helvetica" pitchFamily="34" charset="0"/>
              <a:ea typeface="Helvetica" pitchFamily="34" charset="0"/>
              <a:cs typeface="Helvetica" pitchFamily="34" charset="0"/>
              <a:sym typeface="Helvetica" pitchFamily="34" charset="0"/>
            </a:endParaRP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 rot="10800000" flipH="1">
            <a:off x="3681413" y="4845050"/>
            <a:ext cx="3082925" cy="2154238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7040563" y="4879975"/>
            <a:ext cx="0" cy="1552575"/>
          </a:xfrm>
          <a:prstGeom prst="line">
            <a:avLst/>
          </a:prstGeom>
          <a:noFill/>
          <a:ln w="63500">
            <a:solidFill>
              <a:srgbClr val="C74242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7546975" y="3803650"/>
            <a:ext cx="1825625" cy="2803525"/>
          </a:xfrm>
          <a:prstGeom prst="line">
            <a:avLst/>
          </a:prstGeom>
          <a:noFill/>
          <a:ln w="63500">
            <a:solidFill>
              <a:srgbClr val="C74242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4206875" y="5443538"/>
            <a:ext cx="2032000" cy="1333500"/>
          </a:xfrm>
          <a:prstGeom prst="line">
            <a:avLst/>
          </a:prstGeom>
          <a:noFill/>
          <a:ln w="63500">
            <a:solidFill>
              <a:srgbClr val="C74242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3706813" y="3063875"/>
            <a:ext cx="2747962" cy="3560763"/>
          </a:xfrm>
          <a:prstGeom prst="line">
            <a:avLst/>
          </a:prstGeom>
          <a:noFill/>
          <a:ln w="63500">
            <a:solidFill>
              <a:srgbClr val="C74242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H="1">
            <a:off x="2170113" y="8975725"/>
            <a:ext cx="3365500" cy="0"/>
          </a:xfrm>
          <a:prstGeom prst="line">
            <a:avLst/>
          </a:prstGeom>
          <a:noFill/>
          <a:ln w="38100">
            <a:solidFill>
              <a:srgbClr val="FEFF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3" name="Rectangle 9"/>
          <p:cNvSpPr>
            <a:spLocks noChangeArrowheads="1"/>
          </p:cNvSpPr>
          <p:nvPr>
            <p:ph type="title"/>
          </p:nvPr>
        </p:nvSpPr>
        <p:spPr>
          <a:xfrm>
            <a:off x="1271588" y="615950"/>
            <a:ext cx="10464800" cy="1041400"/>
          </a:xfrm>
          <a:ln/>
        </p:spPr>
        <p:txBody>
          <a:bodyPr/>
          <a:lstStyle/>
          <a:p>
            <a:r>
              <a:rPr lang="en-US" sz="6200">
                <a:solidFill>
                  <a:srgbClr val="000000"/>
                </a:solidFill>
                <a:latin typeface="Helvetica" pitchFamily="34" charset="0"/>
                <a:sym typeface="Helvetica" pitchFamily="34" charset="0"/>
              </a:rPr>
              <a:t>System components</a:t>
            </a:r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3060700" y="3368675"/>
            <a:ext cx="0" cy="1258888"/>
          </a:xfrm>
          <a:prstGeom prst="line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rot="10800000" flipH="1">
            <a:off x="7216775" y="3446463"/>
            <a:ext cx="2146300" cy="118110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3486150" y="5443538"/>
            <a:ext cx="0" cy="1333500"/>
          </a:xfrm>
          <a:prstGeom prst="line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rot="10800000" flipH="1">
            <a:off x="4089400" y="4627563"/>
            <a:ext cx="2838450" cy="503237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8" name="Rectangle 14"/>
          <p:cNvSpPr>
            <a:spLocks/>
          </p:cNvSpPr>
          <p:nvPr/>
        </p:nvSpPr>
        <p:spPr bwMode="auto">
          <a:xfrm>
            <a:off x="2533650" y="2560638"/>
            <a:ext cx="1905000" cy="1112837"/>
          </a:xfrm>
          <a:prstGeom prst="rect">
            <a:avLst/>
          </a:prstGeom>
          <a:solidFill>
            <a:srgbClr val="084EB3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Lighting</a:t>
            </a:r>
          </a:p>
        </p:txBody>
      </p:sp>
      <p:sp>
        <p:nvSpPr>
          <p:cNvPr id="11279" name="Rectangle 15"/>
          <p:cNvSpPr>
            <a:spLocks/>
          </p:cNvSpPr>
          <p:nvPr/>
        </p:nvSpPr>
        <p:spPr bwMode="auto">
          <a:xfrm>
            <a:off x="8864600" y="2886075"/>
            <a:ext cx="1905000" cy="1087438"/>
          </a:xfrm>
          <a:prstGeom prst="rect">
            <a:avLst/>
          </a:prstGeom>
          <a:solidFill>
            <a:srgbClr val="084EB3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Sensors</a:t>
            </a:r>
          </a:p>
        </p:txBody>
      </p:sp>
      <p:sp>
        <p:nvSpPr>
          <p:cNvPr id="11280" name="Rectangle 16"/>
          <p:cNvSpPr>
            <a:spLocks/>
          </p:cNvSpPr>
          <p:nvPr/>
        </p:nvSpPr>
        <p:spPr bwMode="auto">
          <a:xfrm>
            <a:off x="6088063" y="6249988"/>
            <a:ext cx="1905000" cy="1054100"/>
          </a:xfrm>
          <a:prstGeom prst="rect">
            <a:avLst/>
          </a:prstGeom>
          <a:solidFill>
            <a:srgbClr val="820A12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Batteries</a:t>
            </a:r>
          </a:p>
        </p:txBody>
      </p:sp>
      <p:sp>
        <p:nvSpPr>
          <p:cNvPr id="11281" name="Rectangle 17"/>
          <p:cNvSpPr>
            <a:spLocks/>
          </p:cNvSpPr>
          <p:nvPr/>
        </p:nvSpPr>
        <p:spPr bwMode="auto">
          <a:xfrm rot="-5400000">
            <a:off x="-405607" y="4355307"/>
            <a:ext cx="2157413" cy="1028700"/>
          </a:xfrm>
          <a:prstGeom prst="rect">
            <a:avLst/>
          </a:prstGeom>
          <a:solidFill>
            <a:srgbClr val="084EB3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Shutter?</a:t>
            </a:r>
          </a:p>
        </p:txBody>
      </p:sp>
      <p:sp>
        <p:nvSpPr>
          <p:cNvPr id="11282" name="Rectangle 18"/>
          <p:cNvSpPr>
            <a:spLocks/>
          </p:cNvSpPr>
          <p:nvPr/>
        </p:nvSpPr>
        <p:spPr bwMode="auto">
          <a:xfrm rot="-5400000">
            <a:off x="723900" y="4356100"/>
            <a:ext cx="2159000" cy="1028700"/>
          </a:xfrm>
          <a:prstGeom prst="rect">
            <a:avLst/>
          </a:prstGeom>
          <a:solidFill>
            <a:srgbClr val="084EB3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Optics</a:t>
            </a:r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7519988" y="4965700"/>
            <a:ext cx="2297112" cy="955675"/>
          </a:xfrm>
          <a:prstGeom prst="line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84" name="Rectangle 20"/>
          <p:cNvSpPr>
            <a:spLocks/>
          </p:cNvSpPr>
          <p:nvPr/>
        </p:nvSpPr>
        <p:spPr bwMode="auto">
          <a:xfrm>
            <a:off x="2533650" y="4210050"/>
            <a:ext cx="1905000" cy="1574800"/>
          </a:xfrm>
          <a:prstGeom prst="rect">
            <a:avLst/>
          </a:prstGeom>
          <a:solidFill>
            <a:srgbClr val="084EB3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Camera sensor</a:t>
            </a:r>
          </a:p>
        </p:txBody>
      </p:sp>
      <p:sp>
        <p:nvSpPr>
          <p:cNvPr id="11285" name="Rectangle 21"/>
          <p:cNvSpPr>
            <a:spLocks/>
          </p:cNvSpPr>
          <p:nvPr/>
        </p:nvSpPr>
        <p:spPr bwMode="auto">
          <a:xfrm>
            <a:off x="2533650" y="6432550"/>
            <a:ext cx="1905000" cy="1054100"/>
          </a:xfrm>
          <a:prstGeom prst="rect">
            <a:avLst/>
          </a:prstGeom>
          <a:solidFill>
            <a:srgbClr val="084EB3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Mass storage</a:t>
            </a:r>
          </a:p>
        </p:txBody>
      </p:sp>
      <p:sp>
        <p:nvSpPr>
          <p:cNvPr id="11286" name="Rectangle 22"/>
          <p:cNvSpPr>
            <a:spLocks/>
          </p:cNvSpPr>
          <p:nvPr/>
        </p:nvSpPr>
        <p:spPr bwMode="auto">
          <a:xfrm>
            <a:off x="6088063" y="4124325"/>
            <a:ext cx="1905000" cy="1006475"/>
          </a:xfrm>
          <a:prstGeom prst="rect">
            <a:avLst/>
          </a:prstGeom>
          <a:solidFill>
            <a:srgbClr val="18680F"/>
          </a:solidFill>
          <a:ln w="12700">
            <a:noFill/>
            <a:miter lim="800000"/>
            <a:headEnd/>
            <a:tailEnd/>
          </a:ln>
          <a:effectLst>
            <a:outerShdw dist="12699" dir="162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Control</a:t>
            </a:r>
          </a:p>
        </p:txBody>
      </p:sp>
      <p:sp>
        <p:nvSpPr>
          <p:cNvPr id="11287" name="Rectangle 23"/>
          <p:cNvSpPr>
            <a:spLocks/>
          </p:cNvSpPr>
          <p:nvPr/>
        </p:nvSpPr>
        <p:spPr bwMode="auto">
          <a:xfrm flipH="1">
            <a:off x="8966200" y="5549900"/>
            <a:ext cx="1928813" cy="1089025"/>
          </a:xfrm>
          <a:prstGeom prst="rect">
            <a:avLst/>
          </a:prstGeom>
          <a:solidFill>
            <a:srgbClr val="18680F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600" b="1">
                <a:solidFill>
                  <a:schemeClr val="tx1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rPr>
              <a:t>Comms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>
            <p:ph type="title"/>
          </p:nvPr>
        </p:nvSpPr>
        <p:spPr>
          <a:xfrm>
            <a:off x="1270000" y="254000"/>
            <a:ext cx="10464800" cy="1727200"/>
          </a:xfrm>
          <a:ln/>
        </p:spPr>
        <p:txBody>
          <a:bodyPr/>
          <a:lstStyle/>
          <a:p>
            <a:r>
              <a:rPr lang="en-US"/>
              <a:t>Deployment modes</a:t>
            </a:r>
          </a:p>
        </p:txBody>
      </p:sp>
      <p:sp>
        <p:nvSpPr>
          <p:cNvPr id="18434" name="Rectangle 2"/>
          <p:cNvSpPr>
            <a:spLocks noChangeArrowheads="1"/>
          </p:cNvSpPr>
          <p:nvPr>
            <p:ph type="body" idx="1"/>
          </p:nvPr>
        </p:nvSpPr>
        <p:spPr>
          <a:xfrm>
            <a:off x="1270000" y="2336800"/>
            <a:ext cx="10464800" cy="5715000"/>
          </a:xfrm>
          <a:ln/>
        </p:spPr>
        <p:txBody>
          <a:bodyPr/>
          <a:lstStyle/>
          <a:p>
            <a:pPr>
              <a:spcBef>
                <a:spcPct val="0"/>
              </a:spcBef>
              <a:buClrTx/>
            </a:pPr>
            <a:r>
              <a:rPr lang="en-US" sz="4000"/>
              <a:t>AUVs</a:t>
            </a:r>
          </a:p>
          <a:p>
            <a:pPr>
              <a:spcBef>
                <a:spcPts val="2688"/>
              </a:spcBef>
              <a:buClrTx/>
            </a:pPr>
            <a:r>
              <a:rPr lang="en-US" sz="4000"/>
              <a:t>Profiling</a:t>
            </a:r>
          </a:p>
          <a:p>
            <a:pPr>
              <a:spcBef>
                <a:spcPts val="2688"/>
              </a:spcBef>
              <a:buClrTx/>
            </a:pPr>
            <a:r>
              <a:rPr lang="en-US" sz="4000"/>
              <a:t>Moored (plankton vane)</a:t>
            </a:r>
          </a:p>
          <a:p>
            <a:pPr>
              <a:spcBef>
                <a:spcPts val="2688"/>
              </a:spcBef>
              <a:buClrTx/>
            </a:pPr>
            <a:r>
              <a:rPr lang="en-US" sz="4000"/>
              <a:t>Sediment traps</a:t>
            </a:r>
          </a:p>
          <a:p>
            <a:pPr>
              <a:spcBef>
                <a:spcPts val="2688"/>
              </a:spcBef>
              <a:buClrTx/>
            </a:pPr>
            <a:r>
              <a:rPr lang="en-US" sz="4000"/>
              <a:t>Observatory (cabled option)</a:t>
            </a:r>
          </a:p>
          <a:p>
            <a:pPr>
              <a:spcBef>
                <a:spcPts val="2688"/>
              </a:spcBef>
              <a:buClrTx/>
            </a:pPr>
            <a:r>
              <a:rPr lang="en-US" sz="4000"/>
              <a:t>Manually dropped or towed</a:t>
            </a:r>
          </a:p>
          <a:p>
            <a:pPr>
              <a:spcBef>
                <a:spcPts val="2688"/>
              </a:spcBef>
              <a:buClrTx/>
            </a:pPr>
            <a:r>
              <a:rPr lang="en-US" sz="4000"/>
              <a:t>Ships of opportunity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>
            <p:ph type="title"/>
          </p:nvPr>
        </p:nvSpPr>
        <p:spPr>
          <a:xfrm>
            <a:off x="1270000" y="558800"/>
            <a:ext cx="10464800" cy="1638300"/>
          </a:xfrm>
          <a:ln/>
        </p:spPr>
        <p:txBody>
          <a:bodyPr/>
          <a:lstStyle/>
          <a:p>
            <a:r>
              <a:rPr lang="en-US"/>
              <a:t>Control and metadata</a:t>
            </a:r>
          </a:p>
        </p:txBody>
      </p:sp>
      <p:sp>
        <p:nvSpPr>
          <p:cNvPr id="17410" name="Rectangle 2"/>
          <p:cNvSpPr>
            <a:spLocks/>
          </p:cNvSpPr>
          <p:nvPr/>
        </p:nvSpPr>
        <p:spPr bwMode="auto">
          <a:xfrm>
            <a:off x="1309688" y="2082800"/>
            <a:ext cx="10020300" cy="558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571500" indent="-571500" algn="l">
              <a:spcBef>
                <a:spcPts val="4200"/>
              </a:spcBef>
              <a:buSzPct val="100000"/>
              <a:buFont typeface="HelveticaNeue LT 55 Roman" charset="0"/>
              <a:buChar char="•"/>
            </a:pPr>
            <a:r>
              <a:rPr lang="en-US" sz="3800">
                <a:solidFill>
                  <a:schemeClr val="tx1"/>
                </a:solidFill>
                <a:latin typeface="HelveticaNeue LT 55 Roman" charset="0"/>
                <a:ea typeface="HelveticaNeue LT 55 Roman" charset="0"/>
                <a:cs typeface="HelveticaNeue LT 55 Roman" charset="0"/>
                <a:sym typeface="HelveticaNeue LT 55 Roman" charset="0"/>
              </a:rPr>
              <a:t>Camera: gPhoto, LANC, central control</a:t>
            </a:r>
          </a:p>
          <a:p>
            <a:pPr marL="571500" indent="-571500" algn="l">
              <a:spcBef>
                <a:spcPts val="4200"/>
              </a:spcBef>
              <a:buSzPct val="100000"/>
              <a:buFont typeface="HelveticaNeue LT 55 Roman" charset="0"/>
              <a:buChar char="•"/>
            </a:pPr>
            <a:r>
              <a:rPr lang="en-US" sz="3800">
                <a:solidFill>
                  <a:schemeClr val="tx1"/>
                </a:solidFill>
                <a:latin typeface="HelveticaNeue LT 55 Roman" charset="0"/>
                <a:ea typeface="HelveticaNeue LT 55 Roman" charset="0"/>
                <a:cs typeface="HelveticaNeue LT 55 Roman" charset="0"/>
                <a:sym typeface="HelveticaNeue LT 55 Roman" charset="0"/>
              </a:rPr>
              <a:t>Link to sensors afterward, using time code</a:t>
            </a:r>
          </a:p>
          <a:p>
            <a:pPr marL="571500" indent="-571500" algn="l">
              <a:spcBef>
                <a:spcPts val="4200"/>
              </a:spcBef>
              <a:buSzPct val="100000"/>
              <a:buFont typeface="HelveticaNeue LT 55 Roman" charset="0"/>
              <a:buChar char="•"/>
            </a:pPr>
            <a:r>
              <a:rPr lang="en-US" sz="3800">
                <a:solidFill>
                  <a:schemeClr val="tx1"/>
                </a:solidFill>
                <a:latin typeface="HelveticaNeue LT 55 Roman" charset="0"/>
                <a:ea typeface="HelveticaNeue LT 55 Roman" charset="0"/>
                <a:cs typeface="HelveticaNeue LT 55 Roman" charset="0"/>
                <a:sym typeface="HelveticaNeue LT 55 Roman" charset="0"/>
              </a:rPr>
              <a:t>Wireless communication into housing</a:t>
            </a:r>
          </a:p>
          <a:p>
            <a:pPr marL="571500" indent="-571500" algn="l">
              <a:spcBef>
                <a:spcPts val="4200"/>
              </a:spcBef>
              <a:buSzPct val="100000"/>
              <a:buFont typeface="HelveticaNeue LT 55 Roman" charset="0"/>
              <a:buChar char="•"/>
            </a:pPr>
            <a:r>
              <a:rPr lang="en-US" sz="3800">
                <a:solidFill>
                  <a:schemeClr val="tx1"/>
                </a:solidFill>
                <a:latin typeface="HelveticaNeue LT 55 Roman" charset="0"/>
                <a:ea typeface="HelveticaNeue LT 55 Roman" charset="0"/>
                <a:cs typeface="HelveticaNeue LT 55 Roman" charset="0"/>
                <a:sym typeface="HelveticaNeue LT 55 Roman" charset="0"/>
              </a:rPr>
              <a:t>Change sampling mode</a:t>
            </a:r>
          </a:p>
          <a:p>
            <a:pPr marL="571500" indent="-571500" algn="l">
              <a:spcBef>
                <a:spcPts val="4200"/>
              </a:spcBef>
              <a:buSzPct val="100000"/>
              <a:buFont typeface="HelveticaNeue LT 55 Roman" charset="0"/>
              <a:buChar char="•"/>
            </a:pPr>
            <a:r>
              <a:rPr lang="en-US" sz="3800">
                <a:solidFill>
                  <a:schemeClr val="tx1"/>
                </a:solidFill>
                <a:latin typeface="HelveticaNeue LT 55 Roman" charset="0"/>
                <a:ea typeface="HelveticaNeue LT 55 Roman" charset="0"/>
                <a:cs typeface="HelveticaNeue LT 55 Roman" charset="0"/>
                <a:sym typeface="HelveticaNeue LT 55 Roman" charset="0"/>
              </a:rPr>
              <a:t>Downloading data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>
            <p:ph type="title"/>
          </p:nvPr>
        </p:nvSpPr>
        <p:spPr>
          <a:xfrm>
            <a:off x="684213" y="2336800"/>
            <a:ext cx="11685587" cy="6451600"/>
          </a:xfrm>
          <a:ln/>
        </p:spPr>
        <p:txBody>
          <a:bodyPr/>
          <a:lstStyle/>
          <a:p>
            <a:pPr algn="l">
              <a:spcBef>
                <a:spcPts val="3475"/>
              </a:spcBef>
              <a:buFont typeface="HelveticaNeue LT 55 Roman" charset="0"/>
              <a:buChar char="•"/>
            </a:pPr>
            <a:r>
              <a:rPr lang="en-US" sz="3900">
                <a:latin typeface="HelveticaNeue LT 55 Roman" charset="0"/>
                <a:sym typeface="HelveticaNeue LT 55 Roman" charset="0"/>
              </a:rPr>
              <a:t>Adaptive imaging</a:t>
            </a:r>
            <a:br>
              <a:rPr lang="en-US" sz="3900">
                <a:latin typeface="HelveticaNeue LT 55 Roman" charset="0"/>
                <a:sym typeface="HelveticaNeue LT 55 Roman" charset="0"/>
              </a:rPr>
            </a:br>
            <a:r>
              <a:rPr lang="en-US" sz="3900">
                <a:latin typeface="HelveticaNeue LT 55 Roman" charset="0"/>
                <a:sym typeface="HelveticaNeue LT 55 Roman" charset="0"/>
              </a:rPr>
              <a:t>		- (Low Res pic to trigger high power strobe?)</a:t>
            </a:r>
            <a:br>
              <a:rPr lang="en-US" sz="3900">
                <a:latin typeface="HelveticaNeue LT 55 Roman" charset="0"/>
                <a:sym typeface="HelveticaNeue LT 55 Roman" charset="0"/>
              </a:rPr>
            </a:br>
            <a:r>
              <a:rPr lang="en-US" sz="3900">
                <a:latin typeface="HelveticaNeue LT 55 Roman" charset="0"/>
                <a:sym typeface="HelveticaNeue LT 55 Roman" charset="0"/>
              </a:rPr>
              <a:t>Extend deployments</a:t>
            </a:r>
            <a:br>
              <a:rPr lang="en-US" sz="3900">
                <a:latin typeface="HelveticaNeue LT 55 Roman" charset="0"/>
                <a:sym typeface="HelveticaNeue LT 55 Roman" charset="0"/>
              </a:rPr>
            </a:br>
            <a:r>
              <a:rPr lang="en-US" sz="3900">
                <a:latin typeface="HelveticaNeue LT 55 Roman" charset="0"/>
                <a:sym typeface="HelveticaNeue LT 55 Roman" charset="0"/>
              </a:rPr>
              <a:t>Eventual Distribution: </a:t>
            </a:r>
            <a:br>
              <a:rPr lang="en-US" sz="3900">
                <a:latin typeface="HelveticaNeue LT 55 Roman" charset="0"/>
                <a:sym typeface="HelveticaNeue LT 55 Roman" charset="0"/>
              </a:rPr>
            </a:br>
            <a:r>
              <a:rPr lang="en-US" sz="3900">
                <a:latin typeface="HelveticaNeue LT 55 Roman" charset="0"/>
                <a:sym typeface="HelveticaNeue LT 55 Roman" charset="0"/>
              </a:rPr>
              <a:t>		- Piers, harbor patrol, ferries, moorings, buoys</a:t>
            </a:r>
            <a:br>
              <a:rPr lang="en-US" sz="3900">
                <a:latin typeface="HelveticaNeue LT 55 Roman" charset="0"/>
                <a:sym typeface="HelveticaNeue LT 55 Roman" charset="0"/>
              </a:rPr>
            </a:br>
            <a:r>
              <a:rPr lang="en-US" sz="3900">
                <a:latin typeface="HelveticaNeue LT 55 Roman" charset="0"/>
                <a:sym typeface="HelveticaNeue LT 55 Roman" charset="0"/>
              </a:rPr>
              <a:t>Three year project timetable</a:t>
            </a:r>
            <a:br>
              <a:rPr lang="en-US" sz="3900">
                <a:latin typeface="HelveticaNeue LT 55 Roman" charset="0"/>
                <a:sym typeface="HelveticaNeue LT 55 Roman" charset="0"/>
              </a:rPr>
            </a:br>
            <a:endParaRPr lang="en-US" sz="3900">
              <a:latin typeface="HelveticaNeue LT 55 Roman" charset="0"/>
              <a:sym typeface="HelveticaNeue LT 55 Roman" charset="0"/>
            </a:endParaRPr>
          </a:p>
        </p:txBody>
      </p:sp>
      <p:sp>
        <p:nvSpPr>
          <p:cNvPr id="21506" name="Rectangle 2"/>
          <p:cNvSpPr>
            <a:spLocks/>
          </p:cNvSpPr>
          <p:nvPr/>
        </p:nvSpPr>
        <p:spPr bwMode="auto">
          <a:xfrm>
            <a:off x="3108325" y="776288"/>
            <a:ext cx="7583488" cy="127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8000">
                <a:solidFill>
                  <a:schemeClr val="tx1"/>
                </a:solidFill>
                <a:ea typeface="HelveticaNeue LT 45 Light" charset="0"/>
                <a:cs typeface="HelveticaNeue LT 45 Light" charset="0"/>
              </a:rPr>
              <a:t>Long-term plans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>
            <p:ph type="title"/>
          </p:nvPr>
        </p:nvSpPr>
        <p:spPr>
          <a:xfrm>
            <a:off x="1270000" y="496888"/>
            <a:ext cx="10464800" cy="1273175"/>
          </a:xfrm>
          <a:ln/>
        </p:spPr>
        <p:txBody>
          <a:bodyPr/>
          <a:lstStyle/>
          <a:p>
            <a:r>
              <a:rPr lang="en-US"/>
              <a:t> How is it different?</a:t>
            </a:r>
          </a:p>
        </p:txBody>
      </p:sp>
      <p:sp>
        <p:nvSpPr>
          <p:cNvPr id="15362" name="Rectangle 2"/>
          <p:cNvSpPr>
            <a:spLocks/>
          </p:cNvSpPr>
          <p:nvPr/>
        </p:nvSpPr>
        <p:spPr bwMode="auto">
          <a:xfrm>
            <a:off x="1357313" y="1222375"/>
            <a:ext cx="10566400" cy="7670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571500" indent="-571500" algn="l">
              <a:spcBef>
                <a:spcPts val="2300"/>
              </a:spcBef>
              <a:buSzPct val="100000"/>
              <a:buFont typeface="HelveticaNeue LT 45 Light" charset="0"/>
              <a:buChar char="•"/>
            </a:pPr>
            <a:r>
              <a:rPr lang="en-US">
                <a:solidFill>
                  <a:schemeClr val="tx1"/>
                </a:solidFill>
                <a:ea typeface="HelveticaNeue LT 45 Light" charset="0"/>
                <a:cs typeface="HelveticaNeue LT 45 Light" charset="0"/>
              </a:rPr>
              <a:t>Many existing systems</a:t>
            </a:r>
          </a:p>
          <a:p>
            <a:pPr marL="571500" indent="-571500" algn="l">
              <a:spcBef>
                <a:spcPts val="2300"/>
              </a:spcBef>
              <a:buSzPct val="100000"/>
              <a:buFont typeface="HelveticaNeue LT 45 Light" charset="0"/>
              <a:buChar char="-"/>
            </a:pPr>
            <a:r>
              <a:rPr lang="en-US">
                <a:solidFill>
                  <a:schemeClr val="tx1"/>
                </a:solidFill>
                <a:ea typeface="HelveticaNeue LT 45 Light" charset="0"/>
                <a:cs typeface="HelveticaNeue LT 45 Light" charset="0"/>
              </a:rPr>
              <a:t>All “oceanographic” scale</a:t>
            </a:r>
          </a:p>
          <a:p>
            <a:pPr marL="571500" indent="-571500" algn="l">
              <a:spcBef>
                <a:spcPts val="2300"/>
              </a:spcBef>
              <a:buSzPct val="100000"/>
              <a:buFont typeface="HelveticaNeue LT 45 Light" charset="0"/>
              <a:buChar char="-"/>
            </a:pPr>
            <a:r>
              <a:rPr lang="en-US">
                <a:solidFill>
                  <a:schemeClr val="tx1"/>
                </a:solidFill>
                <a:ea typeface="HelveticaNeue LT 45 Light" charset="0"/>
                <a:cs typeface="HelveticaNeue LT 45 Light" charset="0"/>
              </a:rPr>
              <a:t>Dedicated cables, ships, and winches</a:t>
            </a:r>
          </a:p>
          <a:p>
            <a:pPr marL="571500" indent="-571500" algn="l">
              <a:spcBef>
                <a:spcPts val="2300"/>
              </a:spcBef>
              <a:buSzPct val="100000"/>
              <a:buFont typeface="HelveticaNeue LT 45 Light" charset="0"/>
              <a:buChar char="-"/>
            </a:pPr>
            <a:r>
              <a:rPr lang="en-US">
                <a:solidFill>
                  <a:schemeClr val="tx1"/>
                </a:solidFill>
                <a:ea typeface="HelveticaNeue LT 45 Light" charset="0"/>
                <a:cs typeface="HelveticaNeue LT 45 Light" charset="0"/>
              </a:rPr>
              <a:t>High cost</a:t>
            </a:r>
          </a:p>
          <a:p>
            <a:pPr marL="571500" indent="-571500" algn="l">
              <a:spcBef>
                <a:spcPts val="2300"/>
              </a:spcBef>
              <a:buSzPct val="100000"/>
              <a:buFont typeface="HelveticaNeue LT 45 Light" charset="0"/>
              <a:buChar char="•"/>
            </a:pPr>
            <a:r>
              <a:rPr lang="en-US">
                <a:solidFill>
                  <a:schemeClr val="tx1"/>
                </a:solidFill>
                <a:ea typeface="HelveticaNeue LT 45 Light" charset="0"/>
                <a:cs typeface="HelveticaNeue LT 45 Light" charset="0"/>
              </a:rPr>
              <a:t>Crittercams</a:t>
            </a:r>
          </a:p>
          <a:p>
            <a:pPr marL="571500" indent="-571500" algn="l">
              <a:spcBef>
                <a:spcPts val="2300"/>
              </a:spcBef>
              <a:buSzPct val="100000"/>
              <a:buFont typeface="HelveticaNeue LT 45 Light" charset="0"/>
              <a:buChar char="-"/>
            </a:pPr>
            <a:r>
              <a:rPr lang="en-US">
                <a:solidFill>
                  <a:schemeClr val="tx1"/>
                </a:solidFill>
                <a:ea typeface="HelveticaNeue LT 45 Light" charset="0"/>
                <a:cs typeface="HelveticaNeue LT 45 Light" charset="0"/>
              </a:rPr>
              <a:t>Possible, but not for plankton-sized things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ver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E5E5E5"/>
      </a:accent1>
      <a:accent2>
        <a:srgbClr val="333399"/>
      </a:accent2>
      <a:accent3>
        <a:srgbClr val="AAAAAA"/>
      </a:accent3>
      <a:accent4>
        <a:srgbClr val="DADADA"/>
      </a:accent4>
      <a:accent5>
        <a:srgbClr val="F0F0F0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, Bullets &amp; Photo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itle - Top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HelveticaNeue LT 45 Light"/>
        <a:ea typeface="ヒラギノ角ゴ ProN W3"/>
        <a:cs typeface=""/>
      </a:majorFont>
      <a:minorFont>
        <a:latin typeface="HelveticaNeue LT 45 Light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84EB3"/>
            </a:gs>
            <a:gs pos="100000">
              <a:srgbClr val="002866"/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Neue LT 45 Light" charset="0"/>
            <a:ea typeface="ヒラギノ角ゴ ProN W3" pitchFamily="1" charset="-128"/>
            <a:sym typeface="HelveticaNeue LT 45 Light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Pages>0</Pages>
  <Words>177</Words>
  <Characters>0</Characters>
  <Application>Microsoft Office PowerPoint</Application>
  <PresentationFormat>Custom</PresentationFormat>
  <Lines>0</Lines>
  <Paragraphs>60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</vt:i4>
      </vt:variant>
    </vt:vector>
  </HeadingPairs>
  <TitlesOfParts>
    <vt:vector size="24" baseType="lpstr">
      <vt:lpstr>HelveticaNeue LT 45 Light</vt:lpstr>
      <vt:lpstr>ヒラギノ角ゴ ProN W3</vt:lpstr>
      <vt:lpstr>HelveticaNeue LT 75 Bold</vt:lpstr>
      <vt:lpstr>ヒラギノ角ゴ ProN W6</vt:lpstr>
      <vt:lpstr>Helvetica</vt:lpstr>
      <vt:lpstr>Helvetica Neue</vt:lpstr>
      <vt:lpstr>PortagoITC TT</vt:lpstr>
      <vt:lpstr>HelveticaNeue LT 55 Roman</vt:lpstr>
      <vt:lpstr>Title &amp; Bullets</vt:lpstr>
      <vt:lpstr>Cover</vt:lpstr>
      <vt:lpstr>Title &amp; Subtitle</vt:lpstr>
      <vt:lpstr>Title, Bullets &amp; Photo</vt:lpstr>
      <vt:lpstr>Title - Top</vt:lpstr>
      <vt:lpstr>Photo</vt:lpstr>
      <vt:lpstr>Bullets</vt:lpstr>
      <vt:lpstr>Blank</vt:lpstr>
      <vt:lpstr>S C P I Self-contained  plankton imager</vt:lpstr>
      <vt:lpstr>Macroplankton quantification  - Physical sensors: relatively easy. “Biology” = fluor  - Increase spatial coverage and time series Sedimentation and marine snow flux Ground-truthing acoustical biomass Reconfigurable target size via optics    Widely availabile for diverse applications Affordable for cities, individuals &amp; small institutes </vt:lpstr>
      <vt:lpstr>Requirements</vt:lpstr>
      <vt:lpstr>System components</vt:lpstr>
      <vt:lpstr>Deployment modes</vt:lpstr>
      <vt:lpstr>Control and metadata</vt:lpstr>
      <vt:lpstr>Adaptive imaging   - (Low Res pic to trigger high power strobe?) Extend deployments Eventual Distribution:    - Piers, harbor patrol, ferries, moorings, buoys Three year project timetable </vt:lpstr>
      <vt:lpstr> How is it different?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C P I Self-contained  plankton imager</dc:title>
  <dc:subject/>
  <dc:creator/>
  <cp:keywords/>
  <dc:description/>
  <cp:lastModifiedBy>ckecy</cp:lastModifiedBy>
  <cp:revision>14</cp:revision>
  <dcterms:modified xsi:type="dcterms:W3CDTF">2012-01-10T21:47:11Z</dcterms:modified>
</cp:coreProperties>
</file>