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317" r:id="rId4"/>
    <p:sldId id="296" r:id="rId5"/>
    <p:sldId id="295" r:id="rId6"/>
    <p:sldId id="294" r:id="rId7"/>
    <p:sldId id="312" r:id="rId8"/>
    <p:sldId id="293" r:id="rId9"/>
    <p:sldId id="292" r:id="rId10"/>
    <p:sldId id="291" r:id="rId11"/>
    <p:sldId id="258" r:id="rId12"/>
    <p:sldId id="257" r:id="rId13"/>
    <p:sldId id="302" r:id="rId14"/>
    <p:sldId id="301" r:id="rId15"/>
    <p:sldId id="300" r:id="rId16"/>
    <p:sldId id="319" r:id="rId17"/>
    <p:sldId id="318" r:id="rId18"/>
    <p:sldId id="299" r:id="rId19"/>
    <p:sldId id="311" r:id="rId20"/>
    <p:sldId id="310" r:id="rId21"/>
    <p:sldId id="309" r:id="rId22"/>
    <p:sldId id="314" r:id="rId23"/>
    <p:sldId id="308" r:id="rId24"/>
    <p:sldId id="307" r:id="rId25"/>
    <p:sldId id="315" r:id="rId26"/>
    <p:sldId id="313" r:id="rId27"/>
    <p:sldId id="305" r:id="rId28"/>
    <p:sldId id="320" r:id="rId29"/>
    <p:sldId id="276" r:id="rId30"/>
    <p:sldId id="28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5B662F2-FE39-4C68-98F9-7210E8985264}">
          <p14:sldIdLst>
            <p14:sldId id="256"/>
            <p14:sldId id="264"/>
            <p14:sldId id="317"/>
            <p14:sldId id="296"/>
            <p14:sldId id="295"/>
            <p14:sldId id="294"/>
            <p14:sldId id="312"/>
            <p14:sldId id="293"/>
            <p14:sldId id="292"/>
            <p14:sldId id="291"/>
            <p14:sldId id="258"/>
            <p14:sldId id="257"/>
            <p14:sldId id="302"/>
            <p14:sldId id="301"/>
            <p14:sldId id="300"/>
            <p14:sldId id="319"/>
            <p14:sldId id="318"/>
            <p14:sldId id="299"/>
            <p14:sldId id="311"/>
            <p14:sldId id="310"/>
            <p14:sldId id="309"/>
            <p14:sldId id="314"/>
            <p14:sldId id="308"/>
            <p14:sldId id="307"/>
            <p14:sldId id="315"/>
            <p14:sldId id="313"/>
          </p14:sldIdLst>
        </p14:section>
        <p14:section name="Untitled Section" id="{7234D9EC-83F0-4244-A291-488B99274ECD}">
          <p14:sldIdLst>
            <p14:sldId id="305"/>
            <p14:sldId id="320"/>
            <p14:sldId id="276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10" autoAdjust="0"/>
  </p:normalViewPr>
  <p:slideViewPr>
    <p:cSldViewPr>
      <p:cViewPr>
        <p:scale>
          <a:sx n="85" d="100"/>
          <a:sy n="85" d="100"/>
        </p:scale>
        <p:origin x="-1518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4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19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66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2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4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45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8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30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13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3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64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08440-B45F-4FD6-8D7C-14283D864A56}" type="datetimeFigureOut">
              <a:rPr lang="en-US" smtClean="0"/>
              <a:t>1/16/2015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A4EB-823E-463F-89B0-24CC81996B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5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mbari/seestar" TargetMode="External"/><Relationship Id="rId2" Type="http://schemas.openxmlformats.org/officeDocument/2006/relationships/hyperlink" Target="http://www.mbari.org/seestar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4953"/>
            <a:ext cx="9144000" cy="28304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4375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5300" i="1" dirty="0" err="1" smtClean="0"/>
              <a:t>SeeStar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A Low-Cost, Modular, and </a:t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Open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ource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maging </a:t>
            </a:r>
            <a:r>
              <a:rPr lang="en-US" sz="3600" dirty="0">
                <a:solidFill>
                  <a:schemeClr val="bg1">
                    <a:lumMod val="50000"/>
                  </a:schemeClr>
                </a:solidFill>
              </a:rPr>
              <a:t>S</a:t>
            </a: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ystem</a:t>
            </a:r>
            <a:b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1634"/>
            <a:ext cx="9144000" cy="16363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2514600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Chad </a:t>
            </a:r>
            <a:r>
              <a:rPr lang="en-US" sz="2400" dirty="0">
                <a:solidFill>
                  <a:schemeClr val="bg1"/>
                </a:solidFill>
              </a:rPr>
              <a:t>Kecy, Michael </a:t>
            </a:r>
            <a:r>
              <a:rPr lang="en-US" sz="2400" dirty="0" err="1">
                <a:solidFill>
                  <a:schemeClr val="bg1"/>
                </a:solidFill>
              </a:rPr>
              <a:t>Risi</a:t>
            </a:r>
            <a:r>
              <a:rPr lang="en-US" sz="2400" dirty="0">
                <a:solidFill>
                  <a:schemeClr val="bg1"/>
                </a:solidFill>
              </a:rPr>
              <a:t>, François </a:t>
            </a:r>
            <a:r>
              <a:rPr lang="en-US" sz="2400" dirty="0" err="1" smtClean="0">
                <a:solidFill>
                  <a:schemeClr val="bg1"/>
                </a:solidFill>
              </a:rPr>
              <a:t>Cazenave</a:t>
            </a:r>
            <a:r>
              <a:rPr lang="en-US" sz="2400" dirty="0" smtClean="0">
                <a:solidFill>
                  <a:schemeClr val="bg1"/>
                </a:solidFill>
              </a:rPr>
              <a:t>, Steve </a:t>
            </a:r>
            <a:r>
              <a:rPr lang="en-US" sz="2400" dirty="0">
                <a:solidFill>
                  <a:schemeClr val="bg1"/>
                </a:solidFill>
              </a:rPr>
              <a:t>Haddock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6172200"/>
            <a:ext cx="6172200" cy="685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Monday August 4, 2014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609600"/>
            <a:ext cx="6548436" cy="37419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smtClean="0"/>
              <a:t>Battery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486" y="5181602"/>
            <a:ext cx="5932714" cy="1452563"/>
          </a:xfrm>
        </p:spPr>
        <p:txBody>
          <a:bodyPr>
            <a:normAutofit fontScale="77500" lnSpcReduction="20000"/>
          </a:bodyPr>
          <a:lstStyle/>
          <a:p>
            <a:pPr lvl="1"/>
            <a:endParaRPr lang="en-US" dirty="0" smtClean="0"/>
          </a:p>
          <a:p>
            <a:r>
              <a:rPr lang="en-US" dirty="0" smtClean="0"/>
              <a:t>Primary: </a:t>
            </a:r>
            <a:r>
              <a:rPr lang="en-US" dirty="0" err="1" smtClean="0"/>
              <a:t>LiSO</a:t>
            </a:r>
            <a:r>
              <a:rPr lang="en-US" baseline="-25000" dirty="0" err="1" smtClean="0"/>
              <a:t>2</a:t>
            </a:r>
            <a:r>
              <a:rPr lang="en-US" dirty="0" smtClean="0"/>
              <a:t> (16.5 AH)</a:t>
            </a:r>
          </a:p>
          <a:p>
            <a:pPr lvl="1"/>
            <a:r>
              <a:rPr lang="en-US" dirty="0" smtClean="0"/>
              <a:t>6 cells (DD) in series [</a:t>
            </a:r>
            <a:r>
              <a:rPr lang="en-US" dirty="0" err="1" smtClean="0"/>
              <a:t>2.8V</a:t>
            </a:r>
            <a:r>
              <a:rPr lang="en-US" dirty="0" smtClean="0"/>
              <a:t>/cell]</a:t>
            </a:r>
          </a:p>
          <a:p>
            <a:pPr lvl="1"/>
            <a:r>
              <a:rPr lang="en-US" dirty="0" smtClean="0"/>
              <a:t>Bus voltage of </a:t>
            </a:r>
            <a:r>
              <a:rPr lang="en-US" dirty="0" err="1" smtClean="0"/>
              <a:t>13.2Vdc</a:t>
            </a:r>
            <a:r>
              <a:rPr lang="en-US" dirty="0" smtClean="0"/>
              <a:t> to </a:t>
            </a:r>
            <a:r>
              <a:rPr lang="en-US" dirty="0" err="1" smtClean="0"/>
              <a:t>16.8Vdc</a:t>
            </a:r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31" y="5431972"/>
            <a:ext cx="866874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520" y="3657600"/>
            <a:ext cx="956389" cy="1551216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28600" y="4114800"/>
            <a:ext cx="6115052" cy="109401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Rechargeable: NiMH (4.5 AH)</a:t>
            </a:r>
          </a:p>
          <a:p>
            <a:pPr lvl="1"/>
            <a:r>
              <a:rPr lang="en-US" dirty="0" smtClean="0"/>
              <a:t>16 cells (fat A) in series [</a:t>
            </a:r>
            <a:r>
              <a:rPr lang="en-US" dirty="0" err="1" smtClean="0"/>
              <a:t>1.2V</a:t>
            </a:r>
            <a:r>
              <a:rPr lang="en-US" dirty="0" smtClean="0"/>
              <a:t>/cell]</a:t>
            </a:r>
          </a:p>
          <a:p>
            <a:pPr lvl="1"/>
            <a:r>
              <a:rPr lang="en-US" dirty="0" smtClean="0"/>
              <a:t>Bus voltage of </a:t>
            </a:r>
            <a:r>
              <a:rPr lang="en-US" dirty="0" err="1" smtClean="0"/>
              <a:t>12.8Vdc</a:t>
            </a:r>
            <a:r>
              <a:rPr lang="en-US" dirty="0" smtClean="0"/>
              <a:t> to </a:t>
            </a:r>
            <a:r>
              <a:rPr lang="en-US" dirty="0" err="1" smtClean="0"/>
              <a:t>19.2Vdc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962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SeeStar</a:t>
            </a:r>
            <a:r>
              <a:rPr lang="en-US" dirty="0" smtClean="0"/>
              <a:t> 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058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Depth rating of 300m (9 LED module 100m)</a:t>
            </a:r>
          </a:p>
          <a:p>
            <a:r>
              <a:rPr lang="en-US" dirty="0" smtClean="0"/>
              <a:t>Total onboard energy of 4500mAh</a:t>
            </a:r>
          </a:p>
          <a:p>
            <a:r>
              <a:rPr lang="en-US" dirty="0" smtClean="0"/>
              <a:t>Energy per shot = </a:t>
            </a:r>
            <a:r>
              <a:rPr lang="en-US" dirty="0" err="1" smtClean="0"/>
              <a:t>1.4mAh</a:t>
            </a:r>
            <a:r>
              <a:rPr lang="en-US" dirty="0" smtClean="0"/>
              <a:t> (includes </a:t>
            </a:r>
            <a:r>
              <a:rPr lang="en-US" dirty="0" err="1" smtClean="0"/>
              <a:t>LEDs</a:t>
            </a:r>
            <a:r>
              <a:rPr lang="en-US" dirty="0" smtClean="0"/>
              <a:t>)</a:t>
            </a:r>
          </a:p>
          <a:p>
            <a:r>
              <a:rPr lang="en-US" dirty="0" smtClean="0"/>
              <a:t>Total # of shots = 2900</a:t>
            </a:r>
          </a:p>
          <a:p>
            <a:r>
              <a:rPr lang="en-US" dirty="0" smtClean="0"/>
              <a:t>Maximum duration dependent on shot interval</a:t>
            </a:r>
          </a:p>
          <a:p>
            <a:r>
              <a:rPr lang="en-US" dirty="0" smtClean="0"/>
              <a:t>User settable parameters:</a:t>
            </a:r>
          </a:p>
          <a:p>
            <a:pPr lvl="1"/>
            <a:r>
              <a:rPr lang="en-US" dirty="0" smtClean="0"/>
              <a:t>Image taking interval (Maximum once/2 sec)</a:t>
            </a:r>
          </a:p>
          <a:p>
            <a:pPr lvl="1"/>
            <a:r>
              <a:rPr lang="en-US" dirty="0" smtClean="0"/>
              <a:t>Total number of images</a:t>
            </a:r>
          </a:p>
          <a:p>
            <a:r>
              <a:rPr lang="en-US" dirty="0" smtClean="0"/>
              <a:t>Still images &amp; video</a:t>
            </a:r>
          </a:p>
          <a:p>
            <a:r>
              <a:rPr lang="en-US" dirty="0" smtClean="0"/>
              <a:t>Dry weight: 18lbs, wet weight: </a:t>
            </a:r>
            <a:r>
              <a:rPr lang="en-US" dirty="0" err="1" smtClean="0"/>
              <a:t>6.5lbs</a:t>
            </a:r>
            <a:r>
              <a:rPr lang="en-US" dirty="0" smtClean="0"/>
              <a:t> (with frame)</a:t>
            </a:r>
          </a:p>
          <a:p>
            <a:r>
              <a:rPr lang="en-US" dirty="0" smtClean="0"/>
              <a:t>Autonomous or tethered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59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smtClean="0"/>
              <a:t>Cost per </a:t>
            </a:r>
            <a:r>
              <a:rPr lang="en-US" dirty="0" err="1" smtClean="0"/>
              <a:t>SeeStar</a:t>
            </a:r>
            <a:r>
              <a:rPr lang="en-US" dirty="0" smtClean="0"/>
              <a:t> 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Camera module: $1180</a:t>
            </a:r>
          </a:p>
          <a:p>
            <a:pPr marL="0" indent="0">
              <a:buNone/>
            </a:pPr>
            <a:r>
              <a:rPr lang="en-US" dirty="0" smtClean="0"/>
              <a:t>Lighting module: $  900</a:t>
            </a:r>
          </a:p>
          <a:p>
            <a:pPr marL="0" indent="0">
              <a:buNone/>
            </a:pPr>
            <a:r>
              <a:rPr lang="en-US" dirty="0" smtClean="0"/>
              <a:t>Battery module : $  415</a:t>
            </a:r>
          </a:p>
          <a:p>
            <a:pPr marL="0" indent="0">
              <a:buNone/>
            </a:pPr>
            <a:r>
              <a:rPr lang="en-US" dirty="0" smtClean="0"/>
              <a:t>System cables   :  $  430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Total : $2925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4191000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84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3954239" cy="527231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2"/>
            <a:ext cx="8229600" cy="881063"/>
          </a:xfrm>
        </p:spPr>
        <p:txBody>
          <a:bodyPr>
            <a:normAutofit/>
          </a:bodyPr>
          <a:lstStyle/>
          <a:p>
            <a:r>
              <a:rPr lang="en-US" dirty="0" smtClean="0"/>
              <a:t>Engineering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41400"/>
            <a:ext cx="3124200" cy="685800"/>
          </a:xfrm>
        </p:spPr>
        <p:txBody>
          <a:bodyPr>
            <a:normAutofit/>
          </a:bodyPr>
          <a:lstStyle/>
          <a:p>
            <a:r>
              <a:rPr lang="en-US" dirty="0" err="1" smtClean="0"/>
              <a:t>ROV</a:t>
            </a:r>
            <a:r>
              <a:rPr lang="en-US" dirty="0" smtClean="0"/>
              <a:t> </a:t>
            </a:r>
            <a:r>
              <a:rPr lang="en-US" dirty="0" err="1" smtClean="0"/>
              <a:t>Ventana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2097" y="1584326"/>
            <a:ext cx="5272318" cy="395423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023757" y="1034143"/>
            <a:ext cx="3429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solidFill>
                  <a:schemeClr val="bg1"/>
                </a:solidFill>
              </a:rPr>
              <a:t>KFA</a:t>
            </a:r>
            <a:r>
              <a:rPr lang="en-US" dirty="0" smtClean="0">
                <a:solidFill>
                  <a:schemeClr val="bg1"/>
                </a:solidFill>
              </a:rPr>
              <a:t>/</a:t>
            </a:r>
            <a:r>
              <a:rPr lang="en-US" dirty="0" err="1" smtClean="0">
                <a:solidFill>
                  <a:schemeClr val="bg1"/>
                </a:solidFill>
              </a:rPr>
              <a:t>swFOCE</a:t>
            </a:r>
            <a:r>
              <a:rPr lang="en-US" dirty="0" smtClean="0">
                <a:solidFill>
                  <a:schemeClr val="bg1"/>
                </a:solidFill>
              </a:rPr>
              <a:t> site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488" y="6240583"/>
            <a:ext cx="2791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Series of depths (to </a:t>
            </a:r>
            <a:r>
              <a:rPr lang="en-US" dirty="0" err="1" smtClean="0"/>
              <a:t>300m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56414" y="6186718"/>
            <a:ext cx="3452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Image every 60 sec for 48 hours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Depth of </a:t>
            </a:r>
            <a:r>
              <a:rPr lang="en-US" dirty="0" err="1" smtClean="0"/>
              <a:t>15m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2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9919" y="1443572"/>
            <a:ext cx="5177363" cy="38830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Engineering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876800"/>
            <a:ext cx="8229600" cy="609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Offshore </a:t>
            </a:r>
            <a:r>
              <a:rPr lang="en-US" dirty="0" err="1" smtClean="0">
                <a:solidFill>
                  <a:schemeClr val="bg1"/>
                </a:solidFill>
              </a:rPr>
              <a:t>MBARI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SCPI_Pipe_Snippet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48200" y="796401"/>
            <a:ext cx="3886200" cy="51773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7278" y="5975347"/>
            <a:ext cx="3452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Image every 60 sec for 48 hours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Depth of </a:t>
            </a:r>
            <a:r>
              <a:rPr lang="en-US" dirty="0" err="1" smtClean="0"/>
              <a:t>20m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smtClean="0"/>
              <a:t>Deployments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Nature Conservancy</a:t>
            </a:r>
          </a:p>
          <a:p>
            <a:r>
              <a:rPr lang="en-US" dirty="0" smtClean="0"/>
              <a:t>Tethys Class </a:t>
            </a:r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</a:p>
          <a:p>
            <a:r>
              <a:rPr lang="en-US" dirty="0" smtClean="0"/>
              <a:t>MBA Kelp Forest</a:t>
            </a:r>
          </a:p>
          <a:p>
            <a:r>
              <a:rPr lang="en-US" dirty="0" err="1" smtClean="0"/>
              <a:t>MLML</a:t>
            </a:r>
            <a:r>
              <a:rPr lang="en-US" dirty="0" smtClean="0"/>
              <a:t> Antarctica (10/14 – 1/15)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9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54886" cy="1219200"/>
          </a:xfrm>
        </p:spPr>
        <p:txBody>
          <a:bodyPr>
            <a:normAutofit fontScale="90000"/>
          </a:bodyPr>
          <a:lstStyle/>
          <a:p>
            <a:pPr>
              <a:lnSpc>
                <a:spcPts val="4700"/>
              </a:lnSpc>
            </a:pPr>
            <a:r>
              <a:rPr lang="en-US" dirty="0" smtClean="0"/>
              <a:t>The Nature Conservancy &amp; </a:t>
            </a:r>
            <a:r>
              <a:rPr lang="en-US" dirty="0" err="1" smtClean="0"/>
              <a:t>MLML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Fishery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428" y="5943600"/>
            <a:ext cx="8632372" cy="83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Density, size, and habitat association data for fish in the fishery closure areas</a:t>
            </a:r>
            <a:endParaRPr lang="en-US" dirty="0"/>
          </a:p>
        </p:txBody>
      </p:sp>
      <p:pic>
        <p:nvPicPr>
          <p:cNvPr id="4" name="Picture 3" descr="_RJiosX3ZLdXRPPGgDyLHKB3GCe205i11iaEle9KzfjlB6BVi9jUo7Pqdmvl8I6P15bfrsDG4Lqx0EY4CfMJ_pt_loEV-xVRqvyHah2ftgCzpUu_hxkUd8kpyhhPA9dbK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7022215" cy="4637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464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01" y="1447800"/>
            <a:ext cx="9193601" cy="51816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2399" y="76200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ts val="4700"/>
              </a:lnSpc>
            </a:pPr>
            <a:r>
              <a:rPr lang="en-US" dirty="0" smtClean="0"/>
              <a:t>The Nature Conservancy &amp; </a:t>
            </a:r>
            <a:r>
              <a:rPr lang="en-US" dirty="0" err="1" smtClean="0"/>
              <a:t>MLML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Fishery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9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>
            <a:normAutofit/>
          </a:bodyPr>
          <a:lstStyle/>
          <a:p>
            <a:r>
              <a:rPr lang="en-US" dirty="0" smtClean="0"/>
              <a:t>Tethys Class Vehicles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295400"/>
            <a:ext cx="4343400" cy="3505200"/>
          </a:xfrm>
        </p:spPr>
        <p:txBody>
          <a:bodyPr/>
          <a:lstStyle/>
          <a:p>
            <a:r>
              <a:rPr lang="en-US" dirty="0" smtClean="0"/>
              <a:t>Wave Glider Tracking</a:t>
            </a:r>
          </a:p>
          <a:p>
            <a:r>
              <a:rPr lang="en-US" dirty="0" smtClean="0"/>
              <a:t>Zooplankton Detection</a:t>
            </a:r>
          </a:p>
          <a:p>
            <a:r>
              <a:rPr lang="en-US" dirty="0" smtClean="0"/>
              <a:t>Camera module only</a:t>
            </a:r>
          </a:p>
          <a:p>
            <a:r>
              <a:rPr lang="en-US" dirty="0" smtClean="0"/>
              <a:t>Uses vehicle power</a:t>
            </a:r>
          </a:p>
          <a:p>
            <a:r>
              <a:rPr lang="en-US" dirty="0" smtClean="0"/>
              <a:t>Communicates to vehicle over serial bus</a:t>
            </a:r>
            <a:endParaRPr lang="en-US" dirty="0"/>
          </a:p>
        </p:txBody>
      </p:sp>
      <p:pic>
        <p:nvPicPr>
          <p:cNvPr id="4" name="Picture 3" descr="HKzt50HUOY1MRKqHSoMZAQUpNLNW5Yo-Mb4DA2_Y2Q0u2k8zZloyNGmT3Qym_pZFTY7DPCufCSWHAIz9E4DK57yZf5x8gul2ZaBz5Bak1W7jSebG9xiNQ1_sjbVsbh48m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95400"/>
            <a:ext cx="4343400" cy="3581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132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199" y="1524000"/>
            <a:ext cx="4516265" cy="2514600"/>
          </a:xfrm>
        </p:spPr>
        <p:txBody>
          <a:bodyPr/>
          <a:lstStyle/>
          <a:p>
            <a:r>
              <a:rPr lang="en-US" dirty="0" smtClean="0"/>
              <a:t>Filming squid eggs on seafloor</a:t>
            </a:r>
          </a:p>
          <a:p>
            <a:r>
              <a:rPr lang="en-US" dirty="0" smtClean="0"/>
              <a:t>Filming squid larvae in water column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4400"/>
            <a:ext cx="3825478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3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86" y="762000"/>
            <a:ext cx="9204786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What is </a:t>
            </a:r>
            <a:r>
              <a:rPr lang="en-US" dirty="0" err="1" smtClean="0"/>
              <a:t>SeeStar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4953000"/>
            <a:ext cx="3733800" cy="2057400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/>
              <a:t>Portable imaging system (stills/videos)</a:t>
            </a:r>
          </a:p>
          <a:p>
            <a:pPr algn="r"/>
            <a:r>
              <a:rPr lang="en-US" sz="2400" dirty="0" smtClean="0"/>
              <a:t>Platform independent</a:t>
            </a:r>
          </a:p>
          <a:p>
            <a:pPr algn="r"/>
            <a:r>
              <a:rPr lang="en-US" sz="2400" dirty="0" smtClean="0"/>
              <a:t>Autonomous or tethered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58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MBA Kelp Forest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789974"/>
            <a:ext cx="7467600" cy="1839427"/>
          </a:xfrm>
        </p:spPr>
        <p:txBody>
          <a:bodyPr>
            <a:normAutofit/>
          </a:bodyPr>
          <a:lstStyle/>
          <a:p>
            <a:r>
              <a:rPr lang="en-US" dirty="0" smtClean="0"/>
              <a:t>Kelp Forest Study</a:t>
            </a:r>
          </a:p>
          <a:p>
            <a:pPr lvl="1"/>
            <a:r>
              <a:rPr lang="en-US" dirty="0" smtClean="0"/>
              <a:t>Comparing larvae settling in tank to that of the actual kelp forest.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36172"/>
            <a:ext cx="7981950" cy="382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9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438" y="76200"/>
            <a:ext cx="8229600" cy="71596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MLML</a:t>
            </a:r>
            <a:r>
              <a:rPr lang="en-US" dirty="0" smtClean="0"/>
              <a:t> Antarctica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53438"/>
            <a:ext cx="8229600" cy="21521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Benthic ecology (Stacy Kim of </a:t>
            </a:r>
            <a:r>
              <a:rPr lang="en-US" dirty="0" err="1" smtClean="0"/>
              <a:t>MLML</a:t>
            </a:r>
            <a:r>
              <a:rPr lang="en-US" dirty="0" smtClean="0"/>
              <a:t>)</a:t>
            </a:r>
          </a:p>
          <a:p>
            <a:r>
              <a:rPr lang="en-US" dirty="0" smtClean="0"/>
              <a:t>Two sites under the ice near McMurdo </a:t>
            </a:r>
          </a:p>
          <a:p>
            <a:r>
              <a:rPr lang="en-US" dirty="0" smtClean="0"/>
              <a:t>2 </a:t>
            </a:r>
            <a:r>
              <a:rPr lang="en-US" dirty="0" err="1" smtClean="0"/>
              <a:t>SeeStar</a:t>
            </a:r>
            <a:r>
              <a:rPr lang="en-US" dirty="0" smtClean="0"/>
              <a:t> systems at each site</a:t>
            </a:r>
          </a:p>
          <a:p>
            <a:pPr lvl="1"/>
            <a:r>
              <a:rPr lang="en-US" dirty="0"/>
              <a:t>1</a:t>
            </a:r>
            <a:r>
              <a:rPr lang="en-US" dirty="0" smtClean="0"/>
              <a:t> month at </a:t>
            </a:r>
            <a:r>
              <a:rPr lang="en-US" dirty="0"/>
              <a:t>Mystery Peak</a:t>
            </a:r>
          </a:p>
          <a:p>
            <a:pPr lvl="1"/>
            <a:r>
              <a:rPr lang="en-US" dirty="0" smtClean="0"/>
              <a:t>3 months at </a:t>
            </a:r>
            <a:r>
              <a:rPr lang="en-US" dirty="0"/>
              <a:t>Erebus Glacier Tongue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\\atlas\ProjectLibrary\901107.SCPI\IEEE Paper\Fig11_SeeStar_Stand_Assembly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838201"/>
            <a:ext cx="4082143" cy="3715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38201"/>
            <a:ext cx="3429000" cy="37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2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71999"/>
          </a:xfrm>
        </p:spPr>
        <p:txBody>
          <a:bodyPr>
            <a:normAutofit/>
          </a:bodyPr>
          <a:lstStyle/>
          <a:p>
            <a:r>
              <a:rPr lang="en-US" dirty="0" smtClean="0"/>
              <a:t>Want to develop a higher resolution camera module</a:t>
            </a:r>
          </a:p>
          <a:p>
            <a:pPr lvl="1"/>
            <a:r>
              <a:rPr lang="en-US" dirty="0" smtClean="0"/>
              <a:t>Full manual control of imaging functions</a:t>
            </a:r>
          </a:p>
          <a:p>
            <a:pPr lvl="1"/>
            <a:r>
              <a:rPr lang="en-US" dirty="0" smtClean="0"/>
              <a:t>Image targets of </a:t>
            </a:r>
            <a:r>
              <a:rPr lang="en-US" dirty="0" err="1" smtClean="0"/>
              <a:t>1cm</a:t>
            </a:r>
            <a:endParaRPr lang="en-US" dirty="0" smtClean="0"/>
          </a:p>
          <a:p>
            <a:r>
              <a:rPr lang="en-US" dirty="0" smtClean="0"/>
              <a:t>Want to make the system more COTS (</a:t>
            </a:r>
            <a:r>
              <a:rPr lang="en-US" dirty="0"/>
              <a:t>C</a:t>
            </a:r>
            <a:r>
              <a:rPr lang="en-US" dirty="0" smtClean="0"/>
              <a:t>ommercial Off The Shelf)</a:t>
            </a:r>
          </a:p>
          <a:p>
            <a:pPr lvl="1"/>
            <a:r>
              <a:rPr lang="en-US" dirty="0" smtClean="0"/>
              <a:t>Arduino-based control board</a:t>
            </a:r>
          </a:p>
          <a:p>
            <a:pPr lvl="1"/>
            <a:r>
              <a:rPr lang="en-US" dirty="0" smtClean="0"/>
              <a:t>Commercially available lighting solution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1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297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Higher Resolution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362200"/>
            <a:ext cx="3810000" cy="533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Sony </a:t>
            </a:r>
            <a:r>
              <a:rPr lang="en-US" dirty="0" err="1" smtClean="0"/>
              <a:t>QX</a:t>
            </a:r>
            <a:r>
              <a:rPr lang="en-US" dirty="0" smtClean="0"/>
              <a:t>-100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143000"/>
            <a:ext cx="3962400" cy="2971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906" y="4114801"/>
            <a:ext cx="3372995" cy="2195513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40229" y="4114801"/>
            <a:ext cx="3810000" cy="2195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Board Level Camera</a:t>
            </a:r>
          </a:p>
          <a:p>
            <a:pPr lvl="1"/>
            <a:r>
              <a:rPr lang="en-US" dirty="0" err="1" smtClean="0"/>
              <a:t>Lumenera</a:t>
            </a:r>
            <a:endParaRPr lang="en-US" dirty="0" smtClean="0"/>
          </a:p>
          <a:p>
            <a:pPr lvl="1"/>
            <a:r>
              <a:rPr lang="en-US" dirty="0" smtClean="0"/>
              <a:t>Leopard Imaging</a:t>
            </a:r>
          </a:p>
          <a:p>
            <a:pPr lvl="1"/>
            <a:r>
              <a:rPr lang="en-US" dirty="0" err="1" smtClean="0"/>
              <a:t>Baumer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4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34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Arduino Based </a:t>
            </a:r>
            <a:r>
              <a:rPr lang="en-US" dirty="0" err="1" smtClean="0"/>
              <a:t>GoPro</a:t>
            </a:r>
            <a:r>
              <a:rPr lang="en-US" dirty="0" smtClean="0"/>
              <a:t> 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418926"/>
            <a:ext cx="6019800" cy="91344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Open Source Arduino Shield Board</a:t>
            </a:r>
          </a:p>
          <a:p>
            <a:pPr lvl="1"/>
            <a:r>
              <a:rPr lang="en-US" dirty="0" smtClean="0"/>
              <a:t>Will interface the Yun and </a:t>
            </a:r>
            <a:r>
              <a:rPr lang="en-US" dirty="0" err="1" smtClean="0"/>
              <a:t>ProMini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6" y="2321484"/>
            <a:ext cx="3505308" cy="23376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20" y="3276600"/>
            <a:ext cx="1737360" cy="1030224"/>
          </a:xfrm>
          <a:prstGeom prst="rect">
            <a:avLst/>
          </a:prstGeom>
        </p:spPr>
      </p:pic>
      <p:pic>
        <p:nvPicPr>
          <p:cNvPr id="7" name="Picture 6" descr="wneRT-maneIqlH72TAz80hxIZycxFhVX1p5ww-Zdezde29f60D_f5jTmdKbBkdAkIrBrmrbT4JEea9KLJCWoZvSUlz-0MVgCmF7YqcieaZQtubNXTyhPcUBB7ZPLJpmhNA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3" y="1042763"/>
            <a:ext cx="2668905" cy="43021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4713514"/>
            <a:ext cx="3124200" cy="151311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Arduino Yun</a:t>
            </a:r>
          </a:p>
          <a:p>
            <a:pPr lvl="1"/>
            <a:r>
              <a:rPr lang="en-US" dirty="0" err="1" smtClean="0"/>
              <a:t>Wifi</a:t>
            </a:r>
            <a:r>
              <a:rPr lang="en-US" dirty="0" smtClean="0"/>
              <a:t> enabled</a:t>
            </a:r>
          </a:p>
          <a:p>
            <a:pPr lvl="1"/>
            <a:r>
              <a:rPr lang="en-US" dirty="0" smtClean="0"/>
              <a:t>Linux router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High power</a:t>
            </a:r>
          </a:p>
          <a:p>
            <a:pPr lvl="1"/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429000" y="4659088"/>
            <a:ext cx="32766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Arduino Pro Mini</a:t>
            </a:r>
          </a:p>
          <a:p>
            <a:pPr lvl="1"/>
            <a:r>
              <a:rPr lang="en-US" dirty="0" smtClean="0"/>
              <a:t>Low power</a:t>
            </a:r>
          </a:p>
          <a:p>
            <a:pPr lvl="1"/>
            <a:r>
              <a:rPr lang="en-US" dirty="0" smtClean="0"/>
              <a:t>Basic functionality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59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1"/>
          </a:xfrm>
        </p:spPr>
        <p:txBody>
          <a:bodyPr>
            <a:normAutofit/>
          </a:bodyPr>
          <a:lstStyle/>
          <a:p>
            <a:r>
              <a:rPr lang="en-US" dirty="0" smtClean="0"/>
              <a:t>Commercial Lighting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267200"/>
            <a:ext cx="8229600" cy="24383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Equivalent illumination</a:t>
            </a:r>
          </a:p>
          <a:p>
            <a:pPr lvl="1"/>
            <a:r>
              <a:rPr lang="en-US" dirty="0" smtClean="0"/>
              <a:t>2000 lumens</a:t>
            </a:r>
          </a:p>
          <a:p>
            <a:r>
              <a:rPr lang="en-US" dirty="0" smtClean="0"/>
              <a:t>Small &amp; portable</a:t>
            </a:r>
          </a:p>
          <a:p>
            <a:pPr lvl="1"/>
            <a:r>
              <a:rPr lang="en-US" dirty="0" smtClean="0"/>
              <a:t>Targeting 3” Diameter or less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Targeting $500 or less</a:t>
            </a:r>
          </a:p>
          <a:p>
            <a:r>
              <a:rPr lang="en-US" dirty="0" smtClean="0"/>
              <a:t>Able to integrate easily onto </a:t>
            </a:r>
            <a:r>
              <a:rPr lang="en-US" dirty="0" err="1" smtClean="0"/>
              <a:t>SeeStar</a:t>
            </a:r>
            <a:endParaRPr lang="en-US" dirty="0" smtClean="0"/>
          </a:p>
          <a:p>
            <a:pPr lvl="1"/>
            <a:r>
              <a:rPr lang="en-US" dirty="0" smtClean="0"/>
              <a:t>Must work with our 8-pin bus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00" y="1066800"/>
            <a:ext cx="7480300" cy="31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2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864" y="5257801"/>
            <a:ext cx="8229600" cy="1600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Unlike many projects, motivated by </a:t>
            </a:r>
            <a:r>
              <a:rPr lang="en-US" b="1" dirty="0" smtClean="0"/>
              <a:t>cost and size </a:t>
            </a:r>
            <a:r>
              <a:rPr lang="en-US" dirty="0" smtClean="0"/>
              <a:t>vs. technical capabilities</a:t>
            </a:r>
          </a:p>
          <a:p>
            <a:r>
              <a:rPr lang="en-US" dirty="0" smtClean="0"/>
              <a:t>Envision </a:t>
            </a:r>
            <a:r>
              <a:rPr lang="en-US" b="1" dirty="0" smtClean="0"/>
              <a:t>broad network </a:t>
            </a:r>
            <a:r>
              <a:rPr lang="en-US" dirty="0" smtClean="0"/>
              <a:t>of sensors around the world</a:t>
            </a:r>
          </a:p>
          <a:p>
            <a:r>
              <a:rPr lang="en-US" b="1" dirty="0" smtClean="0"/>
              <a:t>Open source </a:t>
            </a:r>
            <a:r>
              <a:rPr lang="en-US" dirty="0" smtClean="0"/>
              <a:t>and easy availability has already led to rapid adoption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17864" y="827314"/>
            <a:ext cx="7467600" cy="426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85800" y="979714"/>
            <a:ext cx="0" cy="411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51957" y="5181600"/>
            <a:ext cx="746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1938438" y="468046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56064" y="4256314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99695" y="461010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Shark Cam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46463" y="3897867"/>
            <a:ext cx="891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SeeStar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685264" y="2122714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609064" y="2732314"/>
            <a:ext cx="139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</a:t>
            </a:r>
            <a:r>
              <a:rPr lang="en-US" dirty="0" err="1" smtClean="0"/>
              <a:t>AUV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5085064" y="2808514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085064" y="3341914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170664" y="2503714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256264" y="2198914"/>
            <a:ext cx="1254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Time-Lapse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6228064" y="1132114"/>
            <a:ext cx="1066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992363" y="979714"/>
            <a:ext cx="1252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Moored </a:t>
            </a:r>
          </a:p>
          <a:p>
            <a:r>
              <a:rPr lang="en-US" dirty="0" smtClean="0"/>
              <a:t>Camera Sys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2570464" y="4103914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037064" y="3494314"/>
            <a:ext cx="1725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LRAUV</a:t>
            </a:r>
            <a:endParaRPr lang="en-US" dirty="0" smtClean="0"/>
          </a:p>
          <a:p>
            <a:r>
              <a:rPr lang="en-US" dirty="0" smtClean="0"/>
              <a:t>Verification Cam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17864" y="933547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610728" y="4724400"/>
            <a:ext cx="67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11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hlinkClick r:id="rId2"/>
              </a:rPr>
              <a:t>www.mbari.org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err="1" smtClean="0">
                <a:hlinkClick r:id="rId2"/>
              </a:rPr>
              <a:t>seestar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>
                <a:hlinkClick r:id="rId3"/>
              </a:rPr>
              <a:t>https</a:t>
            </a:r>
            <a:r>
              <a:rPr lang="en-US" dirty="0" smtClean="0">
                <a:hlinkClick r:id="rId3"/>
              </a:rPr>
              <a:t>://</a:t>
            </a:r>
            <a:r>
              <a:rPr lang="en-US" dirty="0" err="1" smtClean="0">
                <a:hlinkClick r:id="rId3"/>
              </a:rPr>
              <a:t>bitbucket.org</a:t>
            </a:r>
            <a:r>
              <a:rPr lang="en-US" dirty="0" smtClean="0">
                <a:hlinkClick r:id="rId3"/>
              </a:rPr>
              <a:t>/</a:t>
            </a:r>
            <a:r>
              <a:rPr lang="en-US" dirty="0" err="1" smtClean="0">
                <a:hlinkClick r:id="rId3"/>
              </a:rPr>
              <a:t>mbari</a:t>
            </a:r>
            <a:r>
              <a:rPr lang="en-US" dirty="0" smtClean="0">
                <a:hlinkClick r:id="rId3"/>
              </a:rPr>
              <a:t>/</a:t>
            </a:r>
            <a:r>
              <a:rPr lang="en-US" dirty="0" err="1" smtClean="0">
                <a:hlinkClick r:id="rId3"/>
              </a:rPr>
              <a:t>seestar</a:t>
            </a:r>
            <a:endParaRPr lang="en-US" dirty="0" smtClean="0"/>
          </a:p>
          <a:p>
            <a:pPr lvl="1"/>
            <a:r>
              <a:rPr lang="en-US" dirty="0" smtClean="0"/>
              <a:t>Schematics</a:t>
            </a:r>
          </a:p>
          <a:p>
            <a:pPr lvl="1"/>
            <a:r>
              <a:rPr lang="en-US" dirty="0" smtClean="0"/>
              <a:t>Mechanical drawings</a:t>
            </a:r>
          </a:p>
          <a:p>
            <a:pPr lvl="1"/>
            <a:r>
              <a:rPr lang="en-US" dirty="0" smtClean="0"/>
              <a:t>Assembly instructions</a:t>
            </a:r>
          </a:p>
          <a:p>
            <a:pPr lvl="1"/>
            <a:r>
              <a:rPr lang="en-US" dirty="0" smtClean="0"/>
              <a:t>Operating manual</a:t>
            </a:r>
          </a:p>
          <a:p>
            <a:pPr lvl="1"/>
            <a:r>
              <a:rPr lang="en-US" dirty="0" smtClean="0"/>
              <a:t>Firmware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SeeStar</a:t>
            </a:r>
            <a:r>
              <a:rPr lang="en-US" dirty="0" smtClean="0"/>
              <a:t>: A low-cost, modular, and open source imaging system”, François </a:t>
            </a:r>
            <a:r>
              <a:rPr lang="en-US" dirty="0" err="1" smtClean="0"/>
              <a:t>Cazenave</a:t>
            </a:r>
            <a:r>
              <a:rPr lang="en-US" dirty="0" smtClean="0"/>
              <a:t>, Chad Kecy, Michael </a:t>
            </a:r>
            <a:r>
              <a:rPr lang="en-US" dirty="0" err="1" smtClean="0"/>
              <a:t>Risi</a:t>
            </a:r>
            <a:r>
              <a:rPr lang="en-US" dirty="0" smtClean="0"/>
              <a:t>, Steven </a:t>
            </a:r>
            <a:r>
              <a:rPr lang="en-US" dirty="0" err="1" smtClean="0"/>
              <a:t>H.D</a:t>
            </a:r>
            <a:r>
              <a:rPr lang="en-US" dirty="0" smtClean="0"/>
              <a:t>. Haddock, Oceans 2014 – IEEE Newfoundland, Sept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98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14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3"/>
          </a:xfrm>
        </p:spPr>
        <p:txBody>
          <a:bodyPr/>
          <a:lstStyle/>
          <a:p>
            <a:r>
              <a:rPr lang="en-US" dirty="0" err="1" smtClean="0"/>
              <a:t>SeeStar</a:t>
            </a:r>
            <a:r>
              <a:rPr lang="en-US" dirty="0" smtClean="0"/>
              <a:t> Module Costs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233538"/>
              </p:ext>
            </p:extLst>
          </p:nvPr>
        </p:nvGraphicFramePr>
        <p:xfrm>
          <a:off x="457200" y="1295401"/>
          <a:ext cx="3784600" cy="3238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Camera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&amp; Board Support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2-151 Buna N O-ring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SAE-5 Plug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USB Connector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SCPI Control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SD Memory Card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GoPro Camera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Hero Bus Adapter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1180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1026952"/>
              </p:ext>
            </p:extLst>
          </p:nvPr>
        </p:nvGraphicFramePr>
        <p:xfrm>
          <a:off x="4572000" y="3352800"/>
          <a:ext cx="37846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Lighting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LED Drive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LED Mounting Board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900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24090"/>
              </p:ext>
            </p:extLst>
          </p:nvPr>
        </p:nvGraphicFramePr>
        <p:xfrm>
          <a:off x="4572000" y="1295400"/>
          <a:ext cx="37846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Battery Housing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Camera Housing Tube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Front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Rear Endcap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Screws &amp; Hardware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Battery Pack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MCBH8M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Foam Padding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415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19030"/>
              </p:ext>
            </p:extLst>
          </p:nvPr>
        </p:nvGraphicFramePr>
        <p:xfrm>
          <a:off x="457200" y="4648200"/>
          <a:ext cx="3784600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System Level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Total Cost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Subconn M-F Cable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u="none" strike="noStrike" dirty="0">
                          <a:effectLst/>
                        </a:rPr>
                        <a:t>TOTAL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u="none" strike="noStrike" dirty="0">
                          <a:effectLst/>
                        </a:rPr>
                        <a:t>430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172424"/>
              </p:ext>
            </p:extLst>
          </p:nvPr>
        </p:nvGraphicFramePr>
        <p:xfrm>
          <a:off x="4572000" y="5791200"/>
          <a:ext cx="3784600" cy="192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41500"/>
                <a:gridCol w="609600"/>
                <a:gridCol w="609600"/>
                <a:gridCol w="723900"/>
              </a:tblGrid>
              <a:tr h="19240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1" u="none" strike="noStrike" dirty="0">
                          <a:effectLst/>
                        </a:rPr>
                        <a:t>Total System Cost</a:t>
                      </a:r>
                      <a:endParaRPr lang="en-US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1" u="none" strike="noStrike" dirty="0">
                          <a:effectLst/>
                        </a:rPr>
                        <a:t>2925</a:t>
                      </a:r>
                      <a:endParaRPr lang="en-US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147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Why another camera project at </a:t>
            </a:r>
            <a:r>
              <a:rPr lang="en-US" dirty="0" err="1" smtClean="0"/>
              <a:t>MBARI</a:t>
            </a:r>
            <a:r>
              <a:rPr lang="en-US" dirty="0" smtClean="0"/>
              <a:t>?</a:t>
            </a:r>
          </a:p>
          <a:p>
            <a:r>
              <a:rPr lang="en-US" dirty="0"/>
              <a:t>Differs from existing systems which:</a:t>
            </a:r>
          </a:p>
          <a:p>
            <a:pPr lvl="1"/>
            <a:r>
              <a:rPr lang="en-US" dirty="0"/>
              <a:t>Require dedicated cables, ships, and winches</a:t>
            </a:r>
          </a:p>
          <a:p>
            <a:pPr lvl="1"/>
            <a:r>
              <a:rPr lang="en-US" dirty="0"/>
              <a:t>Are difficult to deploy, maintain, and operate</a:t>
            </a:r>
          </a:p>
          <a:p>
            <a:pPr lvl="1"/>
            <a:r>
              <a:rPr lang="en-US" dirty="0"/>
              <a:t>Are high cost</a:t>
            </a:r>
          </a:p>
          <a:p>
            <a:r>
              <a:rPr lang="en-US" dirty="0" smtClean="0"/>
              <a:t>Desire to develop a camera system for oceanographic work that meets the following:</a:t>
            </a:r>
          </a:p>
          <a:p>
            <a:pPr lvl="1"/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Easy to fabricate</a:t>
            </a:r>
          </a:p>
          <a:p>
            <a:pPr lvl="1"/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Portable (&amp; platform independent)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err="1" smtClean="0"/>
              <a:t>SeeStar</a:t>
            </a:r>
            <a:r>
              <a:rPr lang="en-US" dirty="0" smtClean="0"/>
              <a:t>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</a:t>
            </a:r>
            <a:r>
              <a:rPr lang="en-US" dirty="0" err="1" smtClean="0"/>
              <a:t>SeeStar</a:t>
            </a:r>
            <a:r>
              <a:rPr lang="en-US" dirty="0" smtClean="0"/>
              <a:t>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431626"/>
              </p:ext>
            </p:extLst>
          </p:nvPr>
        </p:nvGraphicFramePr>
        <p:xfrm>
          <a:off x="838200" y="1447804"/>
          <a:ext cx="7467600" cy="45790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3879"/>
                <a:gridCol w="2775153"/>
                <a:gridCol w="2348568"/>
              </a:tblGrid>
              <a:tr h="360046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1" u="none" strike="noStrike" baseline="0" dirty="0">
                          <a:effectLst/>
                        </a:rPr>
                        <a:t>Specification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300" b="1" u="none" strike="noStrike" baseline="0" dirty="0">
                          <a:effectLst/>
                        </a:rPr>
                        <a:t>Specified Value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300" b="1" u="none" strike="noStrike" baseline="0" dirty="0" err="1" smtClean="0">
                          <a:effectLst/>
                        </a:rPr>
                        <a:t>SeeStar</a:t>
                      </a:r>
                      <a:r>
                        <a:rPr lang="en-US" sz="2300" b="1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2300" b="1" u="none" strike="noStrike" baseline="0" dirty="0">
                          <a:effectLst/>
                        </a:rPr>
                        <a:t>Prototype</a:t>
                      </a:r>
                      <a:endParaRPr lang="en-US" sz="2300" b="1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Platform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AUV/mooring/wharf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All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Large macroplankton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Target size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&gt;1 cm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&gt; </a:t>
                      </a:r>
                      <a:r>
                        <a:rPr lang="en-US" sz="2000" u="none" strike="noStrike" baseline="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n-US" sz="2000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10 cm</a:t>
                      </a:r>
                      <a:endParaRPr lang="en-US" sz="2000" b="0" i="0" u="none" strike="noStrike" baseline="0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Rate of Images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Once/10 min, Once/Hour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Once/2 sec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vs. B&amp;W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color important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Color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Image Trigger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Optional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Not yet implemented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Depth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200m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>
                          <a:solidFill>
                            <a:srgbClr val="00B050"/>
                          </a:solidFill>
                          <a:effectLst/>
                        </a:rPr>
                        <a:t>300m</a:t>
                      </a:r>
                      <a:endParaRPr lang="en-US" sz="2000" b="0" i="0" u="none" strike="noStrike" baseline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Field of View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1 x 1.5 m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Lighting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Side illumination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Deploy Duration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2 months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effectLst/>
                        </a:rPr>
                        <a:t>2 months +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051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>
                          <a:effectLst/>
                        </a:rPr>
                        <a:t>Total # of Images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2000" u="none" strike="noStrike" baseline="0" dirty="0">
                          <a:effectLst/>
                        </a:rPr>
                        <a:t>1440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>
                          <a:solidFill>
                            <a:srgbClr val="00B050"/>
                          </a:solidFill>
                          <a:effectLst/>
                        </a:rPr>
                        <a:t>2900</a:t>
                      </a:r>
                      <a:endParaRPr lang="en-US" sz="2000" b="0" i="0" u="none" strike="noStrike" baseline="0" dirty="0">
                        <a:solidFill>
                          <a:srgbClr val="00B05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39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>
                          <a:effectLst/>
                        </a:rPr>
                        <a:t>Other</a:t>
                      </a:r>
                      <a:endParaRPr lang="en-US" sz="2000" b="0" i="0" u="none" strike="noStrike" baseline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smtClean="0">
                          <a:effectLst/>
                        </a:rPr>
                        <a:t>Hibernation</a:t>
                      </a:r>
                      <a:r>
                        <a:rPr lang="en-US" sz="2000" u="none" strike="noStrike" baseline="0" dirty="0">
                          <a:effectLst/>
                        </a:rPr>
                        <a:t>,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biofouling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baseline="0" dirty="0" err="1" smtClean="0">
                          <a:effectLst/>
                        </a:rPr>
                        <a:t>Hib</a:t>
                      </a:r>
                      <a:r>
                        <a:rPr lang="en-US" sz="2000" u="none" strike="noStrike" baseline="0" dirty="0">
                          <a:effectLst/>
                        </a:rPr>
                        <a:t>: Y </a:t>
                      </a:r>
                      <a:r>
                        <a:rPr lang="en-US" sz="2000" u="none" strike="noStrike" baseline="0" dirty="0" err="1">
                          <a:effectLst/>
                        </a:rPr>
                        <a:t>Biofoul</a:t>
                      </a:r>
                      <a:r>
                        <a:rPr lang="en-US" sz="2000" u="none" strike="noStrike" baseline="0" dirty="0">
                          <a:effectLst/>
                        </a:rPr>
                        <a:t>: N</a:t>
                      </a:r>
                      <a:endParaRPr lang="en-US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18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Modular Approach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43000"/>
            <a:ext cx="5712823" cy="3652988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759823" y="5257800"/>
            <a:ext cx="67056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Schedule 80 PVC (3” Diameter)</a:t>
            </a:r>
          </a:p>
          <a:p>
            <a:r>
              <a:rPr lang="en-US" dirty="0" smtClean="0"/>
              <a:t>Common 8-pin electrical bus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099" y="76200"/>
            <a:ext cx="8229600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Camera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9202" y="1371600"/>
            <a:ext cx="2804797" cy="3497037"/>
          </a:xfrm>
        </p:spPr>
        <p:txBody>
          <a:bodyPr>
            <a:normAutofit/>
          </a:bodyPr>
          <a:lstStyle/>
          <a:p>
            <a:r>
              <a:rPr lang="en-US" dirty="0" smtClean="0"/>
              <a:t>Canon </a:t>
            </a:r>
            <a:r>
              <a:rPr lang="en-US" dirty="0" err="1" smtClean="0"/>
              <a:t>G12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Nikon </a:t>
            </a:r>
            <a:r>
              <a:rPr lang="en-US" dirty="0" err="1" smtClean="0"/>
              <a:t>1V1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GoPro</a:t>
            </a:r>
            <a:r>
              <a:rPr lang="en-US" dirty="0" smtClean="0"/>
              <a:t> Hero 2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-6682"/>
          <a:stretch/>
        </p:blipFill>
        <p:spPr>
          <a:xfrm rot="5400000">
            <a:off x="-337547" y="1449586"/>
            <a:ext cx="5200182" cy="3915488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9" t="22536" r="53773" b="34273"/>
          <a:stretch/>
        </p:blipFill>
        <p:spPr bwMode="auto">
          <a:xfrm>
            <a:off x="5152926" y="3691054"/>
            <a:ext cx="118256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anonG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7" b="8151"/>
          <a:stretch/>
        </p:blipFill>
        <p:spPr bwMode="auto">
          <a:xfrm>
            <a:off x="4640036" y="1066800"/>
            <a:ext cx="1657350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236" y="2314690"/>
            <a:ext cx="1619250" cy="137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42393"/>
            <a:ext cx="3915488" cy="29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68363"/>
          </a:xfrm>
        </p:spPr>
        <p:txBody>
          <a:bodyPr>
            <a:normAutofit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Hero 2/3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5562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Good images with proper light</a:t>
            </a:r>
          </a:p>
          <a:p>
            <a:pPr lvl="1"/>
            <a:r>
              <a:rPr lang="en-US" dirty="0" smtClean="0"/>
              <a:t>Form factor</a:t>
            </a:r>
          </a:p>
          <a:p>
            <a:pPr lvl="1"/>
            <a:r>
              <a:rPr lang="en-US" dirty="0" smtClean="0"/>
              <a:t>Availability &amp; cost</a:t>
            </a:r>
          </a:p>
          <a:p>
            <a:pPr lvl="1"/>
            <a:r>
              <a:rPr lang="en-US" dirty="0" smtClean="0"/>
              <a:t>Relatively easy to interface         (via hardware)</a:t>
            </a:r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No manual control of exposure</a:t>
            </a:r>
          </a:p>
          <a:p>
            <a:pPr lvl="1"/>
            <a:r>
              <a:rPr lang="en-US" dirty="0" smtClean="0"/>
              <a:t>Poor low light camera</a:t>
            </a:r>
          </a:p>
          <a:p>
            <a:pPr lvl="1"/>
            <a:r>
              <a:rPr lang="en-US" dirty="0" smtClean="0"/>
              <a:t>No SDK or API available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362200"/>
            <a:ext cx="28575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940" y="76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Camera Module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72746" y="1371601"/>
            <a:ext cx="3995057" cy="4724399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Hero 3+</a:t>
            </a:r>
          </a:p>
          <a:p>
            <a:r>
              <a:rPr lang="en-US" dirty="0" smtClean="0"/>
              <a:t>Custom control board</a:t>
            </a:r>
          </a:p>
          <a:p>
            <a:pPr lvl="1"/>
            <a:r>
              <a:rPr lang="en-US" dirty="0" smtClean="0"/>
              <a:t>Programmable</a:t>
            </a:r>
          </a:p>
          <a:p>
            <a:pPr lvl="1"/>
            <a:r>
              <a:rPr lang="en-US" dirty="0" smtClean="0"/>
              <a:t>Real-time clock</a:t>
            </a:r>
          </a:p>
          <a:p>
            <a:pPr lvl="1"/>
            <a:r>
              <a:rPr lang="en-US" dirty="0" smtClean="0"/>
              <a:t>Power to Camera</a:t>
            </a:r>
          </a:p>
          <a:p>
            <a:pPr lvl="1"/>
            <a:r>
              <a:rPr lang="en-US" dirty="0" smtClean="0"/>
              <a:t>Power to LED module</a:t>
            </a:r>
          </a:p>
          <a:p>
            <a:r>
              <a:rPr lang="en-US" dirty="0" smtClean="0"/>
              <a:t>USB</a:t>
            </a:r>
          </a:p>
          <a:p>
            <a:r>
              <a:rPr lang="en-US" dirty="0" smtClean="0"/>
              <a:t>Serial</a:t>
            </a:r>
          </a:p>
          <a:p>
            <a:r>
              <a:rPr lang="en-US" dirty="0" smtClean="0"/>
              <a:t>Up to </a:t>
            </a:r>
            <a:r>
              <a:rPr lang="en-US" dirty="0" err="1" smtClean="0"/>
              <a:t>128GB</a:t>
            </a:r>
            <a:r>
              <a:rPr lang="en-US" dirty="0" smtClean="0"/>
              <a:t> storage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" y="3984170"/>
            <a:ext cx="5029200" cy="2873830"/>
          </a:xfrm>
          <a:prstGeom prst="rect">
            <a:avLst/>
          </a:prstGeom>
        </p:spPr>
      </p:pic>
      <p:pic>
        <p:nvPicPr>
          <p:cNvPr id="7" name="Picture 6" descr="C:\Users\francois\Desktop\2014-07-02\DSCN02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199"/>
            <a:ext cx="4192408" cy="31459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628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6" y="3254830"/>
            <a:ext cx="3581400" cy="3581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3"/>
            <a:ext cx="8229600" cy="770392"/>
          </a:xfrm>
        </p:spPr>
        <p:txBody>
          <a:bodyPr>
            <a:normAutofit/>
          </a:bodyPr>
          <a:lstStyle/>
          <a:p>
            <a:r>
              <a:rPr lang="en-US" dirty="0" smtClean="0"/>
              <a:t>Lighting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1143000"/>
            <a:ext cx="4648200" cy="4648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5-LED Module</a:t>
            </a:r>
          </a:p>
          <a:p>
            <a:pPr lvl="1"/>
            <a:r>
              <a:rPr lang="en-US" dirty="0" smtClean="0"/>
              <a:t>3” Diameter</a:t>
            </a:r>
          </a:p>
          <a:p>
            <a:pPr lvl="1"/>
            <a:r>
              <a:rPr lang="en-US" dirty="0" smtClean="0"/>
              <a:t>2000 lumens</a:t>
            </a:r>
          </a:p>
          <a:p>
            <a:pPr lvl="1"/>
            <a:r>
              <a:rPr lang="en-US" dirty="0" err="1" smtClean="0"/>
              <a:t>300m</a:t>
            </a:r>
            <a:r>
              <a:rPr lang="en-US" dirty="0" smtClean="0"/>
              <a:t> rated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9-LED Module</a:t>
            </a:r>
          </a:p>
          <a:p>
            <a:pPr lvl="1"/>
            <a:r>
              <a:rPr lang="en-US" dirty="0" smtClean="0"/>
              <a:t>4.5” Diameter</a:t>
            </a:r>
          </a:p>
          <a:p>
            <a:pPr lvl="1"/>
            <a:r>
              <a:rPr lang="en-US" dirty="0" smtClean="0"/>
              <a:t>3675 lumens</a:t>
            </a:r>
          </a:p>
          <a:p>
            <a:pPr lvl="1"/>
            <a:r>
              <a:rPr lang="en-US" dirty="0" err="1" smtClean="0"/>
              <a:t>100m</a:t>
            </a:r>
            <a:r>
              <a:rPr lang="en-US" dirty="0" smtClean="0"/>
              <a:t> rated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Both use beam shaping</a:t>
            </a:r>
            <a:r>
              <a:rPr lang="en-US" dirty="0"/>
              <a:t> </a:t>
            </a:r>
            <a:r>
              <a:rPr lang="en-US" dirty="0" smtClean="0"/>
              <a:t>lenses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90600"/>
            <a:ext cx="3271520" cy="24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9867</TotalTime>
  <Words>1095</Words>
  <Application>Microsoft Office PowerPoint</Application>
  <PresentationFormat>On-screen Show (4:3)</PresentationFormat>
  <Paragraphs>402</Paragraphs>
  <Slides>30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SeeStar  A Low-Cost, Modular, and  Open Source Imaging System </vt:lpstr>
      <vt:lpstr>What is SeeStar?</vt:lpstr>
      <vt:lpstr>Motivation</vt:lpstr>
      <vt:lpstr>Functional Requirements</vt:lpstr>
      <vt:lpstr>Modular Approach</vt:lpstr>
      <vt:lpstr>Camera Evaluation</vt:lpstr>
      <vt:lpstr>GoPro Hero 2/3</vt:lpstr>
      <vt:lpstr>Camera Module</vt:lpstr>
      <vt:lpstr>Lighting Modules</vt:lpstr>
      <vt:lpstr>Battery Modules</vt:lpstr>
      <vt:lpstr>SeeStar Capabilities</vt:lpstr>
      <vt:lpstr>Cost per SeeStar System</vt:lpstr>
      <vt:lpstr>Engineering Testing</vt:lpstr>
      <vt:lpstr>Engineering Testing</vt:lpstr>
      <vt:lpstr>Deployments</vt:lpstr>
      <vt:lpstr>The Nature Conservancy &amp; MLML Fishery Study</vt:lpstr>
      <vt:lpstr>The Nature Conservancy &amp; MLML Fishery Study</vt:lpstr>
      <vt:lpstr>Tethys Class Vehicles</vt:lpstr>
      <vt:lpstr>Ca Wetfish Producers Association</vt:lpstr>
      <vt:lpstr>MBA Kelp Forest</vt:lpstr>
      <vt:lpstr>MLML Antarctica</vt:lpstr>
      <vt:lpstr>Future work</vt:lpstr>
      <vt:lpstr>Higher Resolution Version</vt:lpstr>
      <vt:lpstr>Arduino Based GoPro Version</vt:lpstr>
      <vt:lpstr>Commercial Lighting</vt:lpstr>
      <vt:lpstr>Conclusions</vt:lpstr>
      <vt:lpstr>Resources</vt:lpstr>
      <vt:lpstr>PowerPoint Presentation</vt:lpstr>
      <vt:lpstr>SeeStar Module Costs</vt:lpstr>
      <vt:lpstr>Relevance to Strategic Plan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131</cp:revision>
  <dcterms:created xsi:type="dcterms:W3CDTF">2013-04-07T22:56:37Z</dcterms:created>
  <dcterms:modified xsi:type="dcterms:W3CDTF">2015-01-16T23:25:39Z</dcterms:modified>
</cp:coreProperties>
</file>