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3" r:id="rId4"/>
    <p:sldId id="262" r:id="rId5"/>
    <p:sldId id="264" r:id="rId6"/>
    <p:sldId id="270" r:id="rId7"/>
    <p:sldId id="259" r:id="rId8"/>
    <p:sldId id="265" r:id="rId9"/>
    <p:sldId id="268" r:id="rId10"/>
    <p:sldId id="260" r:id="rId11"/>
    <p:sldId id="266" r:id="rId12"/>
    <p:sldId id="261" r:id="rId13"/>
    <p:sldId id="267" r:id="rId14"/>
    <p:sldId id="269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855B6-11D4-4CF4-A537-19FC01D379CD}" type="datetimeFigureOut">
              <a:rPr lang="en-US" smtClean="0"/>
              <a:t>4/10/2012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261FF4-583C-43DD-A824-DE89C32E661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B6729-9D22-4184-A87F-9E2B1AC0E973}" type="datetimeFigureOut">
              <a:rPr lang="en-US" smtClean="0"/>
              <a:pPr/>
              <a:t>4/10/2012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47B20-7B0B-4C8F-9020-086B00650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Self Contained Plankton Imager</a:t>
            </a:r>
            <a:br>
              <a:rPr lang="en-US" dirty="0" smtClean="0"/>
            </a:br>
            <a:r>
              <a:rPr lang="en-US" dirty="0" smtClean="0"/>
              <a:t>Prototype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LED </a:t>
            </a:r>
            <a:r>
              <a:rPr lang="en-US" dirty="0" smtClean="0"/>
              <a:t>Housing Components</a:t>
            </a:r>
            <a:endParaRPr lang="en-US" dirty="0"/>
          </a:p>
        </p:txBody>
      </p:sp>
      <p:pic>
        <p:nvPicPr>
          <p:cNvPr id="5" name="Picture 4" descr="LED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" y="2051144"/>
            <a:ext cx="3429000" cy="3130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410200"/>
            <a:ext cx="2430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LED Replacement Board</a:t>
            </a:r>
            <a:endParaRPr lang="en-US" dirty="0"/>
          </a:p>
        </p:txBody>
      </p:sp>
      <p:pic>
        <p:nvPicPr>
          <p:cNvPr id="7" name="Picture 6" descr="MicroRax small fram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2209800"/>
            <a:ext cx="3352800" cy="28849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81600" y="5410200"/>
            <a:ext cx="266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MicroRax</a:t>
            </a:r>
            <a:r>
              <a:rPr lang="en-US" dirty="0" smtClean="0"/>
              <a:t> Internal Framing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LED Housing Block Diagram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077200" y="28956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ED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361135">
            <a:off x="1371600" y="2209800"/>
            <a:ext cx="1981200" cy="1808707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657600" y="3048000"/>
            <a:ext cx="4419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657600" y="3276600"/>
            <a:ext cx="4419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0" y="2667000"/>
            <a:ext cx="162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Battery Voltage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Battery </a:t>
            </a:r>
            <a:r>
              <a:rPr lang="en-US" dirty="0" smtClean="0"/>
              <a:t>Housing Components</a:t>
            </a:r>
            <a:endParaRPr lang="en-US" dirty="0"/>
          </a:p>
        </p:txBody>
      </p:sp>
      <p:pic>
        <p:nvPicPr>
          <p:cNvPr id="4" name="Picture 3" descr="Quad D-Cell Hold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447800"/>
            <a:ext cx="2651078" cy="2057400"/>
          </a:xfrm>
          <a:prstGeom prst="rect">
            <a:avLst/>
          </a:prstGeom>
        </p:spPr>
      </p:pic>
      <p:pic>
        <p:nvPicPr>
          <p:cNvPr id="5" name="Picture 4" descr="d ce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1295400"/>
            <a:ext cx="2238375" cy="2047875"/>
          </a:xfrm>
          <a:prstGeom prst="rect">
            <a:avLst/>
          </a:prstGeom>
        </p:spPr>
      </p:pic>
      <p:pic>
        <p:nvPicPr>
          <p:cNvPr id="6" name="Picture 5" descr="3V-Hold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0" y="3733800"/>
            <a:ext cx="1922504" cy="27724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3352800"/>
            <a:ext cx="2156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Standard D-Cells (12)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3276600"/>
            <a:ext cx="906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</a:t>
            </a:r>
          </a:p>
          <a:p>
            <a:r>
              <a:rPr lang="en-US" dirty="0" smtClean="0"/>
              <a:t>Holders</a:t>
            </a:r>
            <a:endParaRPr lang="en-US" dirty="0"/>
          </a:p>
        </p:txBody>
      </p:sp>
      <p:pic>
        <p:nvPicPr>
          <p:cNvPr id="9" name="Picture 8" descr="MicroRax small fram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200" y="3886200"/>
            <a:ext cx="2391032" cy="2057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8432" y="6019799"/>
            <a:ext cx="266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MicroRax</a:t>
            </a:r>
            <a:r>
              <a:rPr lang="en-US" dirty="0" smtClean="0"/>
              <a:t> Internal Framing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Battery Housing Block Diagram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153400" y="28956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5486400" y="3048000"/>
            <a:ext cx="2667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486400" y="3352800"/>
            <a:ext cx="2667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096000" y="2667000"/>
            <a:ext cx="162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Battery Voltage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85800" y="1828800"/>
            <a:ext cx="4800600" cy="2133600"/>
            <a:chOff x="685800" y="2133600"/>
            <a:chExt cx="4800600" cy="2133600"/>
          </a:xfrm>
        </p:grpSpPr>
        <p:pic>
          <p:nvPicPr>
            <p:cNvPr id="3" name="Picture 2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044448" y="1927352"/>
              <a:ext cx="654304" cy="1219200"/>
            </a:xfrm>
            <a:prstGeom prst="rect">
              <a:avLst/>
            </a:prstGeom>
          </p:spPr>
        </p:pic>
        <p:pic>
          <p:nvPicPr>
            <p:cNvPr id="5" name="Picture 4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2187448" y="1927352"/>
              <a:ext cx="654304" cy="1219200"/>
            </a:xfrm>
            <a:prstGeom prst="rect">
              <a:avLst/>
            </a:prstGeom>
          </p:spPr>
        </p:pic>
        <p:pic>
          <p:nvPicPr>
            <p:cNvPr id="6" name="Picture 5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3330448" y="1927352"/>
              <a:ext cx="654304" cy="1219200"/>
            </a:xfrm>
            <a:prstGeom prst="rect">
              <a:avLst/>
            </a:prstGeom>
          </p:spPr>
        </p:pic>
        <p:pic>
          <p:nvPicPr>
            <p:cNvPr id="7" name="Picture 6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4473448" y="1927352"/>
              <a:ext cx="654304" cy="1219200"/>
            </a:xfrm>
            <a:prstGeom prst="rect">
              <a:avLst/>
            </a:prstGeom>
          </p:spPr>
        </p:pic>
        <p:pic>
          <p:nvPicPr>
            <p:cNvPr id="8" name="Picture 7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044448" y="2613152"/>
              <a:ext cx="654304" cy="1219200"/>
            </a:xfrm>
            <a:prstGeom prst="rect">
              <a:avLst/>
            </a:prstGeom>
          </p:spPr>
        </p:pic>
        <p:pic>
          <p:nvPicPr>
            <p:cNvPr id="9" name="Picture 8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2187448" y="2613152"/>
              <a:ext cx="654304" cy="1219200"/>
            </a:xfrm>
            <a:prstGeom prst="rect">
              <a:avLst/>
            </a:prstGeom>
          </p:spPr>
        </p:pic>
        <p:pic>
          <p:nvPicPr>
            <p:cNvPr id="10" name="Picture 9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3330448" y="2613152"/>
              <a:ext cx="654304" cy="1219200"/>
            </a:xfrm>
            <a:prstGeom prst="rect">
              <a:avLst/>
            </a:prstGeom>
          </p:spPr>
        </p:pic>
        <p:pic>
          <p:nvPicPr>
            <p:cNvPr id="11" name="Picture 10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4473448" y="2613152"/>
              <a:ext cx="654304" cy="1219200"/>
            </a:xfrm>
            <a:prstGeom prst="rect">
              <a:avLst/>
            </a:prstGeom>
          </p:spPr>
        </p:pic>
        <p:pic>
          <p:nvPicPr>
            <p:cNvPr id="12" name="Picture 11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044448" y="3298952"/>
              <a:ext cx="654304" cy="1219200"/>
            </a:xfrm>
            <a:prstGeom prst="rect">
              <a:avLst/>
            </a:prstGeom>
          </p:spPr>
        </p:pic>
        <p:pic>
          <p:nvPicPr>
            <p:cNvPr id="13" name="Picture 12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2187448" y="3298952"/>
              <a:ext cx="654304" cy="1219200"/>
            </a:xfrm>
            <a:prstGeom prst="rect">
              <a:avLst/>
            </a:prstGeom>
          </p:spPr>
        </p:pic>
        <p:pic>
          <p:nvPicPr>
            <p:cNvPr id="14" name="Picture 13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3330448" y="3298952"/>
              <a:ext cx="654304" cy="1219200"/>
            </a:xfrm>
            <a:prstGeom prst="rect">
              <a:avLst/>
            </a:prstGeom>
          </p:spPr>
        </p:pic>
        <p:pic>
          <p:nvPicPr>
            <p:cNvPr id="15" name="Picture 14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4473448" y="3298952"/>
              <a:ext cx="654304" cy="121920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685800" y="2133600"/>
              <a:ext cx="4800600" cy="2133600"/>
            </a:xfrm>
            <a:prstGeom prst="rect">
              <a:avLst/>
            </a:prstGeom>
            <a:solidFill>
              <a:schemeClr val="bg1">
                <a:lumMod val="85000"/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85800" y="4191000"/>
            <a:ext cx="4800600" cy="2133600"/>
            <a:chOff x="685800" y="2133600"/>
            <a:chExt cx="4800600" cy="2133600"/>
          </a:xfrm>
        </p:grpSpPr>
        <p:pic>
          <p:nvPicPr>
            <p:cNvPr id="22" name="Picture 21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044448" y="1927352"/>
              <a:ext cx="654304" cy="1219200"/>
            </a:xfrm>
            <a:prstGeom prst="rect">
              <a:avLst/>
            </a:prstGeom>
          </p:spPr>
        </p:pic>
        <p:pic>
          <p:nvPicPr>
            <p:cNvPr id="23" name="Picture 22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2187448" y="1927352"/>
              <a:ext cx="654304" cy="1219200"/>
            </a:xfrm>
            <a:prstGeom prst="rect">
              <a:avLst/>
            </a:prstGeom>
          </p:spPr>
        </p:pic>
        <p:pic>
          <p:nvPicPr>
            <p:cNvPr id="24" name="Picture 23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3330448" y="1927352"/>
              <a:ext cx="654304" cy="1219200"/>
            </a:xfrm>
            <a:prstGeom prst="rect">
              <a:avLst/>
            </a:prstGeom>
          </p:spPr>
        </p:pic>
        <p:pic>
          <p:nvPicPr>
            <p:cNvPr id="25" name="Picture 24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4473448" y="1927352"/>
              <a:ext cx="654304" cy="1219200"/>
            </a:xfrm>
            <a:prstGeom prst="rect">
              <a:avLst/>
            </a:prstGeom>
          </p:spPr>
        </p:pic>
        <p:pic>
          <p:nvPicPr>
            <p:cNvPr id="26" name="Picture 25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044448" y="2613152"/>
              <a:ext cx="654304" cy="1219200"/>
            </a:xfrm>
            <a:prstGeom prst="rect">
              <a:avLst/>
            </a:prstGeom>
          </p:spPr>
        </p:pic>
        <p:pic>
          <p:nvPicPr>
            <p:cNvPr id="27" name="Picture 26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2187448" y="2613152"/>
              <a:ext cx="654304" cy="1219200"/>
            </a:xfrm>
            <a:prstGeom prst="rect">
              <a:avLst/>
            </a:prstGeom>
          </p:spPr>
        </p:pic>
        <p:pic>
          <p:nvPicPr>
            <p:cNvPr id="28" name="Picture 27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3330448" y="2613152"/>
              <a:ext cx="654304" cy="1219200"/>
            </a:xfrm>
            <a:prstGeom prst="rect">
              <a:avLst/>
            </a:prstGeom>
          </p:spPr>
        </p:pic>
        <p:pic>
          <p:nvPicPr>
            <p:cNvPr id="29" name="Picture 28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4473448" y="2613152"/>
              <a:ext cx="654304" cy="1219200"/>
            </a:xfrm>
            <a:prstGeom prst="rect">
              <a:avLst/>
            </a:prstGeom>
          </p:spPr>
        </p:pic>
        <p:pic>
          <p:nvPicPr>
            <p:cNvPr id="30" name="Picture 29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044448" y="3298952"/>
              <a:ext cx="654304" cy="1219200"/>
            </a:xfrm>
            <a:prstGeom prst="rect">
              <a:avLst/>
            </a:prstGeom>
          </p:spPr>
        </p:pic>
        <p:pic>
          <p:nvPicPr>
            <p:cNvPr id="31" name="Picture 30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2187448" y="3298952"/>
              <a:ext cx="654304" cy="1219200"/>
            </a:xfrm>
            <a:prstGeom prst="rect">
              <a:avLst/>
            </a:prstGeom>
          </p:spPr>
        </p:pic>
        <p:pic>
          <p:nvPicPr>
            <p:cNvPr id="32" name="Picture 31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3330448" y="3298952"/>
              <a:ext cx="654304" cy="1219200"/>
            </a:xfrm>
            <a:prstGeom prst="rect">
              <a:avLst/>
            </a:prstGeom>
          </p:spPr>
        </p:pic>
        <p:pic>
          <p:nvPicPr>
            <p:cNvPr id="33" name="Picture 32" descr="Single D-Cell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4473448" y="3298952"/>
              <a:ext cx="654304" cy="1219200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685800" y="2133600"/>
              <a:ext cx="4800600" cy="2133600"/>
            </a:xfrm>
            <a:prstGeom prst="rect">
              <a:avLst/>
            </a:prstGeom>
            <a:solidFill>
              <a:schemeClr val="bg1">
                <a:lumMod val="85000"/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5" name="Straight Connector 34"/>
          <p:cNvCxnSpPr/>
          <p:nvPr/>
        </p:nvCxnSpPr>
        <p:spPr>
          <a:xfrm>
            <a:off x="5486400" y="5715000"/>
            <a:ext cx="14478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486400" y="5486400"/>
            <a:ext cx="10668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6553200" y="3048000"/>
            <a:ext cx="0" cy="24384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6934200" y="3352800"/>
            <a:ext cx="0" cy="23622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Availability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Camera: Direct from </a:t>
            </a:r>
            <a:r>
              <a:rPr lang="en-US" dirty="0" err="1" smtClean="0"/>
              <a:t>GoPro</a:t>
            </a:r>
            <a:endParaRPr lang="en-US" dirty="0" smtClean="0"/>
          </a:p>
          <a:p>
            <a:r>
              <a:rPr lang="en-US" dirty="0" smtClean="0"/>
              <a:t>Optional Lens: From [need solid 2</a:t>
            </a:r>
            <a:r>
              <a:rPr lang="en-US" baseline="30000" dirty="0" smtClean="0"/>
              <a:t>nd</a:t>
            </a:r>
            <a:r>
              <a:rPr lang="en-US" dirty="0" smtClean="0"/>
              <a:t> source]</a:t>
            </a:r>
          </a:p>
          <a:p>
            <a:r>
              <a:rPr lang="en-US" dirty="0" smtClean="0"/>
              <a:t>Custom </a:t>
            </a:r>
            <a:r>
              <a:rPr lang="en-US" dirty="0" err="1" smtClean="0"/>
              <a:t>BacPac</a:t>
            </a:r>
            <a:r>
              <a:rPr lang="en-US" dirty="0" smtClean="0"/>
              <a:t>: MBARI design; available thru </a:t>
            </a:r>
            <a:r>
              <a:rPr lang="en-US" dirty="0" err="1" smtClean="0"/>
              <a:t>Sparkfun</a:t>
            </a:r>
            <a:r>
              <a:rPr lang="en-US" dirty="0" smtClean="0"/>
              <a:t> (or alternate)</a:t>
            </a:r>
          </a:p>
          <a:p>
            <a:r>
              <a:rPr lang="en-US" dirty="0" smtClean="0"/>
              <a:t>Relay Board: Blue Point Engineering</a:t>
            </a:r>
          </a:p>
          <a:p>
            <a:r>
              <a:rPr lang="en-US" dirty="0" smtClean="0"/>
              <a:t>LED Module: Available from </a:t>
            </a:r>
            <a:r>
              <a:rPr lang="en-US" dirty="0" err="1" smtClean="0"/>
              <a:t>amazon.com</a:t>
            </a:r>
            <a:r>
              <a:rPr lang="en-US" dirty="0" smtClean="0"/>
              <a:t> [TBD]</a:t>
            </a:r>
          </a:p>
          <a:p>
            <a:r>
              <a:rPr lang="en-US" dirty="0" smtClean="0"/>
              <a:t>Batteries: Any hardware/drug store</a:t>
            </a:r>
          </a:p>
          <a:p>
            <a:r>
              <a:rPr lang="en-US" dirty="0" smtClean="0"/>
              <a:t>Battery Holders: </a:t>
            </a:r>
            <a:r>
              <a:rPr lang="en-US" dirty="0" err="1" smtClean="0"/>
              <a:t>amazon.com</a:t>
            </a:r>
            <a:r>
              <a:rPr lang="en-US" dirty="0" smtClean="0"/>
              <a:t> or </a:t>
            </a:r>
            <a:r>
              <a:rPr lang="en-US" dirty="0" err="1" smtClean="0"/>
              <a:t>digikey</a:t>
            </a:r>
            <a:endParaRPr lang="en-US" dirty="0" smtClean="0"/>
          </a:p>
          <a:p>
            <a:r>
              <a:rPr lang="en-US" dirty="0" smtClean="0"/>
              <a:t>Internal Framing: </a:t>
            </a:r>
            <a:r>
              <a:rPr lang="en-US" dirty="0" err="1" smtClean="0"/>
              <a:t>MicroRax</a:t>
            </a:r>
            <a:r>
              <a:rPr lang="en-US" dirty="0" smtClean="0"/>
              <a:t> [</a:t>
            </a:r>
            <a:r>
              <a:rPr lang="en-US" dirty="0" err="1" smtClean="0"/>
              <a:t>Sparkfun</a:t>
            </a:r>
            <a:r>
              <a:rPr lang="en-US" dirty="0" smtClean="0"/>
              <a:t> or other]</a:t>
            </a:r>
          </a:p>
          <a:p>
            <a:r>
              <a:rPr lang="en-US" dirty="0" smtClean="0"/>
              <a:t>Connectors: Impulse or </a:t>
            </a:r>
            <a:r>
              <a:rPr lang="en-US" dirty="0" err="1" smtClean="0"/>
              <a:t>SubConn</a:t>
            </a:r>
            <a:r>
              <a:rPr lang="en-US" dirty="0" smtClean="0"/>
              <a:t> [TBD]</a:t>
            </a:r>
          </a:p>
          <a:p>
            <a:r>
              <a:rPr lang="en-US" dirty="0" smtClean="0"/>
              <a:t>Cabling: [TBD]</a:t>
            </a:r>
          </a:p>
          <a:p>
            <a:r>
              <a:rPr lang="en-US" dirty="0" smtClean="0"/>
              <a:t>External Connecting Frame: [TBD]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Price Breakdown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914400"/>
          <a:ext cx="8305802" cy="5715950"/>
        </p:xfrm>
        <a:graphic>
          <a:graphicData uri="http://schemas.openxmlformats.org/drawingml/2006/table">
            <a:tbl>
              <a:tblPr/>
              <a:tblGrid>
                <a:gridCol w="1377574"/>
                <a:gridCol w="1377574"/>
                <a:gridCol w="1366811"/>
                <a:gridCol w="734527"/>
                <a:gridCol w="1283403"/>
                <a:gridCol w="764123"/>
                <a:gridCol w="312107"/>
                <a:gridCol w="548878"/>
                <a:gridCol w="540805"/>
              </a:tblGrid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Item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 PN#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Distributor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Dist PN#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Unit Price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Price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Camera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GoPro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Hero2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GoPro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$299.00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$299.00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Lens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8mm M12 Mount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$50.00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$50.00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Custom BacPac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Relay Board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TTL - 1 Ch Relay Board (1A)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Blue Point Engineering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TRB-0020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Blue Point Engineering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TRB-0020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$28.50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$57.00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Internal Framing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MicroRax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Sparkfun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Connectors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2-Pin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Connector  ??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Multi-Pin (Debugging)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Housing Body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Length TBD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Housing Endcap, Front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Clear Port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Housing Endcap, Rear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Connectorized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LED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Amazon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Internal Framing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MicroRax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Sparkfun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Connectors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2-Pin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Housing Body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Length TBD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Housing Endcap, Front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Clear Port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Housing Endcap, Rear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Connectorized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Batteries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12-Pack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Ray-O-Vac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Amazon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$15.00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$15.00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Battery Holders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Internal Framing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MicroRax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Sparkfun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Connectors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2-Pin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Housing Body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Length TBD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Housing Endcap, Front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Connectorized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Housing Endcap, Rear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Solid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Cables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External Framing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930" marR="5930" marT="593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$421.00</a:t>
                      </a:r>
                    </a:p>
                  </a:txBody>
                  <a:tcPr marL="5930" marR="5930" marT="5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Housing Tubes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219200" y="4232563"/>
            <a:ext cx="1219200" cy="914400"/>
            <a:chOff x="914400" y="3075709"/>
            <a:chExt cx="1219200" cy="914400"/>
          </a:xfrm>
        </p:grpSpPr>
        <p:sp>
          <p:nvSpPr>
            <p:cNvPr id="16" name="Oval 15"/>
            <p:cNvSpPr/>
            <p:nvPr/>
          </p:nvSpPr>
          <p:spPr>
            <a:xfrm>
              <a:off x="914400" y="3761509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14400" y="3190009"/>
              <a:ext cx="1219200" cy="685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914400" y="3075709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886200" y="3543300"/>
            <a:ext cx="1219200" cy="1603663"/>
            <a:chOff x="2667000" y="2362200"/>
            <a:chExt cx="1219200" cy="1603663"/>
          </a:xfrm>
        </p:grpSpPr>
        <p:sp>
          <p:nvSpPr>
            <p:cNvPr id="20" name="Oval 19"/>
            <p:cNvSpPr/>
            <p:nvPr/>
          </p:nvSpPr>
          <p:spPr>
            <a:xfrm>
              <a:off x="2667000" y="3737263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667000" y="2479963"/>
              <a:ext cx="1219200" cy="1371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667000" y="2362200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477000" y="2895600"/>
            <a:ext cx="1219200" cy="2251363"/>
            <a:chOff x="6477000" y="1932709"/>
            <a:chExt cx="1219200" cy="2251363"/>
          </a:xfrm>
        </p:grpSpPr>
        <p:sp>
          <p:nvSpPr>
            <p:cNvPr id="24" name="Oval 23"/>
            <p:cNvSpPr/>
            <p:nvPr/>
          </p:nvSpPr>
          <p:spPr>
            <a:xfrm>
              <a:off x="6477000" y="3955472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477000" y="2047009"/>
              <a:ext cx="1219200" cy="2057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477000" y="1932709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155851" y="5305340"/>
            <a:ext cx="1282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inch tube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486525" y="5312637"/>
            <a:ext cx="1311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 inch tube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829050" y="5312637"/>
            <a:ext cx="133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  <a:r>
              <a:rPr lang="en-US" dirty="0" smtClean="0"/>
              <a:t> inch tube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Housing End Caps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361593" y="2715804"/>
            <a:ext cx="1371600" cy="1122218"/>
            <a:chOff x="990600" y="3042804"/>
            <a:chExt cx="1371600" cy="1122218"/>
          </a:xfrm>
        </p:grpSpPr>
        <p:sp>
          <p:nvSpPr>
            <p:cNvPr id="6" name="Rectangle 5"/>
            <p:cNvSpPr/>
            <p:nvPr/>
          </p:nvSpPr>
          <p:spPr>
            <a:xfrm>
              <a:off x="990600" y="3435926"/>
              <a:ext cx="1371600" cy="297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990600" y="3207326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990600" y="3042804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1653540" y="30704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286000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653539" y="3919662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022509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900958" y="2696754"/>
            <a:ext cx="1371600" cy="1122218"/>
            <a:chOff x="2971800" y="3135802"/>
            <a:chExt cx="1371600" cy="1122218"/>
          </a:xfrm>
        </p:grpSpPr>
        <p:grpSp>
          <p:nvGrpSpPr>
            <p:cNvPr id="14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Oval 14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522715" y="2714422"/>
            <a:ext cx="1371600" cy="1122218"/>
            <a:chOff x="4953000" y="3186285"/>
            <a:chExt cx="1371600" cy="1122218"/>
          </a:xfrm>
        </p:grpSpPr>
        <p:grpSp>
          <p:nvGrpSpPr>
            <p:cNvPr id="24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30" name="Oval 29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1186332" y="405874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Solid End Cap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3640452" y="4058744"/>
            <a:ext cx="1945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Flat Port End Cap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186783" y="4058744"/>
            <a:ext cx="204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Connector End Cap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198078" y="5492381"/>
            <a:ext cx="63565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2000"/>
              </a:spcBef>
            </a:pPr>
            <a:r>
              <a:rPr lang="en-US" sz="2400" dirty="0" smtClean="0"/>
              <a:t>Note: any end cap fits on either end of tube</a:t>
            </a:r>
            <a:endParaRPr lang="en-GB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Schedule 80 PVC Pipe</a:t>
            </a:r>
            <a:endParaRPr lang="en-US" dirty="0"/>
          </a:p>
        </p:txBody>
      </p:sp>
      <p:pic>
        <p:nvPicPr>
          <p:cNvPr id="3" name="Picture 2" descr="Sch80 PVC Pi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551385" y="2935571"/>
            <a:ext cx="4965700" cy="2247900"/>
          </a:xfrm>
          <a:prstGeom prst="rect">
            <a:avLst/>
          </a:prstGeom>
        </p:spPr>
      </p:pic>
      <p:pic>
        <p:nvPicPr>
          <p:cNvPr id="4" name="Picture 3" descr="Sch80 PVC EndC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1752600"/>
            <a:ext cx="391554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 Functionality</a:t>
            </a:r>
            <a:endParaRPr lang="en-US" dirty="0"/>
          </a:p>
        </p:txBody>
      </p:sp>
      <p:sp>
        <p:nvSpPr>
          <p:cNvPr id="3" name="Can 2"/>
          <p:cNvSpPr/>
          <p:nvPr/>
        </p:nvSpPr>
        <p:spPr>
          <a:xfrm>
            <a:off x="3733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n 3"/>
          <p:cNvSpPr/>
          <p:nvPr/>
        </p:nvSpPr>
        <p:spPr>
          <a:xfrm>
            <a:off x="3733800" y="4724400"/>
            <a:ext cx="914400" cy="1600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6248400" y="23622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10800000">
            <a:off x="3733800" y="5867400"/>
            <a:ext cx="914400" cy="685800"/>
            <a:chOff x="990600" y="3042804"/>
            <a:chExt cx="1371600" cy="1122218"/>
          </a:xfrm>
        </p:grpSpPr>
        <p:sp>
          <p:nvSpPr>
            <p:cNvPr id="7" name="Rectangle 6"/>
            <p:cNvSpPr/>
            <p:nvPr/>
          </p:nvSpPr>
          <p:spPr>
            <a:xfrm>
              <a:off x="990600" y="3435926"/>
              <a:ext cx="1371600" cy="297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990600" y="3207326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90600" y="3042804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653540" y="30704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286000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653539" y="3919662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022509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Can 13"/>
          <p:cNvSpPr/>
          <p:nvPr/>
        </p:nvSpPr>
        <p:spPr>
          <a:xfrm>
            <a:off x="1066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248400" y="2209800"/>
            <a:ext cx="914400" cy="588818"/>
            <a:chOff x="2971800" y="3135802"/>
            <a:chExt cx="1371600" cy="1122218"/>
          </a:xfrm>
        </p:grpSpPr>
        <p:grpSp>
          <p:nvGrpSpPr>
            <p:cNvPr id="1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733800" y="2133600"/>
            <a:ext cx="914400" cy="588818"/>
            <a:chOff x="2971800" y="3135802"/>
            <a:chExt cx="1371600" cy="1122218"/>
          </a:xfrm>
        </p:grpSpPr>
        <p:grpSp>
          <p:nvGrpSpPr>
            <p:cNvPr id="2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Oval 2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066800" y="2133600"/>
            <a:ext cx="914400" cy="588818"/>
            <a:chOff x="2971800" y="3135802"/>
            <a:chExt cx="1371600" cy="1122218"/>
          </a:xfrm>
        </p:grpSpPr>
        <p:grpSp>
          <p:nvGrpSpPr>
            <p:cNvPr id="3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14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 rot="10800000">
            <a:off x="1066800" y="2895600"/>
            <a:ext cx="914400" cy="685800"/>
            <a:chOff x="4953000" y="3186285"/>
            <a:chExt cx="1371600" cy="1122218"/>
          </a:xfrm>
        </p:grpSpPr>
        <p:grpSp>
          <p:nvGrpSpPr>
            <p:cNvPr id="46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52" name="Oval 24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 rot="10800000">
            <a:off x="6248400" y="2895600"/>
            <a:ext cx="914400" cy="685800"/>
            <a:chOff x="4953000" y="3186285"/>
            <a:chExt cx="1371600" cy="1122218"/>
          </a:xfrm>
        </p:grpSpPr>
        <p:grpSp>
          <p:nvGrpSpPr>
            <p:cNvPr id="63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66" name="Oval 65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0" name="Group 99"/>
          <p:cNvGrpSpPr/>
          <p:nvPr/>
        </p:nvGrpSpPr>
        <p:grpSpPr>
          <a:xfrm rot="10800000">
            <a:off x="3733800" y="2819400"/>
            <a:ext cx="914400" cy="838200"/>
            <a:chOff x="5029200" y="3886200"/>
            <a:chExt cx="3352800" cy="2971800"/>
          </a:xfrm>
        </p:grpSpPr>
        <p:grpSp>
          <p:nvGrpSpPr>
            <p:cNvPr id="101" name="Group 122"/>
            <p:cNvGrpSpPr/>
            <p:nvPr/>
          </p:nvGrpSpPr>
          <p:grpSpPr>
            <a:xfrm>
              <a:off x="5029200" y="3886200"/>
              <a:ext cx="3352800" cy="2971800"/>
              <a:chOff x="4953000" y="3186285"/>
              <a:chExt cx="1371600" cy="1122218"/>
            </a:xfrm>
          </p:grpSpPr>
          <p:grpSp>
            <p:nvGrpSpPr>
              <p:cNvPr id="105" name="Group 35"/>
              <p:cNvGrpSpPr/>
              <p:nvPr/>
            </p:nvGrpSpPr>
            <p:grpSpPr>
              <a:xfrm>
                <a:off x="4953000" y="3186285"/>
                <a:ext cx="1371600" cy="1122218"/>
                <a:chOff x="990600" y="3042804"/>
                <a:chExt cx="1371600" cy="1122218"/>
              </a:xfrm>
            </p:grpSpPr>
            <p:sp>
              <p:nvSpPr>
                <p:cNvPr id="114" name="Rectangle 113"/>
                <p:cNvSpPr/>
                <p:nvPr/>
              </p:nvSpPr>
              <p:spPr>
                <a:xfrm>
                  <a:off x="990600" y="3435926"/>
                  <a:ext cx="1371600" cy="2978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Oval 114"/>
                <p:cNvSpPr/>
                <p:nvPr/>
              </p:nvSpPr>
              <p:spPr>
                <a:xfrm>
                  <a:off x="990600" y="3207326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Oval 115"/>
                <p:cNvSpPr/>
                <p:nvPr/>
              </p:nvSpPr>
              <p:spPr>
                <a:xfrm>
                  <a:off x="990600" y="3042804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Oval 116"/>
                <p:cNvSpPr/>
                <p:nvPr/>
              </p:nvSpPr>
              <p:spPr>
                <a:xfrm>
                  <a:off x="1653540" y="3070428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Oval 117"/>
                <p:cNvSpPr/>
                <p:nvPr/>
              </p:nvSpPr>
              <p:spPr>
                <a:xfrm>
                  <a:off x="2286000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Oval 118"/>
                <p:cNvSpPr/>
                <p:nvPr/>
              </p:nvSpPr>
              <p:spPr>
                <a:xfrm>
                  <a:off x="1653539" y="3919662"/>
                  <a:ext cx="45719" cy="4572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Oval 119"/>
                <p:cNvSpPr/>
                <p:nvPr/>
              </p:nvSpPr>
              <p:spPr>
                <a:xfrm>
                  <a:off x="1022509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6" name="Group 57"/>
              <p:cNvGrpSpPr/>
              <p:nvPr/>
            </p:nvGrpSpPr>
            <p:grpSpPr>
              <a:xfrm>
                <a:off x="5251349" y="3522257"/>
                <a:ext cx="152400" cy="195262"/>
                <a:chOff x="4592696" y="3033368"/>
                <a:chExt cx="152400" cy="195262"/>
              </a:xfrm>
            </p:grpSpPr>
            <p:sp>
              <p:nvSpPr>
                <p:cNvPr id="111" name="Oval 110"/>
                <p:cNvSpPr/>
                <p:nvPr/>
              </p:nvSpPr>
              <p:spPr>
                <a:xfrm>
                  <a:off x="4592696" y="3152430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0"/>
                <p:cNvSpPr/>
                <p:nvPr/>
              </p:nvSpPr>
              <p:spPr>
                <a:xfrm>
                  <a:off x="4606074" y="3071469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Oval 112"/>
                <p:cNvSpPr/>
                <p:nvPr/>
              </p:nvSpPr>
              <p:spPr>
                <a:xfrm>
                  <a:off x="4592696" y="3033368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7" name="Group 65"/>
              <p:cNvGrpSpPr/>
              <p:nvPr/>
            </p:nvGrpSpPr>
            <p:grpSpPr>
              <a:xfrm>
                <a:off x="5874804" y="3522257"/>
                <a:ext cx="152400" cy="195262"/>
                <a:chOff x="4713101" y="3027346"/>
                <a:chExt cx="152400" cy="195262"/>
              </a:xfrm>
            </p:grpSpPr>
            <p:sp>
              <p:nvSpPr>
                <p:cNvPr id="108" name="Oval 107"/>
                <p:cNvSpPr/>
                <p:nvPr/>
              </p:nvSpPr>
              <p:spPr>
                <a:xfrm>
                  <a:off x="4713101" y="3146408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4726479" y="3065447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Oval 109"/>
                <p:cNvSpPr/>
                <p:nvPr/>
              </p:nvSpPr>
              <p:spPr>
                <a:xfrm>
                  <a:off x="4713101" y="3027346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02" name="Oval 101"/>
            <p:cNvSpPr/>
            <p:nvPr/>
          </p:nvSpPr>
          <p:spPr>
            <a:xfrm>
              <a:off x="6520498" y="5091199"/>
              <a:ext cx="372533" cy="20178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6553200" y="4876800"/>
              <a:ext cx="304800" cy="31529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/>
            <p:cNvSpPr/>
            <p:nvPr/>
          </p:nvSpPr>
          <p:spPr>
            <a:xfrm>
              <a:off x="6520498" y="4775905"/>
              <a:ext cx="372533" cy="201789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4" name="Freeform 123"/>
          <p:cNvSpPr/>
          <p:nvPr/>
        </p:nvSpPr>
        <p:spPr>
          <a:xfrm>
            <a:off x="1434029" y="3382178"/>
            <a:ext cx="254306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 flipH="1">
            <a:off x="4419600" y="3352800"/>
            <a:ext cx="236220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/>
          <p:cNvSpPr txBox="1"/>
          <p:nvPr/>
        </p:nvSpPr>
        <p:spPr>
          <a:xfrm>
            <a:off x="3657600" y="1676400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27" name="TextBox 126"/>
          <p:cNvSpPr txBox="1"/>
          <p:nvPr/>
        </p:nvSpPr>
        <p:spPr>
          <a:xfrm>
            <a:off x="1219200" y="1676400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LED</a:t>
            </a:r>
            <a:endParaRPr lang="en-US" dirty="0"/>
          </a:p>
        </p:txBody>
      </p:sp>
      <p:sp>
        <p:nvSpPr>
          <p:cNvPr id="128" name="TextBox 127"/>
          <p:cNvSpPr txBox="1"/>
          <p:nvPr/>
        </p:nvSpPr>
        <p:spPr>
          <a:xfrm>
            <a:off x="6477000" y="1676400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LED</a:t>
            </a:r>
            <a:endParaRPr lang="en-US" dirty="0"/>
          </a:p>
        </p:txBody>
      </p:sp>
      <p:sp>
        <p:nvSpPr>
          <p:cNvPr id="129" name="TextBox 128"/>
          <p:cNvSpPr txBox="1"/>
          <p:nvPr/>
        </p:nvSpPr>
        <p:spPr>
          <a:xfrm>
            <a:off x="4648200" y="4800600"/>
            <a:ext cx="86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</a:t>
            </a:r>
            <a:endParaRPr lang="en-US" dirty="0"/>
          </a:p>
        </p:txBody>
      </p:sp>
      <p:grpSp>
        <p:nvGrpSpPr>
          <p:cNvPr id="130" name="Group 129"/>
          <p:cNvGrpSpPr/>
          <p:nvPr/>
        </p:nvGrpSpPr>
        <p:grpSpPr>
          <a:xfrm>
            <a:off x="3733800" y="4495800"/>
            <a:ext cx="914400" cy="685800"/>
            <a:chOff x="4953000" y="3186285"/>
            <a:chExt cx="1371600" cy="1122218"/>
          </a:xfrm>
        </p:grpSpPr>
        <p:grpSp>
          <p:nvGrpSpPr>
            <p:cNvPr id="131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137" name="Oval 136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3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134" name="Oval 133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47" name="Freeform 146"/>
          <p:cNvSpPr/>
          <p:nvPr/>
        </p:nvSpPr>
        <p:spPr>
          <a:xfrm>
            <a:off x="4026665" y="3393195"/>
            <a:ext cx="170762" cy="1288974"/>
          </a:xfrm>
          <a:custGeom>
            <a:avLst/>
            <a:gdLst>
              <a:gd name="connsiteX0" fmla="*/ 5508 w 170762"/>
              <a:gd name="connsiteY0" fmla="*/ 1288974 h 1288974"/>
              <a:gd name="connsiteX1" fmla="*/ 27542 w 170762"/>
              <a:gd name="connsiteY1" fmla="*/ 683046 h 1288974"/>
              <a:gd name="connsiteX2" fmla="*/ 170762 w 170762"/>
              <a:gd name="connsiteY2" fmla="*/ 0 h 128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762" h="1288974">
                <a:moveTo>
                  <a:pt x="5508" y="1288974"/>
                </a:moveTo>
                <a:cubicBezTo>
                  <a:pt x="2754" y="1093424"/>
                  <a:pt x="0" y="897875"/>
                  <a:pt x="27542" y="683046"/>
                </a:cubicBezTo>
                <a:cubicBezTo>
                  <a:pt x="55084" y="468217"/>
                  <a:pt x="148728" y="112005"/>
                  <a:pt x="17076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Level Block Diagram</a:t>
            </a:r>
            <a:endParaRPr lang="en-US" dirty="0"/>
          </a:p>
        </p:txBody>
      </p:sp>
      <p:sp>
        <p:nvSpPr>
          <p:cNvPr id="3" name="Can 2"/>
          <p:cNvSpPr/>
          <p:nvPr/>
        </p:nvSpPr>
        <p:spPr>
          <a:xfrm>
            <a:off x="3048000" y="1905000"/>
            <a:ext cx="2209800" cy="2819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n 3"/>
          <p:cNvSpPr/>
          <p:nvPr/>
        </p:nvSpPr>
        <p:spPr>
          <a:xfrm>
            <a:off x="6248400" y="1905000"/>
            <a:ext cx="2057400" cy="2819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an 13"/>
          <p:cNvSpPr/>
          <p:nvPr/>
        </p:nvSpPr>
        <p:spPr>
          <a:xfrm>
            <a:off x="838200" y="2133600"/>
            <a:ext cx="1295400" cy="1676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3581400" y="1295400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1219200" y="1676400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LED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6705600" y="1447800"/>
            <a:ext cx="86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</a:t>
            </a:r>
            <a:endParaRPr lang="en-US" dirty="0"/>
          </a:p>
        </p:txBody>
      </p:sp>
      <p:sp>
        <p:nvSpPr>
          <p:cNvPr id="127" name="Rectangle 126"/>
          <p:cNvSpPr/>
          <p:nvPr/>
        </p:nvSpPr>
        <p:spPr>
          <a:xfrm>
            <a:off x="6553200" y="2743200"/>
            <a:ext cx="1447800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Bank 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6553200" y="3276600"/>
            <a:ext cx="1447800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Bank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6553200" y="3810000"/>
            <a:ext cx="1447800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Bank 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3962400" y="2590800"/>
            <a:ext cx="9144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3962400" y="3048000"/>
            <a:ext cx="9144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BacPac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3200400" y="3962400"/>
            <a:ext cx="9906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Relay </a:t>
            </a:r>
            <a:r>
              <a:rPr lang="en-US" dirty="0" err="1" smtClean="0">
                <a:solidFill>
                  <a:schemeClr val="tx1"/>
                </a:solidFill>
              </a:rPr>
              <a:t>Bd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3200400" y="3505200"/>
            <a:ext cx="9906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Relay </a:t>
            </a:r>
            <a:r>
              <a:rPr lang="en-US" dirty="0" err="1" smtClean="0">
                <a:solidFill>
                  <a:schemeClr val="tx1"/>
                </a:solidFill>
              </a:rPr>
              <a:t>Bd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1066800" y="2590800"/>
            <a:ext cx="762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5" name="Can 134"/>
          <p:cNvSpPr/>
          <p:nvPr/>
        </p:nvSpPr>
        <p:spPr>
          <a:xfrm>
            <a:off x="609600" y="4724400"/>
            <a:ext cx="1295400" cy="1676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990600" y="4267200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LED</a:t>
            </a:r>
            <a:endParaRPr lang="en-US" dirty="0"/>
          </a:p>
        </p:txBody>
      </p:sp>
      <p:sp>
        <p:nvSpPr>
          <p:cNvPr id="137" name="Rectangle 136"/>
          <p:cNvSpPr/>
          <p:nvPr/>
        </p:nvSpPr>
        <p:spPr>
          <a:xfrm>
            <a:off x="838200" y="5181600"/>
            <a:ext cx="762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8" name="Freeform 137"/>
          <p:cNvSpPr/>
          <p:nvPr/>
        </p:nvSpPr>
        <p:spPr>
          <a:xfrm>
            <a:off x="4343400" y="4724400"/>
            <a:ext cx="277166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1652530" y="4726236"/>
            <a:ext cx="2203374" cy="2071171"/>
          </a:xfrm>
          <a:custGeom>
            <a:avLst/>
            <a:gdLst>
              <a:gd name="connsiteX0" fmla="*/ 0 w 2203374"/>
              <a:gd name="connsiteY0" fmla="*/ 1663547 h 2071171"/>
              <a:gd name="connsiteX1" fmla="*/ 627962 w 2203374"/>
              <a:gd name="connsiteY1" fmla="*/ 1983036 h 2071171"/>
              <a:gd name="connsiteX2" fmla="*/ 1872868 w 2203374"/>
              <a:gd name="connsiteY2" fmla="*/ 1134737 h 2071171"/>
              <a:gd name="connsiteX3" fmla="*/ 2203374 w 2203374"/>
              <a:gd name="connsiteY3" fmla="*/ 0 h 2071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3374" h="2071171">
                <a:moveTo>
                  <a:pt x="0" y="1663547"/>
                </a:moveTo>
                <a:cubicBezTo>
                  <a:pt x="157908" y="1867359"/>
                  <a:pt x="315817" y="2071171"/>
                  <a:pt x="627962" y="1983036"/>
                </a:cubicBezTo>
                <a:cubicBezTo>
                  <a:pt x="940107" y="1894901"/>
                  <a:pt x="1610299" y="1465243"/>
                  <a:pt x="1872868" y="1134737"/>
                </a:cubicBezTo>
                <a:cubicBezTo>
                  <a:pt x="2135437" y="804231"/>
                  <a:pt x="2118912" y="123022"/>
                  <a:pt x="2203374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1905918" y="3800819"/>
            <a:ext cx="1751682" cy="1681909"/>
          </a:xfrm>
          <a:custGeom>
            <a:avLst/>
            <a:gdLst>
              <a:gd name="connsiteX0" fmla="*/ 0 w 1751682"/>
              <a:gd name="connsiteY0" fmla="*/ 0 h 1681909"/>
              <a:gd name="connsiteX1" fmla="*/ 506776 w 1751682"/>
              <a:gd name="connsiteY1" fmla="*/ 1476261 h 1681909"/>
              <a:gd name="connsiteX2" fmla="*/ 1465243 w 1751682"/>
              <a:gd name="connsiteY2" fmla="*/ 1233889 h 1681909"/>
              <a:gd name="connsiteX3" fmla="*/ 1751682 w 1751682"/>
              <a:gd name="connsiteY3" fmla="*/ 903383 h 1681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1682" h="1681909">
                <a:moveTo>
                  <a:pt x="0" y="0"/>
                </a:moveTo>
                <a:cubicBezTo>
                  <a:pt x="131284" y="635306"/>
                  <a:pt x="262569" y="1270613"/>
                  <a:pt x="506776" y="1476261"/>
                </a:cubicBezTo>
                <a:cubicBezTo>
                  <a:pt x="750983" y="1681909"/>
                  <a:pt x="1257759" y="1329369"/>
                  <a:pt x="1465243" y="1233889"/>
                </a:cubicBezTo>
                <a:cubicBezTo>
                  <a:pt x="1672727" y="1138409"/>
                  <a:pt x="1712204" y="1020896"/>
                  <a:pt x="1751682" y="903383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Camera </a:t>
            </a:r>
            <a:r>
              <a:rPr lang="en-US" dirty="0" smtClean="0"/>
              <a:t>Housing Components</a:t>
            </a:r>
            <a:endParaRPr lang="en-US" dirty="0"/>
          </a:p>
        </p:txBody>
      </p:sp>
      <p:pic>
        <p:nvPicPr>
          <p:cNvPr id="11" name="Picture 10" descr="1chTTLrelay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164391">
            <a:off x="5693550" y="3736367"/>
            <a:ext cx="3124200" cy="2270831"/>
          </a:xfrm>
          <a:prstGeom prst="rect">
            <a:avLst/>
          </a:prstGeom>
        </p:spPr>
      </p:pic>
      <p:pic>
        <p:nvPicPr>
          <p:cNvPr id="10" name="Picture 9" descr="MicroRax small fram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368" y="1219201"/>
            <a:ext cx="2391032" cy="2057400"/>
          </a:xfrm>
          <a:prstGeom prst="rect">
            <a:avLst/>
          </a:prstGeom>
        </p:spPr>
      </p:pic>
      <p:pic>
        <p:nvPicPr>
          <p:cNvPr id="8" name="Picture 7" descr="TimeController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3962400"/>
            <a:ext cx="2438400" cy="1761744"/>
          </a:xfrm>
          <a:prstGeom prst="rect">
            <a:avLst/>
          </a:prstGeom>
        </p:spPr>
      </p:pic>
      <p:pic>
        <p:nvPicPr>
          <p:cNvPr id="7" name="Picture 6" descr="GoPro-HD-Hero2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0" y="1219200"/>
            <a:ext cx="2362200" cy="18383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5800" y="3124200"/>
            <a:ext cx="2169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</a:t>
            </a:r>
            <a:r>
              <a:rPr lang="en-US" dirty="0" err="1" smtClean="0"/>
              <a:t>Hero2</a:t>
            </a:r>
            <a:r>
              <a:rPr lang="en-US" dirty="0" smtClean="0"/>
              <a:t> Camera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5791200"/>
            <a:ext cx="2581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MBARI Custom Controller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943600" y="3352800"/>
            <a:ext cx="2662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MicroRax</a:t>
            </a:r>
            <a:r>
              <a:rPr lang="en-US" dirty="0" smtClean="0"/>
              <a:t> Internal Framing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867400" y="5562600"/>
            <a:ext cx="2650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TTL</a:t>
            </a:r>
            <a:r>
              <a:rPr lang="en-US" dirty="0" smtClean="0"/>
              <a:t> Driven Relay Board (2)</a:t>
            </a:r>
            <a:endParaRPr lang="en-US" dirty="0"/>
          </a:p>
        </p:txBody>
      </p:sp>
      <p:pic>
        <p:nvPicPr>
          <p:cNvPr id="16" name="Picture 15" descr="board_len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81400" y="2514600"/>
            <a:ext cx="1981200" cy="1981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114800" y="4267200"/>
            <a:ext cx="9947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Optional</a:t>
            </a:r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Party</a:t>
            </a:r>
          </a:p>
          <a:p>
            <a:r>
              <a:rPr lang="en-US" dirty="0" smtClean="0"/>
              <a:t>Lens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Housing Block Diagram</a:t>
            </a:r>
            <a:endParaRPr lang="en-US" dirty="0"/>
          </a:p>
        </p:txBody>
      </p:sp>
      <p:pic>
        <p:nvPicPr>
          <p:cNvPr id="3" name="Picture 2" descr="GoPro-HD-Hero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85800" y="2133600"/>
            <a:ext cx="1371600" cy="1181780"/>
          </a:xfrm>
          <a:prstGeom prst="rect">
            <a:avLst/>
          </a:prstGeom>
        </p:spPr>
      </p:pic>
      <p:pic>
        <p:nvPicPr>
          <p:cNvPr id="4" name="Picture 3" descr="TimeController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2133600"/>
            <a:ext cx="1371600" cy="990981"/>
          </a:xfrm>
          <a:prstGeom prst="rect">
            <a:avLst/>
          </a:prstGeom>
        </p:spPr>
      </p:pic>
      <p:pic>
        <p:nvPicPr>
          <p:cNvPr id="5" name="Picture 4" descr="1chTTLrelay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0" y="3733800"/>
            <a:ext cx="1677372" cy="1219201"/>
          </a:xfrm>
          <a:prstGeom prst="rect">
            <a:avLst/>
          </a:prstGeom>
        </p:spPr>
      </p:pic>
      <p:pic>
        <p:nvPicPr>
          <p:cNvPr id="6" name="Picture 5" descr="1chTTLrelay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0400" y="4953000"/>
            <a:ext cx="1676400" cy="121849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1981200" y="2743200"/>
            <a:ext cx="1295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438400" y="2667000"/>
            <a:ext cx="15240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14600" y="27432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057400" y="2133600"/>
            <a:ext cx="642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Hero</a:t>
            </a:r>
          </a:p>
          <a:p>
            <a:r>
              <a:rPr lang="en-US" dirty="0" smtClean="0"/>
              <a:t>Bus</a:t>
            </a:r>
            <a:endParaRPr lang="en-US" dirty="0"/>
          </a:p>
        </p:txBody>
      </p:sp>
      <p:sp>
        <p:nvSpPr>
          <p:cNvPr id="14" name="Freeform 13"/>
          <p:cNvSpPr/>
          <p:nvPr/>
        </p:nvSpPr>
        <p:spPr>
          <a:xfrm>
            <a:off x="3194892" y="3117773"/>
            <a:ext cx="473725" cy="848299"/>
          </a:xfrm>
          <a:custGeom>
            <a:avLst/>
            <a:gdLst>
              <a:gd name="connsiteX0" fmla="*/ 0 w 473725"/>
              <a:gd name="connsiteY0" fmla="*/ 848299 h 848299"/>
              <a:gd name="connsiteX1" fmla="*/ 396607 w 473725"/>
              <a:gd name="connsiteY1" fmla="*/ 484743 h 848299"/>
              <a:gd name="connsiteX2" fmla="*/ 462708 w 473725"/>
              <a:gd name="connsiteY2" fmla="*/ 0 h 84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3725" h="848299">
                <a:moveTo>
                  <a:pt x="0" y="848299"/>
                </a:moveTo>
                <a:cubicBezTo>
                  <a:pt x="159744" y="737212"/>
                  <a:pt x="319489" y="626126"/>
                  <a:pt x="396607" y="484743"/>
                </a:cubicBezTo>
                <a:cubicBezTo>
                  <a:pt x="473725" y="343360"/>
                  <a:pt x="468216" y="171680"/>
                  <a:pt x="462708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4191000" y="3124200"/>
            <a:ext cx="228600" cy="2143699"/>
          </a:xfrm>
          <a:custGeom>
            <a:avLst/>
            <a:gdLst>
              <a:gd name="connsiteX0" fmla="*/ 0 w 473725"/>
              <a:gd name="connsiteY0" fmla="*/ 848299 h 848299"/>
              <a:gd name="connsiteX1" fmla="*/ 396607 w 473725"/>
              <a:gd name="connsiteY1" fmla="*/ 484743 h 848299"/>
              <a:gd name="connsiteX2" fmla="*/ 462708 w 473725"/>
              <a:gd name="connsiteY2" fmla="*/ 0 h 84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3725" h="848299">
                <a:moveTo>
                  <a:pt x="0" y="848299"/>
                </a:moveTo>
                <a:cubicBezTo>
                  <a:pt x="159744" y="737212"/>
                  <a:pt x="319489" y="626126"/>
                  <a:pt x="396607" y="484743"/>
                </a:cubicBezTo>
                <a:cubicBezTo>
                  <a:pt x="473725" y="343360"/>
                  <a:pt x="468216" y="171680"/>
                  <a:pt x="462708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696200" y="2743200"/>
            <a:ext cx="381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5400000">
            <a:off x="800100" y="56007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5400000">
            <a:off x="2019300" y="56007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96748" y="3615369"/>
            <a:ext cx="1893064" cy="2069335"/>
          </a:xfrm>
          <a:custGeom>
            <a:avLst/>
            <a:gdLst>
              <a:gd name="connsiteX0" fmla="*/ 251551 w 1893064"/>
              <a:gd name="connsiteY0" fmla="*/ 2069335 h 2069335"/>
              <a:gd name="connsiteX1" fmla="*/ 273585 w 1893064"/>
              <a:gd name="connsiteY1" fmla="*/ 306636 h 2069335"/>
              <a:gd name="connsiteX2" fmla="*/ 1893064 w 1893064"/>
              <a:gd name="connsiteY2" fmla="*/ 229518 h 2069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3064" h="2069335">
                <a:moveTo>
                  <a:pt x="251551" y="2069335"/>
                </a:moveTo>
                <a:cubicBezTo>
                  <a:pt x="125775" y="1341303"/>
                  <a:pt x="0" y="613272"/>
                  <a:pt x="273585" y="306636"/>
                </a:cubicBezTo>
                <a:cubicBezTo>
                  <a:pt x="547170" y="0"/>
                  <a:pt x="1220117" y="114759"/>
                  <a:pt x="1893064" y="229518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091368" y="4983297"/>
            <a:ext cx="1257760" cy="712423"/>
          </a:xfrm>
          <a:custGeom>
            <a:avLst/>
            <a:gdLst>
              <a:gd name="connsiteX0" fmla="*/ 56921 w 1257760"/>
              <a:gd name="connsiteY0" fmla="*/ 712423 h 712423"/>
              <a:gd name="connsiteX1" fmla="*/ 200140 w 1257760"/>
              <a:gd name="connsiteY1" fmla="*/ 95479 h 712423"/>
              <a:gd name="connsiteX2" fmla="*/ 1257760 w 1257760"/>
              <a:gd name="connsiteY2" fmla="*/ 139546 h 71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7760" h="712423">
                <a:moveTo>
                  <a:pt x="56921" y="712423"/>
                </a:moveTo>
                <a:cubicBezTo>
                  <a:pt x="28460" y="451690"/>
                  <a:pt x="0" y="190958"/>
                  <a:pt x="200140" y="95479"/>
                </a:cubicBezTo>
                <a:cubicBezTo>
                  <a:pt x="400280" y="0"/>
                  <a:pt x="829020" y="69773"/>
                  <a:pt x="1257760" y="13954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4572000" y="2895600"/>
            <a:ext cx="3124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Freeform 23"/>
          <p:cNvSpPr/>
          <p:nvPr/>
        </p:nvSpPr>
        <p:spPr>
          <a:xfrm>
            <a:off x="3866920" y="2895600"/>
            <a:ext cx="1696598" cy="1801257"/>
          </a:xfrm>
          <a:custGeom>
            <a:avLst/>
            <a:gdLst>
              <a:gd name="connsiteX0" fmla="*/ 0 w 1696598"/>
              <a:gd name="connsiteY0" fmla="*/ 1938968 h 2185011"/>
              <a:gd name="connsiteX1" fmla="*/ 1311008 w 1696598"/>
              <a:gd name="connsiteY1" fmla="*/ 1861850 h 2185011"/>
              <a:gd name="connsiteX2" fmla="*/ 1696598 w 1696598"/>
              <a:gd name="connsiteY2" fmla="*/ 0 h 2185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6598" h="2185011">
                <a:moveTo>
                  <a:pt x="0" y="1938968"/>
                </a:moveTo>
                <a:cubicBezTo>
                  <a:pt x="514121" y="2061989"/>
                  <a:pt x="1028242" y="2185011"/>
                  <a:pt x="1311008" y="1861850"/>
                </a:cubicBezTo>
                <a:cubicBezTo>
                  <a:pt x="1593774" y="1538689"/>
                  <a:pt x="1639678" y="291947"/>
                  <a:pt x="1696598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4770304" y="2895599"/>
            <a:ext cx="1373436" cy="3137971"/>
          </a:xfrm>
          <a:custGeom>
            <a:avLst/>
            <a:gdLst>
              <a:gd name="connsiteX0" fmla="*/ 0 w 1373436"/>
              <a:gd name="connsiteY0" fmla="*/ 3150824 h 3510708"/>
              <a:gd name="connsiteX1" fmla="*/ 1145754 w 1373436"/>
              <a:gd name="connsiteY1" fmla="*/ 2985571 h 3510708"/>
              <a:gd name="connsiteX2" fmla="*/ 1366091 w 1373436"/>
              <a:gd name="connsiteY2" fmla="*/ 0 h 3510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3436" h="3510708">
                <a:moveTo>
                  <a:pt x="0" y="3150824"/>
                </a:moveTo>
                <a:cubicBezTo>
                  <a:pt x="459036" y="3330766"/>
                  <a:pt x="918072" y="3510708"/>
                  <a:pt x="1145754" y="2985571"/>
                </a:cubicBezTo>
                <a:cubicBezTo>
                  <a:pt x="1373436" y="2460434"/>
                  <a:pt x="1369763" y="1230217"/>
                  <a:pt x="1366091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096000" y="2590800"/>
            <a:ext cx="162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Battery Voltage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3400" y="6172200"/>
            <a:ext cx="946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LED</a:t>
            </a:r>
          </a:p>
          <a:p>
            <a:r>
              <a:rPr lang="en-US" dirty="0" smtClean="0"/>
              <a:t>Housing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828800" y="6172200"/>
            <a:ext cx="946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LED</a:t>
            </a:r>
          </a:p>
          <a:p>
            <a:r>
              <a:rPr lang="en-US" dirty="0" smtClean="0"/>
              <a:t>Housing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581400" y="3352800"/>
            <a:ext cx="877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TTL</a:t>
            </a:r>
            <a:endParaRPr lang="en-US" dirty="0" smtClean="0"/>
          </a:p>
          <a:p>
            <a:r>
              <a:rPr lang="en-US" dirty="0" smtClean="0"/>
              <a:t>Control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696200" y="3962400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Battery</a:t>
            </a:r>
          </a:p>
          <a:p>
            <a:r>
              <a:rPr lang="en-US" dirty="0" smtClean="0"/>
              <a:t>Housing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29000" y="1524000"/>
            <a:ext cx="8980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Custom</a:t>
            </a:r>
          </a:p>
          <a:p>
            <a:r>
              <a:rPr lang="en-US" dirty="0" err="1" smtClean="0"/>
              <a:t>BacPac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7696200" y="16764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4660135" y="1876539"/>
            <a:ext cx="3018622" cy="547172"/>
          </a:xfrm>
          <a:custGeom>
            <a:avLst/>
            <a:gdLst>
              <a:gd name="connsiteX0" fmla="*/ 0 w 3018622"/>
              <a:gd name="connsiteY0" fmla="*/ 547172 h 547172"/>
              <a:gd name="connsiteX1" fmla="*/ 738130 w 3018622"/>
              <a:gd name="connsiteY1" fmla="*/ 84463 h 547172"/>
              <a:gd name="connsiteX2" fmla="*/ 3018622 w 3018622"/>
              <a:gd name="connsiteY2" fmla="*/ 40396 h 54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8622" h="547172">
                <a:moveTo>
                  <a:pt x="0" y="547172"/>
                </a:moveTo>
                <a:cubicBezTo>
                  <a:pt x="117513" y="358049"/>
                  <a:pt x="235026" y="168926"/>
                  <a:pt x="738130" y="84463"/>
                </a:cubicBezTo>
                <a:cubicBezTo>
                  <a:pt x="1241234" y="0"/>
                  <a:pt x="2129928" y="20198"/>
                  <a:pt x="3018622" y="4039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8153400" y="1676400"/>
            <a:ext cx="684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USB</a:t>
            </a:r>
          </a:p>
          <a:p>
            <a:r>
              <a:rPr lang="en-US" dirty="0" smtClean="0"/>
              <a:t>Port?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 smtClean="0"/>
              <a:t>Custom </a:t>
            </a:r>
            <a:r>
              <a:rPr lang="en-US" dirty="0" err="1" smtClean="0"/>
              <a:t>BacPac</a:t>
            </a:r>
            <a:r>
              <a:rPr lang="en-US" dirty="0" smtClean="0"/>
              <a:t> Block Diagram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038600" y="5638800"/>
            <a:ext cx="1295400" cy="533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4.0V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76600" y="2362200"/>
            <a:ext cx="1143000" cy="1828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Micro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Controller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0" y="1600200"/>
            <a:ext cx="10668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EEPROM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15200" y="2057400"/>
            <a:ext cx="533400" cy="4114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39000" y="1371600"/>
            <a:ext cx="642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Hero</a:t>
            </a:r>
          </a:p>
          <a:p>
            <a:r>
              <a:rPr lang="en-US" dirty="0" smtClean="0"/>
              <a:t>Bus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2743200"/>
            <a:ext cx="9044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</a:t>
            </a:r>
          </a:p>
          <a:p>
            <a:r>
              <a:rPr lang="en-US" dirty="0" err="1" smtClean="0"/>
              <a:t>GoPro</a:t>
            </a:r>
            <a:endParaRPr lang="en-US" dirty="0" smtClean="0"/>
          </a:p>
          <a:p>
            <a:r>
              <a:rPr lang="en-US" dirty="0" smtClean="0"/>
              <a:t>Hero</a:t>
            </a:r>
          </a:p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038600" y="4953000"/>
            <a:ext cx="1295400" cy="533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3.3V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419600" y="2819400"/>
            <a:ext cx="2895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0" y="22098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62600" y="2514600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I2C</a:t>
            </a:r>
            <a:r>
              <a:rPr lang="en-US" dirty="0" smtClean="0"/>
              <a:t> Bus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5334000" y="5867400"/>
            <a:ext cx="19812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914400" y="5105400"/>
            <a:ext cx="381000" cy="990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295400" y="5943600"/>
            <a:ext cx="2743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895600" y="5334000"/>
            <a:ext cx="1143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895600" y="5334000"/>
            <a:ext cx="0" cy="6096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52400" y="5791200"/>
            <a:ext cx="9481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</a:t>
            </a:r>
            <a:r>
              <a:rPr lang="en-US" dirty="0" err="1" smtClean="0"/>
              <a:t>Batt</a:t>
            </a:r>
            <a:endParaRPr lang="en-US" dirty="0" smtClean="0"/>
          </a:p>
          <a:p>
            <a:r>
              <a:rPr lang="en-US" dirty="0" smtClean="0"/>
              <a:t>Housing</a:t>
            </a:r>
            <a:endParaRPr lang="en-US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4419600" y="3200400"/>
            <a:ext cx="2895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419600" y="3581400"/>
            <a:ext cx="2895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62600" y="2895600"/>
            <a:ext cx="1711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 On Signal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562600" y="3276600"/>
            <a:ext cx="1733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Digital Inputs (4)</a:t>
            </a:r>
            <a:endParaRPr lang="en-US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1295400" y="4572000"/>
            <a:ext cx="6019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914400" y="42672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228600" y="4191000"/>
            <a:ext cx="684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USB</a:t>
            </a:r>
          </a:p>
          <a:p>
            <a:r>
              <a:rPr lang="en-US" dirty="0" smtClean="0"/>
              <a:t>Port?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5562600" y="4267200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USB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1676400" y="2514600"/>
            <a:ext cx="8382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RS-232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Xcvr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14400" y="2514600"/>
            <a:ext cx="3810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95400" y="28194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514600" y="2819400"/>
            <a:ext cx="76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914400" y="1600200"/>
            <a:ext cx="3810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52400" y="2590800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Debug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152400" y="1676400"/>
            <a:ext cx="61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Prog</a:t>
            </a:r>
            <a:endParaRPr lang="en-US" dirty="0"/>
          </a:p>
        </p:txBody>
      </p:sp>
      <p:cxnSp>
        <p:nvCxnSpPr>
          <p:cNvPr id="49" name="Straight Connector 48"/>
          <p:cNvCxnSpPr/>
          <p:nvPr/>
        </p:nvCxnSpPr>
        <p:spPr>
          <a:xfrm>
            <a:off x="1295400" y="1905000"/>
            <a:ext cx="2286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581400" y="1905000"/>
            <a:ext cx="0" cy="4572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133600" y="3886200"/>
            <a:ext cx="0" cy="10668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2133600" y="3886200"/>
            <a:ext cx="1143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1676400" y="4953000"/>
            <a:ext cx="8382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Scaling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209800" y="4648200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4" name="Rectangle 63"/>
          <p:cNvSpPr/>
          <p:nvPr/>
        </p:nvSpPr>
        <p:spPr>
          <a:xfrm>
            <a:off x="914400" y="3276600"/>
            <a:ext cx="3810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/>
          <p:cNvCxnSpPr/>
          <p:nvPr/>
        </p:nvCxnSpPr>
        <p:spPr>
          <a:xfrm>
            <a:off x="1295400" y="3581400"/>
            <a:ext cx="19812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1524000" y="3276600"/>
            <a:ext cx="1594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LED Control (2)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0" y="3200400"/>
            <a:ext cx="971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Relay</a:t>
            </a:r>
          </a:p>
          <a:p>
            <a:r>
              <a:rPr lang="en-US" dirty="0" smtClean="0"/>
              <a:t>Board(s)</a:t>
            </a:r>
            <a:endParaRPr lang="en-US" dirty="0"/>
          </a:p>
        </p:txBody>
      </p:sp>
      <p:cxnSp>
        <p:nvCxnSpPr>
          <p:cNvPr id="71" name="Straight Connector 70"/>
          <p:cNvCxnSpPr/>
          <p:nvPr/>
        </p:nvCxnSpPr>
        <p:spPr>
          <a:xfrm>
            <a:off x="2514600" y="5334000"/>
            <a:ext cx="381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419600" y="3962400"/>
            <a:ext cx="2895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5562600" y="3657600"/>
            <a:ext cx="1408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 Status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5562600" y="5562600"/>
            <a:ext cx="155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 Power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444</Words>
  <Application>Microsoft Office PowerPoint</Application>
  <PresentationFormat>On-screen Show (4:3)</PresentationFormat>
  <Paragraphs>347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Self Contained Plankton Imager Prototype</vt:lpstr>
      <vt:lpstr>Housing Tubes</vt:lpstr>
      <vt:lpstr>Housing End Caps</vt:lpstr>
      <vt:lpstr>Schedule 80 PVC Pipe</vt:lpstr>
      <vt:lpstr>Split Functionality</vt:lpstr>
      <vt:lpstr>System Level Block Diagram</vt:lpstr>
      <vt:lpstr>Camera Housing Components</vt:lpstr>
      <vt:lpstr>Camera Housing Block Diagram</vt:lpstr>
      <vt:lpstr>Custom BacPac Block Diagram</vt:lpstr>
      <vt:lpstr>LED Housing Components</vt:lpstr>
      <vt:lpstr>LED Housing Block Diagram</vt:lpstr>
      <vt:lpstr>Battery Housing Components</vt:lpstr>
      <vt:lpstr>Battery Housing Block Diagram</vt:lpstr>
      <vt:lpstr>Parts Availability</vt:lpstr>
      <vt:lpstr>Price Breakdown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SCPI Prototype</dc:title>
  <dc:creator>ckecy</dc:creator>
  <cp:lastModifiedBy>ckecy</cp:lastModifiedBy>
  <cp:revision>14</cp:revision>
  <dcterms:created xsi:type="dcterms:W3CDTF">2012-04-09T21:10:44Z</dcterms:created>
  <dcterms:modified xsi:type="dcterms:W3CDTF">2012-04-10T12:58:53Z</dcterms:modified>
</cp:coreProperties>
</file>