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9" r:id="rId4"/>
    <p:sldId id="258" r:id="rId5"/>
    <p:sldId id="261" r:id="rId6"/>
    <p:sldId id="270" r:id="rId7"/>
    <p:sldId id="260" r:id="rId8"/>
    <p:sldId id="267" r:id="rId9"/>
    <p:sldId id="271" r:id="rId10"/>
    <p:sldId id="263" r:id="rId11"/>
    <p:sldId id="268" r:id="rId12"/>
    <p:sldId id="265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61A6B-DE9E-45A5-9C8D-7F93905830CA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61E5-245A-4B26-9113-419792F84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948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61A6B-DE9E-45A5-9C8D-7F93905830CA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61E5-245A-4B26-9113-419792F84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81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61A6B-DE9E-45A5-9C8D-7F93905830CA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61E5-245A-4B26-9113-419792F84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65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61A6B-DE9E-45A5-9C8D-7F93905830CA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61E5-245A-4B26-9113-419792F84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08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61A6B-DE9E-45A5-9C8D-7F93905830CA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61E5-245A-4B26-9113-419792F84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747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61A6B-DE9E-45A5-9C8D-7F93905830CA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61E5-245A-4B26-9113-419792F84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2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61A6B-DE9E-45A5-9C8D-7F93905830CA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61E5-245A-4B26-9113-419792F84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72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61A6B-DE9E-45A5-9C8D-7F93905830CA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61E5-245A-4B26-9113-419792F84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152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61A6B-DE9E-45A5-9C8D-7F93905830CA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61E5-245A-4B26-9113-419792F84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085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61A6B-DE9E-45A5-9C8D-7F93905830CA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61E5-245A-4B26-9113-419792F84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11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61A6B-DE9E-45A5-9C8D-7F93905830CA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61E5-245A-4B26-9113-419792F84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129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61A6B-DE9E-45A5-9C8D-7F93905830CA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261E5-245A-4B26-9113-419792F84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06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91200" y="381000"/>
            <a:ext cx="2819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Chad Kecy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6172200"/>
            <a:ext cx="6172200" cy="6858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Tuesday Jan 20, 2015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47954"/>
            <a:ext cx="7924800" cy="5248311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55172" y="91551"/>
            <a:ext cx="7772400" cy="762000"/>
          </a:xfrm>
        </p:spPr>
        <p:txBody>
          <a:bodyPr/>
          <a:lstStyle/>
          <a:p>
            <a:r>
              <a:rPr lang="en-US" i="1" dirty="0" smtClean="0"/>
              <a:t>SeeStar:</a:t>
            </a:r>
            <a:endParaRPr lang="en-US" i="1" dirty="0"/>
          </a:p>
        </p:txBody>
      </p:sp>
      <p:sp>
        <p:nvSpPr>
          <p:cNvPr id="9" name="TextBox 8"/>
          <p:cNvSpPr txBox="1"/>
          <p:nvPr/>
        </p:nvSpPr>
        <p:spPr>
          <a:xfrm>
            <a:off x="762000" y="620485"/>
            <a:ext cx="800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Engineering an open source hardware design</a:t>
            </a:r>
            <a:endParaRPr lang="en-US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6313714" y="5334506"/>
            <a:ext cx="228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Chad Kecy</a:t>
            </a:r>
          </a:p>
          <a:p>
            <a:r>
              <a:rPr lang="en-US" sz="3200" dirty="0" smtClean="0"/>
              <a:t>Jan 20, 2015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5233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/>
          <a:lstStyle/>
          <a:p>
            <a:r>
              <a:rPr lang="en-US" dirty="0" smtClean="0"/>
              <a:t>Develop the Prototype</a:t>
            </a:r>
            <a:endParaRPr lang="en-US" dirty="0"/>
          </a:p>
        </p:txBody>
      </p:sp>
      <p:pic>
        <p:nvPicPr>
          <p:cNvPr id="1026" name="Picture 2" descr="Y:\901107.SeeStar\IEEE Paper\Fig2_Camera Housing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4000501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Y:\901107.SeeStar\IEEE Paper\Fig4_LED Housing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386" y="1295400"/>
            <a:ext cx="4191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Y:\901107.SeeStar\IEEE Paper\Fig3_Battery  Housing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62400"/>
            <a:ext cx="413385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51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14400"/>
            <a:ext cx="3954239" cy="52723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2"/>
            <a:ext cx="8229600" cy="881063"/>
          </a:xfrm>
        </p:spPr>
        <p:txBody>
          <a:bodyPr>
            <a:normAutofit/>
          </a:bodyPr>
          <a:lstStyle/>
          <a:p>
            <a:r>
              <a:rPr lang="en-US" dirty="0" smtClean="0"/>
              <a:t>Prototype</a:t>
            </a:r>
            <a:r>
              <a:rPr lang="en-US" dirty="0" smtClean="0"/>
              <a:t> </a:t>
            </a:r>
            <a:r>
              <a:rPr lang="en-US" dirty="0" smtClean="0"/>
              <a:t>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41400"/>
            <a:ext cx="3124200" cy="685800"/>
          </a:xfrm>
        </p:spPr>
        <p:txBody>
          <a:bodyPr>
            <a:normAutofit/>
          </a:bodyPr>
          <a:lstStyle/>
          <a:p>
            <a:r>
              <a:rPr lang="en-US" dirty="0" err="1" smtClean="0"/>
              <a:t>ROV</a:t>
            </a:r>
            <a:r>
              <a:rPr lang="en-US" dirty="0" smtClean="0"/>
              <a:t> </a:t>
            </a:r>
            <a:r>
              <a:rPr lang="en-US" dirty="0" err="1" smtClean="0"/>
              <a:t>Ventana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02097" y="1584326"/>
            <a:ext cx="5272318" cy="3954239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5023757" y="1034143"/>
            <a:ext cx="34290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schemeClr val="bg1"/>
                </a:solidFill>
              </a:rPr>
              <a:t>KFA</a:t>
            </a:r>
            <a:r>
              <a:rPr lang="en-US" dirty="0" smtClean="0">
                <a:solidFill>
                  <a:schemeClr val="bg1"/>
                </a:solidFill>
              </a:rPr>
              <a:t>/</a:t>
            </a:r>
            <a:r>
              <a:rPr lang="en-US" dirty="0" err="1" smtClean="0">
                <a:solidFill>
                  <a:schemeClr val="bg1"/>
                </a:solidFill>
              </a:rPr>
              <a:t>swFOCE</a:t>
            </a:r>
            <a:r>
              <a:rPr lang="en-US" dirty="0" smtClean="0">
                <a:solidFill>
                  <a:schemeClr val="bg1"/>
                </a:solidFill>
              </a:rPr>
              <a:t> site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0488" y="6240583"/>
            <a:ext cx="2791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 Series of depths (to </a:t>
            </a:r>
            <a:r>
              <a:rPr lang="en-US" dirty="0" err="1" smtClean="0"/>
              <a:t>300m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56414" y="6186718"/>
            <a:ext cx="3452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Image every 60 sec for 48 hours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Depth of </a:t>
            </a:r>
            <a:r>
              <a:rPr lang="en-US" dirty="0" err="1" smtClean="0"/>
              <a:t>15m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98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/>
          <a:lstStyle/>
          <a:p>
            <a:r>
              <a:rPr lang="en-US" dirty="0" smtClean="0"/>
              <a:t>Refine/Upgrade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019800" cy="2133599"/>
          </a:xfrm>
        </p:spPr>
        <p:txBody>
          <a:bodyPr>
            <a:normAutofit/>
          </a:bodyPr>
          <a:lstStyle/>
          <a:p>
            <a:r>
              <a:rPr lang="en-US" dirty="0" smtClean="0"/>
              <a:t>Better imager</a:t>
            </a:r>
          </a:p>
          <a:p>
            <a:r>
              <a:rPr lang="en-US" dirty="0" smtClean="0"/>
              <a:t>Reduce production cost further</a:t>
            </a:r>
          </a:p>
          <a:p>
            <a:r>
              <a:rPr lang="en-US" dirty="0" smtClean="0"/>
              <a:t>Simpler electronic control board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" y="3853543"/>
            <a:ext cx="3962400" cy="2971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241686"/>
            <a:ext cx="3372995" cy="219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17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371" y="1524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7200"/>
          </a:xfrm>
        </p:spPr>
        <p:txBody>
          <a:bodyPr>
            <a:normAutofit fontScale="92500" lnSpcReduction="20000"/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" y="1295400"/>
            <a:ext cx="9135658" cy="514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57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SeeStar and What Does it Do?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485" y="1371600"/>
            <a:ext cx="3282624" cy="4914900"/>
          </a:xfrm>
          <a:prstGeom prst="rect">
            <a:avLst/>
          </a:prstGeom>
        </p:spPr>
      </p:pic>
      <p:pic>
        <p:nvPicPr>
          <p:cNvPr id="7" name="Picture 2" descr="Y:\901107.SeeStar\Images\SeeStar on Lander- 5-23-2014\DSC_42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00" y="1371600"/>
            <a:ext cx="3755984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Kzt50HUOY1MRKqHSoMZAQUpNLNW5Yo-Mb4DA2_Y2Q0u2k8zZloyNGmT3Qym_pZFTY7DPCufCSWHAIz9E4DK57yZf5x8gul2ZaBz5Bak1W7jSebG9xiNQ1_sjbVsbh48mA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00" y="3886200"/>
            <a:ext cx="3755984" cy="2400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004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Engineering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Define the problem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Specify </a:t>
            </a:r>
            <a:r>
              <a:rPr lang="en-US" dirty="0"/>
              <a:t>system </a:t>
            </a:r>
            <a:r>
              <a:rPr lang="en-US" dirty="0" smtClean="0"/>
              <a:t>requirements</a:t>
            </a:r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US" dirty="0" smtClean="0"/>
              <a:t>Preliminary Design Review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Perform background </a:t>
            </a:r>
            <a:r>
              <a:rPr lang="en-US" dirty="0" smtClean="0"/>
              <a:t>research / evaluations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Choose </a:t>
            </a:r>
            <a:r>
              <a:rPr lang="en-US" dirty="0" smtClean="0"/>
              <a:t>a potential </a:t>
            </a:r>
            <a:r>
              <a:rPr lang="en-US" dirty="0" smtClean="0"/>
              <a:t>solution</a:t>
            </a:r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US" dirty="0" smtClean="0"/>
              <a:t>Concept D</a:t>
            </a:r>
            <a:r>
              <a:rPr lang="en-US" dirty="0" smtClean="0"/>
              <a:t>esign Review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Develop a prototype solution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Test the solution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Refine the solution as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00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924" y="1524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Define 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015999"/>
            <a:ext cx="4724400" cy="198120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Existing MBARI Cameras</a:t>
            </a:r>
          </a:p>
          <a:p>
            <a:pPr lvl="1"/>
            <a:r>
              <a:rPr lang="en-US" dirty="0" smtClean="0"/>
              <a:t>Large, difficult to deploy camera systems</a:t>
            </a:r>
          </a:p>
          <a:p>
            <a:pPr lvl="1"/>
            <a:r>
              <a:rPr lang="en-US" dirty="0" smtClean="0"/>
              <a:t>Expensive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629" y="838200"/>
            <a:ext cx="3399078" cy="5410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2997200"/>
            <a:ext cx="4904828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25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9199102"/>
              </p:ext>
            </p:extLst>
          </p:nvPr>
        </p:nvGraphicFramePr>
        <p:xfrm>
          <a:off x="838200" y="1447804"/>
          <a:ext cx="7467600" cy="45790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3879"/>
                <a:gridCol w="2775153"/>
                <a:gridCol w="2348568"/>
              </a:tblGrid>
              <a:tr h="360046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300" b="1" u="none" strike="noStrike" baseline="0" dirty="0">
                          <a:effectLst/>
                        </a:rPr>
                        <a:t>Specification</a:t>
                      </a:r>
                      <a:endParaRPr lang="en-US" sz="23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300" b="1" u="none" strike="noStrike" baseline="0" dirty="0">
                          <a:effectLst/>
                        </a:rPr>
                        <a:t>Specified Value</a:t>
                      </a:r>
                      <a:endParaRPr lang="en-US" sz="23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1" u="none" strike="noStrike" baseline="0" dirty="0" err="1" smtClean="0">
                          <a:effectLst/>
                        </a:rPr>
                        <a:t>SeeStar</a:t>
                      </a:r>
                      <a:r>
                        <a:rPr lang="en-US" sz="2300" b="1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2300" b="1" u="none" strike="noStrike" baseline="0" dirty="0">
                          <a:effectLst/>
                        </a:rPr>
                        <a:t>Prototype</a:t>
                      </a:r>
                      <a:endParaRPr lang="en-US" sz="23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Platform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AUV/mooring/wharf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All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Target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Large macroplankton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Large macroplankton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Target size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&gt;1 cm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&gt; </a:t>
                      </a:r>
                      <a:r>
                        <a:rPr lang="en-US" sz="2000" u="none" strike="noStrike" baseline="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en-US" sz="2000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10 cm</a:t>
                      </a:r>
                      <a:endParaRPr lang="en-US" sz="2000" b="0" i="0" u="none" strike="noStrike" baseline="0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Rate of Images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Once/10 min, Once/Hour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Once/2 sec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Color vs. B&amp;W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color important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Color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Image Trigger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Optional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Not yet implemented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Depth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200m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 err="1">
                          <a:solidFill>
                            <a:srgbClr val="00B050"/>
                          </a:solidFill>
                          <a:effectLst/>
                        </a:rPr>
                        <a:t>300m</a:t>
                      </a:r>
                      <a:endParaRPr lang="en-US" sz="2000" b="0" i="0" u="none" strike="noStrike" baseline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Field of View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1 x 1.5 m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>
                          <a:effectLst/>
                        </a:rPr>
                        <a:t>1 x 1.5 m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Lighting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Side illumination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>
                          <a:effectLst/>
                        </a:rPr>
                        <a:t>Side illumination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Deploy Duration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2 months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>
                          <a:effectLst/>
                        </a:rPr>
                        <a:t>2 months +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Total # of Images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1440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>
                          <a:solidFill>
                            <a:srgbClr val="00B050"/>
                          </a:solidFill>
                          <a:effectLst/>
                        </a:rPr>
                        <a:t>2900</a:t>
                      </a:r>
                      <a:endParaRPr lang="en-US" sz="2000" b="0" i="0" u="none" strike="noStrike" baseline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3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Other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 smtClean="0">
                          <a:effectLst/>
                        </a:rPr>
                        <a:t>Hibernation</a:t>
                      </a:r>
                      <a:r>
                        <a:rPr lang="en-US" sz="2000" u="none" strike="noStrike" baseline="0" dirty="0">
                          <a:effectLst/>
                        </a:rPr>
                        <a:t>, </a:t>
                      </a:r>
                      <a:r>
                        <a:rPr lang="en-US" sz="2000" u="none" strike="noStrike" baseline="0" dirty="0" err="1">
                          <a:effectLst/>
                        </a:rPr>
                        <a:t>biofouling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 err="1" smtClean="0">
                          <a:effectLst/>
                        </a:rPr>
                        <a:t>Hib</a:t>
                      </a:r>
                      <a:r>
                        <a:rPr lang="en-US" sz="2000" u="none" strike="noStrike" baseline="0" dirty="0">
                          <a:effectLst/>
                        </a:rPr>
                        <a:t>: Y </a:t>
                      </a:r>
                      <a:r>
                        <a:rPr lang="en-US" sz="2000" u="none" strike="noStrike" baseline="0" dirty="0" err="1">
                          <a:effectLst/>
                        </a:rPr>
                        <a:t>Biofoul</a:t>
                      </a:r>
                      <a:r>
                        <a:rPr lang="en-US" sz="2000" u="none" strike="noStrike" baseline="0" dirty="0">
                          <a:effectLst/>
                        </a:rPr>
                        <a:t>: N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499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Preliminary Design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1447800"/>
          </a:xfrm>
        </p:spPr>
        <p:txBody>
          <a:bodyPr/>
          <a:lstStyle/>
          <a:p>
            <a:r>
              <a:rPr lang="en-US" dirty="0" smtClean="0"/>
              <a:t>Present proposed idea</a:t>
            </a:r>
          </a:p>
          <a:p>
            <a:r>
              <a:rPr lang="en-US" dirty="0" smtClean="0"/>
              <a:t>Doesn’t have to be a complete design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571" y="2819400"/>
            <a:ext cx="5558308" cy="355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79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93" y="1"/>
            <a:ext cx="8229600" cy="794770"/>
          </a:xfrm>
        </p:spPr>
        <p:txBody>
          <a:bodyPr>
            <a:normAutofit/>
          </a:bodyPr>
          <a:lstStyle/>
          <a:p>
            <a:r>
              <a:rPr lang="en-US" dirty="0" smtClean="0"/>
              <a:t>Background Research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867400" y="1023371"/>
            <a:ext cx="2804797" cy="3497037"/>
          </a:xfrm>
        </p:spPr>
        <p:txBody>
          <a:bodyPr>
            <a:normAutofit/>
          </a:bodyPr>
          <a:lstStyle/>
          <a:p>
            <a:r>
              <a:rPr lang="en-US" dirty="0" smtClean="0"/>
              <a:t>Canon </a:t>
            </a:r>
            <a:r>
              <a:rPr lang="en-US" dirty="0" err="1" smtClean="0"/>
              <a:t>G12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Nikon </a:t>
            </a:r>
            <a:r>
              <a:rPr lang="en-US" dirty="0" err="1" smtClean="0"/>
              <a:t>1V1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GoPro</a:t>
            </a:r>
            <a:r>
              <a:rPr lang="en-US" dirty="0" smtClean="0"/>
              <a:t> Hero 2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9" t="22536" r="53773" b="34273"/>
          <a:stretch/>
        </p:blipFill>
        <p:spPr bwMode="auto">
          <a:xfrm>
            <a:off x="4995083" y="3419025"/>
            <a:ext cx="118256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anonG1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7" b="8151"/>
          <a:stretch/>
        </p:blipFill>
        <p:spPr bwMode="auto">
          <a:xfrm>
            <a:off x="4482193" y="794771"/>
            <a:ext cx="1657350" cy="132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393" y="2042661"/>
            <a:ext cx="1619250" cy="1376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8" r="-6682"/>
          <a:stretch/>
        </p:blipFill>
        <p:spPr>
          <a:xfrm rot="5400000">
            <a:off x="-337547" y="1449586"/>
            <a:ext cx="5200182" cy="39154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42393"/>
            <a:ext cx="3915488" cy="29366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58393" y="5591922"/>
            <a:ext cx="426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Camera selection drove the design of the lights and batteries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6531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/>
          <a:lstStyle/>
          <a:p>
            <a:r>
              <a:rPr lang="en-US" dirty="0" smtClean="0"/>
              <a:t>Choose a Solution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5410200" cy="4800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 Good:</a:t>
            </a:r>
          </a:p>
          <a:p>
            <a:pPr lvl="1"/>
            <a:r>
              <a:rPr lang="en-US" dirty="0" smtClean="0"/>
              <a:t>Good images with proper light</a:t>
            </a:r>
          </a:p>
          <a:p>
            <a:pPr lvl="1"/>
            <a:r>
              <a:rPr lang="en-US" dirty="0" smtClean="0"/>
              <a:t>Form factor</a:t>
            </a:r>
          </a:p>
          <a:p>
            <a:pPr lvl="1"/>
            <a:r>
              <a:rPr lang="en-US" dirty="0" smtClean="0"/>
              <a:t>Availability &amp; cost</a:t>
            </a:r>
          </a:p>
          <a:p>
            <a:pPr lvl="1"/>
            <a:r>
              <a:rPr lang="en-US" dirty="0" smtClean="0"/>
              <a:t>Relatively easy to interface         (via hardware)</a:t>
            </a:r>
          </a:p>
          <a:p>
            <a:r>
              <a:rPr lang="en-US" dirty="0" smtClean="0"/>
              <a:t>The Bad:</a:t>
            </a:r>
          </a:p>
          <a:p>
            <a:pPr lvl="1"/>
            <a:r>
              <a:rPr lang="en-US" dirty="0" smtClean="0"/>
              <a:t>No manual control of exposure</a:t>
            </a:r>
          </a:p>
          <a:p>
            <a:pPr lvl="1"/>
            <a:r>
              <a:rPr lang="en-US" dirty="0" smtClean="0"/>
              <a:t>Poor low light camera</a:t>
            </a:r>
          </a:p>
          <a:p>
            <a:pPr lvl="1"/>
            <a:r>
              <a:rPr lang="en-US" dirty="0" smtClean="0"/>
              <a:t>No SDK or API available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209800"/>
            <a:ext cx="3276600" cy="253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3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/>
          <a:lstStyle/>
          <a:p>
            <a:r>
              <a:rPr lang="en-US" dirty="0" smtClean="0"/>
              <a:t>Concept Design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Proposed hardware/software</a:t>
            </a:r>
          </a:p>
          <a:p>
            <a:pPr lvl="1"/>
            <a:r>
              <a:rPr lang="en-US" dirty="0" smtClean="0"/>
              <a:t>Block diagrams</a:t>
            </a:r>
          </a:p>
          <a:p>
            <a:pPr lvl="1"/>
            <a:r>
              <a:rPr lang="en-US" dirty="0" smtClean="0"/>
              <a:t>Concept sketches</a:t>
            </a:r>
          </a:p>
          <a:p>
            <a:r>
              <a:rPr lang="en-US" dirty="0" smtClean="0"/>
              <a:t>Schedule</a:t>
            </a:r>
          </a:p>
          <a:p>
            <a:r>
              <a:rPr lang="en-US" dirty="0" smtClean="0"/>
              <a:t>Personnel tasks</a:t>
            </a:r>
          </a:p>
          <a:p>
            <a:r>
              <a:rPr lang="en-US" dirty="0" smtClean="0"/>
              <a:t>Cost</a:t>
            </a:r>
          </a:p>
        </p:txBody>
      </p:sp>
    </p:spTree>
    <p:extLst>
      <p:ext uri="{BB962C8B-B14F-4D97-AF65-F5344CB8AC3E}">
        <p14:creationId xmlns:p14="http://schemas.microsoft.com/office/powerpoint/2010/main" val="406379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292</Words>
  <Application>Microsoft Office PowerPoint</Application>
  <PresentationFormat>On-screen Show (4:3)</PresentationFormat>
  <Paragraphs>100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SeeStar:</vt:lpstr>
      <vt:lpstr>What is SeeStar and What Does it Do?</vt:lpstr>
      <vt:lpstr>The Engineering Process</vt:lpstr>
      <vt:lpstr>Define the Problem</vt:lpstr>
      <vt:lpstr>Functional Requirements</vt:lpstr>
      <vt:lpstr>Preliminary Design Review</vt:lpstr>
      <vt:lpstr>Background Research</vt:lpstr>
      <vt:lpstr>Choose a Solution</vt:lpstr>
      <vt:lpstr>Concept Design Review</vt:lpstr>
      <vt:lpstr>Develop the Prototype</vt:lpstr>
      <vt:lpstr>Prototype Testing</vt:lpstr>
      <vt:lpstr>Refine/Upgrade System</vt:lpstr>
      <vt:lpstr>Questions?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13</cp:revision>
  <dcterms:created xsi:type="dcterms:W3CDTF">2015-01-16T20:47:06Z</dcterms:created>
  <dcterms:modified xsi:type="dcterms:W3CDTF">2015-01-20T01:41:10Z</dcterms:modified>
</cp:coreProperties>
</file>