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>
      <p:cViewPr>
        <p:scale>
          <a:sx n="95" d="100"/>
          <a:sy n="95" d="100"/>
        </p:scale>
        <p:origin x="-1090" y="-6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0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9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2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0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5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6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8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9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" r="3277" b="14128"/>
          <a:stretch/>
        </p:blipFill>
        <p:spPr>
          <a:xfrm>
            <a:off x="533400" y="17391"/>
            <a:ext cx="8159924" cy="506895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743450"/>
            <a:ext cx="6400800" cy="3429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>
                <a:latin typeface="Helvetica" pitchFamily="34" charset="0"/>
              </a:rPr>
              <a:t>An Open-Source, Low-Cost Imaging System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09550"/>
            <a:ext cx="2057400" cy="2035743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33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285750"/>
            <a:ext cx="4040188" cy="479822"/>
          </a:xfrm>
        </p:spPr>
        <p:txBody>
          <a:bodyPr/>
          <a:lstStyle/>
          <a:p>
            <a:r>
              <a:rPr lang="en-US" dirty="0" smtClean="0">
                <a:latin typeface="Helvetica" pitchFamily="34" charset="0"/>
              </a:rPr>
              <a:t>Motivation for SeeStar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800" y="895350"/>
            <a:ext cx="4192588" cy="3733800"/>
          </a:xfrm>
        </p:spPr>
        <p:txBody>
          <a:bodyPr>
            <a:normAutofit fontScale="92500" lnSpcReduction="10000"/>
          </a:bodyPr>
          <a:lstStyle/>
          <a:p>
            <a:r>
              <a:rPr lang="en-US" sz="2200" i="1" dirty="0">
                <a:latin typeface="Helvetica" pitchFamily="34" charset="0"/>
              </a:rPr>
              <a:t>Most commercial underwater camera systems are expensive, large, and difficult to deploy.</a:t>
            </a:r>
          </a:p>
          <a:p>
            <a:r>
              <a:rPr lang="en-US" dirty="0">
                <a:latin typeface="Helvetica" pitchFamily="34" charset="0"/>
              </a:rPr>
              <a:t>SeeStar is:</a:t>
            </a:r>
          </a:p>
          <a:p>
            <a:pPr lvl="1"/>
            <a:r>
              <a:rPr lang="en-US" sz="2400" dirty="0">
                <a:latin typeface="Helvetica" pitchFamily="34" charset="0"/>
              </a:rPr>
              <a:t>Inexpensive</a:t>
            </a:r>
          </a:p>
          <a:p>
            <a:pPr lvl="1"/>
            <a:r>
              <a:rPr lang="en-US" sz="2400" dirty="0">
                <a:latin typeface="Helvetica" pitchFamily="34" charset="0"/>
              </a:rPr>
              <a:t>Easy to build</a:t>
            </a:r>
          </a:p>
          <a:p>
            <a:pPr lvl="1"/>
            <a:r>
              <a:rPr lang="en-US" sz="2400" dirty="0">
                <a:latin typeface="Helvetica" pitchFamily="34" charset="0"/>
              </a:rPr>
              <a:t>Can be deployed on virtually any platform</a:t>
            </a:r>
          </a:p>
          <a:p>
            <a:pPr lvl="1"/>
            <a:r>
              <a:rPr lang="en-US" sz="2400" dirty="0">
                <a:latin typeface="Helvetica" pitchFamily="34" charset="0"/>
              </a:rPr>
              <a:t>Open source </a:t>
            </a:r>
            <a:r>
              <a:rPr lang="en-US" sz="2400" dirty="0" smtClean="0">
                <a:latin typeface="Helvetica" pitchFamily="34" charset="0"/>
              </a:rPr>
              <a:t>design</a:t>
            </a:r>
          </a:p>
          <a:p>
            <a:pPr lvl="1"/>
            <a:r>
              <a:rPr lang="en-US" sz="2400" dirty="0" smtClean="0">
                <a:latin typeface="Helvetica" pitchFamily="34" charset="0"/>
              </a:rPr>
              <a:t>Modifiable</a:t>
            </a:r>
            <a:endParaRPr lang="en-US" sz="2400" dirty="0">
              <a:latin typeface="Helvetica" pitchFamily="34" charset="0"/>
            </a:endParaRPr>
          </a:p>
          <a:p>
            <a:endParaRPr lang="en-US" dirty="0">
              <a:latin typeface="Helvetica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1" y="285750"/>
            <a:ext cx="4041775" cy="479822"/>
          </a:xfrm>
        </p:spPr>
        <p:txBody>
          <a:bodyPr/>
          <a:lstStyle/>
          <a:p>
            <a:r>
              <a:rPr lang="en-US" dirty="0" smtClean="0">
                <a:latin typeface="Helvetica" pitchFamily="34" charset="0"/>
              </a:rPr>
              <a:t>Why SeeStar is Important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6" y="914400"/>
            <a:ext cx="4041775" cy="394334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Helvetica" pitchFamily="34" charset="0"/>
              </a:rPr>
              <a:t>Current and potential external</a:t>
            </a:r>
            <a:r>
              <a:rPr lang="en-US" dirty="0" smtClean="0">
                <a:latin typeface="Helvetica" pitchFamily="34" charset="0"/>
              </a:rPr>
              <a:t> users</a:t>
            </a:r>
            <a:endParaRPr lang="en-US" dirty="0">
              <a:latin typeface="Helvetica" pitchFamily="34" charset="0"/>
            </a:endParaRPr>
          </a:p>
          <a:p>
            <a:pPr lvl="1"/>
            <a:r>
              <a:rPr lang="en-US" dirty="0">
                <a:latin typeface="Helvetica" pitchFamily="34" charset="0"/>
              </a:rPr>
              <a:t>The Nature Conservancy</a:t>
            </a:r>
          </a:p>
          <a:p>
            <a:pPr lvl="1"/>
            <a:r>
              <a:rPr lang="en-US" dirty="0">
                <a:latin typeface="Helvetica" pitchFamily="34" charset="0"/>
              </a:rPr>
              <a:t>Ca Fish and Wildlife</a:t>
            </a:r>
          </a:p>
          <a:p>
            <a:pPr lvl="1"/>
            <a:r>
              <a:rPr lang="en-US" dirty="0">
                <a:latin typeface="Helvetica" pitchFamily="34" charset="0"/>
              </a:rPr>
              <a:t>Ca </a:t>
            </a:r>
            <a:r>
              <a:rPr lang="en-US" dirty="0" err="1">
                <a:latin typeface="Helvetica" pitchFamily="34" charset="0"/>
              </a:rPr>
              <a:t>Wetfish</a:t>
            </a:r>
            <a:r>
              <a:rPr lang="en-US" dirty="0">
                <a:latin typeface="Helvetica" pitchFamily="34" charset="0"/>
              </a:rPr>
              <a:t> Producers Association</a:t>
            </a:r>
          </a:p>
          <a:p>
            <a:pPr lvl="1"/>
            <a:r>
              <a:rPr lang="en-US" dirty="0" err="1">
                <a:latin typeface="Helvetica" pitchFamily="34" charset="0"/>
              </a:rPr>
              <a:t>MESTECH</a:t>
            </a:r>
            <a:r>
              <a:rPr lang="en-US" dirty="0">
                <a:latin typeface="Helvetica" pitchFamily="34" charset="0"/>
              </a:rPr>
              <a:t> &amp; Irish Marine Institute</a:t>
            </a:r>
          </a:p>
          <a:p>
            <a:pPr lvl="1"/>
            <a:r>
              <a:rPr lang="en-US" dirty="0" err="1">
                <a:latin typeface="Helvetica" pitchFamily="34" charset="0"/>
              </a:rPr>
              <a:t>Noyo</a:t>
            </a:r>
            <a:r>
              <a:rPr lang="en-US" dirty="0">
                <a:latin typeface="Helvetica" pitchFamily="34" charset="0"/>
              </a:rPr>
              <a:t> Center for Marine Science</a:t>
            </a:r>
          </a:p>
          <a:p>
            <a:pPr lvl="1"/>
            <a:r>
              <a:rPr lang="en-US" dirty="0">
                <a:latin typeface="Helvetica" pitchFamily="34" charset="0"/>
              </a:rPr>
              <a:t>National Wildlife Health Center</a:t>
            </a:r>
          </a:p>
          <a:p>
            <a:pPr lvl="1"/>
            <a:r>
              <a:rPr lang="en-US" dirty="0">
                <a:latin typeface="Helvetica" pitchFamily="34" charset="0"/>
              </a:rPr>
              <a:t>Oakland University</a:t>
            </a:r>
          </a:p>
          <a:p>
            <a:pPr lvl="1"/>
            <a:r>
              <a:rPr lang="en-US" dirty="0" err="1">
                <a:latin typeface="Helvetica" pitchFamily="34" charset="0"/>
              </a:rPr>
              <a:t>MLML</a:t>
            </a:r>
            <a:endParaRPr lang="en-US" dirty="0">
              <a:latin typeface="Helvetica" pitchFamily="34" charset="0"/>
            </a:endParaRPr>
          </a:p>
          <a:p>
            <a:r>
              <a:rPr lang="en-US" dirty="0" err="1">
                <a:latin typeface="Helvetica" pitchFamily="34" charset="0"/>
              </a:rPr>
              <a:t>MBARI</a:t>
            </a:r>
            <a:r>
              <a:rPr lang="en-US" dirty="0">
                <a:latin typeface="Helvetica" pitchFamily="34" charset="0"/>
              </a:rPr>
              <a:t> Users</a:t>
            </a:r>
          </a:p>
          <a:p>
            <a:pPr lvl="1"/>
            <a:r>
              <a:rPr lang="en-US" dirty="0">
                <a:latin typeface="Helvetica" pitchFamily="34" charset="0"/>
              </a:rPr>
              <a:t>Steve Haddock</a:t>
            </a:r>
          </a:p>
          <a:p>
            <a:pPr lvl="1"/>
            <a:r>
              <a:rPr lang="en-US" dirty="0" err="1">
                <a:latin typeface="Helvetica" pitchFamily="34" charset="0"/>
              </a:rPr>
              <a:t>LRAUV</a:t>
            </a:r>
            <a:endParaRPr lang="en-US" dirty="0">
              <a:latin typeface="Helvetica" pitchFamily="34" charset="0"/>
            </a:endParaRPr>
          </a:p>
          <a:p>
            <a:pPr lvl="1"/>
            <a:r>
              <a:rPr lang="en-US" dirty="0">
                <a:latin typeface="Helvetica" pitchFamily="34" charset="0"/>
              </a:rPr>
              <a:t>Wave Glider</a:t>
            </a:r>
          </a:p>
          <a:p>
            <a:pPr lvl="1"/>
            <a:r>
              <a:rPr lang="en-US" dirty="0">
                <a:latin typeface="Helvetica" pitchFamily="34" charset="0"/>
              </a:rPr>
              <a:t>Power Buoy</a:t>
            </a:r>
          </a:p>
          <a:p>
            <a:endParaRPr lang="en-US" dirty="0">
              <a:latin typeface="Helvetica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333750"/>
            <a:ext cx="1600200" cy="158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73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333750"/>
            <a:ext cx="1600200" cy="1583356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342900"/>
            <a:ext cx="4040188" cy="479822"/>
          </a:xfrm>
        </p:spPr>
        <p:txBody>
          <a:bodyPr/>
          <a:lstStyle/>
          <a:p>
            <a:r>
              <a:rPr lang="en-US" dirty="0" smtClean="0">
                <a:latin typeface="Helvetica" pitchFamily="34" charset="0"/>
              </a:rPr>
              <a:t>SeeStar Progress 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914401"/>
            <a:ext cx="4040188" cy="2952749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Helvetica" pitchFamily="34" charset="0"/>
              </a:rPr>
              <a:t>MBARI</a:t>
            </a:r>
            <a:r>
              <a:rPr lang="en-US" dirty="0" smtClean="0">
                <a:latin typeface="Helvetica" pitchFamily="34" charset="0"/>
              </a:rPr>
              <a:t> engineering:</a:t>
            </a:r>
            <a:endParaRPr lang="en-US" dirty="0">
              <a:latin typeface="Helvetica" pitchFamily="34" charset="0"/>
            </a:endParaRPr>
          </a:p>
          <a:p>
            <a:pPr lvl="1"/>
            <a:r>
              <a:rPr lang="en-US" dirty="0" smtClean="0">
                <a:latin typeface="Helvetica" pitchFamily="34" charset="0"/>
              </a:rPr>
              <a:t>Reduce design complexity and make easy to build</a:t>
            </a:r>
          </a:p>
          <a:p>
            <a:pPr lvl="1"/>
            <a:r>
              <a:rPr lang="en-US" dirty="0" smtClean="0">
                <a:latin typeface="Helvetica" pitchFamily="34" charset="0"/>
              </a:rPr>
              <a:t>Translate </a:t>
            </a:r>
            <a:r>
              <a:rPr lang="en-US" dirty="0">
                <a:latin typeface="Helvetica" pitchFamily="34" charset="0"/>
              </a:rPr>
              <a:t>fabrication steps into an easy </a:t>
            </a:r>
            <a:r>
              <a:rPr lang="en-US" dirty="0" smtClean="0">
                <a:latin typeface="Helvetica" pitchFamily="34" charset="0"/>
              </a:rPr>
              <a:t>“</a:t>
            </a:r>
            <a:r>
              <a:rPr lang="en-US" dirty="0">
                <a:latin typeface="Helvetica" pitchFamily="34" charset="0"/>
              </a:rPr>
              <a:t>how-to” </a:t>
            </a:r>
            <a:r>
              <a:rPr lang="en-US" dirty="0" smtClean="0">
                <a:latin typeface="Helvetica" pitchFamily="34" charset="0"/>
              </a:rPr>
              <a:t>build document</a:t>
            </a:r>
            <a:endParaRPr lang="en-US" dirty="0">
              <a:latin typeface="Helvetica" pitchFamily="34" charset="0"/>
            </a:endParaRPr>
          </a:p>
          <a:p>
            <a:r>
              <a:rPr lang="en-US" dirty="0">
                <a:latin typeface="Helvetica" pitchFamily="34" charset="0"/>
              </a:rPr>
              <a:t>Have designed and built 2 versions of SeeStar</a:t>
            </a:r>
          </a:p>
          <a:p>
            <a:pPr lvl="1"/>
            <a:r>
              <a:rPr lang="en-US" dirty="0">
                <a:latin typeface="Helvetica" pitchFamily="34" charset="0"/>
              </a:rPr>
              <a:t>Open source plans are </a:t>
            </a:r>
            <a:r>
              <a:rPr lang="en-US" dirty="0" smtClean="0">
                <a:latin typeface="Helvetica" pitchFamily="34" charset="0"/>
              </a:rPr>
              <a:t>online</a:t>
            </a:r>
          </a:p>
          <a:p>
            <a:pPr lvl="1"/>
            <a:r>
              <a:rPr lang="en-US" dirty="0" smtClean="0">
                <a:latin typeface="Helvetica" pitchFamily="34" charset="0"/>
              </a:rPr>
              <a:t>Supplier of commercial underwater housings found</a:t>
            </a:r>
          </a:p>
          <a:p>
            <a:pPr lvl="1"/>
            <a:r>
              <a:rPr lang="en-US" dirty="0" smtClean="0">
                <a:latin typeface="Helvetica" pitchFamily="34" charset="0"/>
              </a:rPr>
              <a:t>Custom controller board finished</a:t>
            </a:r>
            <a:endParaRPr lang="en-US" dirty="0">
              <a:latin typeface="Helvetica" pitchFamily="34" charset="0"/>
            </a:endParaRPr>
          </a:p>
          <a:p>
            <a:r>
              <a:rPr lang="en-US" dirty="0" smtClean="0">
                <a:latin typeface="Helvetica" pitchFamily="34" charset="0"/>
              </a:rPr>
              <a:t>Beginning design of </a:t>
            </a:r>
            <a:r>
              <a:rPr lang="en-US" dirty="0" err="1" smtClean="0">
                <a:latin typeface="Helvetica" pitchFamily="34" charset="0"/>
              </a:rPr>
              <a:t>Gen3</a:t>
            </a:r>
            <a:r>
              <a:rPr lang="en-US" dirty="0" smtClean="0">
                <a:latin typeface="Helvetica" pitchFamily="34" charset="0"/>
              </a:rPr>
              <a:t> </a:t>
            </a:r>
            <a:r>
              <a:rPr lang="en-US" dirty="0" smtClean="0">
                <a:latin typeface="Helvetica" pitchFamily="34" charset="0"/>
              </a:rPr>
              <a:t>system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1" y="342900"/>
            <a:ext cx="4041775" cy="479822"/>
          </a:xfrm>
        </p:spPr>
        <p:txBody>
          <a:bodyPr/>
          <a:lstStyle/>
          <a:p>
            <a:r>
              <a:rPr lang="en-US" dirty="0" smtClean="0">
                <a:latin typeface="Helvetica" pitchFamily="34" charset="0"/>
              </a:rPr>
              <a:t>Future of SeeStar</a:t>
            </a:r>
            <a:endParaRPr lang="en-US" dirty="0">
              <a:latin typeface="Helvetic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 t="18797" r="15805" b="10714"/>
          <a:stretch/>
        </p:blipFill>
        <p:spPr>
          <a:xfrm>
            <a:off x="1295400" y="3554495"/>
            <a:ext cx="2133600" cy="1480905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495800" y="914401"/>
            <a:ext cx="4419600" cy="3680222"/>
          </a:xfrm>
        </p:spPr>
        <p:txBody>
          <a:bodyPr/>
          <a:lstStyle/>
          <a:p>
            <a:r>
              <a:rPr lang="en-US" sz="2000" dirty="0">
                <a:latin typeface="Helvetica" pitchFamily="34" charset="0"/>
              </a:rPr>
              <a:t>Continue to support users of </a:t>
            </a:r>
            <a:r>
              <a:rPr lang="en-US" sz="2000" dirty="0" smtClean="0">
                <a:latin typeface="Helvetica" pitchFamily="34" charset="0"/>
              </a:rPr>
              <a:t>Gen 1 and 2 </a:t>
            </a:r>
            <a:r>
              <a:rPr lang="en-US" sz="2000" dirty="0">
                <a:latin typeface="Helvetica" pitchFamily="34" charset="0"/>
              </a:rPr>
              <a:t>systems</a:t>
            </a:r>
          </a:p>
          <a:p>
            <a:r>
              <a:rPr lang="en-US" sz="2000" dirty="0">
                <a:latin typeface="Helvetica" pitchFamily="34" charset="0"/>
              </a:rPr>
              <a:t>Designing </a:t>
            </a:r>
            <a:r>
              <a:rPr lang="en-US" sz="2000" dirty="0" err="1">
                <a:latin typeface="Helvetica" pitchFamily="34" charset="0"/>
              </a:rPr>
              <a:t>Gen3</a:t>
            </a:r>
            <a:r>
              <a:rPr lang="en-US" sz="2000" dirty="0">
                <a:latin typeface="Helvetica" pitchFamily="34" charset="0"/>
              </a:rPr>
              <a:t> </a:t>
            </a:r>
            <a:r>
              <a:rPr lang="en-US" sz="2000" dirty="0" smtClean="0">
                <a:latin typeface="Helvetica" pitchFamily="34" charset="0"/>
              </a:rPr>
              <a:t>version:</a:t>
            </a:r>
            <a:endParaRPr lang="en-US" sz="2000" dirty="0">
              <a:latin typeface="Helvetica" pitchFamily="34" charset="0"/>
            </a:endParaRPr>
          </a:p>
          <a:p>
            <a:pPr lvl="1"/>
            <a:r>
              <a:rPr lang="en-US" dirty="0">
                <a:latin typeface="Helvetica" pitchFamily="34" charset="0"/>
              </a:rPr>
              <a:t>More capable imager </a:t>
            </a:r>
            <a:r>
              <a:rPr lang="en-US" dirty="0" smtClean="0">
                <a:latin typeface="Helvetica" pitchFamily="34" charset="0"/>
              </a:rPr>
              <a:t>       (</a:t>
            </a:r>
            <a:r>
              <a:rPr lang="en-US" dirty="0">
                <a:latin typeface="Helvetica" pitchFamily="34" charset="0"/>
              </a:rPr>
              <a:t>Live view, stereo imaging)</a:t>
            </a:r>
          </a:p>
          <a:p>
            <a:pPr lvl="1"/>
            <a:r>
              <a:rPr lang="en-US" dirty="0">
                <a:latin typeface="Helvetica" pitchFamily="34" charset="0"/>
              </a:rPr>
              <a:t>Ability to add oceanographic sensors</a:t>
            </a:r>
          </a:p>
          <a:p>
            <a:pPr lvl="1"/>
            <a:r>
              <a:rPr lang="en-US" dirty="0">
                <a:latin typeface="Helvetica" pitchFamily="34" charset="0"/>
              </a:rPr>
              <a:t>Data logging</a:t>
            </a:r>
          </a:p>
          <a:p>
            <a:endParaRPr lang="en-US" dirty="0"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861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175</Words>
  <Application>Microsoft Office PowerPoint</Application>
  <PresentationFormat>On-screen Show (16:9)</PresentationFormat>
  <Paragraphs>40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 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SeeStar</dc:title>
  <dc:creator>meteor</dc:creator>
  <cp:lastModifiedBy>meteor</cp:lastModifiedBy>
  <cp:revision>26</cp:revision>
  <dcterms:created xsi:type="dcterms:W3CDTF">2015-10-09T16:07:00Z</dcterms:created>
  <dcterms:modified xsi:type="dcterms:W3CDTF">2015-10-12T23:31:57Z</dcterms:modified>
</cp:coreProperties>
</file>