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>
      <p:cViewPr>
        <p:scale>
          <a:sx n="95" d="100"/>
          <a:sy n="95" d="100"/>
        </p:scale>
        <p:origin x="-2142" y="-13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9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2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0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9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2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0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5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65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7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8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9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" r="3277" b="14128"/>
          <a:stretch/>
        </p:blipFill>
        <p:spPr>
          <a:xfrm>
            <a:off x="533400" y="17391"/>
            <a:ext cx="8159924" cy="506895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743450"/>
            <a:ext cx="6400800" cy="3429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>
                <a:latin typeface="Helvetica" pitchFamily="34" charset="0"/>
              </a:rPr>
              <a:t>An Open-Source, Low-Cost Imaging System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09550"/>
            <a:ext cx="2057400" cy="2035743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33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285750"/>
            <a:ext cx="4040188" cy="479822"/>
          </a:xfrm>
        </p:spPr>
        <p:txBody>
          <a:bodyPr/>
          <a:lstStyle/>
          <a:p>
            <a:r>
              <a:rPr lang="en-US" dirty="0" smtClean="0">
                <a:latin typeface="Helvetica" pitchFamily="34" charset="0"/>
              </a:rPr>
              <a:t>Motivation for SeeStar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800" y="895350"/>
            <a:ext cx="4192588" cy="3733800"/>
          </a:xfrm>
        </p:spPr>
        <p:txBody>
          <a:bodyPr>
            <a:normAutofit fontScale="92500" lnSpcReduction="10000"/>
          </a:bodyPr>
          <a:lstStyle/>
          <a:p>
            <a:r>
              <a:rPr lang="en-US" sz="2200" i="1" dirty="0">
                <a:latin typeface="Helvetica" pitchFamily="34" charset="0"/>
              </a:rPr>
              <a:t>Most commercial underwater camera systems are expensive, large, and difficult to deploy.</a:t>
            </a:r>
          </a:p>
          <a:p>
            <a:r>
              <a:rPr lang="en-US" dirty="0">
                <a:latin typeface="Helvetica" pitchFamily="34" charset="0"/>
              </a:rPr>
              <a:t>SeeStar is:</a:t>
            </a:r>
          </a:p>
          <a:p>
            <a:pPr lvl="1"/>
            <a:r>
              <a:rPr lang="en-US" sz="2400" dirty="0" smtClean="0">
                <a:latin typeface="Helvetica" pitchFamily="34" charset="0"/>
              </a:rPr>
              <a:t>Inexpensive ($2500)</a:t>
            </a:r>
            <a:endParaRPr lang="en-US" sz="2400" dirty="0">
              <a:latin typeface="Helvetica" pitchFamily="34" charset="0"/>
            </a:endParaRPr>
          </a:p>
          <a:p>
            <a:pPr lvl="1"/>
            <a:r>
              <a:rPr lang="en-US" sz="2400" dirty="0">
                <a:latin typeface="Helvetica" pitchFamily="34" charset="0"/>
              </a:rPr>
              <a:t>Easy to build</a:t>
            </a:r>
          </a:p>
          <a:p>
            <a:pPr lvl="1"/>
            <a:r>
              <a:rPr lang="en-US" sz="2400" dirty="0">
                <a:latin typeface="Helvetica" pitchFamily="34" charset="0"/>
              </a:rPr>
              <a:t>Can be deployed on virtually any platform</a:t>
            </a:r>
          </a:p>
          <a:p>
            <a:pPr lvl="1"/>
            <a:r>
              <a:rPr lang="en-US" sz="2400" dirty="0">
                <a:latin typeface="Helvetica" pitchFamily="34" charset="0"/>
              </a:rPr>
              <a:t>Open source </a:t>
            </a:r>
            <a:r>
              <a:rPr lang="en-US" sz="2400" dirty="0" smtClean="0">
                <a:latin typeface="Helvetica" pitchFamily="34" charset="0"/>
              </a:rPr>
              <a:t>design</a:t>
            </a:r>
          </a:p>
          <a:p>
            <a:pPr lvl="1"/>
            <a:r>
              <a:rPr lang="en-US" sz="2400" dirty="0" smtClean="0">
                <a:latin typeface="Helvetica" pitchFamily="34" charset="0"/>
              </a:rPr>
              <a:t>Modifiable</a:t>
            </a:r>
            <a:endParaRPr lang="en-US" sz="2400" dirty="0">
              <a:latin typeface="Helvetica" pitchFamily="34" charset="0"/>
            </a:endParaRPr>
          </a:p>
          <a:p>
            <a:endParaRPr lang="en-US" dirty="0">
              <a:latin typeface="Helvetica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1" y="285750"/>
            <a:ext cx="4041775" cy="479822"/>
          </a:xfrm>
        </p:spPr>
        <p:txBody>
          <a:bodyPr/>
          <a:lstStyle/>
          <a:p>
            <a:r>
              <a:rPr lang="en-US" dirty="0" smtClean="0">
                <a:latin typeface="Helvetica" pitchFamily="34" charset="0"/>
              </a:rPr>
              <a:t>Why SeeStar is Important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6" y="914400"/>
            <a:ext cx="4041775" cy="394334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Helvetica" pitchFamily="34" charset="0"/>
              </a:rPr>
              <a:t>Current and potential external users</a:t>
            </a:r>
            <a:endParaRPr lang="en-US" dirty="0">
              <a:latin typeface="Helvetica" pitchFamily="34" charset="0"/>
            </a:endParaRPr>
          </a:p>
          <a:p>
            <a:pPr lvl="1"/>
            <a:r>
              <a:rPr lang="en-US" dirty="0">
                <a:latin typeface="Helvetica" pitchFamily="34" charset="0"/>
              </a:rPr>
              <a:t>The Nature Conservancy</a:t>
            </a:r>
          </a:p>
          <a:p>
            <a:pPr lvl="1"/>
            <a:r>
              <a:rPr lang="en-US" dirty="0">
                <a:latin typeface="Helvetica" pitchFamily="34" charset="0"/>
              </a:rPr>
              <a:t>Ca Fish and Wildlife</a:t>
            </a:r>
          </a:p>
          <a:p>
            <a:pPr lvl="1"/>
            <a:r>
              <a:rPr lang="en-US" dirty="0">
                <a:latin typeface="Helvetica" pitchFamily="34" charset="0"/>
              </a:rPr>
              <a:t>Ca </a:t>
            </a:r>
            <a:r>
              <a:rPr lang="en-US" dirty="0" err="1">
                <a:latin typeface="Helvetica" pitchFamily="34" charset="0"/>
              </a:rPr>
              <a:t>Wetfish</a:t>
            </a:r>
            <a:r>
              <a:rPr lang="en-US" dirty="0">
                <a:latin typeface="Helvetica" pitchFamily="34" charset="0"/>
              </a:rPr>
              <a:t> Producers Association</a:t>
            </a:r>
          </a:p>
          <a:p>
            <a:pPr lvl="1"/>
            <a:r>
              <a:rPr lang="en-US" dirty="0" err="1">
                <a:latin typeface="Helvetica" pitchFamily="34" charset="0"/>
              </a:rPr>
              <a:t>MESTECH</a:t>
            </a:r>
            <a:r>
              <a:rPr lang="en-US" dirty="0">
                <a:latin typeface="Helvetica" pitchFamily="34" charset="0"/>
              </a:rPr>
              <a:t> &amp; Irish Marine Institute</a:t>
            </a:r>
          </a:p>
          <a:p>
            <a:pPr lvl="1"/>
            <a:r>
              <a:rPr lang="en-US" dirty="0" err="1">
                <a:latin typeface="Helvetica" pitchFamily="34" charset="0"/>
              </a:rPr>
              <a:t>Noyo</a:t>
            </a:r>
            <a:r>
              <a:rPr lang="en-US" dirty="0">
                <a:latin typeface="Helvetica" pitchFamily="34" charset="0"/>
              </a:rPr>
              <a:t> Center for Marine Science</a:t>
            </a:r>
          </a:p>
          <a:p>
            <a:pPr lvl="1"/>
            <a:r>
              <a:rPr lang="en-US" dirty="0">
                <a:latin typeface="Helvetica" pitchFamily="34" charset="0"/>
              </a:rPr>
              <a:t>National Wildlife Health Center</a:t>
            </a:r>
          </a:p>
          <a:p>
            <a:pPr lvl="1"/>
            <a:r>
              <a:rPr lang="en-US" dirty="0">
                <a:latin typeface="Helvetica" pitchFamily="34" charset="0"/>
              </a:rPr>
              <a:t>Oakland University</a:t>
            </a:r>
          </a:p>
          <a:p>
            <a:pPr lvl="1"/>
            <a:r>
              <a:rPr lang="en-US" dirty="0" err="1">
                <a:latin typeface="Helvetica" pitchFamily="34" charset="0"/>
              </a:rPr>
              <a:t>MLML</a:t>
            </a:r>
            <a:endParaRPr lang="en-US" dirty="0">
              <a:latin typeface="Helvetica" pitchFamily="34" charset="0"/>
            </a:endParaRPr>
          </a:p>
          <a:p>
            <a:r>
              <a:rPr lang="en-US" dirty="0" err="1">
                <a:latin typeface="Helvetica" pitchFamily="34" charset="0"/>
              </a:rPr>
              <a:t>MBARI</a:t>
            </a:r>
            <a:r>
              <a:rPr lang="en-US" dirty="0">
                <a:latin typeface="Helvetica" pitchFamily="34" charset="0"/>
              </a:rPr>
              <a:t> Users</a:t>
            </a:r>
          </a:p>
          <a:p>
            <a:pPr lvl="1"/>
            <a:r>
              <a:rPr lang="en-US" dirty="0">
                <a:latin typeface="Helvetica" pitchFamily="34" charset="0"/>
              </a:rPr>
              <a:t>Steve Haddock</a:t>
            </a:r>
          </a:p>
          <a:p>
            <a:pPr lvl="1"/>
            <a:r>
              <a:rPr lang="en-US" dirty="0" err="1">
                <a:latin typeface="Helvetica" pitchFamily="34" charset="0"/>
              </a:rPr>
              <a:t>LRAUV</a:t>
            </a:r>
            <a:endParaRPr lang="en-US" dirty="0">
              <a:latin typeface="Helvetica" pitchFamily="34" charset="0"/>
            </a:endParaRPr>
          </a:p>
          <a:p>
            <a:pPr lvl="1"/>
            <a:r>
              <a:rPr lang="en-US" dirty="0">
                <a:latin typeface="Helvetica" pitchFamily="34" charset="0"/>
              </a:rPr>
              <a:t>Wave Glider</a:t>
            </a:r>
          </a:p>
          <a:p>
            <a:pPr lvl="1"/>
            <a:r>
              <a:rPr lang="en-US" dirty="0">
                <a:latin typeface="Helvetica" pitchFamily="34" charset="0"/>
              </a:rPr>
              <a:t>Power Buoy</a:t>
            </a:r>
          </a:p>
          <a:p>
            <a:endParaRPr lang="en-US" dirty="0">
              <a:latin typeface="Helvetica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333750"/>
            <a:ext cx="1600200" cy="158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73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333750"/>
            <a:ext cx="1600200" cy="1583356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342900"/>
            <a:ext cx="4040188" cy="47982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Helvetica" pitchFamily="34" charset="0"/>
              </a:rPr>
              <a:t>Future of SeeStar  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4"/>
          </p:nvPr>
        </p:nvSpPr>
        <p:spPr>
          <a:xfrm>
            <a:off x="174348" y="895350"/>
            <a:ext cx="4495800" cy="4021756"/>
          </a:xfrm>
        </p:spPr>
        <p:txBody>
          <a:bodyPr/>
          <a:lstStyle/>
          <a:p>
            <a:r>
              <a:rPr lang="en-US" sz="2000" dirty="0">
                <a:latin typeface="Helvetica" pitchFamily="34" charset="0"/>
              </a:rPr>
              <a:t>Continue to support users of </a:t>
            </a:r>
            <a:r>
              <a:rPr lang="en-US" sz="2000" dirty="0" smtClean="0">
                <a:latin typeface="Helvetica" pitchFamily="34" charset="0"/>
              </a:rPr>
              <a:t>Gen 1 and 2 systems</a:t>
            </a:r>
          </a:p>
          <a:p>
            <a:r>
              <a:rPr lang="en-US" sz="2000" dirty="0" smtClean="0">
                <a:latin typeface="Helvetica" pitchFamily="34" charset="0"/>
              </a:rPr>
              <a:t>All documentation online</a:t>
            </a:r>
            <a:endParaRPr lang="en-US" sz="2000" dirty="0">
              <a:latin typeface="Helvetica" pitchFamily="34" charset="0"/>
            </a:endParaRPr>
          </a:p>
          <a:p>
            <a:r>
              <a:rPr lang="en-US" sz="2000" dirty="0">
                <a:latin typeface="Helvetica" pitchFamily="34" charset="0"/>
              </a:rPr>
              <a:t>Designing </a:t>
            </a:r>
            <a:r>
              <a:rPr lang="en-US" sz="2000" dirty="0" err="1">
                <a:latin typeface="Helvetica" pitchFamily="34" charset="0"/>
              </a:rPr>
              <a:t>Gen3</a:t>
            </a:r>
            <a:r>
              <a:rPr lang="en-US" sz="2000" dirty="0">
                <a:latin typeface="Helvetica" pitchFamily="34" charset="0"/>
              </a:rPr>
              <a:t> </a:t>
            </a:r>
            <a:r>
              <a:rPr lang="en-US" sz="2000" dirty="0" smtClean="0">
                <a:latin typeface="Helvetica" pitchFamily="34" charset="0"/>
              </a:rPr>
              <a:t>version:</a:t>
            </a:r>
            <a:endParaRPr lang="en-US" sz="2000" dirty="0">
              <a:latin typeface="Helvetica" pitchFamily="34" charset="0"/>
            </a:endParaRPr>
          </a:p>
          <a:p>
            <a:pPr lvl="1"/>
            <a:r>
              <a:rPr lang="en-US" dirty="0" smtClean="0">
                <a:latin typeface="Helvetica" pitchFamily="34" charset="0"/>
              </a:rPr>
              <a:t>Sony UMC-S3C camera</a:t>
            </a:r>
          </a:p>
          <a:p>
            <a:pPr lvl="1"/>
            <a:r>
              <a:rPr lang="en-US" dirty="0" smtClean="0">
                <a:latin typeface="Helvetica" pitchFamily="34" charset="0"/>
              </a:rPr>
              <a:t>All parts over-the-shelf (no custom </a:t>
            </a:r>
            <a:r>
              <a:rPr lang="en-US" dirty="0" smtClean="0">
                <a:latin typeface="Helvetica" pitchFamily="34" charset="0"/>
              </a:rPr>
              <a:t>hardware</a:t>
            </a:r>
            <a:r>
              <a:rPr lang="en-US" dirty="0" smtClean="0">
                <a:latin typeface="Helvetica" pitchFamily="34" charset="0"/>
              </a:rPr>
              <a:t>)</a:t>
            </a:r>
            <a:endParaRPr lang="en-US" dirty="0">
              <a:latin typeface="Helvetica" pitchFamily="34" charset="0"/>
            </a:endParaRPr>
          </a:p>
          <a:p>
            <a:pPr lvl="1"/>
            <a:r>
              <a:rPr lang="en-US" dirty="0" smtClean="0">
                <a:latin typeface="Helvetica" pitchFamily="34" charset="0"/>
              </a:rPr>
              <a:t>Sensor module allows ability </a:t>
            </a:r>
            <a:r>
              <a:rPr lang="en-US" dirty="0">
                <a:latin typeface="Helvetica" pitchFamily="34" charset="0"/>
              </a:rPr>
              <a:t>to add oceanographic sensors</a:t>
            </a:r>
          </a:p>
          <a:p>
            <a:pPr lvl="1"/>
            <a:r>
              <a:rPr lang="en-US" dirty="0">
                <a:latin typeface="Helvetica" pitchFamily="34" charset="0"/>
              </a:rPr>
              <a:t>Data </a:t>
            </a:r>
            <a:r>
              <a:rPr lang="en-US" dirty="0" smtClean="0">
                <a:latin typeface="Helvetica" pitchFamily="34" charset="0"/>
              </a:rPr>
              <a:t>logging</a:t>
            </a:r>
          </a:p>
          <a:p>
            <a:pPr lvl="1"/>
            <a:r>
              <a:rPr lang="en-US" dirty="0" smtClean="0">
                <a:latin typeface="Helvetica" pitchFamily="34" charset="0"/>
              </a:rPr>
              <a:t>Autonomous or tethered</a:t>
            </a:r>
            <a:endParaRPr lang="en-US" dirty="0">
              <a:latin typeface="Helvetica" pitchFamily="34" charset="0"/>
            </a:endParaRPr>
          </a:p>
          <a:p>
            <a:endParaRPr lang="en-US" dirty="0">
              <a:latin typeface="Helvetica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06536"/>
            <a:ext cx="2797452" cy="14399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9" y="1047750"/>
            <a:ext cx="3249724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61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136</Words>
  <Application>Microsoft Office PowerPoint</Application>
  <PresentationFormat>On-screen Show (16:9)</PresentationFormat>
  <Paragraphs>34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 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SeeStar</dc:title>
  <dc:creator>meteor</dc:creator>
  <cp:lastModifiedBy>Chad Kecy</cp:lastModifiedBy>
  <cp:revision>31</cp:revision>
  <dcterms:created xsi:type="dcterms:W3CDTF">2015-10-09T16:07:00Z</dcterms:created>
  <dcterms:modified xsi:type="dcterms:W3CDTF">2016-10-03T21:16:14Z</dcterms:modified>
</cp:coreProperties>
</file>