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5" r:id="rId3"/>
    <p:sldId id="308" r:id="rId4"/>
    <p:sldId id="312" r:id="rId5"/>
    <p:sldId id="313" r:id="rId6"/>
    <p:sldId id="309" r:id="rId7"/>
    <p:sldId id="317" r:id="rId8"/>
    <p:sldId id="316" r:id="rId9"/>
    <p:sldId id="310" r:id="rId10"/>
    <p:sldId id="311" r:id="rId11"/>
    <p:sldId id="307" r:id="rId12"/>
    <p:sldId id="314" r:id="rId13"/>
    <p:sldId id="257" r:id="rId14"/>
    <p:sldId id="258" r:id="rId15"/>
    <p:sldId id="274" r:id="rId16"/>
    <p:sldId id="261" r:id="rId17"/>
    <p:sldId id="275" r:id="rId18"/>
    <p:sldId id="302" r:id="rId19"/>
    <p:sldId id="30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75" d="100"/>
          <a:sy n="75" d="100"/>
        </p:scale>
        <p:origin x="-1728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B5B8C-32A1-4B59-A337-8B692094677A}" type="datetimeFigureOut">
              <a:rPr lang="en-US" smtClean="0"/>
              <a:pPr/>
              <a:t>7/8/2012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1146175"/>
          </a:xfrm>
        </p:spPr>
        <p:txBody>
          <a:bodyPr/>
          <a:lstStyle/>
          <a:p>
            <a:r>
              <a:rPr lang="en-US" dirty="0" smtClean="0"/>
              <a:t>Self-Contained Plankton Imager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2013 Abstract Presentation</a:t>
            </a:r>
          </a:p>
          <a:p>
            <a:r>
              <a:rPr lang="en-US" dirty="0" smtClean="0"/>
              <a:t>Monday July 9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Where does SCPI fall within MBARI Camera Projects?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90600" y="1828800"/>
            <a:ext cx="7467600" cy="426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685800" y="1981200"/>
            <a:ext cx="0" cy="411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990600" y="6324600"/>
            <a:ext cx="7467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038600" y="6324600"/>
            <a:ext cx="674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COST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2400" y="5105400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SIZE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3657600" y="56388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828800" y="52578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962400" y="5562600"/>
            <a:ext cx="117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Shark Cam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219200" y="5029200"/>
            <a:ext cx="59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SCPI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6858000" y="3124200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781800" y="3733800"/>
            <a:ext cx="1391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Imaging </a:t>
            </a:r>
            <a:r>
              <a:rPr lang="en-US" dirty="0" err="1" smtClean="0"/>
              <a:t>AUV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5257800" y="3810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257800" y="4343400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 Imaging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4343400" y="35052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429000" y="3200400"/>
            <a:ext cx="12543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Time-Lapse</a:t>
            </a:r>
          </a:p>
          <a:p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6400800" y="2133600"/>
            <a:ext cx="10668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257800" y="1981200"/>
            <a:ext cx="1252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Moored </a:t>
            </a:r>
          </a:p>
          <a:p>
            <a:r>
              <a:rPr lang="en-US" dirty="0" smtClean="0"/>
              <a:t>Camera Sys</a:t>
            </a:r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2743200" y="5105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209800" y="4495800"/>
            <a:ext cx="17256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LRAUV</a:t>
            </a:r>
            <a:endParaRPr lang="en-US" dirty="0" smtClean="0"/>
          </a:p>
          <a:p>
            <a:r>
              <a:rPr lang="en-US" dirty="0" smtClean="0"/>
              <a:t>Verification Cam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Relevance to Strategic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Research Themes: Ocean Visualization</a:t>
            </a:r>
          </a:p>
          <a:p>
            <a:pPr lvl="1"/>
            <a:r>
              <a:rPr lang="en-US" dirty="0" smtClean="0"/>
              <a:t>SCPI allows for realizing four-dimensional visualizations – repeated spatial renderings over time.</a:t>
            </a:r>
          </a:p>
          <a:p>
            <a:r>
              <a:rPr lang="en-US" dirty="0" smtClean="0"/>
              <a:t>Institutional Objectives: (2) Increase Institutional Flexibility</a:t>
            </a:r>
          </a:p>
          <a:p>
            <a:pPr lvl="1"/>
            <a:r>
              <a:rPr lang="en-US" dirty="0" smtClean="0"/>
              <a:t>Rapid prototype</a:t>
            </a:r>
          </a:p>
          <a:p>
            <a:r>
              <a:rPr lang="en-US" dirty="0" smtClean="0"/>
              <a:t>Institutional Objectives: (3) Enhance Collaborations</a:t>
            </a:r>
          </a:p>
          <a:p>
            <a:pPr lvl="1"/>
            <a:r>
              <a:rPr lang="en-US" dirty="0" smtClean="0"/>
              <a:t>Low cost of SCPI eases ability of outside organizations to build their own, thus increasing the spatial network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8077200" cy="5334000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err="1" smtClean="0"/>
              <a:t>Macroplankton</a:t>
            </a:r>
            <a:r>
              <a:rPr lang="en-US" dirty="0" smtClean="0"/>
              <a:t> Quantification</a:t>
            </a:r>
          </a:p>
          <a:p>
            <a:pPr lvl="1"/>
            <a:r>
              <a:rPr lang="en-US" dirty="0" smtClean="0"/>
              <a:t>Physical Sensors: relatively easy. “Biology” = </a:t>
            </a:r>
            <a:r>
              <a:rPr lang="en-US" dirty="0" err="1" smtClean="0"/>
              <a:t>fluorometry</a:t>
            </a:r>
            <a:endParaRPr lang="en-US" dirty="0" smtClean="0"/>
          </a:p>
          <a:p>
            <a:pPr lvl="1"/>
            <a:r>
              <a:rPr lang="en-US" dirty="0" smtClean="0"/>
              <a:t>Increase spatial coverage and time series</a:t>
            </a:r>
          </a:p>
          <a:p>
            <a:r>
              <a:rPr lang="en-US" dirty="0" smtClean="0"/>
              <a:t>Sedimentation and marine snow flux</a:t>
            </a:r>
          </a:p>
          <a:p>
            <a:r>
              <a:rPr lang="en-US" dirty="0" smtClean="0"/>
              <a:t>Ground-</a:t>
            </a:r>
            <a:r>
              <a:rPr lang="en-US" dirty="0" err="1" smtClean="0"/>
              <a:t>truthing</a:t>
            </a:r>
            <a:r>
              <a:rPr lang="en-US" dirty="0" smtClean="0"/>
              <a:t> acoustical biomass</a:t>
            </a:r>
          </a:p>
          <a:p>
            <a:r>
              <a:rPr lang="en-US" dirty="0" smtClean="0"/>
              <a:t>Reconfigurable target size via optics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Primary users: MBARI principal investigators</a:t>
            </a:r>
          </a:p>
          <a:p>
            <a:r>
              <a:rPr lang="en-US" dirty="0" smtClean="0"/>
              <a:t>Affordable for cities, individuals &amp; small institutes</a:t>
            </a:r>
          </a:p>
          <a:p>
            <a:r>
              <a:rPr lang="en-US" dirty="0" smtClean="0"/>
              <a:t>Widely available for diverse applications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219200"/>
            <a:ext cx="857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Uses: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3962400"/>
            <a:ext cx="960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Users: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it Different?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existing systems</a:t>
            </a:r>
          </a:p>
          <a:p>
            <a:pPr lvl="1"/>
            <a:r>
              <a:rPr lang="en-US" dirty="0" smtClean="0"/>
              <a:t>All “Oceanographic” scale</a:t>
            </a:r>
          </a:p>
          <a:p>
            <a:pPr lvl="1"/>
            <a:r>
              <a:rPr lang="en-US" dirty="0" smtClean="0"/>
              <a:t>Requires dedicated cables, ships, and winches</a:t>
            </a:r>
          </a:p>
          <a:p>
            <a:pPr lvl="1"/>
            <a:r>
              <a:rPr lang="en-US" dirty="0" smtClean="0"/>
              <a:t>Packages difficult to deploy, maintain, and operate</a:t>
            </a:r>
          </a:p>
          <a:p>
            <a:pPr lvl="1"/>
            <a:r>
              <a:rPr lang="en-US" dirty="0" smtClean="0"/>
              <a:t>High cost</a:t>
            </a:r>
          </a:p>
          <a:p>
            <a:r>
              <a:rPr lang="en-US" dirty="0" err="1" smtClean="0"/>
              <a:t>Crittercams</a:t>
            </a:r>
            <a:endParaRPr lang="en-US" dirty="0" smtClean="0"/>
          </a:p>
          <a:p>
            <a:pPr lvl="1"/>
            <a:r>
              <a:rPr lang="en-US" dirty="0" smtClean="0"/>
              <a:t>Not available for plankton-sized targets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Low-Cost, Widely Distributed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Off the shelf parts</a:t>
            </a:r>
          </a:p>
          <a:p>
            <a:pPr lvl="1"/>
            <a:r>
              <a:rPr lang="en-US" dirty="0" smtClean="0"/>
              <a:t>Available online or locally</a:t>
            </a:r>
          </a:p>
          <a:p>
            <a:r>
              <a:rPr lang="en-US" dirty="0" smtClean="0"/>
              <a:t>Low cost</a:t>
            </a:r>
          </a:p>
          <a:p>
            <a:pPr lvl="1"/>
            <a:r>
              <a:rPr lang="en-US" dirty="0" smtClean="0"/>
              <a:t>Total system cost &lt;$3000</a:t>
            </a:r>
          </a:p>
          <a:p>
            <a:r>
              <a:rPr lang="en-US" dirty="0" smtClean="0"/>
              <a:t>Easy to manufacture</a:t>
            </a:r>
          </a:p>
          <a:p>
            <a:r>
              <a:rPr lang="en-US" dirty="0" smtClean="0"/>
              <a:t>Open source</a:t>
            </a:r>
          </a:p>
          <a:p>
            <a:pPr lvl="1"/>
            <a:r>
              <a:rPr lang="en-US" dirty="0" smtClean="0"/>
              <a:t>Meets needs of MBARI PIs first</a:t>
            </a:r>
          </a:p>
          <a:p>
            <a:pPr lvl="1"/>
            <a:r>
              <a:rPr lang="en-US" dirty="0" smtClean="0"/>
              <a:t>All schematics, software, plans posted on web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Deployment 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AUVs</a:t>
            </a:r>
            <a:endParaRPr lang="en-US" dirty="0" smtClean="0"/>
          </a:p>
          <a:p>
            <a:r>
              <a:rPr lang="en-US" dirty="0" smtClean="0"/>
              <a:t>Profiling</a:t>
            </a:r>
          </a:p>
          <a:p>
            <a:r>
              <a:rPr lang="en-US" dirty="0" smtClean="0"/>
              <a:t>Moored (Plankton vane)</a:t>
            </a:r>
          </a:p>
          <a:p>
            <a:r>
              <a:rPr lang="en-US" dirty="0" smtClean="0"/>
              <a:t>Sediment traps</a:t>
            </a:r>
          </a:p>
          <a:p>
            <a:r>
              <a:rPr lang="en-US" dirty="0" smtClean="0"/>
              <a:t>Observatory (Cabled option)</a:t>
            </a:r>
          </a:p>
          <a:p>
            <a:r>
              <a:rPr lang="en-US" dirty="0" smtClean="0"/>
              <a:t>Manually dropped or towed</a:t>
            </a:r>
          </a:p>
          <a:p>
            <a:r>
              <a:rPr lang="en-US" dirty="0" smtClean="0"/>
              <a:t>Ships of opportunity</a:t>
            </a:r>
          </a:p>
          <a:p>
            <a:r>
              <a:rPr lang="en-US" dirty="0" smtClean="0"/>
              <a:t>Pier mounted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r>
              <a:rPr lang="en-US" dirty="0" smtClean="0"/>
              <a:t>Modular Functionality</a:t>
            </a:r>
            <a:endParaRPr lang="en-US" dirty="0"/>
          </a:p>
        </p:txBody>
      </p:sp>
      <p:sp>
        <p:nvSpPr>
          <p:cNvPr id="3" name="Can 2"/>
          <p:cNvSpPr/>
          <p:nvPr/>
        </p:nvSpPr>
        <p:spPr>
          <a:xfrm>
            <a:off x="3733800" y="2286000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n 3"/>
          <p:cNvSpPr/>
          <p:nvPr/>
        </p:nvSpPr>
        <p:spPr>
          <a:xfrm>
            <a:off x="3733800" y="4724400"/>
            <a:ext cx="914400" cy="16002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n 4"/>
          <p:cNvSpPr/>
          <p:nvPr/>
        </p:nvSpPr>
        <p:spPr>
          <a:xfrm>
            <a:off x="6248400" y="2362200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 rot="10800000">
            <a:off x="3733800" y="5867400"/>
            <a:ext cx="914400" cy="685800"/>
            <a:chOff x="990600" y="3042804"/>
            <a:chExt cx="1371600" cy="1122218"/>
          </a:xfrm>
        </p:grpSpPr>
        <p:sp>
          <p:nvSpPr>
            <p:cNvPr id="7" name="Rectangle 6"/>
            <p:cNvSpPr/>
            <p:nvPr/>
          </p:nvSpPr>
          <p:spPr>
            <a:xfrm>
              <a:off x="990600" y="3435926"/>
              <a:ext cx="1371600" cy="2978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990600" y="3207326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990600" y="3042804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1653540" y="307042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286000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1653539" y="3919662"/>
              <a:ext cx="45719" cy="457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1022509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Can 13"/>
          <p:cNvSpPr/>
          <p:nvPr/>
        </p:nvSpPr>
        <p:spPr>
          <a:xfrm>
            <a:off x="1066800" y="2286000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6248400" y="2209800"/>
            <a:ext cx="914400" cy="588818"/>
            <a:chOff x="2971800" y="3135802"/>
            <a:chExt cx="1371600" cy="1122218"/>
          </a:xfrm>
        </p:grpSpPr>
        <p:grpSp>
          <p:nvGrpSpPr>
            <p:cNvPr id="16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Oval 16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733800" y="2133600"/>
            <a:ext cx="914400" cy="588818"/>
            <a:chOff x="2971800" y="3135802"/>
            <a:chExt cx="1371600" cy="1122218"/>
          </a:xfrm>
        </p:grpSpPr>
        <p:grpSp>
          <p:nvGrpSpPr>
            <p:cNvPr id="26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Oval 26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066800" y="2133600"/>
            <a:ext cx="914400" cy="588818"/>
            <a:chOff x="2971800" y="3135802"/>
            <a:chExt cx="1371600" cy="1122218"/>
          </a:xfrm>
        </p:grpSpPr>
        <p:grpSp>
          <p:nvGrpSpPr>
            <p:cNvPr id="36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14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/>
          <p:cNvGrpSpPr/>
          <p:nvPr/>
        </p:nvGrpSpPr>
        <p:grpSpPr>
          <a:xfrm rot="10800000">
            <a:off x="1066800" y="2895600"/>
            <a:ext cx="914400" cy="685800"/>
            <a:chOff x="4953000" y="3186285"/>
            <a:chExt cx="1371600" cy="1122218"/>
          </a:xfrm>
        </p:grpSpPr>
        <p:grpSp>
          <p:nvGrpSpPr>
            <p:cNvPr id="46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55" name="Rectangle 54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52" name="Oval 24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49" name="Oval 48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2" name="Group 61"/>
          <p:cNvGrpSpPr/>
          <p:nvPr/>
        </p:nvGrpSpPr>
        <p:grpSpPr>
          <a:xfrm rot="10800000">
            <a:off x="6248400" y="2895600"/>
            <a:ext cx="914400" cy="685800"/>
            <a:chOff x="4953000" y="3186285"/>
            <a:chExt cx="1371600" cy="1122218"/>
          </a:xfrm>
        </p:grpSpPr>
        <p:grpSp>
          <p:nvGrpSpPr>
            <p:cNvPr id="63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69" name="Oval 68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66" name="Oval 65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9" name="Group 78"/>
          <p:cNvGrpSpPr/>
          <p:nvPr/>
        </p:nvGrpSpPr>
        <p:grpSpPr>
          <a:xfrm rot="10800000">
            <a:off x="3733800" y="2819400"/>
            <a:ext cx="914400" cy="838200"/>
            <a:chOff x="5029200" y="3886200"/>
            <a:chExt cx="3352800" cy="2971800"/>
          </a:xfrm>
        </p:grpSpPr>
        <p:grpSp>
          <p:nvGrpSpPr>
            <p:cNvPr id="80" name="Group 122"/>
            <p:cNvGrpSpPr/>
            <p:nvPr/>
          </p:nvGrpSpPr>
          <p:grpSpPr>
            <a:xfrm>
              <a:off x="5029200" y="3886200"/>
              <a:ext cx="3352800" cy="2971800"/>
              <a:chOff x="4953000" y="3186285"/>
              <a:chExt cx="1371600" cy="1122218"/>
            </a:xfrm>
          </p:grpSpPr>
          <p:grpSp>
            <p:nvGrpSpPr>
              <p:cNvPr id="84" name="Group 35"/>
              <p:cNvGrpSpPr/>
              <p:nvPr/>
            </p:nvGrpSpPr>
            <p:grpSpPr>
              <a:xfrm>
                <a:off x="4953000" y="3186285"/>
                <a:ext cx="1371600" cy="1122218"/>
                <a:chOff x="990600" y="3042804"/>
                <a:chExt cx="1371600" cy="1122218"/>
              </a:xfrm>
            </p:grpSpPr>
            <p:sp>
              <p:nvSpPr>
                <p:cNvPr id="93" name="Rectangle 92"/>
                <p:cNvSpPr/>
                <p:nvPr/>
              </p:nvSpPr>
              <p:spPr>
                <a:xfrm>
                  <a:off x="990600" y="3435926"/>
                  <a:ext cx="1371600" cy="29787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Oval 93"/>
                <p:cNvSpPr/>
                <p:nvPr/>
              </p:nvSpPr>
              <p:spPr>
                <a:xfrm>
                  <a:off x="990600" y="3207326"/>
                  <a:ext cx="1371600" cy="95769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Oval 94"/>
                <p:cNvSpPr/>
                <p:nvPr/>
              </p:nvSpPr>
              <p:spPr>
                <a:xfrm>
                  <a:off x="990600" y="3042804"/>
                  <a:ext cx="1371600" cy="95769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Oval 95"/>
                <p:cNvSpPr/>
                <p:nvPr/>
              </p:nvSpPr>
              <p:spPr>
                <a:xfrm>
                  <a:off x="1653540" y="3070428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Oval 96"/>
                <p:cNvSpPr/>
                <p:nvPr/>
              </p:nvSpPr>
              <p:spPr>
                <a:xfrm>
                  <a:off x="2286000" y="3498792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Oval 97"/>
                <p:cNvSpPr/>
                <p:nvPr/>
              </p:nvSpPr>
              <p:spPr>
                <a:xfrm>
                  <a:off x="1653539" y="3919662"/>
                  <a:ext cx="45719" cy="4572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/>
                <p:cNvSpPr/>
                <p:nvPr/>
              </p:nvSpPr>
              <p:spPr>
                <a:xfrm>
                  <a:off x="1022509" y="3498792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" name="Group 57"/>
              <p:cNvGrpSpPr/>
              <p:nvPr/>
            </p:nvGrpSpPr>
            <p:grpSpPr>
              <a:xfrm>
                <a:off x="5251349" y="3522257"/>
                <a:ext cx="152400" cy="195262"/>
                <a:chOff x="4592696" y="3033368"/>
                <a:chExt cx="152400" cy="195262"/>
              </a:xfrm>
            </p:grpSpPr>
            <p:sp>
              <p:nvSpPr>
                <p:cNvPr id="90" name="Oval 89"/>
                <p:cNvSpPr/>
                <p:nvPr/>
              </p:nvSpPr>
              <p:spPr>
                <a:xfrm>
                  <a:off x="4592696" y="3152430"/>
                  <a:ext cx="152400" cy="76200"/>
                </a:xfrm>
                <a:prstGeom prst="ellipse">
                  <a:avLst/>
                </a:prstGeom>
                <a:solidFill>
                  <a:schemeClr val="tx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10"/>
                <p:cNvSpPr/>
                <p:nvPr/>
              </p:nvSpPr>
              <p:spPr>
                <a:xfrm>
                  <a:off x="4606074" y="3071469"/>
                  <a:ext cx="124691" cy="119062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Oval 91"/>
                <p:cNvSpPr/>
                <p:nvPr/>
              </p:nvSpPr>
              <p:spPr>
                <a:xfrm>
                  <a:off x="4592696" y="3033368"/>
                  <a:ext cx="152400" cy="76200"/>
                </a:xfrm>
                <a:prstGeom prst="ellipse">
                  <a:avLst/>
                </a:prstGeom>
                <a:pattFill prst="pct90">
                  <a:fgClr>
                    <a:schemeClr val="tx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" name="Group 65"/>
              <p:cNvGrpSpPr/>
              <p:nvPr/>
            </p:nvGrpSpPr>
            <p:grpSpPr>
              <a:xfrm>
                <a:off x="5874804" y="3522257"/>
                <a:ext cx="152400" cy="195262"/>
                <a:chOff x="4713101" y="3027346"/>
                <a:chExt cx="152400" cy="195262"/>
              </a:xfrm>
            </p:grpSpPr>
            <p:sp>
              <p:nvSpPr>
                <p:cNvPr id="87" name="Oval 86"/>
                <p:cNvSpPr/>
                <p:nvPr/>
              </p:nvSpPr>
              <p:spPr>
                <a:xfrm>
                  <a:off x="4713101" y="3146408"/>
                  <a:ext cx="152400" cy="76200"/>
                </a:xfrm>
                <a:prstGeom prst="ellipse">
                  <a:avLst/>
                </a:prstGeom>
                <a:solidFill>
                  <a:schemeClr val="tx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87"/>
                <p:cNvSpPr/>
                <p:nvPr/>
              </p:nvSpPr>
              <p:spPr>
                <a:xfrm>
                  <a:off x="4726479" y="3065447"/>
                  <a:ext cx="124691" cy="119062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Oval 88"/>
                <p:cNvSpPr/>
                <p:nvPr/>
              </p:nvSpPr>
              <p:spPr>
                <a:xfrm>
                  <a:off x="4713101" y="3027346"/>
                  <a:ext cx="152400" cy="76200"/>
                </a:xfrm>
                <a:prstGeom prst="ellipse">
                  <a:avLst/>
                </a:prstGeom>
                <a:pattFill prst="pct90">
                  <a:fgClr>
                    <a:schemeClr val="tx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1" name="Oval 80"/>
            <p:cNvSpPr/>
            <p:nvPr/>
          </p:nvSpPr>
          <p:spPr>
            <a:xfrm>
              <a:off x="6520498" y="5091199"/>
              <a:ext cx="372533" cy="20178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6553200" y="4876800"/>
              <a:ext cx="304800" cy="31529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>
              <a:off x="6520498" y="4775905"/>
              <a:ext cx="372533" cy="201789"/>
            </a:xfrm>
            <a:prstGeom prst="ellipse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0" name="Freeform 99"/>
          <p:cNvSpPr/>
          <p:nvPr/>
        </p:nvSpPr>
        <p:spPr>
          <a:xfrm>
            <a:off x="1434029" y="3382178"/>
            <a:ext cx="2543060" cy="862988"/>
          </a:xfrm>
          <a:custGeom>
            <a:avLst/>
            <a:gdLst>
              <a:gd name="connsiteX0" fmla="*/ 251552 w 2543060"/>
              <a:gd name="connsiteY0" fmla="*/ 11017 h 862988"/>
              <a:gd name="connsiteX1" fmla="*/ 317653 w 2543060"/>
              <a:gd name="connsiteY1" fmla="*/ 760164 h 862988"/>
              <a:gd name="connsiteX2" fmla="*/ 2157470 w 2543060"/>
              <a:gd name="connsiteY2" fmla="*/ 627962 h 862988"/>
              <a:gd name="connsiteX3" fmla="*/ 2543060 w 2543060"/>
              <a:gd name="connsiteY3" fmla="*/ 0 h 8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060" h="862988">
                <a:moveTo>
                  <a:pt x="251552" y="11017"/>
                </a:moveTo>
                <a:cubicBezTo>
                  <a:pt x="125776" y="334178"/>
                  <a:pt x="0" y="657340"/>
                  <a:pt x="317653" y="760164"/>
                </a:cubicBezTo>
                <a:cubicBezTo>
                  <a:pt x="635306" y="862988"/>
                  <a:pt x="1786569" y="754656"/>
                  <a:pt x="2157470" y="627962"/>
                </a:cubicBezTo>
                <a:cubicBezTo>
                  <a:pt x="2528371" y="501268"/>
                  <a:pt x="2489812" y="104660"/>
                  <a:pt x="2543060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 flipH="1">
            <a:off x="4419600" y="3352800"/>
            <a:ext cx="2362200" cy="862988"/>
          </a:xfrm>
          <a:custGeom>
            <a:avLst/>
            <a:gdLst>
              <a:gd name="connsiteX0" fmla="*/ 251552 w 2543060"/>
              <a:gd name="connsiteY0" fmla="*/ 11017 h 862988"/>
              <a:gd name="connsiteX1" fmla="*/ 317653 w 2543060"/>
              <a:gd name="connsiteY1" fmla="*/ 760164 h 862988"/>
              <a:gd name="connsiteX2" fmla="*/ 2157470 w 2543060"/>
              <a:gd name="connsiteY2" fmla="*/ 627962 h 862988"/>
              <a:gd name="connsiteX3" fmla="*/ 2543060 w 2543060"/>
              <a:gd name="connsiteY3" fmla="*/ 0 h 8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060" h="862988">
                <a:moveTo>
                  <a:pt x="251552" y="11017"/>
                </a:moveTo>
                <a:cubicBezTo>
                  <a:pt x="125776" y="334178"/>
                  <a:pt x="0" y="657340"/>
                  <a:pt x="317653" y="760164"/>
                </a:cubicBezTo>
                <a:cubicBezTo>
                  <a:pt x="635306" y="862988"/>
                  <a:pt x="1786569" y="754656"/>
                  <a:pt x="2157470" y="627962"/>
                </a:cubicBezTo>
                <a:cubicBezTo>
                  <a:pt x="2528371" y="501268"/>
                  <a:pt x="2489812" y="104660"/>
                  <a:pt x="2543060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/>
          <p:cNvSpPr txBox="1"/>
          <p:nvPr/>
        </p:nvSpPr>
        <p:spPr>
          <a:xfrm>
            <a:off x="3657600" y="1676400"/>
            <a:ext cx="9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1219200" y="1676400"/>
            <a:ext cx="641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</a:t>
            </a:r>
            <a:endParaRPr lang="en-US" dirty="0"/>
          </a:p>
        </p:txBody>
      </p:sp>
      <p:sp>
        <p:nvSpPr>
          <p:cNvPr id="104" name="TextBox 103"/>
          <p:cNvSpPr txBox="1"/>
          <p:nvPr/>
        </p:nvSpPr>
        <p:spPr>
          <a:xfrm>
            <a:off x="6477000" y="1676400"/>
            <a:ext cx="641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</a:t>
            </a:r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4648200" y="4800600"/>
            <a:ext cx="867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Battery</a:t>
            </a:r>
            <a:endParaRPr lang="en-US" dirty="0"/>
          </a:p>
        </p:txBody>
      </p:sp>
      <p:grpSp>
        <p:nvGrpSpPr>
          <p:cNvPr id="106" name="Group 105"/>
          <p:cNvGrpSpPr/>
          <p:nvPr/>
        </p:nvGrpSpPr>
        <p:grpSpPr>
          <a:xfrm>
            <a:off x="3733800" y="4495800"/>
            <a:ext cx="914400" cy="685800"/>
            <a:chOff x="4953000" y="3186285"/>
            <a:chExt cx="1371600" cy="1122218"/>
          </a:xfrm>
        </p:grpSpPr>
        <p:grpSp>
          <p:nvGrpSpPr>
            <p:cNvPr id="107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116" name="Rectangle 115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113" name="Oval 112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110" name="Oval 109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23" name="Freeform 122"/>
          <p:cNvSpPr/>
          <p:nvPr/>
        </p:nvSpPr>
        <p:spPr>
          <a:xfrm>
            <a:off x="4026665" y="3393195"/>
            <a:ext cx="170762" cy="1288974"/>
          </a:xfrm>
          <a:custGeom>
            <a:avLst/>
            <a:gdLst>
              <a:gd name="connsiteX0" fmla="*/ 5508 w 170762"/>
              <a:gd name="connsiteY0" fmla="*/ 1288974 h 1288974"/>
              <a:gd name="connsiteX1" fmla="*/ 27542 w 170762"/>
              <a:gd name="connsiteY1" fmla="*/ 683046 h 1288974"/>
              <a:gd name="connsiteX2" fmla="*/ 170762 w 170762"/>
              <a:gd name="connsiteY2" fmla="*/ 0 h 1288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762" h="1288974">
                <a:moveTo>
                  <a:pt x="5508" y="1288974"/>
                </a:moveTo>
                <a:cubicBezTo>
                  <a:pt x="2754" y="1093424"/>
                  <a:pt x="0" y="897875"/>
                  <a:pt x="27542" y="683046"/>
                </a:cubicBezTo>
                <a:cubicBezTo>
                  <a:pt x="55084" y="468217"/>
                  <a:pt x="148728" y="112005"/>
                  <a:pt x="17076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>Example of 6x40 degree Conical Reflector</a:t>
            </a:r>
            <a:br>
              <a:rPr lang="en-US" sz="2400" dirty="0" smtClean="0"/>
            </a:br>
            <a:r>
              <a:rPr lang="en-US" sz="2400" dirty="0" smtClean="0"/>
              <a:t>(Red is common volume between imager and light field)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563" t="22947" r="16188" b="12253"/>
          <a:stretch/>
        </p:blipFill>
        <p:spPr bwMode="auto">
          <a:xfrm>
            <a:off x="5024966" y="4114800"/>
            <a:ext cx="3577165" cy="2575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6731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OPR0_Jelly_5MP_W_LEDPower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3543300"/>
            <a:ext cx="4419600" cy="3314700"/>
          </a:xfrm>
          <a:prstGeom prst="rect">
            <a:avLst/>
          </a:prstGeom>
        </p:spPr>
      </p:pic>
      <p:pic>
        <p:nvPicPr>
          <p:cNvPr id="6" name="Picture 5" descr="GOPRO_5MP_W_LEDPower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3600" y="3505200"/>
            <a:ext cx="4470400" cy="3352800"/>
          </a:xfrm>
          <a:prstGeom prst="rect">
            <a:avLst/>
          </a:prstGeom>
        </p:spPr>
      </p:pic>
      <p:pic>
        <p:nvPicPr>
          <p:cNvPr id="7" name="Picture 6" descr="Nikon1V1_Jelly_SideLight_ISO1600_f3.2_250thS_LEDPower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81000"/>
            <a:ext cx="4458171" cy="29843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SCPI?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Differs from existing systems which are:</a:t>
            </a:r>
          </a:p>
          <a:p>
            <a:pPr lvl="1"/>
            <a:r>
              <a:rPr lang="en-US" dirty="0" smtClean="0"/>
              <a:t>Require dedicated cables, ships, and winches</a:t>
            </a:r>
          </a:p>
          <a:p>
            <a:pPr lvl="1"/>
            <a:r>
              <a:rPr lang="en-US" dirty="0" smtClean="0"/>
              <a:t>Difficult to deploy, maintain, and operate</a:t>
            </a:r>
          </a:p>
          <a:p>
            <a:pPr lvl="1"/>
            <a:r>
              <a:rPr lang="en-US" dirty="0" smtClean="0"/>
              <a:t>High cost</a:t>
            </a:r>
          </a:p>
          <a:p>
            <a:r>
              <a:rPr lang="en-US" dirty="0" smtClean="0"/>
              <a:t>Widely distributed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SCPI Users and Use Cases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Users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Steve Haddock</a:t>
            </a:r>
          </a:p>
          <a:p>
            <a:r>
              <a:rPr lang="en-US" dirty="0" smtClean="0"/>
              <a:t>Ken Smith</a:t>
            </a:r>
          </a:p>
          <a:p>
            <a:r>
              <a:rPr lang="en-US" dirty="0" smtClean="0"/>
              <a:t>Jim Bellingham</a:t>
            </a:r>
          </a:p>
          <a:p>
            <a:r>
              <a:rPr lang="en-US" dirty="0" smtClean="0"/>
              <a:t>CANON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Platforms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194175" cy="3951288"/>
          </a:xfrm>
        </p:spPr>
        <p:txBody>
          <a:bodyPr/>
          <a:lstStyle/>
          <a:p>
            <a:r>
              <a:rPr lang="en-US" dirty="0" err="1" smtClean="0"/>
              <a:t>AUVs</a:t>
            </a:r>
            <a:endParaRPr lang="en-US" dirty="0" smtClean="0"/>
          </a:p>
          <a:p>
            <a:r>
              <a:rPr lang="en-US" dirty="0" smtClean="0"/>
              <a:t>Profilers</a:t>
            </a:r>
          </a:p>
          <a:p>
            <a:r>
              <a:rPr lang="en-US" dirty="0" smtClean="0"/>
              <a:t>Moored (Plankton Vane)</a:t>
            </a:r>
          </a:p>
          <a:p>
            <a:r>
              <a:rPr lang="en-US" dirty="0" smtClean="0"/>
              <a:t>Sediment Traps</a:t>
            </a:r>
          </a:p>
          <a:p>
            <a:r>
              <a:rPr lang="en-US" dirty="0" smtClean="0"/>
              <a:t>Observatory (Cabled Option)</a:t>
            </a:r>
          </a:p>
          <a:p>
            <a:r>
              <a:rPr lang="en-US" dirty="0" smtClean="0"/>
              <a:t>Manually dropped or towed</a:t>
            </a:r>
          </a:p>
          <a:p>
            <a:r>
              <a:rPr lang="en-US" dirty="0" smtClean="0"/>
              <a:t>Ships of opportunity</a:t>
            </a:r>
          </a:p>
          <a:p>
            <a:r>
              <a:rPr lang="en-US" dirty="0" smtClean="0"/>
              <a:t>Pier mounted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563" t="22947" r="16188" b="12253"/>
          <a:stretch/>
        </p:blipFill>
        <p:spPr bwMode="auto">
          <a:xfrm>
            <a:off x="5105400" y="4114800"/>
            <a:ext cx="3577165" cy="2575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we need more time in 2013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US" dirty="0" smtClean="0"/>
              <a:t>SCPI was originally a two year project started in 2011.</a:t>
            </a:r>
          </a:p>
          <a:p>
            <a:r>
              <a:rPr lang="en-US" dirty="0" smtClean="0"/>
              <a:t>Due to other commitments, work did not start in earnest until the Fall of 2011.</a:t>
            </a:r>
          </a:p>
          <a:p>
            <a:r>
              <a:rPr lang="en-US" dirty="0" smtClean="0"/>
              <a:t>Rigorous engineering testing of cameras and lights took </a:t>
            </a: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half of</a:t>
            </a:r>
            <a:r>
              <a:rPr lang="en-US" dirty="0" smtClean="0"/>
              <a:t> </a:t>
            </a:r>
            <a:r>
              <a:rPr lang="en-US" dirty="0" smtClean="0"/>
              <a:t>2012.</a:t>
            </a:r>
          </a:p>
          <a:p>
            <a:endParaRPr lang="en-US" dirty="0"/>
          </a:p>
        </p:txBody>
      </p:sp>
      <p:pic>
        <p:nvPicPr>
          <p:cNvPr id="4" name="Picture 3" descr="Nikon1V1_Jelly_SideLight_ISO1600_f3.2_250thS_LEDPower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4800600"/>
            <a:ext cx="2819400" cy="188736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are we 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1"/>
            <a:ext cx="8229600" cy="3581400"/>
          </a:xfrm>
        </p:spPr>
        <p:txBody>
          <a:bodyPr/>
          <a:lstStyle/>
          <a:p>
            <a:r>
              <a:rPr lang="en-US" dirty="0" smtClean="0"/>
              <a:t>Have a set of functional requirements</a:t>
            </a:r>
          </a:p>
          <a:p>
            <a:r>
              <a:rPr lang="en-US" dirty="0" smtClean="0"/>
              <a:t>Have completed initial camera evaluation</a:t>
            </a:r>
          </a:p>
          <a:p>
            <a:r>
              <a:rPr lang="en-US" dirty="0" smtClean="0"/>
              <a:t>Completed lighting requirement calculations and power budget</a:t>
            </a:r>
          </a:p>
          <a:p>
            <a:r>
              <a:rPr lang="en-US" dirty="0" smtClean="0"/>
              <a:t>Completed Concept Design Review</a:t>
            </a:r>
          </a:p>
          <a:p>
            <a:r>
              <a:rPr lang="en-US" dirty="0" smtClean="0"/>
              <a:t>Have a modular housing design concept</a:t>
            </a:r>
            <a:endParaRPr lang="en-US" dirty="0"/>
          </a:p>
        </p:txBody>
      </p:sp>
      <p:sp>
        <p:nvSpPr>
          <p:cNvPr id="4" name="Can 3"/>
          <p:cNvSpPr/>
          <p:nvPr/>
        </p:nvSpPr>
        <p:spPr>
          <a:xfrm>
            <a:off x="4724400" y="4898834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n 4"/>
          <p:cNvSpPr/>
          <p:nvPr/>
        </p:nvSpPr>
        <p:spPr>
          <a:xfrm>
            <a:off x="7772400" y="4343400"/>
            <a:ext cx="914400" cy="16002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772400" y="4191000"/>
            <a:ext cx="914400" cy="685800"/>
            <a:chOff x="990600" y="3042804"/>
            <a:chExt cx="1371600" cy="1122218"/>
          </a:xfrm>
        </p:grpSpPr>
        <p:sp>
          <p:nvSpPr>
            <p:cNvPr id="8" name="Rectangle 7"/>
            <p:cNvSpPr/>
            <p:nvPr/>
          </p:nvSpPr>
          <p:spPr>
            <a:xfrm>
              <a:off x="990600" y="3435926"/>
              <a:ext cx="1371600" cy="2978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990600" y="3207326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990600" y="3042804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1653540" y="307042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2286000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1653539" y="3919662"/>
              <a:ext cx="45719" cy="457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022509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Can 14"/>
          <p:cNvSpPr/>
          <p:nvPr/>
        </p:nvSpPr>
        <p:spPr>
          <a:xfrm>
            <a:off x="2057400" y="4898834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4724400" y="4746434"/>
            <a:ext cx="914400" cy="588818"/>
            <a:chOff x="2971800" y="3135802"/>
            <a:chExt cx="1371600" cy="1122218"/>
          </a:xfrm>
        </p:grpSpPr>
        <p:grpSp>
          <p:nvGrpSpPr>
            <p:cNvPr id="27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" name="Oval 27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057400" y="4746434"/>
            <a:ext cx="914400" cy="588818"/>
            <a:chOff x="2971800" y="3135802"/>
            <a:chExt cx="1371600" cy="1122218"/>
          </a:xfrm>
        </p:grpSpPr>
        <p:grpSp>
          <p:nvGrpSpPr>
            <p:cNvPr id="37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14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Oval 37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 rot="10800000">
            <a:off x="2057400" y="5508434"/>
            <a:ext cx="914400" cy="685800"/>
            <a:chOff x="4953000" y="3186285"/>
            <a:chExt cx="1371600" cy="1122218"/>
          </a:xfrm>
        </p:grpSpPr>
        <p:grpSp>
          <p:nvGrpSpPr>
            <p:cNvPr id="47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56" name="Rectangle 55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53" name="Oval 24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50" name="Oval 49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0" name="Group 79"/>
          <p:cNvGrpSpPr/>
          <p:nvPr/>
        </p:nvGrpSpPr>
        <p:grpSpPr>
          <a:xfrm rot="10800000">
            <a:off x="4724400" y="5432234"/>
            <a:ext cx="914400" cy="838200"/>
            <a:chOff x="5029200" y="3886200"/>
            <a:chExt cx="3352800" cy="2971800"/>
          </a:xfrm>
        </p:grpSpPr>
        <p:grpSp>
          <p:nvGrpSpPr>
            <p:cNvPr id="81" name="Group 122"/>
            <p:cNvGrpSpPr/>
            <p:nvPr/>
          </p:nvGrpSpPr>
          <p:grpSpPr>
            <a:xfrm>
              <a:off x="5029200" y="3886200"/>
              <a:ext cx="3352800" cy="2971800"/>
              <a:chOff x="4953000" y="3186285"/>
              <a:chExt cx="1371600" cy="1122218"/>
            </a:xfrm>
          </p:grpSpPr>
          <p:grpSp>
            <p:nvGrpSpPr>
              <p:cNvPr id="85" name="Group 35"/>
              <p:cNvGrpSpPr/>
              <p:nvPr/>
            </p:nvGrpSpPr>
            <p:grpSpPr>
              <a:xfrm>
                <a:off x="4953000" y="3186285"/>
                <a:ext cx="1371600" cy="1122218"/>
                <a:chOff x="990600" y="3042804"/>
                <a:chExt cx="1371600" cy="1122218"/>
              </a:xfrm>
            </p:grpSpPr>
            <p:sp>
              <p:nvSpPr>
                <p:cNvPr id="94" name="Rectangle 93"/>
                <p:cNvSpPr/>
                <p:nvPr/>
              </p:nvSpPr>
              <p:spPr>
                <a:xfrm>
                  <a:off x="990600" y="3435926"/>
                  <a:ext cx="1371600" cy="29787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Oval 94"/>
                <p:cNvSpPr/>
                <p:nvPr/>
              </p:nvSpPr>
              <p:spPr>
                <a:xfrm>
                  <a:off x="990600" y="3207326"/>
                  <a:ext cx="1371600" cy="95769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Oval 95"/>
                <p:cNvSpPr/>
                <p:nvPr/>
              </p:nvSpPr>
              <p:spPr>
                <a:xfrm>
                  <a:off x="990600" y="3042804"/>
                  <a:ext cx="1371600" cy="95769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Oval 96"/>
                <p:cNvSpPr/>
                <p:nvPr/>
              </p:nvSpPr>
              <p:spPr>
                <a:xfrm>
                  <a:off x="1653540" y="3070428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Oval 97"/>
                <p:cNvSpPr/>
                <p:nvPr/>
              </p:nvSpPr>
              <p:spPr>
                <a:xfrm>
                  <a:off x="2286000" y="3498792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/>
                <p:cNvSpPr/>
                <p:nvPr/>
              </p:nvSpPr>
              <p:spPr>
                <a:xfrm>
                  <a:off x="1653539" y="3919662"/>
                  <a:ext cx="45719" cy="4572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Oval 99"/>
                <p:cNvSpPr/>
                <p:nvPr/>
              </p:nvSpPr>
              <p:spPr>
                <a:xfrm>
                  <a:off x="1022509" y="3498792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" name="Group 57"/>
              <p:cNvGrpSpPr/>
              <p:nvPr/>
            </p:nvGrpSpPr>
            <p:grpSpPr>
              <a:xfrm>
                <a:off x="5251349" y="3522257"/>
                <a:ext cx="152400" cy="195262"/>
                <a:chOff x="4592696" y="3033368"/>
                <a:chExt cx="152400" cy="195262"/>
              </a:xfrm>
            </p:grpSpPr>
            <p:sp>
              <p:nvSpPr>
                <p:cNvPr id="91" name="Oval 90"/>
                <p:cNvSpPr/>
                <p:nvPr/>
              </p:nvSpPr>
              <p:spPr>
                <a:xfrm>
                  <a:off x="4592696" y="3152430"/>
                  <a:ext cx="152400" cy="76200"/>
                </a:xfrm>
                <a:prstGeom prst="ellipse">
                  <a:avLst/>
                </a:prstGeom>
                <a:solidFill>
                  <a:schemeClr val="tx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Rectangle 10"/>
                <p:cNvSpPr/>
                <p:nvPr/>
              </p:nvSpPr>
              <p:spPr>
                <a:xfrm>
                  <a:off x="4606074" y="3071469"/>
                  <a:ext cx="124691" cy="119062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Oval 92"/>
                <p:cNvSpPr/>
                <p:nvPr/>
              </p:nvSpPr>
              <p:spPr>
                <a:xfrm>
                  <a:off x="4592696" y="3033368"/>
                  <a:ext cx="152400" cy="76200"/>
                </a:xfrm>
                <a:prstGeom prst="ellipse">
                  <a:avLst/>
                </a:prstGeom>
                <a:pattFill prst="pct90">
                  <a:fgClr>
                    <a:schemeClr val="tx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7" name="Group 65"/>
              <p:cNvGrpSpPr/>
              <p:nvPr/>
            </p:nvGrpSpPr>
            <p:grpSpPr>
              <a:xfrm>
                <a:off x="5874804" y="3522257"/>
                <a:ext cx="152400" cy="195262"/>
                <a:chOff x="4713101" y="3027346"/>
                <a:chExt cx="152400" cy="195262"/>
              </a:xfrm>
            </p:grpSpPr>
            <p:sp>
              <p:nvSpPr>
                <p:cNvPr id="88" name="Oval 87"/>
                <p:cNvSpPr/>
                <p:nvPr/>
              </p:nvSpPr>
              <p:spPr>
                <a:xfrm>
                  <a:off x="4713101" y="3146408"/>
                  <a:ext cx="152400" cy="76200"/>
                </a:xfrm>
                <a:prstGeom prst="ellipse">
                  <a:avLst/>
                </a:prstGeom>
                <a:solidFill>
                  <a:schemeClr val="tx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88"/>
                <p:cNvSpPr/>
                <p:nvPr/>
              </p:nvSpPr>
              <p:spPr>
                <a:xfrm>
                  <a:off x="4726479" y="3065447"/>
                  <a:ext cx="124691" cy="119062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Oval 89"/>
                <p:cNvSpPr/>
                <p:nvPr/>
              </p:nvSpPr>
              <p:spPr>
                <a:xfrm>
                  <a:off x="4713101" y="3027346"/>
                  <a:ext cx="152400" cy="76200"/>
                </a:xfrm>
                <a:prstGeom prst="ellipse">
                  <a:avLst/>
                </a:prstGeom>
                <a:pattFill prst="pct90">
                  <a:fgClr>
                    <a:schemeClr val="tx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2" name="Oval 81"/>
            <p:cNvSpPr/>
            <p:nvPr/>
          </p:nvSpPr>
          <p:spPr>
            <a:xfrm>
              <a:off x="6520498" y="5091199"/>
              <a:ext cx="372533" cy="20178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6553200" y="4876800"/>
              <a:ext cx="304800" cy="31529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>
              <a:off x="6520498" y="4775905"/>
              <a:ext cx="372533" cy="201789"/>
            </a:xfrm>
            <a:prstGeom prst="ellipse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1" name="Freeform 100"/>
          <p:cNvSpPr/>
          <p:nvPr/>
        </p:nvSpPr>
        <p:spPr>
          <a:xfrm>
            <a:off x="2424629" y="5995012"/>
            <a:ext cx="2543060" cy="862988"/>
          </a:xfrm>
          <a:custGeom>
            <a:avLst/>
            <a:gdLst>
              <a:gd name="connsiteX0" fmla="*/ 251552 w 2543060"/>
              <a:gd name="connsiteY0" fmla="*/ 11017 h 862988"/>
              <a:gd name="connsiteX1" fmla="*/ 317653 w 2543060"/>
              <a:gd name="connsiteY1" fmla="*/ 760164 h 862988"/>
              <a:gd name="connsiteX2" fmla="*/ 2157470 w 2543060"/>
              <a:gd name="connsiteY2" fmla="*/ 627962 h 862988"/>
              <a:gd name="connsiteX3" fmla="*/ 2543060 w 2543060"/>
              <a:gd name="connsiteY3" fmla="*/ 0 h 8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060" h="862988">
                <a:moveTo>
                  <a:pt x="251552" y="11017"/>
                </a:moveTo>
                <a:cubicBezTo>
                  <a:pt x="125776" y="334178"/>
                  <a:pt x="0" y="657340"/>
                  <a:pt x="317653" y="760164"/>
                </a:cubicBezTo>
                <a:cubicBezTo>
                  <a:pt x="635306" y="862988"/>
                  <a:pt x="1786569" y="754656"/>
                  <a:pt x="2157470" y="627962"/>
                </a:cubicBezTo>
                <a:cubicBezTo>
                  <a:pt x="2528371" y="501268"/>
                  <a:pt x="2489812" y="104660"/>
                  <a:pt x="2543060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102"/>
          <p:cNvSpPr txBox="1"/>
          <p:nvPr/>
        </p:nvSpPr>
        <p:spPr>
          <a:xfrm>
            <a:off x="3733800" y="5105400"/>
            <a:ext cx="9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104" name="TextBox 103"/>
          <p:cNvSpPr txBox="1"/>
          <p:nvPr/>
        </p:nvSpPr>
        <p:spPr>
          <a:xfrm>
            <a:off x="1371600" y="5181600"/>
            <a:ext cx="641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</a:t>
            </a:r>
            <a:endParaRPr lang="en-US" dirty="0"/>
          </a:p>
        </p:txBody>
      </p:sp>
      <p:sp>
        <p:nvSpPr>
          <p:cNvPr id="106" name="TextBox 105"/>
          <p:cNvSpPr txBox="1"/>
          <p:nvPr/>
        </p:nvSpPr>
        <p:spPr>
          <a:xfrm>
            <a:off x="6781800" y="5029200"/>
            <a:ext cx="867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Battery</a:t>
            </a:r>
            <a:endParaRPr lang="en-US" dirty="0"/>
          </a:p>
        </p:txBody>
      </p:sp>
      <p:grpSp>
        <p:nvGrpSpPr>
          <p:cNvPr id="107" name="Group 106"/>
          <p:cNvGrpSpPr/>
          <p:nvPr/>
        </p:nvGrpSpPr>
        <p:grpSpPr>
          <a:xfrm rot="10800000">
            <a:off x="7772400" y="5486400"/>
            <a:ext cx="914400" cy="685800"/>
            <a:chOff x="4953000" y="3186285"/>
            <a:chExt cx="1371600" cy="1122218"/>
          </a:xfrm>
        </p:grpSpPr>
        <p:grpSp>
          <p:nvGrpSpPr>
            <p:cNvPr id="108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117" name="Rectangle 116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114" name="Oval 113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0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25" name="Freeform 124"/>
          <p:cNvSpPr/>
          <p:nvPr/>
        </p:nvSpPr>
        <p:spPr>
          <a:xfrm>
            <a:off x="4876800" y="5943600"/>
            <a:ext cx="3200400" cy="914400"/>
          </a:xfrm>
          <a:custGeom>
            <a:avLst/>
            <a:gdLst>
              <a:gd name="connsiteX0" fmla="*/ 251552 w 2543060"/>
              <a:gd name="connsiteY0" fmla="*/ 11017 h 862988"/>
              <a:gd name="connsiteX1" fmla="*/ 317653 w 2543060"/>
              <a:gd name="connsiteY1" fmla="*/ 760164 h 862988"/>
              <a:gd name="connsiteX2" fmla="*/ 2157470 w 2543060"/>
              <a:gd name="connsiteY2" fmla="*/ 627962 h 862988"/>
              <a:gd name="connsiteX3" fmla="*/ 2543060 w 2543060"/>
              <a:gd name="connsiteY3" fmla="*/ 0 h 8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060" h="862988">
                <a:moveTo>
                  <a:pt x="251552" y="11017"/>
                </a:moveTo>
                <a:cubicBezTo>
                  <a:pt x="125776" y="334178"/>
                  <a:pt x="0" y="657340"/>
                  <a:pt x="317653" y="760164"/>
                </a:cubicBezTo>
                <a:cubicBezTo>
                  <a:pt x="635306" y="862988"/>
                  <a:pt x="1786569" y="754656"/>
                  <a:pt x="2157470" y="627962"/>
                </a:cubicBezTo>
                <a:cubicBezTo>
                  <a:pt x="2528371" y="501268"/>
                  <a:pt x="2489812" y="104660"/>
                  <a:pt x="2543060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Where will we be at the end of 2012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We plan to build a prototype SCPI unit by the end of 2012.</a:t>
            </a:r>
          </a:p>
          <a:p>
            <a:r>
              <a:rPr lang="en-US" dirty="0" smtClean="0"/>
              <a:t>This prototype will be based on the </a:t>
            </a:r>
            <a:r>
              <a:rPr lang="en-US" dirty="0" err="1" smtClean="0"/>
              <a:t>GoPro</a:t>
            </a:r>
            <a:r>
              <a:rPr lang="en-US" dirty="0" smtClean="0"/>
              <a:t> </a:t>
            </a:r>
            <a:r>
              <a:rPr lang="en-US" dirty="0" err="1" smtClean="0"/>
              <a:t>Hero2</a:t>
            </a:r>
            <a:r>
              <a:rPr lang="en-US" dirty="0" smtClean="0"/>
              <a:t> camera.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Meets requirements of:	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LaGrangian</a:t>
            </a:r>
            <a:r>
              <a:rPr lang="en-US" dirty="0" smtClean="0"/>
              <a:t> Sediment Trap (Smith Lab)</a:t>
            </a:r>
          </a:p>
          <a:p>
            <a:r>
              <a:rPr lang="en-US" dirty="0" smtClean="0"/>
              <a:t>Macro Zooplankton (Haddock Lab)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This prototype will allow: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Testing of modular concept</a:t>
            </a:r>
          </a:p>
          <a:p>
            <a:r>
              <a:rPr lang="en-US" dirty="0" smtClean="0"/>
              <a:t>Testing of image quality  in real world conditions under various light levels</a:t>
            </a:r>
          </a:p>
          <a:p>
            <a:r>
              <a:rPr lang="en-US" dirty="0" err="1" smtClean="0"/>
              <a:t>Testbed</a:t>
            </a:r>
            <a:r>
              <a:rPr lang="en-US" dirty="0" smtClean="0"/>
              <a:t> for higher image quality SCPI </a:t>
            </a:r>
            <a:r>
              <a:rPr lang="en-US" dirty="0" err="1" smtClean="0"/>
              <a:t>sytem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prototype will not yet have:</a:t>
            </a:r>
          </a:p>
          <a:p>
            <a:pPr lvl="1"/>
            <a:r>
              <a:rPr lang="en-US" dirty="0" smtClean="0"/>
              <a:t>Full manual control</a:t>
            </a:r>
          </a:p>
          <a:p>
            <a:pPr lvl="1"/>
            <a:r>
              <a:rPr lang="en-US" dirty="0" smtClean="0"/>
              <a:t>Embedded metadata</a:t>
            </a:r>
          </a:p>
          <a:p>
            <a:pPr lvl="1"/>
            <a:r>
              <a:rPr lang="en-US" dirty="0" smtClean="0"/>
              <a:t>Network transfer and control</a:t>
            </a:r>
          </a:p>
          <a:p>
            <a:pPr lvl="1"/>
            <a:r>
              <a:rPr lang="en-US" dirty="0" smtClean="0"/>
              <a:t>Optimal image quality for some targets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schedule for 2013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Quarter: Perform multiple field tests</a:t>
            </a:r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/2</a:t>
            </a:r>
            <a:r>
              <a:rPr lang="en-US" baseline="30000" dirty="0" smtClean="0"/>
              <a:t>nd</a:t>
            </a:r>
            <a:r>
              <a:rPr lang="en-US" dirty="0" smtClean="0"/>
              <a:t> Quarter: Based on test results, find alternate camera and make modifications/upgrades  to system</a:t>
            </a:r>
          </a:p>
          <a:p>
            <a:r>
              <a:rPr lang="en-US" dirty="0" smtClean="0"/>
              <a:t> 2</a:t>
            </a:r>
            <a:r>
              <a:rPr lang="en-US" baseline="30000" dirty="0" smtClean="0"/>
              <a:t>nd</a:t>
            </a:r>
            <a:r>
              <a:rPr lang="en-US" dirty="0" smtClean="0"/>
              <a:t> Quarter: Develop higher image quality camera module</a:t>
            </a:r>
          </a:p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Quarter: Build two complete SCPI systems</a:t>
            </a:r>
          </a:p>
          <a:p>
            <a:r>
              <a:rPr lang="en-US" dirty="0" smtClean="0"/>
              <a:t>4</a:t>
            </a:r>
            <a:r>
              <a:rPr lang="en-US" baseline="30000" dirty="0" smtClean="0"/>
              <a:t>th</a:t>
            </a:r>
            <a:r>
              <a:rPr lang="en-US" dirty="0" smtClean="0"/>
              <a:t> Quarter: Testing and deployment.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4097</TotalTime>
  <Words>573</Words>
  <Application>Microsoft Office PowerPoint</Application>
  <PresentationFormat>On-screen Show (4:3)</PresentationFormat>
  <Paragraphs>129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Self-Contained Plankton Imager</vt:lpstr>
      <vt:lpstr>What is SCPI?</vt:lpstr>
      <vt:lpstr>SCPI Users and Use Cases</vt:lpstr>
      <vt:lpstr>Why we need more time in 2013</vt:lpstr>
      <vt:lpstr>Where are we now?</vt:lpstr>
      <vt:lpstr>Where will we be at the end of 2012</vt:lpstr>
      <vt:lpstr>Slide 7</vt:lpstr>
      <vt:lpstr>Slide 8</vt:lpstr>
      <vt:lpstr>Proposed schedule for 2013</vt:lpstr>
      <vt:lpstr>Where does SCPI fall within MBARI Camera Projects?</vt:lpstr>
      <vt:lpstr>Relevance to Strategic Plan</vt:lpstr>
      <vt:lpstr>End</vt:lpstr>
      <vt:lpstr>Science Motivation</vt:lpstr>
      <vt:lpstr>How is it Different?</vt:lpstr>
      <vt:lpstr>Low-Cost, Widely Distributed</vt:lpstr>
      <vt:lpstr>Deployment Modes</vt:lpstr>
      <vt:lpstr>Modular Functionality</vt:lpstr>
      <vt:lpstr>Example of 6x40 degree Conical Reflector (Red is common volume between imager and light field)</vt:lpstr>
      <vt:lpstr>Slide 19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 Contained Plankton Imager</dc:title>
  <dc:creator>ckecy</dc:creator>
  <cp:lastModifiedBy>ckecy</cp:lastModifiedBy>
  <cp:revision>59</cp:revision>
  <dcterms:created xsi:type="dcterms:W3CDTF">2012-05-03T22:50:47Z</dcterms:created>
  <dcterms:modified xsi:type="dcterms:W3CDTF">2012-07-08T18:21:24Z</dcterms:modified>
</cp:coreProperties>
</file>