
<file path=[Content_Types].xml><?xml version="1.0" encoding="utf-8"?>
<Types xmlns="http://schemas.openxmlformats.org/package/2006/content-types">
  <Default Extension="png" ContentType="image/png"/>
  <Default Extension="mov" ContentType="vide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72" r:id="rId7"/>
    <p:sldId id="262" r:id="rId8"/>
    <p:sldId id="263" r:id="rId9"/>
    <p:sldId id="264" r:id="rId10"/>
    <p:sldId id="265" r:id="rId11"/>
    <p:sldId id="266" r:id="rId12"/>
    <p:sldId id="268" r:id="rId13"/>
    <p:sldId id="275" r:id="rId14"/>
    <p:sldId id="276" r:id="rId15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7617" autoAdjust="0"/>
  </p:normalViewPr>
  <p:slideViewPr>
    <p:cSldViewPr>
      <p:cViewPr varScale="1">
        <p:scale>
          <a:sx n="101" d="100"/>
          <a:sy n="101" d="100"/>
        </p:scale>
        <p:origin x="-91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4993814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endParaRPr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027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08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endParaRPr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lang="en-US" sz="1200" dirty="0" smtClean="0"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590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28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845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068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6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9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1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90" y="4800600"/>
            <a:ext cx="5486401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90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0413"/>
            <a:ext cx="2133600" cy="276999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2016 Abstract Presentation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Tuesday July 7 2015</a:t>
            </a:r>
          </a:p>
        </p:txBody>
      </p:sp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7921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Proposed SeeStar III</a:t>
            </a:r>
          </a:p>
        </p:txBody>
      </p:sp>
      <p:sp>
        <p:nvSpPr>
          <p:cNvPr id="90" name="Shape 90"/>
          <p:cNvSpPr>
            <a:spLocks noGrp="1"/>
          </p:cNvSpPr>
          <p:nvPr>
            <p:ph type="body" idx="1"/>
          </p:nvPr>
        </p:nvSpPr>
        <p:spPr>
          <a:xfrm>
            <a:off x="457200" y="1219201"/>
            <a:ext cx="8229600" cy="4525963"/>
          </a:xfrm>
          <a:prstGeom prst="rect">
            <a:avLst/>
          </a:prstGeom>
        </p:spPr>
        <p:txBody>
          <a:bodyPr/>
          <a:lstStyle/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sz="2304" dirty="0"/>
              <a:t>Imager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High resolution stills and video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Full manual control of </a:t>
            </a:r>
            <a:r>
              <a:rPr lang="en-US" sz="2016" dirty="0" smtClean="0"/>
              <a:t>camera </a:t>
            </a:r>
            <a:r>
              <a:rPr sz="2016" dirty="0" smtClean="0"/>
              <a:t>settings </a:t>
            </a:r>
            <a:r>
              <a:rPr sz="2016" dirty="0"/>
              <a:t>(ISO, shutter, etc...)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Ability to sync a second camera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S</a:t>
            </a:r>
            <a:r>
              <a:rPr sz="2016" dirty="0" smtClean="0"/>
              <a:t>trobe </a:t>
            </a:r>
            <a:r>
              <a:rPr sz="2016" dirty="0"/>
              <a:t>output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Long term availability of imager from manufacturer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Manufacturer software </a:t>
            </a:r>
            <a:r>
              <a:rPr sz="2016" dirty="0" smtClean="0"/>
              <a:t>available</a:t>
            </a:r>
            <a:endParaRPr sz="2016" dirty="0"/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sz="2304" dirty="0"/>
              <a:t>Control Board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Commercial off the shelf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Analog inputs for external sensors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Real time clock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Ethernet support (for </a:t>
            </a:r>
            <a:r>
              <a:rPr lang="en-US" sz="2016" dirty="0" smtClean="0"/>
              <a:t>camera control and </a:t>
            </a:r>
            <a:r>
              <a:rPr sz="2016" dirty="0" smtClean="0"/>
              <a:t>live </a:t>
            </a:r>
            <a:r>
              <a:rPr sz="2016" dirty="0"/>
              <a:t>viewing)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/>
              <a:t>L</a:t>
            </a:r>
            <a:r>
              <a:rPr sz="2016" dirty="0" smtClean="0"/>
              <a:t>ogging </a:t>
            </a:r>
            <a:r>
              <a:rPr sz="2016" dirty="0"/>
              <a:t>of time and sensor data</a:t>
            </a:r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sz="2304" dirty="0"/>
              <a:t>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/>
              <a:t>Can be </a:t>
            </a:r>
            <a:r>
              <a:rPr lang="en-US" sz="2016" dirty="0" smtClean="0"/>
              <a:t>powered </a:t>
            </a:r>
            <a:r>
              <a:rPr sz="2016" dirty="0" smtClean="0"/>
              <a:t>with </a:t>
            </a:r>
            <a:r>
              <a:rPr sz="2016" dirty="0"/>
              <a:t>battery or </a:t>
            </a:r>
            <a:r>
              <a:rPr lang="en-US" sz="2016" dirty="0" smtClean="0"/>
              <a:t>tether</a:t>
            </a:r>
            <a:endParaRPr sz="2016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48759" y="228599"/>
            <a:ext cx="8229601" cy="8683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 dirty="0"/>
              <a:t>SeeStar III Block Concept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idx="1"/>
          </p:nvPr>
        </p:nvSpPr>
        <p:spPr>
          <a:xfrm>
            <a:off x="457200" y="3226456"/>
            <a:ext cx="3276600" cy="49495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07025" lvl="0" indent="-207025" defTabSz="841247">
              <a:spcBef>
                <a:spcPts val="300"/>
              </a:spcBef>
              <a:defRPr sz="1800"/>
            </a:pPr>
            <a:r>
              <a:rPr lang="en-US" sz="1800" dirty="0" smtClean="0"/>
              <a:t>New</a:t>
            </a:r>
            <a:r>
              <a:rPr sz="1800" dirty="0" smtClean="0"/>
              <a:t> functions</a:t>
            </a:r>
            <a:r>
              <a:rPr sz="1800" dirty="0"/>
              <a:t>:</a:t>
            </a:r>
          </a:p>
          <a:p>
            <a:pPr marL="580235" lvl="1" indent="-159611" defTabSz="841247">
              <a:spcBef>
                <a:spcPts val="300"/>
              </a:spcBef>
              <a:defRPr sz="1800"/>
            </a:pPr>
            <a:r>
              <a:rPr sz="1800" dirty="0"/>
              <a:t>External sensors: Depth, Temp, and possibly </a:t>
            </a:r>
            <a:r>
              <a:rPr sz="1800" dirty="0" smtClean="0"/>
              <a:t>Oxygen</a:t>
            </a:r>
            <a:endParaRPr lang="en-US" sz="1800" dirty="0" smtClean="0"/>
          </a:p>
          <a:p>
            <a:pPr marL="580235" lvl="1" indent="-159611" defTabSz="841247">
              <a:spcBef>
                <a:spcPts val="300"/>
              </a:spcBef>
              <a:defRPr sz="1800"/>
            </a:pPr>
            <a:r>
              <a:rPr sz="1800" dirty="0" smtClean="0"/>
              <a:t>Data </a:t>
            </a:r>
            <a:r>
              <a:rPr sz="1800" dirty="0"/>
              <a:t>is time stamped and logged onboard</a:t>
            </a:r>
          </a:p>
          <a:p>
            <a:pPr marL="580235" lvl="1" indent="-159611" defTabSz="841247">
              <a:spcBef>
                <a:spcPts val="300"/>
              </a:spcBef>
              <a:defRPr sz="1800"/>
            </a:pPr>
            <a:r>
              <a:rPr sz="1800" dirty="0"/>
              <a:t>Ability to add a second camera for stereo imaging</a:t>
            </a:r>
          </a:p>
          <a:p>
            <a:pPr marL="580235" lvl="1" indent="-159611" defTabSz="841247">
              <a:spcBef>
                <a:spcPts val="300"/>
              </a:spcBef>
              <a:defRPr sz="1800"/>
            </a:pPr>
            <a:r>
              <a:rPr sz="1800" dirty="0"/>
              <a:t>Live </a:t>
            </a:r>
            <a:r>
              <a:rPr sz="1800" dirty="0" smtClean="0"/>
              <a:t>streaming</a:t>
            </a:r>
            <a:endParaRPr lang="en-US" sz="1800" dirty="0" smtClean="0"/>
          </a:p>
          <a:p>
            <a:pPr marL="580235" lvl="1" indent="-159611" defTabSz="841247">
              <a:spcBef>
                <a:spcPts val="300"/>
              </a:spcBef>
              <a:defRPr sz="1800"/>
            </a:pPr>
            <a:r>
              <a:rPr lang="en-US" sz="1800" dirty="0" smtClean="0"/>
              <a:t>Control via</a:t>
            </a:r>
            <a:r>
              <a:rPr sz="1800" dirty="0" smtClean="0"/>
              <a:t> tether</a:t>
            </a:r>
            <a:endParaRPr sz="1800" dirty="0"/>
          </a:p>
        </p:txBody>
      </p:sp>
      <p:sp>
        <p:nvSpPr>
          <p:cNvPr id="96" name="Shape 96"/>
          <p:cNvSpPr/>
          <p:nvPr/>
        </p:nvSpPr>
        <p:spPr>
          <a:xfrm>
            <a:off x="5816582" y="1458564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5414026" y="994554"/>
            <a:ext cx="733532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1400" dirty="0"/>
              <a:t>Power +</a:t>
            </a:r>
          </a:p>
          <a:p>
            <a:pPr lvl="0"/>
            <a:r>
              <a:rPr sz="1400" dirty="0"/>
              <a:t>Ethernet</a:t>
            </a:r>
          </a:p>
        </p:txBody>
      </p:sp>
      <p:sp>
        <p:nvSpPr>
          <p:cNvPr id="98" name="Shape 98"/>
          <p:cNvSpPr/>
          <p:nvPr/>
        </p:nvSpPr>
        <p:spPr>
          <a:xfrm>
            <a:off x="4457048" y="2912999"/>
            <a:ext cx="1482902" cy="428136"/>
          </a:xfrm>
          <a:prstGeom prst="rect">
            <a:avLst/>
          </a:prstGeom>
          <a:solidFill>
            <a:srgbClr val="00B050">
              <a:alpha val="25000"/>
            </a:srgbClr>
          </a:solidFill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4457048" y="3662235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4457048" y="4893202"/>
            <a:ext cx="1482903" cy="749239"/>
          </a:xfrm>
          <a:prstGeom prst="rect">
            <a:avLst/>
          </a:prstGeom>
          <a:solidFill>
            <a:srgbClr val="00B050">
              <a:alpha val="25000"/>
            </a:srgbClr>
          </a:solidFill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hape 101"/>
          <p:cNvSpPr/>
          <p:nvPr/>
        </p:nvSpPr>
        <p:spPr>
          <a:xfrm rot="16200000">
            <a:off x="6939744" y="5033899"/>
            <a:ext cx="160551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 rot="16200000">
            <a:off x="3645733" y="1874606"/>
            <a:ext cx="53517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5939951" y="3068197"/>
            <a:ext cx="98861" cy="107035"/>
          </a:xfrm>
          <a:prstGeom prst="rect">
            <a:avLst/>
          </a:prstGeom>
          <a:solidFill>
            <a:srgbClr val="00B050"/>
          </a:solidFill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3863889" y="1844212"/>
            <a:ext cx="98861" cy="107035"/>
          </a:xfrm>
          <a:prstGeom prst="rect">
            <a:avLst/>
          </a:prstGeom>
          <a:solidFill>
            <a:srgbClr val="4F81BD"/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7485463" y="4470119"/>
            <a:ext cx="98861" cy="107035"/>
          </a:xfrm>
          <a:prstGeom prst="rect">
            <a:avLst/>
          </a:prstGeom>
          <a:solidFill>
            <a:srgbClr val="4F81BD"/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5939951" y="372110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5939951" y="388165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5939951" y="4047557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5939951" y="423308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5939951" y="5214225"/>
            <a:ext cx="98861" cy="107035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7890790" y="447011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3557662" y="2020559"/>
            <a:ext cx="61170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/>
              <a:t>Light</a:t>
            </a:r>
          </a:p>
        </p:txBody>
      </p:sp>
      <p:sp>
        <p:nvSpPr>
          <p:cNvPr id="113" name="Shape 113"/>
          <p:cNvSpPr/>
          <p:nvPr/>
        </p:nvSpPr>
        <p:spPr>
          <a:xfrm>
            <a:off x="4571661" y="2865457"/>
            <a:ext cx="1177564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1400" b="1" dirty="0"/>
              <a:t>Depth &amp; Temp</a:t>
            </a:r>
          </a:p>
          <a:p>
            <a:pPr lvl="0"/>
            <a:r>
              <a:rPr sz="1400" b="1" dirty="0"/>
              <a:t>Sensors</a:t>
            </a:r>
          </a:p>
        </p:txBody>
      </p:sp>
      <p:sp>
        <p:nvSpPr>
          <p:cNvPr id="114" name="Shape 114"/>
          <p:cNvSpPr/>
          <p:nvPr/>
        </p:nvSpPr>
        <p:spPr>
          <a:xfrm>
            <a:off x="4699421" y="3682912"/>
            <a:ext cx="91146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000" b="1" dirty="0"/>
              <a:t>Master</a:t>
            </a:r>
          </a:p>
          <a:p>
            <a:pPr lvl="0"/>
            <a:r>
              <a:rPr sz="2000" b="1" dirty="0"/>
              <a:t>Camera</a:t>
            </a:r>
          </a:p>
        </p:txBody>
      </p:sp>
      <p:sp>
        <p:nvSpPr>
          <p:cNvPr id="115" name="Shape 115"/>
          <p:cNvSpPr/>
          <p:nvPr/>
        </p:nvSpPr>
        <p:spPr>
          <a:xfrm>
            <a:off x="4664877" y="4913800"/>
            <a:ext cx="91146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000" b="1"/>
              <a:t>Slave</a:t>
            </a:r>
          </a:p>
          <a:p>
            <a:pPr lvl="0"/>
            <a:r>
              <a:rPr sz="2000" b="1"/>
              <a:t>Camera</a:t>
            </a:r>
          </a:p>
        </p:txBody>
      </p:sp>
      <p:sp>
        <p:nvSpPr>
          <p:cNvPr id="116" name="Shape 116"/>
          <p:cNvSpPr/>
          <p:nvPr/>
        </p:nvSpPr>
        <p:spPr>
          <a:xfrm>
            <a:off x="7451131" y="4990821"/>
            <a:ext cx="53956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 err="1"/>
              <a:t>Batt</a:t>
            </a:r>
            <a:endParaRPr sz="2000" b="1" dirty="0"/>
          </a:p>
        </p:txBody>
      </p:sp>
      <p:sp>
        <p:nvSpPr>
          <p:cNvPr id="117" name="Shape 117"/>
          <p:cNvSpPr/>
          <p:nvPr/>
        </p:nvSpPr>
        <p:spPr>
          <a:xfrm>
            <a:off x="6048697" y="3721104"/>
            <a:ext cx="98861" cy="107035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6048697" y="388165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6048697" y="4047557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Shape 120"/>
          <p:cNvSpPr/>
          <p:nvPr/>
        </p:nvSpPr>
        <p:spPr>
          <a:xfrm>
            <a:off x="6048697" y="4233084"/>
            <a:ext cx="98861" cy="107035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1" name="Shape 121"/>
          <p:cNvSpPr/>
          <p:nvPr/>
        </p:nvSpPr>
        <p:spPr>
          <a:xfrm>
            <a:off x="6048697" y="5214224"/>
            <a:ext cx="98861" cy="107035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2" name="Shape 122"/>
          <p:cNvSpPr/>
          <p:nvPr/>
        </p:nvSpPr>
        <p:spPr>
          <a:xfrm>
            <a:off x="7890790" y="4350389"/>
            <a:ext cx="98861" cy="107035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6048697" y="3127069"/>
            <a:ext cx="561639" cy="6510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97" h="21422" extrusionOk="0">
                <a:moveTo>
                  <a:pt x="2941" y="21365"/>
                </a:moveTo>
                <a:cubicBezTo>
                  <a:pt x="6354" y="21483"/>
                  <a:pt x="9767" y="21600"/>
                  <a:pt x="12393" y="19722"/>
                </a:cubicBezTo>
                <a:cubicBezTo>
                  <a:pt x="15018" y="17843"/>
                  <a:pt x="17679" y="13030"/>
                  <a:pt x="18694" y="10096"/>
                </a:cubicBezTo>
                <a:cubicBezTo>
                  <a:pt x="19710" y="7161"/>
                  <a:pt x="21600" y="3796"/>
                  <a:pt x="18484" y="2113"/>
                </a:cubicBezTo>
                <a:cubicBezTo>
                  <a:pt x="15369" y="430"/>
                  <a:pt x="7684" y="215"/>
                  <a:pt x="0" y="0"/>
                </a:cubicBezTo>
              </a:path>
            </a:pathLst>
          </a:cu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6170624" y="4284351"/>
            <a:ext cx="605105" cy="9762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6" h="21337" extrusionOk="0">
                <a:moveTo>
                  <a:pt x="0" y="127"/>
                </a:moveTo>
                <a:cubicBezTo>
                  <a:pt x="3336" y="-68"/>
                  <a:pt x="6672" y="-263"/>
                  <a:pt x="9952" y="1375"/>
                </a:cubicBezTo>
                <a:cubicBezTo>
                  <a:pt x="13231" y="3012"/>
                  <a:pt x="18283" y="7275"/>
                  <a:pt x="19677" y="9952"/>
                </a:cubicBezTo>
                <a:cubicBezTo>
                  <a:pt x="21072" y="12629"/>
                  <a:pt x="21600" y="15541"/>
                  <a:pt x="18320" y="17438"/>
                </a:cubicBezTo>
                <a:cubicBezTo>
                  <a:pt x="15041" y="19336"/>
                  <a:pt x="7520" y="20336"/>
                  <a:pt x="0" y="21337"/>
                </a:cubicBezTo>
              </a:path>
            </a:pathLst>
          </a:cu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6165796" y="4052616"/>
            <a:ext cx="1380911" cy="4232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2" h="20140" extrusionOk="0">
                <a:moveTo>
                  <a:pt x="0" y="2596"/>
                </a:moveTo>
                <a:cubicBezTo>
                  <a:pt x="7280" y="568"/>
                  <a:pt x="14560" y="-1460"/>
                  <a:pt x="18080" y="1464"/>
                </a:cubicBezTo>
                <a:cubicBezTo>
                  <a:pt x="21600" y="4388"/>
                  <a:pt x="21361" y="12264"/>
                  <a:pt x="21121" y="20140"/>
                </a:cubicBezTo>
              </a:path>
            </a:pathLst>
          </a:cu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3886023" y="1547678"/>
            <a:ext cx="2908558" cy="23964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0" h="21421" extrusionOk="0">
                <a:moveTo>
                  <a:pt x="16532" y="21421"/>
                </a:moveTo>
                <a:cubicBezTo>
                  <a:pt x="17897" y="21375"/>
                  <a:pt x="19262" y="21329"/>
                  <a:pt x="19989" y="20936"/>
                </a:cubicBezTo>
                <a:cubicBezTo>
                  <a:pt x="20716" y="20544"/>
                  <a:pt x="20697" y="20290"/>
                  <a:pt x="20896" y="19066"/>
                </a:cubicBezTo>
                <a:cubicBezTo>
                  <a:pt x="21094" y="17842"/>
                  <a:pt x="21434" y="15476"/>
                  <a:pt x="21179" y="13594"/>
                </a:cubicBezTo>
                <a:cubicBezTo>
                  <a:pt x="20924" y="11712"/>
                  <a:pt x="20688" y="9380"/>
                  <a:pt x="19366" y="7775"/>
                </a:cubicBezTo>
                <a:cubicBezTo>
                  <a:pt x="18043" y="6171"/>
                  <a:pt x="15626" y="5189"/>
                  <a:pt x="13245" y="3966"/>
                </a:cubicBezTo>
                <a:cubicBezTo>
                  <a:pt x="10865" y="2742"/>
                  <a:pt x="7182" y="1045"/>
                  <a:pt x="5085" y="433"/>
                </a:cubicBezTo>
                <a:cubicBezTo>
                  <a:pt x="2989" y="-179"/>
                  <a:pt x="1496" y="-64"/>
                  <a:pt x="665" y="294"/>
                </a:cubicBezTo>
                <a:cubicBezTo>
                  <a:pt x="-166" y="652"/>
                  <a:pt x="-34" y="1616"/>
                  <a:pt x="98" y="2580"/>
                </a:cubicBezTo>
              </a:path>
            </a:pathLst>
          </a:cu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5890952" y="1503124"/>
            <a:ext cx="2070532" cy="28439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3" h="21600" extrusionOk="0">
                <a:moveTo>
                  <a:pt x="20812" y="21600"/>
                </a:moveTo>
                <a:cubicBezTo>
                  <a:pt x="21206" y="15072"/>
                  <a:pt x="21600" y="8544"/>
                  <a:pt x="18131" y="4944"/>
                </a:cubicBezTo>
                <a:cubicBezTo>
                  <a:pt x="14663" y="1344"/>
                  <a:pt x="7331" y="672"/>
                  <a:pt x="0" y="0"/>
                </a:cubicBezTo>
              </a:path>
            </a:pathLst>
          </a:cu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Shape 128"/>
          <p:cNvSpPr/>
          <p:nvPr/>
        </p:nvSpPr>
        <p:spPr>
          <a:xfrm>
            <a:off x="4704217" y="5803226"/>
            <a:ext cx="2471187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t>Blue: Core system</a:t>
            </a:r>
          </a:p>
          <a:p>
            <a:pPr lvl="0"/>
            <a:r>
              <a:t>Green: Optional Modules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9445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Proposed schedule for 2016</a:t>
            </a:r>
          </a:p>
        </p:txBody>
      </p:sp>
      <p:sp>
        <p:nvSpPr>
          <p:cNvPr id="134" name="Shape 134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0">
              <a:lnSpc>
                <a:spcPct val="90000"/>
              </a:lnSpc>
              <a:defRPr sz="1800"/>
            </a:pPr>
            <a:r>
              <a:rPr sz="3200" dirty="0"/>
              <a:t>1</a:t>
            </a:r>
            <a:r>
              <a:rPr sz="3200" baseline="30000" dirty="0"/>
              <a:t>st</a:t>
            </a:r>
            <a:r>
              <a:rPr sz="3200" dirty="0"/>
              <a:t> Quarter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800" dirty="0"/>
              <a:t>Evaluate imagers and control board options</a:t>
            </a:r>
          </a:p>
          <a:p>
            <a:pPr lvl="0">
              <a:lnSpc>
                <a:spcPct val="90000"/>
              </a:lnSpc>
              <a:defRPr sz="1800"/>
            </a:pPr>
            <a:r>
              <a:rPr sz="3200" dirty="0"/>
              <a:t>2</a:t>
            </a:r>
            <a:r>
              <a:rPr sz="3200" baseline="30000" dirty="0"/>
              <a:t>nd</a:t>
            </a:r>
            <a:r>
              <a:rPr sz="3200" dirty="0"/>
              <a:t> Quarter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1800"/>
            </a:pPr>
            <a:r>
              <a:rPr lang="en-US" sz="2800" dirty="0" smtClean="0"/>
              <a:t>I</a:t>
            </a:r>
            <a:r>
              <a:rPr sz="2800" dirty="0" smtClean="0"/>
              <a:t>mager</a:t>
            </a:r>
            <a:r>
              <a:rPr lang="en-US" sz="2800" dirty="0" smtClean="0"/>
              <a:t> &amp; </a:t>
            </a:r>
            <a:r>
              <a:rPr sz="2800" dirty="0" smtClean="0"/>
              <a:t>control board</a:t>
            </a:r>
            <a:r>
              <a:rPr lang="en-US" sz="2800" dirty="0" smtClean="0"/>
              <a:t> selected, start of electrical design</a:t>
            </a:r>
            <a:endParaRPr sz="2800" dirty="0"/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1800"/>
            </a:pPr>
            <a:r>
              <a:rPr lang="en-US" sz="2800" dirty="0" smtClean="0"/>
              <a:t>Start </a:t>
            </a:r>
            <a:r>
              <a:rPr sz="2800" dirty="0" smtClean="0"/>
              <a:t>housing</a:t>
            </a:r>
            <a:r>
              <a:rPr lang="en-US" sz="2800" dirty="0" smtClean="0"/>
              <a:t>s</a:t>
            </a:r>
            <a:r>
              <a:rPr sz="2800" dirty="0" smtClean="0"/>
              <a:t> </a:t>
            </a:r>
            <a:r>
              <a:rPr sz="2800" dirty="0"/>
              <a:t>design</a:t>
            </a:r>
          </a:p>
          <a:p>
            <a:pPr lvl="0">
              <a:lnSpc>
                <a:spcPct val="90000"/>
              </a:lnSpc>
              <a:defRPr sz="1800"/>
            </a:pPr>
            <a:r>
              <a:rPr sz="3200" dirty="0"/>
              <a:t>3</a:t>
            </a:r>
            <a:r>
              <a:rPr sz="3200" baseline="30000" dirty="0"/>
              <a:t>rd</a:t>
            </a:r>
            <a:r>
              <a:rPr sz="3200" dirty="0"/>
              <a:t> Quarter 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800" dirty="0"/>
              <a:t>System integration</a:t>
            </a:r>
          </a:p>
          <a:p>
            <a:pPr lvl="0">
              <a:lnSpc>
                <a:spcPct val="90000"/>
              </a:lnSpc>
              <a:defRPr sz="1800"/>
            </a:pPr>
            <a:r>
              <a:rPr sz="3200" dirty="0"/>
              <a:t>4</a:t>
            </a:r>
            <a:r>
              <a:rPr sz="3200" baseline="30000" dirty="0"/>
              <a:t>th</a:t>
            </a:r>
            <a:r>
              <a:rPr sz="3200" dirty="0"/>
              <a:t> Quarter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800" dirty="0"/>
              <a:t>Bench top version </a:t>
            </a:r>
            <a:r>
              <a:rPr lang="en-US" sz="2800" dirty="0" smtClean="0"/>
              <a:t>tested and </a:t>
            </a:r>
            <a:r>
              <a:rPr sz="2800" dirty="0" smtClean="0"/>
              <a:t>operational</a:t>
            </a:r>
            <a:endParaRPr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8683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 dirty="0"/>
              <a:t>Data Management</a:t>
            </a:r>
          </a:p>
        </p:txBody>
      </p:sp>
      <p:sp>
        <p:nvSpPr>
          <p:cNvPr id="131" name="Shape 131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en-US" sz="2800" dirty="0" smtClean="0"/>
              <a:t>SeeStar Project will not generate much data</a:t>
            </a:r>
          </a:p>
          <a:p>
            <a:pPr lvl="0">
              <a:defRPr sz="1800"/>
            </a:pPr>
            <a:r>
              <a:rPr lang="en-US" sz="2800" dirty="0" smtClean="0"/>
              <a:t>External users manage their own data</a:t>
            </a:r>
          </a:p>
          <a:p>
            <a:pPr lvl="0">
              <a:defRPr sz="1800"/>
            </a:pPr>
            <a:r>
              <a:rPr lang="en-US" sz="2800" dirty="0" smtClean="0"/>
              <a:t>MBARI users may use the same tools as</a:t>
            </a:r>
            <a:r>
              <a:rPr lang="en-US" sz="2800" dirty="0"/>
              <a:t> </a:t>
            </a:r>
            <a:r>
              <a:rPr sz="2800" dirty="0" err="1" smtClean="0"/>
              <a:t>miniROV</a:t>
            </a:r>
            <a:r>
              <a:rPr sz="2800" dirty="0" smtClean="0"/>
              <a:t> </a:t>
            </a:r>
            <a:r>
              <a:rPr sz="2800" dirty="0"/>
              <a:t>&amp; </a:t>
            </a:r>
            <a:r>
              <a:rPr sz="2800" dirty="0" smtClean="0"/>
              <a:t>I2MAP</a:t>
            </a:r>
            <a:r>
              <a:rPr lang="en-US" sz="2800" dirty="0" smtClean="0"/>
              <a:t>. </a:t>
            </a:r>
            <a:endParaRPr sz="2800" dirty="0" smtClean="0"/>
          </a:p>
          <a:p>
            <a:pPr marL="742950" lvl="1" indent="-285750">
              <a:spcBef>
                <a:spcPts val="600"/>
              </a:spcBef>
              <a:defRPr sz="1800"/>
            </a:pPr>
            <a:r>
              <a:rPr sz="2800" dirty="0" smtClean="0"/>
              <a:t>Storage</a:t>
            </a:r>
            <a:r>
              <a:rPr lang="en-US" sz="2800" dirty="0" smtClean="0"/>
              <a:t>, </a:t>
            </a:r>
            <a:r>
              <a:rPr sz="2800" dirty="0" smtClean="0"/>
              <a:t>access &amp; annotation</a:t>
            </a:r>
          </a:p>
          <a:p>
            <a:pPr marL="742950" lvl="1" indent="-285750">
              <a:spcBef>
                <a:spcPts val="600"/>
              </a:spcBef>
              <a:defRPr sz="1800"/>
            </a:pPr>
            <a:r>
              <a:rPr lang="en-US" sz="2800" dirty="0" smtClean="0"/>
              <a:t>In contact with </a:t>
            </a:r>
            <a:r>
              <a:rPr sz="2800" dirty="0" smtClean="0"/>
              <a:t>B</a:t>
            </a:r>
            <a:r>
              <a:rPr lang="en-US" sz="2800" dirty="0" smtClean="0"/>
              <a:t>.</a:t>
            </a:r>
            <a:r>
              <a:rPr sz="2800" dirty="0" smtClean="0"/>
              <a:t> </a:t>
            </a:r>
            <a:r>
              <a:rPr sz="2800" dirty="0" err="1" smtClean="0"/>
              <a:t>Schlining</a:t>
            </a:r>
            <a:r>
              <a:rPr sz="2800" dirty="0" smtClean="0"/>
              <a:t> &amp; R</a:t>
            </a:r>
            <a:r>
              <a:rPr lang="en-US" sz="2800" dirty="0" smtClean="0"/>
              <a:t>.</a:t>
            </a:r>
            <a:r>
              <a:rPr sz="2800" dirty="0" smtClean="0"/>
              <a:t> Schramm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4307408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SeeStar I completed, plans posted online.</a:t>
            </a:r>
          </a:p>
          <a:p>
            <a:endParaRPr lang="en-US" dirty="0" smtClean="0"/>
          </a:p>
          <a:p>
            <a:r>
              <a:rPr lang="en-US" dirty="0" smtClean="0"/>
              <a:t>SeeStar II nearly completed:</a:t>
            </a:r>
          </a:p>
          <a:p>
            <a:pPr marL="898071" lvl="1" indent="-457200"/>
            <a:r>
              <a:rPr lang="en-US" dirty="0" smtClean="0"/>
              <a:t>simplified design</a:t>
            </a:r>
          </a:p>
          <a:p>
            <a:pPr marL="898071" lvl="1" indent="-457200"/>
            <a:r>
              <a:rPr lang="en-US" dirty="0" smtClean="0"/>
              <a:t>1500m rated off-the-shelf housings</a:t>
            </a:r>
          </a:p>
          <a:p>
            <a:pPr marL="898071" lvl="1" indent="-457200"/>
            <a:r>
              <a:rPr lang="en-US" dirty="0" smtClean="0"/>
              <a:t>plans to be posted online in late 2015</a:t>
            </a:r>
          </a:p>
          <a:p>
            <a:endParaRPr lang="en-US" dirty="0" smtClean="0"/>
          </a:p>
          <a:p>
            <a:r>
              <a:rPr lang="en-US" dirty="0" smtClean="0"/>
              <a:t>SeeStar III planned for 2016:</a:t>
            </a:r>
            <a:endParaRPr lang="en-US" dirty="0"/>
          </a:p>
          <a:p>
            <a:pPr marL="898071" lvl="1" indent="-457200"/>
            <a:r>
              <a:rPr lang="en-US" dirty="0" smtClean="0"/>
              <a:t>New imager</a:t>
            </a:r>
          </a:p>
          <a:p>
            <a:pPr marL="898071" lvl="1" indent="-457200"/>
            <a:r>
              <a:rPr lang="en-US" dirty="0" smtClean="0"/>
              <a:t>Capable of logging external sensors</a:t>
            </a:r>
          </a:p>
          <a:p>
            <a:pPr marL="898071" lvl="1" indent="-457200"/>
            <a:r>
              <a:rPr lang="en-US" dirty="0" smtClean="0"/>
              <a:t>Prototype built and tested by end of 2016</a:t>
            </a:r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56552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8683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4400" dirty="0" smtClean="0"/>
              <a:t>What is SeeStar?</a:t>
            </a:r>
            <a:endParaRPr sz="4400" dirty="0"/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077200" cy="4953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1800"/>
            </a:pPr>
            <a:r>
              <a:rPr lang="en-US" sz="2400" dirty="0" smtClean="0"/>
              <a:t>System description</a:t>
            </a:r>
          </a:p>
          <a:p>
            <a:pPr lvl="1">
              <a:defRPr sz="1800"/>
            </a:pPr>
            <a:r>
              <a:rPr sz="2400" dirty="0" smtClean="0"/>
              <a:t>Low-cost </a:t>
            </a:r>
            <a:r>
              <a:rPr sz="2400" dirty="0"/>
              <a:t>imaging </a:t>
            </a:r>
            <a:r>
              <a:rPr sz="2400" dirty="0" smtClean="0"/>
              <a:t>system</a:t>
            </a:r>
            <a:r>
              <a:rPr lang="en-US" sz="2400" dirty="0" smtClean="0"/>
              <a:t> (&lt;$3000)</a:t>
            </a:r>
            <a:endParaRPr sz="2400" dirty="0"/>
          </a:p>
          <a:p>
            <a:pPr lvl="1">
              <a:defRPr sz="1800"/>
            </a:pPr>
            <a:r>
              <a:rPr sz="2400" dirty="0" smtClean="0"/>
              <a:t>Easy </a:t>
            </a:r>
            <a:r>
              <a:rPr sz="2400" dirty="0"/>
              <a:t>to build</a:t>
            </a:r>
          </a:p>
          <a:p>
            <a:pPr lvl="1">
              <a:defRPr sz="1800"/>
            </a:pPr>
            <a:r>
              <a:rPr sz="2400" dirty="0"/>
              <a:t>Off-the-shelf </a:t>
            </a:r>
            <a:r>
              <a:rPr sz="2400" dirty="0" smtClean="0"/>
              <a:t>components</a:t>
            </a:r>
            <a:endParaRPr lang="en-US" sz="2400" dirty="0" smtClean="0"/>
          </a:p>
          <a:p>
            <a:pPr lvl="1">
              <a:defRPr sz="1800"/>
            </a:pPr>
            <a:r>
              <a:rPr lang="en-US" sz="2400" dirty="0"/>
              <a:t>Open source design</a:t>
            </a:r>
          </a:p>
          <a:p>
            <a:pPr lvl="1">
              <a:defRPr sz="1800"/>
            </a:pPr>
            <a:endParaRPr lang="en-US" sz="2400" dirty="0" smtClean="0"/>
          </a:p>
          <a:p>
            <a:pPr>
              <a:defRPr sz="1800"/>
            </a:pPr>
            <a:r>
              <a:rPr lang="en-US" sz="2400" dirty="0"/>
              <a:t>Overarching goals</a:t>
            </a:r>
          </a:p>
          <a:p>
            <a:pPr marL="726621" lvl="1" indent="-285750">
              <a:defRPr sz="1800"/>
            </a:pPr>
            <a:r>
              <a:rPr lang="en-US" sz="2400" dirty="0"/>
              <a:t>Make underwater imaging more affordable and easier for researchers</a:t>
            </a:r>
          </a:p>
          <a:p>
            <a:pPr marL="726621" lvl="1" indent="-285750">
              <a:defRPr sz="1800"/>
            </a:pPr>
            <a:r>
              <a:rPr lang="en-US" sz="2400" dirty="0"/>
              <a:t>Enable large scale surveys that require many cameras</a:t>
            </a:r>
          </a:p>
          <a:p>
            <a:pPr lvl="1">
              <a:defRPr sz="1800"/>
            </a:pPr>
            <a:endParaRPr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7921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 dirty="0"/>
              <a:t>SeeStar 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562600" y="1066800"/>
            <a:ext cx="3581400" cy="312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eeStar_highlights_h264_v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6770" r="6334"/>
          <a:stretch/>
        </p:blipFill>
        <p:spPr>
          <a:xfrm>
            <a:off x="5334000" y="4295677"/>
            <a:ext cx="3677032" cy="238022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7921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SeeStar I</a:t>
            </a:r>
          </a:p>
        </p:txBody>
      </p:sp>
      <p:sp>
        <p:nvSpPr>
          <p:cNvPr id="66" name="Shape 66"/>
          <p:cNvSpPr>
            <a:spLocks noGrp="1"/>
          </p:cNvSpPr>
          <p:nvPr>
            <p:ph type="body" idx="1"/>
          </p:nvPr>
        </p:nvSpPr>
        <p:spPr>
          <a:xfrm>
            <a:off x="457200" y="1079500"/>
            <a:ext cx="8229600" cy="22098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 dirty="0"/>
              <a:t>Completed and plans posted online</a:t>
            </a:r>
          </a:p>
          <a:p>
            <a:pPr lvl="0">
              <a:defRPr sz="1800"/>
            </a:pPr>
            <a:r>
              <a:rPr sz="3200" dirty="0"/>
              <a:t>Has been deployed multiple times in various locations</a:t>
            </a:r>
          </a:p>
        </p:txBody>
      </p:sp>
      <p:pic>
        <p:nvPicPr>
          <p:cNvPr id="67" name="image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52602" y="2743200"/>
            <a:ext cx="5522873" cy="3657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8683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SeeStar II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5181600"/>
          </a:xfrm>
          <a:prstGeom prst="rect">
            <a:avLst/>
          </a:prstGeom>
        </p:spPr>
        <p:txBody>
          <a:bodyPr/>
          <a:lstStyle/>
          <a:p>
            <a:pPr marL="336042" lvl="0" indent="-336042" defTabSz="896111">
              <a:lnSpc>
                <a:spcPct val="90000"/>
              </a:lnSpc>
              <a:defRPr sz="1800"/>
            </a:pPr>
            <a:r>
              <a:rPr sz="3136" dirty="0"/>
              <a:t>Same functionality as </a:t>
            </a:r>
            <a:r>
              <a:rPr sz="3136" dirty="0" smtClean="0"/>
              <a:t>SS</a:t>
            </a:r>
            <a:r>
              <a:rPr lang="en-US" sz="3136" dirty="0" smtClean="0"/>
              <a:t> </a:t>
            </a:r>
            <a:r>
              <a:rPr sz="3136" dirty="0" smtClean="0"/>
              <a:t>1 </a:t>
            </a:r>
            <a:r>
              <a:rPr sz="3136" dirty="0"/>
              <a:t>but easier to build thanks to more off-the-shelf components</a:t>
            </a:r>
          </a:p>
          <a:p>
            <a:pPr marL="336042" lvl="0" indent="-336042" defTabSz="896111">
              <a:lnSpc>
                <a:spcPct val="90000"/>
              </a:lnSpc>
              <a:defRPr sz="1800"/>
            </a:pPr>
            <a:r>
              <a:rPr sz="3136" dirty="0"/>
              <a:t>Still based on the </a:t>
            </a:r>
            <a:r>
              <a:rPr sz="3136" dirty="0" err="1"/>
              <a:t>GoPro</a:t>
            </a:r>
            <a:r>
              <a:rPr sz="3136" dirty="0"/>
              <a:t> Hero 3/3+</a:t>
            </a:r>
          </a:p>
          <a:p>
            <a:pPr marL="336042" lvl="0" indent="-336042" defTabSz="896111">
              <a:lnSpc>
                <a:spcPct val="90000"/>
              </a:lnSpc>
              <a:defRPr sz="1800"/>
            </a:pPr>
            <a:r>
              <a:rPr sz="3136" dirty="0"/>
              <a:t>Simpler to program thanks to Arduino based control board</a:t>
            </a:r>
          </a:p>
          <a:p>
            <a:pPr marL="336042" lvl="0" indent="-336042" defTabSz="896111">
              <a:lnSpc>
                <a:spcPct val="90000"/>
              </a:lnSpc>
              <a:defRPr sz="1800"/>
            </a:pPr>
            <a:r>
              <a:rPr sz="3136" dirty="0" smtClean="0"/>
              <a:t>1500m off-the-shelf </a:t>
            </a:r>
            <a:r>
              <a:rPr sz="3136" dirty="0"/>
              <a:t>aluminum housings </a:t>
            </a:r>
          </a:p>
          <a:p>
            <a:pPr marL="336042" lvl="0" indent="-336042" defTabSz="896111">
              <a:lnSpc>
                <a:spcPct val="90000"/>
              </a:lnSpc>
              <a:defRPr sz="1800"/>
            </a:pPr>
            <a:r>
              <a:rPr sz="3136" dirty="0"/>
              <a:t>Same cost or </a:t>
            </a:r>
            <a:r>
              <a:rPr lang="en-US" sz="3136" dirty="0" smtClean="0"/>
              <a:t>less </a:t>
            </a:r>
            <a:r>
              <a:rPr sz="3136" dirty="0" smtClean="0"/>
              <a:t>than </a:t>
            </a:r>
            <a:r>
              <a:rPr sz="3136" dirty="0"/>
              <a:t>SS 1</a:t>
            </a:r>
          </a:p>
          <a:p>
            <a:pPr marL="336042" lvl="0" indent="-336042" defTabSz="896111">
              <a:lnSpc>
                <a:spcPct val="90000"/>
              </a:lnSpc>
              <a:defRPr sz="1800"/>
            </a:pPr>
            <a:r>
              <a:rPr lang="en-US" sz="3136" dirty="0" smtClean="0"/>
              <a:t>Finalizing design of</a:t>
            </a:r>
            <a:r>
              <a:rPr sz="3136" dirty="0" smtClean="0"/>
              <a:t> </a:t>
            </a:r>
            <a:r>
              <a:rPr sz="3136" dirty="0"/>
              <a:t>SS2 during 3</a:t>
            </a:r>
            <a:r>
              <a:rPr sz="3136" baseline="29959" dirty="0"/>
              <a:t>rd</a:t>
            </a:r>
            <a:r>
              <a:rPr sz="3136" dirty="0"/>
              <a:t>/4</a:t>
            </a:r>
            <a:r>
              <a:rPr sz="3136" baseline="29959" dirty="0"/>
              <a:t>th</a:t>
            </a:r>
            <a:r>
              <a:rPr sz="3136" dirty="0"/>
              <a:t> quarter of 2015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/>
          <a:lstStyle/>
          <a:p>
            <a:r>
              <a:rPr lang="en-US" dirty="0" smtClean="0"/>
              <a:t>SeeStar II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685800" y="1067686"/>
            <a:ext cx="7848600" cy="5117527"/>
          </a:xfrm>
        </p:spPr>
      </p:pic>
    </p:spTree>
    <p:extLst>
      <p:ext uri="{BB962C8B-B14F-4D97-AF65-F5344CB8AC3E}">
        <p14:creationId xmlns:p14="http://schemas.microsoft.com/office/powerpoint/2010/main" val="9512425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944564"/>
          </a:xfrm>
          <a:prstGeom prst="rect">
            <a:avLst/>
          </a:prstGeom>
        </p:spPr>
        <p:txBody>
          <a:bodyPr/>
          <a:lstStyle>
            <a:lvl1pPr defTabSz="859536">
              <a:defRPr sz="4136"/>
            </a:lvl1pPr>
          </a:lstStyle>
          <a:p>
            <a:pPr lvl="0">
              <a:defRPr sz="1800"/>
            </a:pPr>
            <a:r>
              <a:rPr sz="4136" dirty="0"/>
              <a:t>Visual Tools Workshop </a:t>
            </a:r>
            <a:r>
              <a:rPr sz="4136" dirty="0" smtClean="0"/>
              <a:t>(</a:t>
            </a:r>
            <a:r>
              <a:rPr lang="en-US" sz="4136" dirty="0" smtClean="0"/>
              <a:t>April </a:t>
            </a:r>
            <a:r>
              <a:rPr sz="4136" dirty="0" smtClean="0"/>
              <a:t>2015</a:t>
            </a:r>
            <a:r>
              <a:rPr sz="4136" dirty="0"/>
              <a:t>)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Steve Haddock and Chad Kecy participated in the Nature Conservancy led Visual Tools Workshop</a:t>
            </a:r>
          </a:p>
          <a:p>
            <a:pPr lvl="0">
              <a:defRPr sz="1800"/>
            </a:pPr>
            <a:r>
              <a:rPr sz="3200"/>
              <a:t>Consisted of users of visual tools from multiple organizations with many overlapping operational needs</a:t>
            </a:r>
          </a:p>
          <a:p>
            <a:pPr lvl="0">
              <a:defRPr sz="1800"/>
            </a:pPr>
            <a:r>
              <a:rPr sz="3200"/>
              <a:t>Drafted a set of functional requirements for a low-cost imaging system with the ability to add external sensors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Table 83"/>
          <p:cNvGraphicFramePr/>
          <p:nvPr>
            <p:extLst>
              <p:ext uri="{D42A27DB-BD31-4B8C-83A1-F6EECF244321}">
                <p14:modId xmlns:p14="http://schemas.microsoft.com/office/powerpoint/2010/main" val="1712941993"/>
              </p:ext>
            </p:extLst>
          </p:nvPr>
        </p:nvGraphicFramePr>
        <p:xfrm>
          <a:off x="457202" y="1470573"/>
          <a:ext cx="8226897" cy="506107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048000"/>
                <a:gridCol w="2590724"/>
                <a:gridCol w="2588173"/>
              </a:tblGrid>
              <a:tr h="624176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 sz="19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b="1"/>
                        <a:t>SeeStar II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b="1" dirty="0"/>
                        <a:t>Workshop </a:t>
                      </a:r>
                      <a:r>
                        <a:rPr lang="en-US" sz="2000" b="1" dirty="0" smtClean="0"/>
                        <a:t>Requirements</a:t>
                      </a:r>
                      <a:endParaRPr sz="2000" b="1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24176">
                <a:tc>
                  <a:txBody>
                    <a:bodyPr/>
                    <a:lstStyle/>
                    <a:p>
                      <a:pPr lvl="0" algn="l">
                        <a:lnSpc>
                          <a:spcPct val="200000"/>
                        </a:lnSpc>
                        <a:defRPr sz="1800" b="0" i="0"/>
                      </a:pPr>
                      <a:r>
                        <a:rPr sz="2000"/>
                        <a:t>Image Resolution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12MP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5MP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Video Resolution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 Up to 4K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2.7K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Image Storage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lang="en-US" sz="2000" dirty="0" smtClean="0"/>
                        <a:t>30</a:t>
                      </a:r>
                      <a:r>
                        <a:rPr sz="2000" dirty="0" smtClean="0"/>
                        <a:t>00</a:t>
                      </a:r>
                      <a:endParaRPr sz="20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720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516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Multi-Platform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Multi-Platform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39784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Depth Rating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1500m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300m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Tethered or Autonomous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Both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Both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39434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Deployment Duration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Several months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30 Days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8663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Mass/Size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18 </a:t>
                      </a:r>
                      <a:r>
                        <a:rPr sz="2000" dirty="0" err="1"/>
                        <a:t>lbs</a:t>
                      </a:r>
                      <a:r>
                        <a:rPr sz="2000" dirty="0"/>
                        <a:t> in air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Hand Deployable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Cost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&lt;$3000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>
                          <a:solidFill>
                            <a:srgbClr val="0070C0"/>
                          </a:solidFill>
                        </a:rPr>
                        <a:t>&lt;$5000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</a:tbl>
          </a:graphicData>
        </a:graphic>
      </p:graphicFrame>
      <p:sp>
        <p:nvSpPr>
          <p:cNvPr id="84" name="Shape 84"/>
          <p:cNvSpPr/>
          <p:nvPr/>
        </p:nvSpPr>
        <p:spPr>
          <a:xfrm>
            <a:off x="581647" y="46345"/>
            <a:ext cx="8229601" cy="128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ctr"/>
            <a:r>
              <a:rPr lang="en-US" sz="3600" dirty="0" smtClean="0"/>
              <a:t>Workshop r</a:t>
            </a:r>
            <a:r>
              <a:rPr sz="3600" dirty="0" smtClean="0"/>
              <a:t>equirements</a:t>
            </a:r>
            <a:r>
              <a:rPr lang="en-US" sz="3600" dirty="0" smtClean="0"/>
              <a:t> met by SeeStar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Table 87"/>
          <p:cNvGraphicFramePr/>
          <p:nvPr>
            <p:extLst>
              <p:ext uri="{D42A27DB-BD31-4B8C-83A1-F6EECF244321}">
                <p14:modId xmlns:p14="http://schemas.microsoft.com/office/powerpoint/2010/main" val="2295710783"/>
              </p:ext>
            </p:extLst>
          </p:nvPr>
        </p:nvGraphicFramePr>
        <p:xfrm>
          <a:off x="582087" y="1905001"/>
          <a:ext cx="8141159" cy="364886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59586"/>
                <a:gridCol w="2352079"/>
                <a:gridCol w="3229494"/>
              </a:tblGrid>
              <a:tr h="39356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 sz="24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b="1" dirty="0" err="1"/>
                        <a:t>SeeStar</a:t>
                      </a:r>
                      <a:r>
                        <a:rPr sz="2400" b="1" dirty="0"/>
                        <a:t> </a:t>
                      </a:r>
                      <a:r>
                        <a:rPr lang="en-US" sz="2400" b="1" dirty="0" smtClean="0"/>
                        <a:t>II</a:t>
                      </a:r>
                      <a:endParaRPr sz="2400" b="1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b="1"/>
                        <a:t>Workshop Specs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71450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Camera Control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Automated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Fully Manual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71450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External Sensors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Depth, Time, Temp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0125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Data Logging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>
                          <a:solidFill>
                            <a:srgbClr val="0070C0"/>
                          </a:solidFill>
                        </a:rPr>
                        <a:t>Yes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0125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Live Stream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Optional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2377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Stereo Imaging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Optional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</a:tbl>
          </a:graphicData>
        </a:graphic>
      </p:graphicFrame>
      <p:sp>
        <p:nvSpPr>
          <p:cNvPr id="5" name="Shape 84"/>
          <p:cNvSpPr/>
          <p:nvPr/>
        </p:nvSpPr>
        <p:spPr>
          <a:xfrm>
            <a:off x="493644" y="304570"/>
            <a:ext cx="8229601" cy="128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ctr"/>
            <a:r>
              <a:rPr lang="en-US" sz="3600" dirty="0" smtClean="0"/>
              <a:t>Workshop r</a:t>
            </a:r>
            <a:r>
              <a:rPr sz="3600" dirty="0" smtClean="0"/>
              <a:t>equirements</a:t>
            </a:r>
            <a:r>
              <a:rPr lang="en-US" sz="3600" dirty="0" smtClean="0"/>
              <a:t> not met by SeeStar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10235</TotalTime>
  <Words>571</Words>
  <Application>Microsoft Office PowerPoint</Application>
  <PresentationFormat>On-screen Show (4:3)</PresentationFormat>
  <Paragraphs>148</Paragraphs>
  <Slides>14</Slides>
  <Notes>12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</vt:lpstr>
      <vt:lpstr>PowerPoint Presentation</vt:lpstr>
      <vt:lpstr>What is SeeStar?</vt:lpstr>
      <vt:lpstr>SeeStar Users and Use Cases</vt:lpstr>
      <vt:lpstr>SeeStar I</vt:lpstr>
      <vt:lpstr>SeeStar II</vt:lpstr>
      <vt:lpstr>SeeStar II</vt:lpstr>
      <vt:lpstr>Visual Tools Workshop (April 2015)</vt:lpstr>
      <vt:lpstr>PowerPoint Presentation</vt:lpstr>
      <vt:lpstr>PowerPoint Presentation</vt:lpstr>
      <vt:lpstr>Proposed SeeStar III</vt:lpstr>
      <vt:lpstr>SeeStar III Block Concept</vt:lpstr>
      <vt:lpstr>Proposed schedule for 2016</vt:lpstr>
      <vt:lpstr>Data Management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Francois Cazenave</dc:creator>
  <cp:lastModifiedBy>meteor</cp:lastModifiedBy>
  <cp:revision>64</cp:revision>
  <dcterms:modified xsi:type="dcterms:W3CDTF">2015-07-27T21:40:30Z</dcterms:modified>
</cp:coreProperties>
</file>