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20" r:id="rId3"/>
    <p:sldId id="308" r:id="rId4"/>
    <p:sldId id="315" r:id="rId5"/>
    <p:sldId id="319" r:id="rId6"/>
    <p:sldId id="323" r:id="rId7"/>
    <p:sldId id="324" r:id="rId8"/>
    <p:sldId id="329" r:id="rId9"/>
    <p:sldId id="321" r:id="rId10"/>
    <p:sldId id="322" r:id="rId11"/>
    <p:sldId id="327" r:id="rId12"/>
    <p:sldId id="325" r:id="rId13"/>
    <p:sldId id="310" r:id="rId14"/>
    <p:sldId id="326" r:id="rId15"/>
    <p:sldId id="307" r:id="rId16"/>
    <p:sldId id="31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85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6D14B-2614-45A1-A1D8-07333BBB99C5}" type="datetimeFigureOut">
              <a:rPr lang="en-US" smtClean="0"/>
              <a:t>6/23/2015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41A1D-9E7C-403B-9ABB-A793C53A5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070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5B8C-32A1-4B59-A337-8B692094677A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2016 Abstract Presentation</a:t>
            </a:r>
          </a:p>
          <a:p>
            <a:r>
              <a:rPr lang="en-US" dirty="0" smtClean="0"/>
              <a:t>Tuesday July 7 2015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/>
          <a:lstStyle/>
          <a:p>
            <a:r>
              <a:rPr lang="en-US" dirty="0" smtClean="0"/>
              <a:t>Proposed </a:t>
            </a:r>
            <a:r>
              <a:rPr lang="en-US" dirty="0" err="1" smtClean="0"/>
              <a:t>SeeStar</a:t>
            </a:r>
            <a:r>
              <a:rPr lang="en-US" dirty="0" smtClean="0"/>
              <a:t> 3.0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Imager</a:t>
            </a:r>
          </a:p>
          <a:p>
            <a:pPr lvl="1"/>
            <a:r>
              <a:rPr lang="en-US" dirty="0" smtClean="0"/>
              <a:t>High resolution stills and video</a:t>
            </a:r>
          </a:p>
          <a:p>
            <a:pPr lvl="1"/>
            <a:r>
              <a:rPr lang="en-US" dirty="0" smtClean="0"/>
              <a:t>Full manual control of optical settings (ISO, shutter, etc...)</a:t>
            </a:r>
          </a:p>
          <a:p>
            <a:pPr lvl="1"/>
            <a:r>
              <a:rPr lang="en-US" dirty="0" smtClean="0"/>
              <a:t>Ability to sync a second camera</a:t>
            </a:r>
          </a:p>
          <a:p>
            <a:pPr lvl="1"/>
            <a:r>
              <a:rPr lang="en-US" dirty="0" smtClean="0"/>
              <a:t>Flash (strobe) </a:t>
            </a:r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Multi-year availability of imager from manufacturer</a:t>
            </a:r>
            <a:endParaRPr lang="en-US" dirty="0" smtClean="0"/>
          </a:p>
          <a:p>
            <a:pPr lvl="1"/>
            <a:r>
              <a:rPr lang="en-US" dirty="0" smtClean="0"/>
              <a:t>Manufacturer software</a:t>
            </a:r>
            <a:r>
              <a:rPr lang="en-US" dirty="0" smtClean="0"/>
              <a:t> available (SDK, API...)</a:t>
            </a:r>
            <a:endParaRPr lang="en-US" dirty="0" smtClean="0"/>
          </a:p>
          <a:p>
            <a:r>
              <a:rPr lang="en-US" dirty="0" smtClean="0"/>
              <a:t>Control Board</a:t>
            </a:r>
          </a:p>
          <a:p>
            <a:pPr lvl="1"/>
            <a:r>
              <a:rPr lang="en-US" dirty="0" smtClean="0"/>
              <a:t>Commercial off the shelf</a:t>
            </a:r>
          </a:p>
          <a:p>
            <a:pPr lvl="1"/>
            <a:r>
              <a:rPr lang="en-US" dirty="0" smtClean="0"/>
              <a:t>Analog inputs for external sensors</a:t>
            </a:r>
          </a:p>
          <a:p>
            <a:pPr lvl="1"/>
            <a:r>
              <a:rPr lang="en-US" dirty="0" smtClean="0"/>
              <a:t>Real time clock</a:t>
            </a:r>
          </a:p>
          <a:p>
            <a:pPr lvl="1"/>
            <a:r>
              <a:rPr lang="en-US" dirty="0" smtClean="0"/>
              <a:t>Ethernet </a:t>
            </a:r>
            <a:r>
              <a:rPr lang="en-US" dirty="0" smtClean="0"/>
              <a:t>support (for live viewing)</a:t>
            </a:r>
            <a:endParaRPr lang="en-US" dirty="0" smtClean="0"/>
          </a:p>
          <a:p>
            <a:pPr lvl="1"/>
            <a:r>
              <a:rPr lang="en-US" dirty="0" smtClean="0"/>
              <a:t>Data </a:t>
            </a:r>
            <a:r>
              <a:rPr lang="en-US" dirty="0" smtClean="0"/>
              <a:t>logging of time and sensor data</a:t>
            </a:r>
            <a:endParaRPr lang="en-US" dirty="0" smtClean="0"/>
          </a:p>
          <a:p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Can be controlled with battery or shore 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59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758" y="228600"/>
            <a:ext cx="8229600" cy="868362"/>
          </a:xfrm>
        </p:spPr>
        <p:txBody>
          <a:bodyPr/>
          <a:lstStyle/>
          <a:p>
            <a:r>
              <a:rPr lang="en-US" dirty="0" err="1" smtClean="0"/>
              <a:t>SeeStar</a:t>
            </a:r>
            <a:r>
              <a:rPr lang="en-US" dirty="0" smtClean="0"/>
              <a:t> 3.0 </a:t>
            </a:r>
            <a:r>
              <a:rPr lang="en-US" dirty="0" smtClean="0"/>
              <a:t>Block Concept</a:t>
            </a:r>
            <a:endParaRPr lang="en-US" dirty="0"/>
          </a:p>
        </p:txBody>
      </p:sp>
      <p:sp>
        <p:nvSpPr>
          <p:cNvPr id="49" name="Content Placeholder 48"/>
          <p:cNvSpPr>
            <a:spLocks noGrp="1"/>
          </p:cNvSpPr>
          <p:nvPr>
            <p:ph idx="1"/>
          </p:nvPr>
        </p:nvSpPr>
        <p:spPr>
          <a:xfrm>
            <a:off x="152400" y="1784929"/>
            <a:ext cx="3810000" cy="45259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Retains all of the functionality of </a:t>
            </a:r>
            <a:r>
              <a:rPr lang="en-US" sz="1800" dirty="0" err="1" smtClean="0"/>
              <a:t>SeeStar</a:t>
            </a:r>
            <a:r>
              <a:rPr lang="en-US" sz="1800" dirty="0" smtClean="0"/>
              <a:t> 1.0</a:t>
            </a:r>
            <a:endParaRPr lang="en-US" sz="1800" dirty="0" smtClean="0"/>
          </a:p>
          <a:p>
            <a:r>
              <a:rPr lang="en-US" sz="1800" dirty="0" smtClean="0"/>
              <a:t>Adds the following functions:</a:t>
            </a:r>
          </a:p>
          <a:p>
            <a:pPr lvl="1"/>
            <a:r>
              <a:rPr lang="en-US" sz="1400" dirty="0" smtClean="0"/>
              <a:t>External sensors: Depth, Temp, and possibly Oxygen</a:t>
            </a:r>
          </a:p>
          <a:p>
            <a:pPr lvl="1"/>
            <a:r>
              <a:rPr lang="en-US" sz="1400" dirty="0" err="1" smtClean="0"/>
              <a:t>Realtime</a:t>
            </a:r>
            <a:r>
              <a:rPr lang="en-US" sz="1400" dirty="0" smtClean="0"/>
              <a:t> clock with current time and logged</a:t>
            </a:r>
          </a:p>
          <a:p>
            <a:pPr lvl="1"/>
            <a:r>
              <a:rPr lang="en-US" sz="1400" dirty="0" smtClean="0"/>
              <a:t>Data is time stamped and logged onboard</a:t>
            </a:r>
          </a:p>
          <a:p>
            <a:pPr lvl="1"/>
            <a:r>
              <a:rPr lang="en-US" sz="1400" dirty="0" smtClean="0"/>
              <a:t>Ability to add a second camera for stereo imaging</a:t>
            </a:r>
          </a:p>
          <a:p>
            <a:pPr lvl="1"/>
            <a:r>
              <a:rPr lang="en-US" sz="1400" dirty="0" smtClean="0"/>
              <a:t>Live streaming over optional shore tether</a:t>
            </a:r>
          </a:p>
          <a:p>
            <a:pPr lvl="1"/>
            <a:r>
              <a:rPr lang="en-US" sz="1400" dirty="0" smtClean="0"/>
              <a:t>Auto-start at programmed depth or via optional shore tether</a:t>
            </a:r>
          </a:p>
          <a:p>
            <a:pPr lvl="1"/>
            <a:r>
              <a:rPr lang="en-US" sz="1400" dirty="0" smtClean="0"/>
              <a:t>Ability to take initial picture onshore before deployment</a:t>
            </a:r>
          </a:p>
          <a:p>
            <a:endParaRPr lang="en-US" sz="1800" dirty="0"/>
          </a:p>
        </p:txBody>
      </p:sp>
      <p:sp>
        <p:nvSpPr>
          <p:cNvPr id="40" name="Rectangle 39"/>
          <p:cNvSpPr/>
          <p:nvPr/>
        </p:nvSpPr>
        <p:spPr>
          <a:xfrm>
            <a:off x="6597648" y="1497519"/>
            <a:ext cx="76200" cy="76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5948081" y="1304786"/>
            <a:ext cx="727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Power +</a:t>
            </a:r>
          </a:p>
          <a:p>
            <a:r>
              <a:rPr lang="en-US" sz="1200" dirty="0" smtClean="0"/>
              <a:t>Ethernet</a:t>
            </a:r>
            <a:endParaRPr lang="en-US" sz="1200" dirty="0"/>
          </a:p>
        </p:txBody>
      </p:sp>
      <p:sp>
        <p:nvSpPr>
          <p:cNvPr id="4" name="Rectangle 3"/>
          <p:cNvSpPr/>
          <p:nvPr/>
        </p:nvSpPr>
        <p:spPr>
          <a:xfrm>
            <a:off x="5238116" y="2951955"/>
            <a:ext cx="1482901" cy="428136"/>
          </a:xfrm>
          <a:prstGeom prst="rect">
            <a:avLst/>
          </a:prstGeom>
          <a:solidFill>
            <a:srgbClr val="00B050">
              <a:alpha val="25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238116" y="3701192"/>
            <a:ext cx="1482901" cy="749237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238114" y="4932157"/>
            <a:ext cx="1482901" cy="749237"/>
          </a:xfrm>
          <a:prstGeom prst="rect">
            <a:avLst/>
          </a:prstGeom>
          <a:solidFill>
            <a:srgbClr val="00B050">
              <a:alpha val="25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16200000">
            <a:off x="7720810" y="5072854"/>
            <a:ext cx="1605509" cy="69202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16200000">
            <a:off x="4426800" y="1913561"/>
            <a:ext cx="535170" cy="69202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21016" y="3107154"/>
            <a:ext cx="98860" cy="10703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44955" y="1883168"/>
            <a:ext cx="98860" cy="107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266529" y="4509076"/>
            <a:ext cx="98860" cy="107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21016" y="3760061"/>
            <a:ext cx="98860" cy="107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21016" y="3920612"/>
            <a:ext cx="98860" cy="107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21016" y="4086514"/>
            <a:ext cx="98860" cy="107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721016" y="4272040"/>
            <a:ext cx="98860" cy="107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21016" y="5253183"/>
            <a:ext cx="98860" cy="10703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671855" y="4509076"/>
            <a:ext cx="98860" cy="107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338728" y="2059515"/>
            <a:ext cx="701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Light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352727" y="2904413"/>
            <a:ext cx="1253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Depth &amp; Temp</a:t>
            </a:r>
          </a:p>
          <a:p>
            <a:r>
              <a:rPr lang="en-US" sz="1400" b="1" dirty="0" smtClean="0"/>
              <a:t>Sensors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480487" y="3721867"/>
            <a:ext cx="998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Master</a:t>
            </a:r>
          </a:p>
          <a:p>
            <a:r>
              <a:rPr lang="en-US" sz="2000" b="1" dirty="0" smtClean="0"/>
              <a:t>Camera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45943" y="4952755"/>
            <a:ext cx="998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Slave</a:t>
            </a:r>
          </a:p>
          <a:p>
            <a:r>
              <a:rPr lang="en-US" sz="2000" b="1" dirty="0" smtClean="0"/>
              <a:t>Camera</a:t>
            </a:r>
            <a:endParaRPr lang="en-US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232197" y="5029777"/>
            <a:ext cx="626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Batt</a:t>
            </a:r>
            <a:endParaRPr lang="en-US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6829762" y="3760061"/>
            <a:ext cx="98860" cy="10703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829762" y="3920612"/>
            <a:ext cx="98860" cy="107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829762" y="4086514"/>
            <a:ext cx="98860" cy="107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829762" y="4272040"/>
            <a:ext cx="98860" cy="10703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829762" y="5253181"/>
            <a:ext cx="98860" cy="10703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671855" y="4389346"/>
            <a:ext cx="98860" cy="10703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6829762" y="3166023"/>
            <a:ext cx="561638" cy="651070"/>
          </a:xfrm>
          <a:custGeom>
            <a:avLst/>
            <a:gdLst>
              <a:gd name="connsiteX0" fmla="*/ 71120 w 488470"/>
              <a:gd name="connsiteY0" fmla="*/ 462280 h 463512"/>
              <a:gd name="connsiteX1" fmla="*/ 299720 w 488470"/>
              <a:gd name="connsiteY1" fmla="*/ 426720 h 463512"/>
              <a:gd name="connsiteX2" fmla="*/ 452120 w 488470"/>
              <a:gd name="connsiteY2" fmla="*/ 218440 h 463512"/>
              <a:gd name="connsiteX3" fmla="*/ 447040 w 488470"/>
              <a:gd name="connsiteY3" fmla="*/ 45720 h 463512"/>
              <a:gd name="connsiteX4" fmla="*/ 0 w 488470"/>
              <a:gd name="connsiteY4" fmla="*/ 0 h 4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70" h="463512">
                <a:moveTo>
                  <a:pt x="71120" y="462280"/>
                </a:moveTo>
                <a:cubicBezTo>
                  <a:pt x="153670" y="464820"/>
                  <a:pt x="236220" y="467360"/>
                  <a:pt x="299720" y="426720"/>
                </a:cubicBezTo>
                <a:cubicBezTo>
                  <a:pt x="363220" y="386080"/>
                  <a:pt x="427567" y="281940"/>
                  <a:pt x="452120" y="218440"/>
                </a:cubicBezTo>
                <a:cubicBezTo>
                  <a:pt x="476673" y="154940"/>
                  <a:pt x="522393" y="82127"/>
                  <a:pt x="447040" y="45720"/>
                </a:cubicBezTo>
                <a:cubicBezTo>
                  <a:pt x="371687" y="9313"/>
                  <a:pt x="185843" y="4656"/>
                  <a:pt x="0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6951690" y="4323307"/>
            <a:ext cx="605103" cy="976259"/>
          </a:xfrm>
          <a:custGeom>
            <a:avLst/>
            <a:gdLst>
              <a:gd name="connsiteX0" fmla="*/ 0 w 466405"/>
              <a:gd name="connsiteY0" fmla="*/ 4142 h 695022"/>
              <a:gd name="connsiteX1" fmla="*/ 223520 w 466405"/>
              <a:gd name="connsiteY1" fmla="*/ 44782 h 695022"/>
              <a:gd name="connsiteX2" fmla="*/ 441960 w 466405"/>
              <a:gd name="connsiteY2" fmla="*/ 324182 h 695022"/>
              <a:gd name="connsiteX3" fmla="*/ 411480 w 466405"/>
              <a:gd name="connsiteY3" fmla="*/ 568022 h 695022"/>
              <a:gd name="connsiteX4" fmla="*/ 0 w 466405"/>
              <a:gd name="connsiteY4" fmla="*/ 695022 h 695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405" h="695022">
                <a:moveTo>
                  <a:pt x="0" y="4142"/>
                </a:moveTo>
                <a:cubicBezTo>
                  <a:pt x="74930" y="-2208"/>
                  <a:pt x="149860" y="-8558"/>
                  <a:pt x="223520" y="44782"/>
                </a:cubicBezTo>
                <a:cubicBezTo>
                  <a:pt x="297180" y="98122"/>
                  <a:pt x="410633" y="236975"/>
                  <a:pt x="441960" y="324182"/>
                </a:cubicBezTo>
                <a:cubicBezTo>
                  <a:pt x="473287" y="411389"/>
                  <a:pt x="485140" y="506215"/>
                  <a:pt x="411480" y="568022"/>
                </a:cubicBezTo>
                <a:cubicBezTo>
                  <a:pt x="337820" y="629829"/>
                  <a:pt x="168910" y="662425"/>
                  <a:pt x="0" y="695022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6946862" y="4091573"/>
            <a:ext cx="1380908" cy="423214"/>
          </a:xfrm>
          <a:custGeom>
            <a:avLst/>
            <a:gdLst>
              <a:gd name="connsiteX0" fmla="*/ 0 w 1064385"/>
              <a:gd name="connsiteY0" fmla="*/ 38830 h 301296"/>
              <a:gd name="connsiteX1" fmla="*/ 905933 w 1064385"/>
              <a:gd name="connsiteY1" fmla="*/ 21896 h 301296"/>
              <a:gd name="connsiteX2" fmla="*/ 1058333 w 1064385"/>
              <a:gd name="connsiteY2" fmla="*/ 301296 h 301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4385" h="301296">
                <a:moveTo>
                  <a:pt x="0" y="38830"/>
                </a:moveTo>
                <a:cubicBezTo>
                  <a:pt x="364772" y="8491"/>
                  <a:pt x="729544" y="-21848"/>
                  <a:pt x="905933" y="21896"/>
                </a:cubicBezTo>
                <a:cubicBezTo>
                  <a:pt x="1082322" y="65640"/>
                  <a:pt x="1070327" y="183468"/>
                  <a:pt x="1058333" y="30129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667091" y="1586634"/>
            <a:ext cx="2908556" cy="2396430"/>
          </a:xfrm>
          <a:custGeom>
            <a:avLst/>
            <a:gdLst>
              <a:gd name="connsiteX0" fmla="*/ 2260651 w 2908556"/>
              <a:gd name="connsiteY0" fmla="*/ 2396430 h 2396430"/>
              <a:gd name="connsiteX1" fmla="*/ 2733350 w 2908556"/>
              <a:gd name="connsiteY1" fmla="*/ 2342186 h 2396430"/>
              <a:gd name="connsiteX2" fmla="*/ 2857336 w 2908556"/>
              <a:gd name="connsiteY2" fmla="*/ 2132959 h 2396430"/>
              <a:gd name="connsiteX3" fmla="*/ 2896082 w 2908556"/>
              <a:gd name="connsiteY3" fmla="*/ 1520776 h 2396430"/>
              <a:gd name="connsiteX4" fmla="*/ 2648109 w 2908556"/>
              <a:gd name="connsiteY4" fmla="*/ 869847 h 2396430"/>
              <a:gd name="connsiteX5" fmla="*/ 1811201 w 2908556"/>
              <a:gd name="connsiteY5" fmla="*/ 443644 h 2396430"/>
              <a:gd name="connsiteX6" fmla="*/ 695323 w 2908556"/>
              <a:gd name="connsiteY6" fmla="*/ 48437 h 2396430"/>
              <a:gd name="connsiteX7" fmla="*/ 90889 w 2908556"/>
              <a:gd name="connsiteY7" fmla="*/ 32939 h 2396430"/>
              <a:gd name="connsiteX8" fmla="*/ 13397 w 2908556"/>
              <a:gd name="connsiteY8" fmla="*/ 288661 h 2396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8556" h="2396430">
                <a:moveTo>
                  <a:pt x="2260651" y="2396430"/>
                </a:moveTo>
                <a:cubicBezTo>
                  <a:pt x="2447277" y="2391264"/>
                  <a:pt x="2633903" y="2386098"/>
                  <a:pt x="2733350" y="2342186"/>
                </a:cubicBezTo>
                <a:cubicBezTo>
                  <a:pt x="2832798" y="2298274"/>
                  <a:pt x="2830214" y="2269861"/>
                  <a:pt x="2857336" y="2132959"/>
                </a:cubicBezTo>
                <a:cubicBezTo>
                  <a:pt x="2884458" y="1996057"/>
                  <a:pt x="2930953" y="1731295"/>
                  <a:pt x="2896082" y="1520776"/>
                </a:cubicBezTo>
                <a:cubicBezTo>
                  <a:pt x="2861211" y="1310257"/>
                  <a:pt x="2828922" y="1049369"/>
                  <a:pt x="2648109" y="869847"/>
                </a:cubicBezTo>
                <a:cubicBezTo>
                  <a:pt x="2467296" y="690325"/>
                  <a:pt x="2136665" y="580546"/>
                  <a:pt x="1811201" y="443644"/>
                </a:cubicBezTo>
                <a:cubicBezTo>
                  <a:pt x="1485737" y="306742"/>
                  <a:pt x="982042" y="116888"/>
                  <a:pt x="695323" y="48437"/>
                </a:cubicBezTo>
                <a:cubicBezTo>
                  <a:pt x="408604" y="-20014"/>
                  <a:pt x="204543" y="-7098"/>
                  <a:pt x="90889" y="32939"/>
                </a:cubicBezTo>
                <a:cubicBezTo>
                  <a:pt x="-22765" y="72976"/>
                  <a:pt x="-4684" y="180818"/>
                  <a:pt x="13397" y="2886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6672020" y="1542081"/>
            <a:ext cx="2070530" cy="2843939"/>
          </a:xfrm>
          <a:custGeom>
            <a:avLst/>
            <a:gdLst>
              <a:gd name="connsiteX0" fmla="*/ 2045777 w 2070530"/>
              <a:gd name="connsiteY0" fmla="*/ 2843939 h 2843939"/>
              <a:gd name="connsiteX1" fmla="*/ 1782305 w 2070530"/>
              <a:gd name="connsiteY1" fmla="*/ 650929 h 2843939"/>
              <a:gd name="connsiteX2" fmla="*/ 0 w 2070530"/>
              <a:gd name="connsiteY2" fmla="*/ 0 h 2843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530" h="2843939">
                <a:moveTo>
                  <a:pt x="2045777" y="2843939"/>
                </a:moveTo>
                <a:cubicBezTo>
                  <a:pt x="2084522" y="1984429"/>
                  <a:pt x="2123268" y="1124919"/>
                  <a:pt x="1782305" y="650929"/>
                </a:cubicBezTo>
                <a:cubicBezTo>
                  <a:pt x="1441342" y="176939"/>
                  <a:pt x="720671" y="88469"/>
                  <a:pt x="0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143927" y="5898453"/>
            <a:ext cx="2559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Blue: Core system</a:t>
            </a:r>
          </a:p>
          <a:p>
            <a:r>
              <a:rPr lang="en-US" dirty="0" smtClean="0"/>
              <a:t>Green: Optional Modules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55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dirty="0" smtClean="0"/>
              <a:t>Data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Nearly identical needs as </a:t>
            </a:r>
            <a:r>
              <a:rPr lang="en-US" dirty="0" err="1" smtClean="0"/>
              <a:t>miniROV</a:t>
            </a:r>
            <a:r>
              <a:rPr lang="en-US" dirty="0" smtClean="0"/>
              <a:t> &amp; </a:t>
            </a:r>
            <a:r>
              <a:rPr lang="en-US" dirty="0" err="1" smtClean="0"/>
              <a:t>I2MAP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Storage/access &amp; annotation</a:t>
            </a:r>
            <a:endParaRPr lang="en-US" dirty="0" smtClean="0"/>
          </a:p>
          <a:p>
            <a:pPr lvl="1"/>
            <a:r>
              <a:rPr lang="en-US" dirty="0" smtClean="0"/>
              <a:t>Brian </a:t>
            </a:r>
            <a:r>
              <a:rPr lang="en-US" dirty="0" err="1" smtClean="0"/>
              <a:t>Schlining</a:t>
            </a:r>
            <a:r>
              <a:rPr lang="en-US" dirty="0" smtClean="0"/>
              <a:t> &amp; Rich Schramm</a:t>
            </a:r>
          </a:p>
          <a:p>
            <a:r>
              <a:rPr lang="en-US" dirty="0" err="1" smtClean="0"/>
              <a:t>MBARI</a:t>
            </a:r>
            <a:r>
              <a:rPr lang="en-US" dirty="0" smtClean="0"/>
              <a:t> Cloud Computing project</a:t>
            </a:r>
          </a:p>
        </p:txBody>
      </p:sp>
    </p:spTree>
    <p:extLst>
      <p:ext uri="{BB962C8B-B14F-4D97-AF65-F5344CB8AC3E}">
        <p14:creationId xmlns:p14="http://schemas.microsoft.com/office/powerpoint/2010/main" val="75761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44562"/>
          </a:xfrm>
        </p:spPr>
        <p:txBody>
          <a:bodyPr/>
          <a:lstStyle/>
          <a:p>
            <a:r>
              <a:rPr lang="en-US" dirty="0" smtClean="0"/>
              <a:t>Proposed schedule for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Quarter</a:t>
            </a:r>
          </a:p>
          <a:p>
            <a:pPr lvl="1"/>
            <a:r>
              <a:rPr lang="en-US" dirty="0" smtClean="0"/>
              <a:t>Evaluate imagers and control board options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Quarter</a:t>
            </a:r>
          </a:p>
          <a:p>
            <a:pPr lvl="1"/>
            <a:r>
              <a:rPr lang="en-US" dirty="0" smtClean="0"/>
              <a:t>Select imager/control board</a:t>
            </a:r>
          </a:p>
          <a:p>
            <a:pPr lvl="1"/>
            <a:r>
              <a:rPr lang="en-US" dirty="0" smtClean="0"/>
              <a:t>Begin housing design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Quarter </a:t>
            </a:r>
          </a:p>
          <a:p>
            <a:pPr lvl="1"/>
            <a:r>
              <a:rPr lang="en-US" dirty="0" smtClean="0"/>
              <a:t>System integration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Quarter</a:t>
            </a:r>
          </a:p>
          <a:p>
            <a:pPr lvl="1"/>
            <a:r>
              <a:rPr lang="en-US" dirty="0" smtClean="0"/>
              <a:t>Bench top version operational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dirty="0" smtClean="0"/>
              <a:t>Questions for M-Team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Nature Conservancy as collaborators</a:t>
            </a:r>
          </a:p>
          <a:p>
            <a:pPr lvl="1"/>
            <a:r>
              <a:rPr lang="en-US" dirty="0" smtClean="0"/>
              <a:t>Help form requirements</a:t>
            </a:r>
          </a:p>
          <a:p>
            <a:pPr lvl="1"/>
            <a:r>
              <a:rPr lang="en-US" dirty="0" smtClean="0"/>
              <a:t>Beta testing</a:t>
            </a:r>
          </a:p>
          <a:p>
            <a:r>
              <a:rPr lang="en-US" dirty="0" smtClean="0"/>
              <a:t>Can we build a second system (in parallel with ours) for them to evaluate?</a:t>
            </a:r>
          </a:p>
          <a:p>
            <a:pPr lvl="1"/>
            <a:r>
              <a:rPr lang="en-US" dirty="0" smtClean="0"/>
              <a:t>Will they need to contribute $$ for this?</a:t>
            </a:r>
          </a:p>
          <a:p>
            <a:r>
              <a:rPr lang="en-US" dirty="0" smtClean="0"/>
              <a:t>Separate data management work?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30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dirty="0" smtClean="0"/>
              <a:t>Relevance to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Research Themes: Ocean Visualization</a:t>
            </a:r>
          </a:p>
          <a:p>
            <a:pPr lvl="1"/>
            <a:r>
              <a:rPr lang="en-US" dirty="0" err="1" smtClean="0"/>
              <a:t>SeeStar</a:t>
            </a:r>
            <a:r>
              <a:rPr lang="en-US" dirty="0" smtClean="0"/>
              <a:t> allows for realizing four-dimensional visualizations – repeated spatial renderings over time.</a:t>
            </a:r>
          </a:p>
          <a:p>
            <a:r>
              <a:rPr lang="en-US" dirty="0" smtClean="0"/>
              <a:t>Institutional Objectives: (2) Increase Institutional Flexibility</a:t>
            </a:r>
          </a:p>
          <a:p>
            <a:pPr lvl="1"/>
            <a:r>
              <a:rPr lang="en-US" dirty="0" smtClean="0"/>
              <a:t>Rapid prototype</a:t>
            </a:r>
          </a:p>
          <a:p>
            <a:r>
              <a:rPr lang="en-US" dirty="0" smtClean="0"/>
              <a:t>Institutional Objectives: (3) Enhance Collaborations</a:t>
            </a:r>
          </a:p>
          <a:p>
            <a:pPr lvl="1"/>
            <a:r>
              <a:rPr lang="en-US" dirty="0" smtClean="0"/>
              <a:t>Low cost of </a:t>
            </a:r>
            <a:r>
              <a:rPr lang="en-US" dirty="0" err="1" smtClean="0"/>
              <a:t>SeeStar</a:t>
            </a:r>
            <a:r>
              <a:rPr lang="en-US" dirty="0" smtClean="0"/>
              <a:t> eases ability of outside organizations to build their own, thus increasing the spatial network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What is </a:t>
            </a:r>
            <a:r>
              <a:rPr lang="en-US" dirty="0" err="1" smtClean="0"/>
              <a:t>SeeStar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Low-cost imaging system</a:t>
            </a:r>
          </a:p>
          <a:p>
            <a:r>
              <a:rPr lang="en-US" dirty="0" smtClean="0"/>
              <a:t>Open source</a:t>
            </a:r>
          </a:p>
          <a:p>
            <a:r>
              <a:rPr lang="en-US" dirty="0" smtClean="0"/>
              <a:t>Easy to build</a:t>
            </a:r>
          </a:p>
          <a:p>
            <a:r>
              <a:rPr lang="en-US" dirty="0" smtClean="0"/>
              <a:t>Off the shelf components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77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err="1" smtClean="0"/>
              <a:t>SeeStar</a:t>
            </a:r>
            <a:r>
              <a:rPr lang="en-US" dirty="0" smtClean="0"/>
              <a:t> Users and Use Cases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Users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Steve Haddock (</a:t>
            </a:r>
            <a:r>
              <a:rPr lang="en-US" dirty="0" err="1" smtClean="0"/>
              <a:t>MBARI</a:t>
            </a:r>
            <a:r>
              <a:rPr lang="en-US" dirty="0" smtClean="0"/>
              <a:t>)</a:t>
            </a:r>
          </a:p>
          <a:p>
            <a:r>
              <a:rPr lang="en-US" dirty="0" smtClean="0"/>
              <a:t>Tethys class </a:t>
            </a:r>
            <a:r>
              <a:rPr lang="en-US" dirty="0" err="1" smtClean="0"/>
              <a:t>LRAUVs</a:t>
            </a:r>
            <a:r>
              <a:rPr lang="en-US" dirty="0" smtClean="0"/>
              <a:t> (</a:t>
            </a:r>
            <a:r>
              <a:rPr lang="en-US" dirty="0" err="1" smtClean="0"/>
              <a:t>MBARI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Nature Conservancy</a:t>
            </a:r>
          </a:p>
          <a:p>
            <a:r>
              <a:rPr lang="en-US" dirty="0" smtClean="0"/>
              <a:t>Stacy </a:t>
            </a:r>
            <a:r>
              <a:rPr lang="en-US" dirty="0" smtClean="0"/>
              <a:t>Kim (</a:t>
            </a:r>
            <a:r>
              <a:rPr lang="en-US" dirty="0" err="1" smtClean="0"/>
              <a:t>MLML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California Fish &amp; Wildlife</a:t>
            </a:r>
          </a:p>
          <a:p>
            <a:r>
              <a:rPr lang="en-US" dirty="0" smtClean="0"/>
              <a:t>California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</a:p>
          <a:p>
            <a:r>
              <a:rPr lang="en-US" dirty="0" err="1" smtClean="0"/>
              <a:t>Waveglider</a:t>
            </a:r>
            <a:r>
              <a:rPr lang="en-US" dirty="0" smtClean="0"/>
              <a:t> (</a:t>
            </a:r>
            <a:r>
              <a:rPr lang="en-US" dirty="0" err="1" smtClean="0"/>
              <a:t>MBARI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94175" cy="3951288"/>
          </a:xfrm>
        </p:spPr>
        <p:txBody>
          <a:bodyPr/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Profilers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/>
          <a:lstStyle/>
          <a:p>
            <a:r>
              <a:rPr lang="en-US" dirty="0" err="1" smtClean="0"/>
              <a:t>SeeStar</a:t>
            </a:r>
            <a:r>
              <a:rPr lang="en-US" dirty="0" smtClean="0"/>
              <a:t> 1.0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 smtClean="0"/>
              <a:t>Completed and plans posted online</a:t>
            </a:r>
          </a:p>
          <a:p>
            <a:r>
              <a:rPr lang="en-US" dirty="0" smtClean="0"/>
              <a:t>Has been deployed multiple times in many locations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667000"/>
            <a:ext cx="5522872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/>
          <a:lstStyle/>
          <a:p>
            <a:r>
              <a:rPr lang="en-US" dirty="0" err="1" smtClean="0"/>
              <a:t>SeeStar</a:t>
            </a:r>
            <a:r>
              <a:rPr lang="en-US" dirty="0" smtClean="0"/>
              <a:t> 2.0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Same functionality as </a:t>
            </a:r>
            <a:r>
              <a:rPr lang="en-US" dirty="0" smtClean="0"/>
              <a:t>1.0</a:t>
            </a:r>
            <a:r>
              <a:rPr lang="en-US" dirty="0" smtClean="0"/>
              <a:t> </a:t>
            </a:r>
            <a:r>
              <a:rPr lang="en-US" dirty="0" smtClean="0"/>
              <a:t>but easier to build due to using more </a:t>
            </a:r>
            <a:r>
              <a:rPr lang="en-US" dirty="0" smtClean="0"/>
              <a:t>off-the-shelf</a:t>
            </a:r>
            <a:r>
              <a:rPr lang="en-US" dirty="0" smtClean="0"/>
              <a:t> </a:t>
            </a:r>
            <a:r>
              <a:rPr lang="en-US" dirty="0" smtClean="0"/>
              <a:t>components</a:t>
            </a:r>
          </a:p>
          <a:p>
            <a:r>
              <a:rPr lang="en-US" dirty="0" smtClean="0"/>
              <a:t>Still based on the GoPro Hero 3/3+</a:t>
            </a:r>
          </a:p>
          <a:p>
            <a:r>
              <a:rPr lang="en-US" dirty="0" smtClean="0"/>
              <a:t>Simpler to program due to using an Arduino based control board</a:t>
            </a:r>
          </a:p>
          <a:p>
            <a:r>
              <a:rPr lang="en-US" dirty="0" smtClean="0"/>
              <a:t>Deeper rated (</a:t>
            </a:r>
            <a:r>
              <a:rPr lang="en-US" dirty="0" err="1" smtClean="0"/>
              <a:t>1500m</a:t>
            </a:r>
            <a:r>
              <a:rPr lang="en-US" dirty="0" smtClean="0"/>
              <a:t>) due to </a:t>
            </a:r>
            <a:r>
              <a:rPr lang="en-US" dirty="0" smtClean="0"/>
              <a:t>off-the-shelf aluminum housings </a:t>
            </a:r>
            <a:endParaRPr lang="en-US" dirty="0" smtClean="0"/>
          </a:p>
          <a:p>
            <a:r>
              <a:rPr lang="en-US" dirty="0" smtClean="0"/>
              <a:t>Same cost or less than </a:t>
            </a:r>
            <a:r>
              <a:rPr lang="en-US" dirty="0" smtClean="0"/>
              <a:t>1.0</a:t>
            </a:r>
            <a:endParaRPr lang="en-US" dirty="0" smtClean="0"/>
          </a:p>
          <a:p>
            <a:r>
              <a:rPr lang="en-US" dirty="0" smtClean="0"/>
              <a:t>Making final (small) changes to </a:t>
            </a:r>
            <a:r>
              <a:rPr lang="en-US" dirty="0" smtClean="0"/>
              <a:t>2.0</a:t>
            </a:r>
            <a:r>
              <a:rPr lang="en-US" dirty="0" smtClean="0"/>
              <a:t> </a:t>
            </a:r>
            <a:r>
              <a:rPr lang="en-US" dirty="0" smtClean="0"/>
              <a:t>during 3</a:t>
            </a:r>
            <a:r>
              <a:rPr lang="en-US" baseline="30000" dirty="0" smtClean="0"/>
              <a:t>rd</a:t>
            </a:r>
            <a:r>
              <a:rPr lang="en-US" dirty="0" smtClean="0"/>
              <a:t>/4</a:t>
            </a:r>
            <a:r>
              <a:rPr lang="en-US" baseline="30000" dirty="0" smtClean="0"/>
              <a:t>th</a:t>
            </a:r>
            <a:r>
              <a:rPr lang="en-US" dirty="0" smtClean="0"/>
              <a:t> quarter of 2015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90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/>
          <a:lstStyle/>
          <a:p>
            <a:r>
              <a:rPr lang="en-US" dirty="0" err="1" smtClean="0"/>
              <a:t>SeeStar</a:t>
            </a:r>
            <a:r>
              <a:rPr lang="en-US" dirty="0" smtClean="0"/>
              <a:t> 2.0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 picture of complete </a:t>
            </a:r>
            <a:r>
              <a:rPr lang="en-US" dirty="0" err="1" smtClean="0"/>
              <a:t>Gen2</a:t>
            </a:r>
            <a:r>
              <a:rPr lang="en-US" dirty="0" smtClean="0"/>
              <a:t>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8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r>
              <a:rPr lang="en-US" dirty="0" smtClean="0"/>
              <a:t>Visual Tools Workshop (4/28/2015)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dirty="0" smtClean="0"/>
              <a:t>Steve Haddock and Chad Kecy participated in the Nature Conservancy led Visual Tools Workshop</a:t>
            </a:r>
          </a:p>
          <a:p>
            <a:r>
              <a:rPr lang="en-US" dirty="0" smtClean="0"/>
              <a:t>Consisted of users of visual tools from multiple organizations with many overlapping operational needs</a:t>
            </a:r>
          </a:p>
          <a:p>
            <a:r>
              <a:rPr lang="en-US" dirty="0" smtClean="0"/>
              <a:t>End result was a set of functional requirements for a low-cost imaging system with the ability to add external sensors</a:t>
            </a:r>
          </a:p>
        </p:txBody>
      </p:sp>
    </p:spTree>
    <p:extLst>
      <p:ext uri="{BB962C8B-B14F-4D97-AF65-F5344CB8AC3E}">
        <p14:creationId xmlns:p14="http://schemas.microsoft.com/office/powerpoint/2010/main" val="4563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870014"/>
              </p:ext>
            </p:extLst>
          </p:nvPr>
        </p:nvGraphicFramePr>
        <p:xfrm>
          <a:off x="762000" y="1295400"/>
          <a:ext cx="7772400" cy="4365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3851"/>
                <a:gridCol w="1402196"/>
                <a:gridCol w="1387239"/>
                <a:gridCol w="1827514"/>
                <a:gridCol w="1371600"/>
              </a:tblGrid>
              <a:tr h="3810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err="1">
                          <a:effectLst/>
                          <a:latin typeface="+mn-lt"/>
                        </a:rPr>
                        <a:t>SeeStar</a:t>
                      </a:r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u="none" strike="noStrike" dirty="0" smtClean="0">
                          <a:effectLst/>
                          <a:latin typeface="+mn-lt"/>
                        </a:rPr>
                        <a:t>1.0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err="1">
                          <a:effectLst/>
                          <a:latin typeface="+mn-lt"/>
                        </a:rPr>
                        <a:t>SeeStar</a:t>
                      </a:r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u="none" strike="noStrike" dirty="0" smtClean="0">
                          <a:effectLst/>
                          <a:latin typeface="+mn-lt"/>
                        </a:rPr>
                        <a:t>2.0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Workshop Specs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err="1">
                          <a:effectLst/>
                          <a:latin typeface="+mn-lt"/>
                        </a:rPr>
                        <a:t>SeeStar</a:t>
                      </a:r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u="none" strike="noStrike" dirty="0" smtClean="0">
                          <a:effectLst/>
                          <a:latin typeface="+mn-lt"/>
                        </a:rPr>
                        <a:t>3.0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Optical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Target Size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&gt;</a:t>
                      </a:r>
                      <a:r>
                        <a:rPr lang="en-US" sz="180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10cm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&gt;</a:t>
                      </a:r>
                      <a:r>
                        <a:rPr lang="en-US" sz="180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10cm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&gt;</a:t>
                      </a:r>
                      <a:r>
                        <a:rPr lang="en-US" sz="180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15cm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Field of View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1m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x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1.5m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1m x 1.5m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90-100 </a:t>
                      </a:r>
                      <a:r>
                        <a:rPr lang="en-US" sz="180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deg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Video vs Stills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Both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Both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Both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Image Resolution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12MP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12MP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5MP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Video Resolution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2.7K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4K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2.7K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Image Storage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2900</a:t>
                      </a:r>
                      <a:endParaRPr lang="en-US" sz="1800" b="0" i="0" u="none" strike="noStrike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2900</a:t>
                      </a:r>
                      <a:endParaRPr lang="en-US" sz="1800" b="0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720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Video Storage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 Hours (@ 2.7K)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2 Hours (@ 2.7K)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24 Hours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Rate of Images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Once/2 sec</a:t>
                      </a:r>
                      <a:endParaRPr lang="en-US" sz="1800" b="0" i="0" u="none" strike="noStrike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Once/2 sec</a:t>
                      </a:r>
                      <a:endParaRPr lang="en-US" sz="1800" b="0" i="0" u="none" strike="noStrike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Once/60 min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Camera Control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Automated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Automated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Fully Manual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88" marR="7288" marT="728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88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81606"/>
              </p:ext>
            </p:extLst>
          </p:nvPr>
        </p:nvGraphicFramePr>
        <p:xfrm>
          <a:off x="685800" y="1066800"/>
          <a:ext cx="7696200" cy="5047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9760"/>
                <a:gridCol w="1569240"/>
                <a:gridCol w="1524000"/>
                <a:gridCol w="1600200"/>
                <a:gridCol w="1143000"/>
              </a:tblGrid>
              <a:tr h="32421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SeeStar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smtClean="0">
                          <a:effectLst/>
                        </a:rPr>
                        <a:t>1.0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SeeStar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smtClean="0">
                          <a:effectLst/>
                        </a:rPr>
                        <a:t>2.0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Workshop Specs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SeeStar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smtClean="0">
                          <a:effectLst/>
                        </a:rPr>
                        <a:t>3.0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Physical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Platform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solidFill>
                            <a:srgbClr val="00B050"/>
                          </a:solidFill>
                          <a:effectLst/>
                        </a:rPr>
                        <a:t>Any</a:t>
                      </a:r>
                      <a:endParaRPr lang="en-US" sz="1600" b="0" i="0" u="none" strike="noStrike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Any</a:t>
                      </a:r>
                      <a:endParaRPr lang="en-US" sz="1600" b="0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Multi-Platform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Depth Rating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solidFill>
                            <a:srgbClr val="00B050"/>
                          </a:solidFill>
                          <a:effectLst/>
                        </a:rPr>
                        <a:t>300m</a:t>
                      </a:r>
                      <a:endParaRPr lang="en-US" sz="1600" b="0" i="0" u="none" strike="noStrike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solidFill>
                            <a:srgbClr val="00B050"/>
                          </a:solidFill>
                          <a:effectLst/>
                        </a:rPr>
                        <a:t>1500m</a:t>
                      </a:r>
                      <a:endParaRPr lang="en-US" sz="1600" b="0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solidFill>
                            <a:srgbClr val="0070C0"/>
                          </a:solidFill>
                          <a:effectLst/>
                        </a:rPr>
                        <a:t>300m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Deployment Duration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2 Months+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 Months+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30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Days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Mass/Size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18lbs</a:t>
                      </a:r>
                      <a:r>
                        <a:rPr lang="en-US" sz="1600" u="none" strike="noStrike" dirty="0">
                          <a:effectLst/>
                        </a:rPr>
                        <a:t> dry </a:t>
                      </a:r>
                      <a:r>
                        <a:rPr lang="en-US" sz="1600" u="none" strike="noStrike" dirty="0" err="1">
                          <a:effectLst/>
                        </a:rPr>
                        <a:t>6lbs</a:t>
                      </a:r>
                      <a:r>
                        <a:rPr lang="en-US" sz="1600" u="none" strike="noStrike" dirty="0">
                          <a:effectLst/>
                        </a:rPr>
                        <a:t> wet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18lbs dry 6lbs wet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Hand Deployable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Tethered or Autonomous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Both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Both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Both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Cost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$2,950 </a:t>
                      </a:r>
                      <a:endParaRPr lang="en-US" sz="1600" b="0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$2,950 </a:t>
                      </a:r>
                      <a:endParaRPr lang="en-US" sz="1600" b="0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solidFill>
                            <a:srgbClr val="0070C0"/>
                          </a:solidFill>
                          <a:effectLst/>
                        </a:rPr>
                        <a:t>&lt;$5000</a:t>
                      </a:r>
                      <a:endParaRPr lang="en-US" sz="1600" b="0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Lighting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Any angle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Any angle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Required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Other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External Image Trigger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Optional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377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External Sensors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Depth, Time, Temp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Data Logging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Yes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Live Stream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Optional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  <a:tr h="3242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Stereo Imaging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Optional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88" marR="7288" marT="728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73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5713</TotalTime>
  <Words>731</Words>
  <Application>Microsoft Office PowerPoint</Application>
  <PresentationFormat>On-screen Show (4:3)</PresentationFormat>
  <Paragraphs>242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What is SeeStar?</vt:lpstr>
      <vt:lpstr>SeeStar Users and Use Cases</vt:lpstr>
      <vt:lpstr>SeeStar 1.0</vt:lpstr>
      <vt:lpstr>SeeStar 2.0</vt:lpstr>
      <vt:lpstr>SeeStar 2.0</vt:lpstr>
      <vt:lpstr>Visual Tools Workshop (4/28/2015)</vt:lpstr>
      <vt:lpstr>Functional Requirements</vt:lpstr>
      <vt:lpstr>Functional Requirements</vt:lpstr>
      <vt:lpstr>Proposed SeeStar 3.0</vt:lpstr>
      <vt:lpstr>SeeStar 3.0 Block Concept</vt:lpstr>
      <vt:lpstr>Data Management</vt:lpstr>
      <vt:lpstr>Proposed schedule for 2016</vt:lpstr>
      <vt:lpstr>Questions for M-Team</vt:lpstr>
      <vt:lpstr>Relevance to Strategic Plan</vt:lpstr>
      <vt:lpstr>End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Contained Plankton Imager</dc:title>
  <dc:creator>ckecy</dc:creator>
  <cp:lastModifiedBy>meteor</cp:lastModifiedBy>
  <cp:revision>99</cp:revision>
  <dcterms:created xsi:type="dcterms:W3CDTF">2012-05-03T22:50:47Z</dcterms:created>
  <dcterms:modified xsi:type="dcterms:W3CDTF">2015-06-23T23:47:13Z</dcterms:modified>
</cp:coreProperties>
</file>