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78" r:id="rId5"/>
    <p:sldId id="266" r:id="rId6"/>
    <p:sldId id="279" r:id="rId7"/>
    <p:sldId id="280" r:id="rId8"/>
    <p:sldId id="276" r:id="rId9"/>
    <p:sldId id="277" r:id="rId10"/>
    <p:sldId id="281" r:id="rId11"/>
    <p:sldId id="262" r:id="rId12"/>
    <p:sldId id="263" r:id="rId13"/>
    <p:sldId id="264" r:id="rId14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7617" autoAdjust="0"/>
  </p:normalViewPr>
  <p:slideViewPr>
    <p:cSldViewPr>
      <p:cViewPr varScale="1">
        <p:scale>
          <a:sx n="105" d="100"/>
          <a:sy n="105" d="100"/>
        </p:scale>
        <p:origin x="-10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34993814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446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085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528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845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068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685800" y="1844676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Click to edit Master subtitle style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457200" y="274639"/>
            <a:ext cx="60198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/>
            </a:pPr>
            <a:r>
              <a:rPr sz="4000" b="1" cap="all"/>
              <a:t>Click to edit Master title style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Click to edit Master text styles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Click to edit Master text styles</a:t>
            </a:r>
          </a:p>
          <a:p>
            <a:pPr lvl="1">
              <a:defRPr sz="1800"/>
            </a:pPr>
            <a:r>
              <a:rPr sz="2800"/>
              <a:t>Second level</a:t>
            </a:r>
          </a:p>
          <a:p>
            <a:pPr lvl="2">
              <a:defRPr sz="1800"/>
            </a:pPr>
            <a:r>
              <a:rPr sz="2800"/>
              <a:t>Third level</a:t>
            </a:r>
          </a:p>
          <a:p>
            <a:pPr lvl="3">
              <a:defRPr sz="1800"/>
            </a:pPr>
            <a:r>
              <a:rPr sz="2800"/>
              <a:t>Fourth level</a:t>
            </a:r>
          </a:p>
          <a:p>
            <a:pPr lvl="4">
              <a:defRPr sz="1800"/>
            </a:pPr>
            <a:r>
              <a:rPr sz="2800"/>
              <a:t>Fifth level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256811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457200" y="1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1792290" y="4800600"/>
            <a:ext cx="5486401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1792290" y="5367338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lvl="0">
              <a:defRPr sz="1800"/>
            </a:pPr>
            <a:r>
              <a:rPr sz="1400"/>
              <a:t>Click to edit Master text styles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0413"/>
            <a:ext cx="2133600" cy="276999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1082" y="838200"/>
            <a:ext cx="6979920" cy="18288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1981200"/>
          </a:xfrm>
        </p:spPr>
        <p:txBody>
          <a:bodyPr/>
          <a:lstStyle/>
          <a:p>
            <a:r>
              <a:rPr lang="en-US" dirty="0" smtClean="0"/>
              <a:t>2018 Abstract Presentation</a:t>
            </a:r>
          </a:p>
          <a:p>
            <a:r>
              <a:rPr lang="en-US" dirty="0" smtClean="0"/>
              <a:t>Wednesday May 24 2017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5477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xfrm>
            <a:off x="457200" y="152399"/>
            <a:ext cx="8229600" cy="944564"/>
          </a:xfrm>
          <a:prstGeom prst="rect">
            <a:avLst/>
          </a:prstGeom>
        </p:spPr>
        <p:txBody>
          <a:bodyPr/>
          <a:lstStyle>
            <a:lvl1pPr defTabSz="859536">
              <a:defRPr sz="4136"/>
            </a:lvl1pPr>
          </a:lstStyle>
          <a:p>
            <a:pPr lvl="0">
              <a:defRPr sz="1800"/>
            </a:pPr>
            <a:r>
              <a:rPr sz="4136" dirty="0"/>
              <a:t>Visual Tools Workshop </a:t>
            </a:r>
            <a:r>
              <a:rPr sz="4136" dirty="0" smtClean="0"/>
              <a:t>(</a:t>
            </a:r>
            <a:r>
              <a:rPr lang="en-US" sz="4136" dirty="0" smtClean="0"/>
              <a:t>April </a:t>
            </a:r>
            <a:r>
              <a:rPr sz="4136" dirty="0" smtClean="0"/>
              <a:t>2015</a:t>
            </a:r>
            <a:r>
              <a:rPr sz="4136" dirty="0"/>
              <a:t>)</a:t>
            </a: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Steve Haddock and Chad Kecy participated in the Nature Conservancy led Visual Tools Workshop</a:t>
            </a:r>
          </a:p>
          <a:p>
            <a:pPr lvl="0">
              <a:defRPr sz="1800"/>
            </a:pPr>
            <a:r>
              <a:rPr sz="3200"/>
              <a:t>Consisted of users of visual tools from multiple organizations with many overlapping operational needs</a:t>
            </a:r>
          </a:p>
          <a:p>
            <a:pPr lvl="0">
              <a:defRPr sz="1800"/>
            </a:pPr>
            <a:r>
              <a:rPr sz="3200"/>
              <a:t>Drafted a set of functional requirements for a low-cost imaging system with the ability to add external sensors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" name="Table 83"/>
          <p:cNvGraphicFramePr/>
          <p:nvPr>
            <p:extLst>
              <p:ext uri="{D42A27DB-BD31-4B8C-83A1-F6EECF244321}">
                <p14:modId xmlns:p14="http://schemas.microsoft.com/office/powerpoint/2010/main" val="1712941993"/>
              </p:ext>
            </p:extLst>
          </p:nvPr>
        </p:nvGraphicFramePr>
        <p:xfrm>
          <a:off x="457202" y="1470573"/>
          <a:ext cx="8226897" cy="5061077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3048000"/>
                <a:gridCol w="2590724"/>
                <a:gridCol w="2588173"/>
              </a:tblGrid>
              <a:tr h="624176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endParaRPr sz="1900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b="1"/>
                        <a:t>SeeStar II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b="1" dirty="0"/>
                        <a:t>Workshop </a:t>
                      </a:r>
                      <a:r>
                        <a:rPr lang="en-US" sz="2000" b="1" dirty="0" smtClean="0"/>
                        <a:t>Requirements</a:t>
                      </a:r>
                      <a:endParaRPr sz="2000" b="1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624176">
                <a:tc>
                  <a:txBody>
                    <a:bodyPr/>
                    <a:lstStyle/>
                    <a:p>
                      <a:pPr lvl="0" algn="l">
                        <a:lnSpc>
                          <a:spcPct val="200000"/>
                        </a:lnSpc>
                        <a:defRPr sz="1800" b="0" i="0"/>
                      </a:pPr>
                      <a:r>
                        <a:rPr sz="2000"/>
                        <a:t>Image Resolution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12MP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5MP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Video Resolution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 Up to 4K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2.7K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Image Storage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lang="en-US" sz="2000" dirty="0" smtClean="0"/>
                        <a:t>30</a:t>
                      </a:r>
                      <a:r>
                        <a:rPr sz="2000" dirty="0" smtClean="0"/>
                        <a:t>00</a:t>
                      </a:r>
                      <a:endParaRPr sz="2000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720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516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Platform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Multi-Platform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Multi-Platform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39784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Depth Rating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1500m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300m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Tethered or Autonomous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Both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Both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39434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Deployment Duration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Several months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30 Days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8663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Mass/Size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18 </a:t>
                      </a:r>
                      <a:r>
                        <a:rPr sz="2000" dirty="0" err="1"/>
                        <a:t>lbs</a:t>
                      </a:r>
                      <a:r>
                        <a:rPr sz="2000" dirty="0"/>
                        <a:t> in air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Hand Deployable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Cost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&lt;$3000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>
                          <a:solidFill>
                            <a:srgbClr val="0070C0"/>
                          </a:solidFill>
                        </a:rPr>
                        <a:t>&lt;$5000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</a:tbl>
          </a:graphicData>
        </a:graphic>
      </p:graphicFrame>
      <p:sp>
        <p:nvSpPr>
          <p:cNvPr id="84" name="Shape 84"/>
          <p:cNvSpPr/>
          <p:nvPr/>
        </p:nvSpPr>
        <p:spPr>
          <a:xfrm>
            <a:off x="581647" y="46345"/>
            <a:ext cx="8229601" cy="128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 algn="ctr"/>
            <a:r>
              <a:rPr lang="en-US" sz="3600" dirty="0" smtClean="0"/>
              <a:t>Workshop r</a:t>
            </a:r>
            <a:r>
              <a:rPr sz="3600" dirty="0" smtClean="0"/>
              <a:t>equirements</a:t>
            </a:r>
            <a:r>
              <a:rPr lang="en-US" sz="3600" dirty="0" smtClean="0"/>
              <a:t> met by SeeStar</a:t>
            </a:r>
            <a:endParaRPr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" name="Table 87"/>
          <p:cNvGraphicFramePr/>
          <p:nvPr>
            <p:extLst>
              <p:ext uri="{D42A27DB-BD31-4B8C-83A1-F6EECF244321}">
                <p14:modId xmlns:p14="http://schemas.microsoft.com/office/powerpoint/2010/main" val="2295710783"/>
              </p:ext>
            </p:extLst>
          </p:nvPr>
        </p:nvGraphicFramePr>
        <p:xfrm>
          <a:off x="582087" y="1905001"/>
          <a:ext cx="8141159" cy="364886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559586"/>
                <a:gridCol w="2352079"/>
                <a:gridCol w="3229494"/>
              </a:tblGrid>
              <a:tr h="39356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endParaRPr sz="2400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b="1" dirty="0" err="1"/>
                        <a:t>SeeStar</a:t>
                      </a:r>
                      <a:r>
                        <a:rPr sz="2400" b="1" dirty="0"/>
                        <a:t> </a:t>
                      </a:r>
                      <a:r>
                        <a:rPr lang="en-US" sz="2400" b="1" dirty="0" smtClean="0"/>
                        <a:t>II</a:t>
                      </a:r>
                      <a:endParaRPr sz="2400" b="1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b="1"/>
                        <a:t>Workshop Specs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71450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Camera Control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Automated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>
                          <a:solidFill>
                            <a:srgbClr val="0070C0"/>
                          </a:solidFill>
                        </a:rPr>
                        <a:t>Fully Manual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71450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External Sensors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No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>
                          <a:solidFill>
                            <a:srgbClr val="0070C0"/>
                          </a:solidFill>
                        </a:rPr>
                        <a:t>Depth, Time, Temp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60125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Data Logging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/>
                        <a:t>No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>
                          <a:solidFill>
                            <a:srgbClr val="0070C0"/>
                          </a:solidFill>
                        </a:rPr>
                        <a:t>Yes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60125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/>
                        <a:t>Live Stream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No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>
                          <a:solidFill>
                            <a:srgbClr val="0070C0"/>
                          </a:solidFill>
                        </a:rPr>
                        <a:t>Optional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62377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/>
                        <a:t>Stereo Imaging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/>
                        <a:t>No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>
                          <a:solidFill>
                            <a:srgbClr val="0070C0"/>
                          </a:solidFill>
                        </a:rPr>
                        <a:t>Optional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</a:tbl>
          </a:graphicData>
        </a:graphic>
      </p:graphicFrame>
      <p:sp>
        <p:nvSpPr>
          <p:cNvPr id="5" name="Shape 84"/>
          <p:cNvSpPr/>
          <p:nvPr/>
        </p:nvSpPr>
        <p:spPr>
          <a:xfrm>
            <a:off x="493644" y="304570"/>
            <a:ext cx="8229601" cy="128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 algn="ctr"/>
            <a:r>
              <a:rPr lang="en-US" sz="3600" dirty="0" smtClean="0"/>
              <a:t>Workshop r</a:t>
            </a:r>
            <a:r>
              <a:rPr sz="3600" dirty="0" smtClean="0"/>
              <a:t>equirements</a:t>
            </a:r>
            <a:r>
              <a:rPr lang="en-US" sz="3600" dirty="0" smtClean="0"/>
              <a:t> not met by SeeStar</a:t>
            </a:r>
            <a:endParaRPr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898524"/>
          </a:xfrm>
        </p:spPr>
        <p:txBody>
          <a:bodyPr/>
          <a:lstStyle/>
          <a:p>
            <a:pPr lvl="0"/>
            <a:r>
              <a:rPr lang="en-US" dirty="0" smtClean="0"/>
              <a:t>What is SeeStar?</a:t>
            </a:r>
            <a:endParaRPr lang="en-US" dirty="0"/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4572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System description</a:t>
            </a:r>
          </a:p>
          <a:p>
            <a:pPr lvl="1"/>
            <a:r>
              <a:rPr lang="en-US" dirty="0" smtClean="0"/>
              <a:t>Open source design</a:t>
            </a:r>
          </a:p>
          <a:p>
            <a:pPr lvl="1"/>
            <a:r>
              <a:rPr lang="en-US" dirty="0" smtClean="0"/>
              <a:t>Low-cost </a:t>
            </a:r>
            <a:r>
              <a:rPr lang="en-US" dirty="0" smtClean="0"/>
              <a:t>imaging system (&lt;$3000)</a:t>
            </a:r>
          </a:p>
          <a:p>
            <a:pPr lvl="1"/>
            <a:r>
              <a:rPr lang="en-US" dirty="0" smtClean="0"/>
              <a:t>Easy to build</a:t>
            </a:r>
          </a:p>
          <a:p>
            <a:pPr lvl="1"/>
            <a:r>
              <a:rPr lang="en-US" dirty="0" smtClean="0"/>
              <a:t>Off-the-shelf </a:t>
            </a:r>
            <a:r>
              <a:rPr lang="en-US" dirty="0" smtClean="0"/>
              <a:t>components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Overarching goals</a:t>
            </a:r>
          </a:p>
          <a:p>
            <a:pPr lvl="1"/>
            <a:r>
              <a:rPr lang="en-US" dirty="0" smtClean="0"/>
              <a:t>Make underwater imaging more affordable and easier for researchers</a:t>
            </a:r>
          </a:p>
          <a:p>
            <a:pPr lvl="1"/>
            <a:r>
              <a:rPr lang="en-US" dirty="0" smtClean="0"/>
              <a:t>Enable large scale surveys that require many cameras</a:t>
            </a:r>
          </a:p>
          <a:p>
            <a:pPr lvl="1"/>
            <a:endParaRPr lang="en-US" dirty="0"/>
          </a:p>
        </p:txBody>
      </p:sp>
      <p:pic>
        <p:nvPicPr>
          <p:cNvPr id="6" name="image2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2500" y="1219200"/>
            <a:ext cx="3733800" cy="2476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7"/>
          <a:stretch/>
        </p:blipFill>
        <p:spPr>
          <a:xfrm>
            <a:off x="4762500" y="3962400"/>
            <a:ext cx="3733800" cy="24345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457200" y="76201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sz="4400" dirty="0" smtClean="0"/>
              <a:t>SeeStar </a:t>
            </a:r>
            <a:r>
              <a:rPr sz="4400" dirty="0"/>
              <a:t>Users and Use </a:t>
            </a:r>
            <a:r>
              <a:rPr sz="4400" dirty="0" smtClean="0"/>
              <a:t>Cases</a:t>
            </a:r>
            <a:endParaRPr sz="4400" dirty="0"/>
          </a:p>
        </p:txBody>
      </p:sp>
      <p:sp>
        <p:nvSpPr>
          <p:cNvPr id="59" name="Shape 59"/>
          <p:cNvSpPr/>
          <p:nvPr/>
        </p:nvSpPr>
        <p:spPr>
          <a:xfrm>
            <a:off x="5410200" y="970509"/>
            <a:ext cx="3581400" cy="5624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lnSpcReduction="10000"/>
          </a:bodyPr>
          <a:lstStyle/>
          <a:p>
            <a:pPr lvl="0">
              <a:spcBef>
                <a:spcPts val="500"/>
              </a:spcBef>
              <a:buSzPct val="100000"/>
            </a:pPr>
            <a:r>
              <a:rPr lang="en-US" sz="2000" dirty="0" smtClean="0"/>
              <a:t>Some Users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err="1" smtClean="0"/>
              <a:t>Henk</a:t>
            </a:r>
            <a:r>
              <a:rPr lang="en-US" sz="2000" dirty="0" smtClean="0"/>
              <a:t>-Jan </a:t>
            </a:r>
            <a:r>
              <a:rPr lang="en-US" sz="2000" dirty="0" err="1" smtClean="0"/>
              <a:t>Hoving</a:t>
            </a:r>
            <a:r>
              <a:rPr lang="en-US" sz="2000" dirty="0" smtClean="0"/>
              <a:t> (</a:t>
            </a:r>
            <a:r>
              <a:rPr lang="en-US" sz="2000" dirty="0" err="1" smtClean="0"/>
              <a:t>Geomar</a:t>
            </a:r>
            <a:r>
              <a:rPr lang="en-US" sz="2000" dirty="0" smtClean="0"/>
              <a:t>)</a:t>
            </a:r>
            <a:endParaRPr lang="en-US" sz="2000" dirty="0" smtClean="0"/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Jonas Folleso (Researcher, Norway)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Amy Mueller (UW/USGS)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Cory </a:t>
            </a:r>
            <a:r>
              <a:rPr lang="en-US" sz="2000" dirty="0" err="1" smtClean="0"/>
              <a:t>Melanson</a:t>
            </a:r>
            <a:r>
              <a:rPr lang="en-US" sz="2000" dirty="0" smtClean="0"/>
              <a:t> (NSCC, Applied Oceans Research Group)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Jeffery Dorman (Farallon Institute)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Power Buoy 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LRAUV </a:t>
            </a:r>
            <a:r>
              <a:rPr sz="2000" dirty="0"/>
              <a:t>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err="1"/>
              <a:t>Waveglider</a:t>
            </a:r>
            <a:r>
              <a:rPr sz="2000" dirty="0"/>
              <a:t> (MBARI</a:t>
            </a:r>
            <a:r>
              <a:rPr sz="2000" dirty="0" smtClean="0"/>
              <a:t>)</a:t>
            </a:r>
            <a:endParaRPr lang="en-US" sz="2000" dirty="0" smtClean="0"/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Steve </a:t>
            </a:r>
            <a:r>
              <a:rPr lang="en-US" sz="2000" dirty="0"/>
              <a:t>Haddock 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The </a:t>
            </a:r>
            <a:r>
              <a:rPr sz="2000" dirty="0"/>
              <a:t>Nature Conservancy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Stacy Kim (MLML)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California Fish &amp; Wildlife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C</a:t>
            </a:r>
            <a:r>
              <a:rPr lang="en-US" sz="2000" dirty="0"/>
              <a:t>A</a:t>
            </a:r>
            <a:r>
              <a:rPr sz="2000" dirty="0" smtClean="0"/>
              <a:t> </a:t>
            </a:r>
            <a:r>
              <a:rPr sz="2000" dirty="0" err="1"/>
              <a:t>Wetfish</a:t>
            </a:r>
            <a:r>
              <a:rPr sz="2000" dirty="0"/>
              <a:t> Producers </a:t>
            </a:r>
            <a:r>
              <a:rPr sz="2000" dirty="0" smtClean="0"/>
              <a:t>Ass</a:t>
            </a:r>
            <a:r>
              <a:rPr lang="en-US" sz="2000" dirty="0" smtClean="0"/>
              <a:t>n.</a:t>
            </a:r>
            <a:endParaRPr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70509"/>
            <a:ext cx="2362200" cy="1657351"/>
          </a:xfrm>
          <a:prstGeom prst="rect">
            <a:avLst/>
          </a:prstGeom>
        </p:spPr>
      </p:pic>
      <p:pic>
        <p:nvPicPr>
          <p:cNvPr id="11" name="image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401" y="2712893"/>
            <a:ext cx="1634865" cy="2473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7" name="Picture 3" descr="\\atlas\ProjectLibrary\901107.SeeStar\Youtube+Article\Annotation,034--2014_10_28_-_14_41_02.315_UTC_UTC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9" r="23402"/>
          <a:stretch/>
        </p:blipFill>
        <p:spPr bwMode="auto">
          <a:xfrm>
            <a:off x="1819658" y="2712893"/>
            <a:ext cx="1524000" cy="24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atlas\ProjectLibrary\901107.SeeStar\Youtube+Article\DSC_42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33" y="2734243"/>
            <a:ext cx="1641735" cy="245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atlas\ProjectLibrary\901107.SeeStar\Youtube+Article\GOPR0156.MP4_snapshot_00.04_[2014.07.30_09.40.54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06" y="5312418"/>
            <a:ext cx="275616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atlas\ProjectLibrary\901107.SeeStar\Youtube+Article\IMG_059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12418"/>
            <a:ext cx="205740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atlas\ProjectLibrary\901107.SeeStar\Youtube+Article\GOPR0579_MP4_Hagfish_Trap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7026" r="10798"/>
          <a:stretch/>
        </p:blipFill>
        <p:spPr bwMode="auto">
          <a:xfrm>
            <a:off x="2623194" y="970510"/>
            <a:ext cx="2538972" cy="162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898523"/>
          </a:xfrm>
        </p:spPr>
        <p:txBody>
          <a:bodyPr/>
          <a:lstStyle/>
          <a:p>
            <a:r>
              <a:rPr lang="en-US" dirty="0" smtClean="0"/>
              <a:t>Development in 2016-17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83058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Camera evaluations</a:t>
            </a:r>
          </a:p>
          <a:p>
            <a:pPr lvl="1"/>
            <a:r>
              <a:rPr lang="en-US" dirty="0" smtClean="0"/>
              <a:t>Tight criteria; none that we evaluated met all of our specs</a:t>
            </a:r>
          </a:p>
          <a:p>
            <a:pPr lvl="1"/>
            <a:r>
              <a:rPr lang="en-US" dirty="0" smtClean="0"/>
              <a:t>Sony UMC-S3C </a:t>
            </a:r>
            <a:r>
              <a:rPr lang="en-US" dirty="0" smtClean="0"/>
              <a:t>met all requirements, but too expensive</a:t>
            </a:r>
          </a:p>
          <a:p>
            <a:r>
              <a:rPr lang="en-US" dirty="0" smtClean="0"/>
              <a:t>Control board selection</a:t>
            </a:r>
          </a:p>
          <a:p>
            <a:pPr lvl="1"/>
            <a:r>
              <a:rPr lang="en-US" dirty="0" smtClean="0"/>
              <a:t>All </a:t>
            </a:r>
            <a:r>
              <a:rPr lang="en-US" dirty="0" smtClean="0"/>
              <a:t>Commercial-Off-The-Shelf (COTS), </a:t>
            </a:r>
            <a:r>
              <a:rPr lang="en-US" dirty="0" smtClean="0"/>
              <a:t>low power</a:t>
            </a:r>
          </a:p>
          <a:p>
            <a:pPr lvl="1"/>
            <a:r>
              <a:rPr lang="en-US" dirty="0" smtClean="0"/>
              <a:t>Ease of programming</a:t>
            </a:r>
          </a:p>
          <a:p>
            <a:r>
              <a:rPr lang="en-US" dirty="0" smtClean="0"/>
              <a:t>Sensor module design/testing (Cal Poly)</a:t>
            </a:r>
          </a:p>
          <a:p>
            <a:pPr lvl="1"/>
            <a:r>
              <a:rPr lang="en-US" dirty="0" smtClean="0"/>
              <a:t>All COTS, low power</a:t>
            </a:r>
          </a:p>
          <a:p>
            <a:pPr lvl="1"/>
            <a:r>
              <a:rPr lang="en-US" dirty="0" smtClean="0"/>
              <a:t>Initial SW driver written for RBR Temp probe</a:t>
            </a:r>
          </a:p>
          <a:p>
            <a:r>
              <a:rPr lang="en-US" dirty="0" smtClean="0"/>
              <a:t>Input from existing user base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651696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99"/>
          <p:cNvSpPr/>
          <p:nvPr/>
        </p:nvSpPr>
        <p:spPr>
          <a:xfrm>
            <a:off x="5260171" y="5113848"/>
            <a:ext cx="1482902" cy="749239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411716" y="152401"/>
            <a:ext cx="8229601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sz="4400" dirty="0"/>
              <a:t>SeeStar III Block </a:t>
            </a:r>
            <a:r>
              <a:rPr lang="en-US" sz="4400" dirty="0" smtClean="0"/>
              <a:t>Diagram</a:t>
            </a:r>
            <a:endParaRPr sz="4400" dirty="0"/>
          </a:p>
        </p:txBody>
      </p:sp>
      <p:sp>
        <p:nvSpPr>
          <p:cNvPr id="96" name="Shape 96"/>
          <p:cNvSpPr/>
          <p:nvPr/>
        </p:nvSpPr>
        <p:spPr>
          <a:xfrm>
            <a:off x="7300366" y="3846316"/>
            <a:ext cx="76201" cy="76201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8003626" y="1113628"/>
            <a:ext cx="784828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dirty="0" smtClean="0"/>
              <a:t>Shore</a:t>
            </a:r>
          </a:p>
          <a:p>
            <a:pPr lvl="0"/>
            <a:r>
              <a:rPr lang="en-US" sz="2000" dirty="0" smtClean="0"/>
              <a:t>Tether</a:t>
            </a:r>
          </a:p>
        </p:txBody>
      </p:sp>
      <p:sp>
        <p:nvSpPr>
          <p:cNvPr id="99" name="Shape 99"/>
          <p:cNvSpPr/>
          <p:nvPr/>
        </p:nvSpPr>
        <p:spPr>
          <a:xfrm>
            <a:off x="5220415" y="3670683"/>
            <a:ext cx="1482902" cy="749239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1" name="Shape 101"/>
          <p:cNvSpPr/>
          <p:nvPr/>
        </p:nvSpPr>
        <p:spPr>
          <a:xfrm rot="16200000">
            <a:off x="7701055" y="5189593"/>
            <a:ext cx="1605511" cy="692021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2" name="Shape 102"/>
          <p:cNvSpPr/>
          <p:nvPr/>
        </p:nvSpPr>
        <p:spPr>
          <a:xfrm rot="16200000">
            <a:off x="4409100" y="1883054"/>
            <a:ext cx="535171" cy="692021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6703318" y="3729552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6708897" y="3977896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6701262" y="4203251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4321029" y="2029007"/>
            <a:ext cx="61170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pPr lvl="0">
              <a:defRPr sz="1800" b="0"/>
            </a:pPr>
            <a:r>
              <a:rPr sz="2000" b="1" dirty="0"/>
              <a:t>Light</a:t>
            </a:r>
          </a:p>
        </p:txBody>
      </p:sp>
      <p:sp>
        <p:nvSpPr>
          <p:cNvPr id="113" name="Shape 113"/>
          <p:cNvSpPr/>
          <p:nvPr/>
        </p:nvSpPr>
        <p:spPr>
          <a:xfrm>
            <a:off x="5498109" y="5134524"/>
            <a:ext cx="92268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b="1" dirty="0" smtClean="0"/>
              <a:t>Sensor</a:t>
            </a:r>
          </a:p>
          <a:p>
            <a:pPr lvl="0"/>
            <a:r>
              <a:rPr lang="en-US" sz="2000" b="1" dirty="0" smtClean="0"/>
              <a:t>Module</a:t>
            </a:r>
            <a:endParaRPr sz="2000" b="1" dirty="0"/>
          </a:p>
        </p:txBody>
      </p:sp>
      <p:sp>
        <p:nvSpPr>
          <p:cNvPr id="114" name="Shape 114"/>
          <p:cNvSpPr/>
          <p:nvPr/>
        </p:nvSpPr>
        <p:spPr>
          <a:xfrm>
            <a:off x="5462788" y="3691360"/>
            <a:ext cx="92268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b="1" dirty="0" smtClean="0"/>
              <a:t>Camera</a:t>
            </a:r>
          </a:p>
          <a:p>
            <a:pPr lvl="0"/>
            <a:r>
              <a:rPr lang="en-US" sz="2000" b="1" dirty="0" smtClean="0"/>
              <a:t>Module</a:t>
            </a:r>
            <a:endParaRPr sz="2000" b="1" dirty="0"/>
          </a:p>
        </p:txBody>
      </p:sp>
      <p:sp>
        <p:nvSpPr>
          <p:cNvPr id="116" name="Shape 116"/>
          <p:cNvSpPr/>
          <p:nvPr/>
        </p:nvSpPr>
        <p:spPr>
          <a:xfrm>
            <a:off x="8212442" y="5146515"/>
            <a:ext cx="53956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pPr lvl="0">
              <a:defRPr sz="1800" b="0"/>
            </a:pPr>
            <a:r>
              <a:rPr sz="2000" b="1" dirty="0" err="1"/>
              <a:t>Batt</a:t>
            </a:r>
            <a:endParaRPr sz="2000" b="1" dirty="0"/>
          </a:p>
        </p:txBody>
      </p:sp>
      <p:sp>
        <p:nvSpPr>
          <p:cNvPr id="117" name="Shape 117"/>
          <p:cNvSpPr/>
          <p:nvPr/>
        </p:nvSpPr>
        <p:spPr>
          <a:xfrm>
            <a:off x="6812064" y="3729552"/>
            <a:ext cx="98861" cy="107035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6820849" y="3977063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6810008" y="4203251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3" name="Shape 123"/>
          <p:cNvSpPr/>
          <p:nvPr/>
        </p:nvSpPr>
        <p:spPr>
          <a:xfrm>
            <a:off x="6907013" y="4259961"/>
            <a:ext cx="553655" cy="1161555"/>
          </a:xfrm>
          <a:custGeom>
            <a:avLst/>
            <a:gdLst>
              <a:gd name="connsiteX0" fmla="*/ 401 w 20197"/>
              <a:gd name="connsiteY0" fmla="*/ 20929 h 21075"/>
              <a:gd name="connsiteX1" fmla="*/ 12393 w 20197"/>
              <a:gd name="connsiteY1" fmla="*/ 19722 h 21075"/>
              <a:gd name="connsiteX2" fmla="*/ 18694 w 20197"/>
              <a:gd name="connsiteY2" fmla="*/ 10096 h 21075"/>
              <a:gd name="connsiteX3" fmla="*/ 18484 w 20197"/>
              <a:gd name="connsiteY3" fmla="*/ 2113 h 21075"/>
              <a:gd name="connsiteX4" fmla="*/ 0 w 20197"/>
              <a:gd name="connsiteY4" fmla="*/ 0 h 21075"/>
              <a:gd name="connsiteX0" fmla="*/ 3788 w 23584"/>
              <a:gd name="connsiteY0" fmla="*/ 20809 h 20955"/>
              <a:gd name="connsiteX1" fmla="*/ 15780 w 23584"/>
              <a:gd name="connsiteY1" fmla="*/ 19602 h 20955"/>
              <a:gd name="connsiteX2" fmla="*/ 22081 w 23584"/>
              <a:gd name="connsiteY2" fmla="*/ 9976 h 20955"/>
              <a:gd name="connsiteX3" fmla="*/ 21871 w 23584"/>
              <a:gd name="connsiteY3" fmla="*/ 1993 h 20955"/>
              <a:gd name="connsiteX4" fmla="*/ 0 w 23584"/>
              <a:gd name="connsiteY4" fmla="*/ 0 h 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84" h="20955" extrusionOk="0">
                <a:moveTo>
                  <a:pt x="3788" y="20809"/>
                </a:moveTo>
                <a:cubicBezTo>
                  <a:pt x="7201" y="20927"/>
                  <a:pt x="12731" y="21407"/>
                  <a:pt x="15780" y="19602"/>
                </a:cubicBezTo>
                <a:cubicBezTo>
                  <a:pt x="18829" y="17797"/>
                  <a:pt x="21066" y="12910"/>
                  <a:pt x="22081" y="9976"/>
                </a:cubicBezTo>
                <a:cubicBezTo>
                  <a:pt x="23097" y="7041"/>
                  <a:pt x="24987" y="3676"/>
                  <a:pt x="21871" y="1993"/>
                </a:cubicBezTo>
                <a:cubicBezTo>
                  <a:pt x="18756" y="310"/>
                  <a:pt x="7684" y="215"/>
                  <a:pt x="0" y="0"/>
                </a:cubicBezTo>
              </a:path>
            </a:pathLst>
          </a:custGeom>
          <a:ln w="2540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6" name="Shape 126"/>
          <p:cNvSpPr/>
          <p:nvPr/>
        </p:nvSpPr>
        <p:spPr>
          <a:xfrm>
            <a:off x="4676310" y="1451160"/>
            <a:ext cx="2908183" cy="23319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0" h="21421" extrusionOk="0">
                <a:moveTo>
                  <a:pt x="16532" y="21421"/>
                </a:moveTo>
                <a:cubicBezTo>
                  <a:pt x="17897" y="21375"/>
                  <a:pt x="19262" y="21329"/>
                  <a:pt x="19989" y="20936"/>
                </a:cubicBezTo>
                <a:cubicBezTo>
                  <a:pt x="20716" y="20544"/>
                  <a:pt x="20697" y="20290"/>
                  <a:pt x="20896" y="19066"/>
                </a:cubicBezTo>
                <a:cubicBezTo>
                  <a:pt x="21094" y="17842"/>
                  <a:pt x="21434" y="15476"/>
                  <a:pt x="21179" y="13594"/>
                </a:cubicBezTo>
                <a:cubicBezTo>
                  <a:pt x="20924" y="11712"/>
                  <a:pt x="20688" y="9380"/>
                  <a:pt x="19366" y="7775"/>
                </a:cubicBezTo>
                <a:cubicBezTo>
                  <a:pt x="18043" y="6171"/>
                  <a:pt x="15626" y="5189"/>
                  <a:pt x="13245" y="3966"/>
                </a:cubicBezTo>
                <a:cubicBezTo>
                  <a:pt x="10865" y="2742"/>
                  <a:pt x="7182" y="1045"/>
                  <a:pt x="5085" y="433"/>
                </a:cubicBezTo>
                <a:cubicBezTo>
                  <a:pt x="2989" y="-179"/>
                  <a:pt x="1496" y="-64"/>
                  <a:pt x="665" y="294"/>
                </a:cubicBezTo>
                <a:cubicBezTo>
                  <a:pt x="-166" y="652"/>
                  <a:pt x="-34" y="1616"/>
                  <a:pt x="98" y="2580"/>
                </a:cubicBezTo>
              </a:path>
            </a:pathLst>
          </a:cu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7" name="Shape 127"/>
          <p:cNvSpPr/>
          <p:nvPr/>
        </p:nvSpPr>
        <p:spPr>
          <a:xfrm rot="10800000" flipH="1">
            <a:off x="7370245" y="1108881"/>
            <a:ext cx="1479578" cy="2775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63" h="21600" extrusionOk="0">
                <a:moveTo>
                  <a:pt x="20812" y="21600"/>
                </a:moveTo>
                <a:cubicBezTo>
                  <a:pt x="21206" y="15072"/>
                  <a:pt x="21600" y="8544"/>
                  <a:pt x="18131" y="4944"/>
                </a:cubicBezTo>
                <a:cubicBezTo>
                  <a:pt x="14663" y="1344"/>
                  <a:pt x="7331" y="672"/>
                  <a:pt x="0" y="0"/>
                </a:cubicBezTo>
              </a:path>
            </a:pathLst>
          </a:cu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" name="Shape 108"/>
          <p:cNvSpPr/>
          <p:nvPr/>
        </p:nvSpPr>
        <p:spPr>
          <a:xfrm>
            <a:off x="6755670" y="5367999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" name="Shape 108"/>
          <p:cNvSpPr/>
          <p:nvPr/>
        </p:nvSpPr>
        <p:spPr>
          <a:xfrm>
            <a:off x="5156475" y="513452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" name="Shape 108"/>
          <p:cNvSpPr/>
          <p:nvPr/>
        </p:nvSpPr>
        <p:spPr>
          <a:xfrm>
            <a:off x="5161310" y="5314481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" name="Shape 108"/>
          <p:cNvSpPr/>
          <p:nvPr/>
        </p:nvSpPr>
        <p:spPr>
          <a:xfrm>
            <a:off x="5158530" y="5492940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" name="Shape 108"/>
          <p:cNvSpPr/>
          <p:nvPr/>
        </p:nvSpPr>
        <p:spPr>
          <a:xfrm>
            <a:off x="5161309" y="569353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" name="Shape 108"/>
          <p:cNvSpPr/>
          <p:nvPr/>
        </p:nvSpPr>
        <p:spPr>
          <a:xfrm>
            <a:off x="6870280" y="5367999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Shape 108"/>
          <p:cNvSpPr/>
          <p:nvPr/>
        </p:nvSpPr>
        <p:spPr>
          <a:xfrm>
            <a:off x="4626881" y="1854443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" name="Shape 108"/>
          <p:cNvSpPr/>
          <p:nvPr/>
        </p:nvSpPr>
        <p:spPr>
          <a:xfrm>
            <a:off x="8432795" y="4623829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" name="Shape 108"/>
          <p:cNvSpPr/>
          <p:nvPr/>
        </p:nvSpPr>
        <p:spPr>
          <a:xfrm>
            <a:off x="8432794" y="4506355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" name="Shape 108"/>
          <p:cNvSpPr/>
          <p:nvPr/>
        </p:nvSpPr>
        <p:spPr>
          <a:xfrm>
            <a:off x="4626880" y="1747408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Shape 96"/>
          <p:cNvSpPr/>
          <p:nvPr/>
        </p:nvSpPr>
        <p:spPr>
          <a:xfrm>
            <a:off x="8784871" y="1031485"/>
            <a:ext cx="76201" cy="76201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6932254" y="4000265"/>
            <a:ext cx="1549972" cy="506089"/>
          </a:xfrm>
          <a:custGeom>
            <a:avLst/>
            <a:gdLst>
              <a:gd name="connsiteX0" fmla="*/ 0 w 1543878"/>
              <a:gd name="connsiteY0" fmla="*/ 23591 h 268756"/>
              <a:gd name="connsiteX1" fmla="*/ 1205948 w 1543878"/>
              <a:gd name="connsiteY1" fmla="*/ 23591 h 268756"/>
              <a:gd name="connsiteX2" fmla="*/ 1543878 w 1543878"/>
              <a:gd name="connsiteY2" fmla="*/ 268756 h 268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43878" h="268756">
                <a:moveTo>
                  <a:pt x="0" y="23591"/>
                </a:moveTo>
                <a:cubicBezTo>
                  <a:pt x="474317" y="3160"/>
                  <a:pt x="948635" y="-17270"/>
                  <a:pt x="1205948" y="23591"/>
                </a:cubicBezTo>
                <a:cubicBezTo>
                  <a:pt x="1463261" y="64452"/>
                  <a:pt x="1488661" y="199182"/>
                  <a:pt x="1543878" y="268756"/>
                </a:cubicBezTo>
              </a:path>
            </a:pathLst>
          </a:custGeom>
          <a:noFill/>
          <a:ln w="25400" cap="flat">
            <a:solidFill>
              <a:schemeClr val="accent1">
                <a:lumMod val="75000"/>
              </a:schemeClr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52" name="Shape 90"/>
          <p:cNvSpPr>
            <a:spLocks noGrp="1"/>
          </p:cNvSpPr>
          <p:nvPr>
            <p:ph type="body" idx="1"/>
          </p:nvPr>
        </p:nvSpPr>
        <p:spPr>
          <a:xfrm>
            <a:off x="228599" y="1647312"/>
            <a:ext cx="4114801" cy="482968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Camera Module</a:t>
            </a:r>
            <a:endParaRPr sz="2304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Compatible with majority of Sony cameras</a:t>
            </a:r>
            <a:endParaRPr sz="2016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Control board: Sleepy Pi2 + Raspberry Pi Zero</a:t>
            </a:r>
            <a:endParaRPr sz="2016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 smtClean="0"/>
              <a:t>L</a:t>
            </a:r>
            <a:r>
              <a:rPr lang="en-US" sz="2016" dirty="0" smtClean="0"/>
              <a:t>ow power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All COTS parts (no custom)</a:t>
            </a:r>
            <a:endParaRPr sz="2016" dirty="0"/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Sensor Module</a:t>
            </a:r>
            <a:endParaRPr sz="2304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Ability to communicate with </a:t>
            </a:r>
            <a:r>
              <a:rPr lang="en-US" sz="2016" dirty="0"/>
              <a:t>c</a:t>
            </a:r>
            <a:r>
              <a:rPr lang="en-US" sz="2016" dirty="0" smtClean="0"/>
              <a:t>amera module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Ability to interface up to 4 external instruments</a:t>
            </a:r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Light</a:t>
            </a:r>
          </a:p>
          <a:p>
            <a:pPr marL="835891" lvl="1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000" dirty="0" smtClean="0"/>
              <a:t>SeeStar II module or</a:t>
            </a:r>
          </a:p>
          <a:p>
            <a:pPr marL="835891" lvl="1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000" dirty="0" smtClean="0"/>
              <a:t>Commercial LED module</a:t>
            </a:r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Power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Battery powered or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Tethered to shore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898523"/>
          </a:xfrm>
        </p:spPr>
        <p:txBody>
          <a:bodyPr/>
          <a:lstStyle/>
          <a:p>
            <a:r>
              <a:rPr lang="en-US" dirty="0" smtClean="0"/>
              <a:t>SeeStar III Users/Use Cases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343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Smith Lab (MBARI) </a:t>
            </a:r>
          </a:p>
          <a:p>
            <a:pPr lvl="1"/>
            <a:r>
              <a:rPr lang="en-US" dirty="0" smtClean="0"/>
              <a:t> 4000 meter version</a:t>
            </a:r>
          </a:p>
          <a:p>
            <a:r>
              <a:rPr lang="en-US" dirty="0" smtClean="0"/>
              <a:t>Prof. Bob Miller, UCSB </a:t>
            </a:r>
          </a:p>
          <a:p>
            <a:pPr lvl="1"/>
            <a:r>
              <a:rPr lang="en-US" dirty="0" smtClean="0"/>
              <a:t>Bio fouling research &amp; fish surveys</a:t>
            </a:r>
          </a:p>
          <a:p>
            <a:pPr lvl="1"/>
            <a:r>
              <a:rPr lang="en-US" dirty="0" smtClean="0"/>
              <a:t>Potential collaboration</a:t>
            </a:r>
          </a:p>
          <a:p>
            <a:pPr lvl="1"/>
            <a:r>
              <a:rPr lang="en-US" dirty="0" smtClean="0"/>
              <a:t>Sony UMC-S3C implementation</a:t>
            </a:r>
          </a:p>
          <a:p>
            <a:r>
              <a:rPr lang="en-US" dirty="0" smtClean="0"/>
              <a:t>Thomas </a:t>
            </a:r>
            <a:r>
              <a:rPr lang="en-US" dirty="0" err="1" smtClean="0"/>
              <a:t>Reidl</a:t>
            </a:r>
            <a:r>
              <a:rPr lang="en-US" dirty="0" smtClean="0"/>
              <a:t>/Brent Roman </a:t>
            </a:r>
          </a:p>
          <a:p>
            <a:pPr lvl="1"/>
            <a:r>
              <a:rPr lang="en-US" dirty="0" smtClean="0"/>
              <a:t>Underwater acoustic modem evaluation</a:t>
            </a:r>
          </a:p>
          <a:p>
            <a:r>
              <a:rPr lang="en-US" dirty="0" smtClean="0"/>
              <a:t>MARE</a:t>
            </a:r>
          </a:p>
          <a:p>
            <a:r>
              <a:rPr lang="en-US" dirty="0" smtClean="0"/>
              <a:t>AUV Docking (MBARI)</a:t>
            </a:r>
          </a:p>
          <a:p>
            <a:r>
              <a:rPr lang="en-US" dirty="0" smtClean="0"/>
              <a:t>LRAUV Integration (MBARI)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90316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US" dirty="0" smtClean="0"/>
              <a:t>Activities for 2018-19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82296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Build, test, and deploy the 4000 meter version for Ken Smith</a:t>
            </a:r>
          </a:p>
          <a:p>
            <a:r>
              <a:rPr lang="en-US" dirty="0" smtClean="0"/>
              <a:t>Integrate the Sony UMC-S3C camera in conjunction with Bob Miller of UCSB</a:t>
            </a:r>
          </a:p>
          <a:p>
            <a:r>
              <a:rPr lang="en-US" dirty="0" smtClean="0"/>
              <a:t>Finalize design of the tethered version of SeeStar III</a:t>
            </a:r>
          </a:p>
          <a:p>
            <a:pPr lvl="1"/>
            <a:r>
              <a:rPr lang="en-US" dirty="0" smtClean="0"/>
              <a:t>Streaming video interface</a:t>
            </a:r>
          </a:p>
          <a:p>
            <a:r>
              <a:rPr lang="en-US" dirty="0" smtClean="0"/>
              <a:t>Work with Brent Roman &amp; Thomas </a:t>
            </a:r>
            <a:r>
              <a:rPr lang="en-US" dirty="0" err="1" smtClean="0"/>
              <a:t>Reidl</a:t>
            </a:r>
            <a:r>
              <a:rPr lang="en-US" dirty="0" smtClean="0"/>
              <a:t> to interface SeeStar III with underwater acoustic modems</a:t>
            </a:r>
          </a:p>
          <a:p>
            <a:r>
              <a:rPr lang="en-US" dirty="0" smtClean="0"/>
              <a:t>Work with </a:t>
            </a:r>
            <a:r>
              <a:rPr lang="en-US" dirty="0" err="1" smtClean="0"/>
              <a:t>GroupB</a:t>
            </a:r>
            <a:r>
              <a:rPr lang="en-US" dirty="0" smtClean="0"/>
              <a:t> Inc. (or other manufacturer) to build and sell SeeStar III housings</a:t>
            </a:r>
          </a:p>
          <a:p>
            <a:r>
              <a:rPr lang="en-US" dirty="0" smtClean="0"/>
              <a:t>Complete open source documentation to be published </a:t>
            </a:r>
            <a:r>
              <a:rPr lang="en-US" dirty="0" smtClean="0"/>
              <a:t>online (add URL)</a:t>
            </a:r>
            <a:endParaRPr lang="en-US" dirty="0" smtClean="0"/>
          </a:p>
          <a:p>
            <a:r>
              <a:rPr lang="en-US" dirty="0" smtClean="0"/>
              <a:t>Continue to support both internal and external users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96463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898523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SeeStar III prototype finished in 2017</a:t>
            </a:r>
          </a:p>
          <a:p>
            <a:r>
              <a:rPr lang="en-US" dirty="0" smtClean="0"/>
              <a:t>Many new use cases in 2018-19</a:t>
            </a:r>
          </a:p>
          <a:p>
            <a:r>
              <a:rPr lang="en-US" dirty="0" smtClean="0"/>
              <a:t>2018-2019 is planned to be last two years of SeeStar </a:t>
            </a:r>
            <a:r>
              <a:rPr lang="en-US" dirty="0" smtClean="0"/>
              <a:t>development;</a:t>
            </a:r>
          </a:p>
          <a:p>
            <a:r>
              <a:rPr lang="en-US" dirty="0" smtClean="0"/>
              <a:t>Beyond 2019, </a:t>
            </a:r>
            <a:r>
              <a:rPr lang="en-US" smtClean="0"/>
              <a:t>only support</a:t>
            </a:r>
            <a:r>
              <a:rPr lang="en-US" smtClean="0"/>
              <a:t> </a:t>
            </a:r>
            <a:endParaRPr lang="en-US" dirty="0" smtClean="0"/>
          </a:p>
          <a:p>
            <a:r>
              <a:rPr lang="en-US" dirty="0" err="1" smtClean="0"/>
              <a:t>moar</a:t>
            </a: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56552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4508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12594</TotalTime>
  <Words>573</Words>
  <Application>Microsoft Office PowerPoint</Application>
  <PresentationFormat>On-screen Show (4:3)</PresentationFormat>
  <Paragraphs>140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</vt:lpstr>
      <vt:lpstr>PowerPoint Presentation</vt:lpstr>
      <vt:lpstr>What is SeeStar?</vt:lpstr>
      <vt:lpstr>SeeStar Users and Use Cases</vt:lpstr>
      <vt:lpstr>Development in 2016-17</vt:lpstr>
      <vt:lpstr>SeeStar III Block Diagram</vt:lpstr>
      <vt:lpstr>SeeStar III Users/Use Cases</vt:lpstr>
      <vt:lpstr>Activities for 2018-19</vt:lpstr>
      <vt:lpstr>Summary</vt:lpstr>
      <vt:lpstr>PowerPoint Presentation</vt:lpstr>
      <vt:lpstr>PowerPoint Presentation</vt:lpstr>
      <vt:lpstr>Visual Tools Workshop (April 2015)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Francois Cazenave</dc:creator>
  <cp:lastModifiedBy>Chad Kecy</cp:lastModifiedBy>
  <cp:revision>93</cp:revision>
  <dcterms:modified xsi:type="dcterms:W3CDTF">2017-05-16T20:35:16Z</dcterms:modified>
</cp:coreProperties>
</file>