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8" r:id="rId5"/>
    <p:sldId id="266" r:id="rId6"/>
    <p:sldId id="282" r:id="rId7"/>
    <p:sldId id="279" r:id="rId8"/>
    <p:sldId id="283" r:id="rId9"/>
    <p:sldId id="280" r:id="rId10"/>
    <p:sldId id="276" r:id="rId11"/>
    <p:sldId id="277" r:id="rId12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8" autoAdjust="0"/>
    <p:restoredTop sz="97617" autoAdjust="0"/>
  </p:normalViewPr>
  <p:slideViewPr>
    <p:cSldViewPr>
      <p:cViewPr varScale="1">
        <p:scale>
          <a:sx n="121" d="100"/>
          <a:sy n="121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34993814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4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085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6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9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Click to edit Master title style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</a:p>
          <a:p>
            <a:pPr lvl="1">
              <a:defRPr sz="1800"/>
            </a:pPr>
            <a:r>
              <a:rPr sz="2800"/>
              <a:t>Second level</a:t>
            </a:r>
          </a:p>
          <a:p>
            <a:pPr lvl="2">
              <a:defRPr sz="1800"/>
            </a:pPr>
            <a:r>
              <a:rPr sz="2800"/>
              <a:t>Third level</a:t>
            </a:r>
          </a:p>
          <a:p>
            <a:pPr lvl="3">
              <a:defRPr sz="1800"/>
            </a:pPr>
            <a:r>
              <a:rPr sz="2800"/>
              <a:t>Fourth level</a:t>
            </a:r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1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1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1792290" y="4800600"/>
            <a:ext cx="5486401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792290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0413"/>
            <a:ext cx="2133600" cy="276999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981200"/>
          </a:xfrm>
        </p:spPr>
        <p:txBody>
          <a:bodyPr/>
          <a:lstStyle/>
          <a:p>
            <a:r>
              <a:rPr lang="en-US" dirty="0" smtClean="0"/>
              <a:t>2018 Abstract Presentation</a:t>
            </a:r>
          </a:p>
          <a:p>
            <a:r>
              <a:rPr lang="en-US" dirty="0" smtClean="0"/>
              <a:t>Wednesday May 24 2017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22323"/>
          </a:xfrm>
        </p:spPr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7620000" cy="3505200"/>
          </a:xfrm>
        </p:spPr>
        <p:txBody>
          <a:bodyPr>
            <a:normAutofit/>
          </a:bodyPr>
          <a:lstStyle/>
          <a:p>
            <a:r>
              <a:rPr lang="en-US" dirty="0" smtClean="0"/>
              <a:t>SeeStar III prototype finished in 2017</a:t>
            </a:r>
          </a:p>
          <a:p>
            <a:r>
              <a:rPr lang="en-US" dirty="0" smtClean="0"/>
              <a:t>Many new use cases in 2018-19</a:t>
            </a:r>
          </a:p>
          <a:p>
            <a:r>
              <a:rPr lang="en-US" dirty="0" smtClean="0"/>
              <a:t>2018-2019 is planned to be last two years of SeeStar development</a:t>
            </a:r>
          </a:p>
          <a:p>
            <a:r>
              <a:rPr lang="en-US" dirty="0" smtClean="0"/>
              <a:t>Beyond 2019, only support </a:t>
            </a:r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56552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4508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457200" y="61184"/>
            <a:ext cx="8229600" cy="898524"/>
          </a:xfrm>
        </p:spPr>
        <p:txBody>
          <a:bodyPr/>
          <a:lstStyle/>
          <a:p>
            <a:pPr lvl="0"/>
            <a:r>
              <a:rPr lang="en-US" dirty="0" smtClean="0"/>
              <a:t>What is SeeStar?</a:t>
            </a:r>
            <a:endParaRPr lang="en-US" dirty="0"/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System description</a:t>
            </a:r>
          </a:p>
          <a:p>
            <a:pPr lvl="1"/>
            <a:r>
              <a:rPr lang="en-US" dirty="0" smtClean="0"/>
              <a:t>Open source design</a:t>
            </a:r>
          </a:p>
          <a:p>
            <a:pPr lvl="1"/>
            <a:r>
              <a:rPr lang="en-US" dirty="0" smtClean="0"/>
              <a:t>Low-cost imaging system (&lt;$3000)</a:t>
            </a:r>
          </a:p>
          <a:p>
            <a:pPr lvl="1"/>
            <a:r>
              <a:rPr lang="en-US" dirty="0" smtClean="0"/>
              <a:t>Easy to build</a:t>
            </a:r>
          </a:p>
          <a:p>
            <a:pPr lvl="1"/>
            <a:r>
              <a:rPr lang="en-US" dirty="0" smtClean="0"/>
              <a:t>Off-the-shelf </a:t>
            </a:r>
            <a:r>
              <a:rPr lang="en-US" dirty="0" smtClean="0"/>
              <a:t>components</a:t>
            </a:r>
          </a:p>
          <a:p>
            <a:pPr lvl="1"/>
            <a:r>
              <a:rPr lang="en-US" dirty="0" smtClean="0"/>
              <a:t>Platform Independent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Overarching goals</a:t>
            </a:r>
          </a:p>
          <a:p>
            <a:pPr lvl="1"/>
            <a:r>
              <a:rPr lang="en-US" dirty="0" smtClean="0"/>
              <a:t>Make underwater imaging more affordable and easier for researchers</a:t>
            </a:r>
          </a:p>
          <a:p>
            <a:pPr lvl="1"/>
            <a:r>
              <a:rPr lang="en-US" dirty="0" smtClean="0"/>
              <a:t>Enable large scale surveys that require many cameras</a:t>
            </a:r>
          </a:p>
          <a:p>
            <a:pPr lvl="1"/>
            <a:endParaRPr lang="en-US" dirty="0"/>
          </a:p>
        </p:txBody>
      </p:sp>
      <p:pic>
        <p:nvPicPr>
          <p:cNvPr id="6" name="image2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2500" y="1295400"/>
            <a:ext cx="3733800" cy="2476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7"/>
          <a:stretch/>
        </p:blipFill>
        <p:spPr>
          <a:xfrm>
            <a:off x="4800600" y="4267200"/>
            <a:ext cx="3733800" cy="2434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57960" y="903530"/>
            <a:ext cx="109581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SeeStar I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08266" y="3866519"/>
            <a:ext cx="119519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SeeStar II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4400" dirty="0" smtClean="0"/>
              <a:t>SeeStar </a:t>
            </a:r>
            <a:r>
              <a:rPr sz="4400" dirty="0"/>
              <a:t>Users and Use </a:t>
            </a:r>
            <a:r>
              <a:rPr sz="4400" dirty="0" smtClean="0"/>
              <a:t>Cases</a:t>
            </a:r>
            <a:endParaRPr sz="4400" dirty="0"/>
          </a:p>
        </p:txBody>
      </p:sp>
      <p:sp>
        <p:nvSpPr>
          <p:cNvPr id="59" name="Shape 59"/>
          <p:cNvSpPr/>
          <p:nvPr/>
        </p:nvSpPr>
        <p:spPr>
          <a:xfrm>
            <a:off x="5410200" y="970509"/>
            <a:ext cx="3581400" cy="5624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lnSpcReduction="10000"/>
          </a:bodyPr>
          <a:lstStyle/>
          <a:p>
            <a:pPr lvl="0">
              <a:spcBef>
                <a:spcPts val="500"/>
              </a:spcBef>
              <a:buSzPct val="100000"/>
            </a:pPr>
            <a:r>
              <a:rPr lang="en-US" sz="2000" dirty="0" smtClean="0"/>
              <a:t>Some Users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err="1" smtClean="0"/>
              <a:t>Henk</a:t>
            </a:r>
            <a:r>
              <a:rPr lang="en-US" sz="2000" dirty="0" smtClean="0"/>
              <a:t>-Jan </a:t>
            </a:r>
            <a:r>
              <a:rPr lang="en-US" sz="2000" dirty="0" err="1" smtClean="0"/>
              <a:t>Hoving</a:t>
            </a:r>
            <a:r>
              <a:rPr lang="en-US" sz="2000" dirty="0" smtClean="0"/>
              <a:t> (</a:t>
            </a:r>
            <a:r>
              <a:rPr lang="en-US" sz="2000" dirty="0" err="1" smtClean="0"/>
              <a:t>Geomar</a:t>
            </a:r>
            <a:r>
              <a:rPr lang="en-US" sz="2000" dirty="0" smtClean="0"/>
              <a:t>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Jonas Folleso (Researcher, Norway)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Amy Mueller (UW/USGS)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Cory </a:t>
            </a:r>
            <a:r>
              <a:rPr lang="en-US" sz="2000" dirty="0" err="1" smtClean="0"/>
              <a:t>Melanson</a:t>
            </a:r>
            <a:r>
              <a:rPr lang="en-US" sz="2000" dirty="0" smtClean="0"/>
              <a:t> (NSCC, Applied Oceans Research Group)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Jeffery Dorman (Farallon Institute)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Power Buoy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LRAUV </a:t>
            </a:r>
            <a:r>
              <a:rPr sz="2000" dirty="0"/>
              <a:t>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err="1"/>
              <a:t>Waveglider</a:t>
            </a:r>
            <a:r>
              <a:rPr sz="2000" dirty="0"/>
              <a:t> (MBARI</a:t>
            </a:r>
            <a:r>
              <a:rPr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Steve </a:t>
            </a:r>
            <a:r>
              <a:rPr lang="en-US" sz="2000" dirty="0"/>
              <a:t>Haddock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The </a:t>
            </a:r>
            <a:r>
              <a:rPr sz="2000" dirty="0"/>
              <a:t>Nature Conservancy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Stacy Kim (MLML)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California Fish &amp; Wildlife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C</a:t>
            </a:r>
            <a:r>
              <a:rPr lang="en-US" sz="2000" dirty="0"/>
              <a:t>A</a:t>
            </a:r>
            <a:r>
              <a:rPr sz="2000" dirty="0" smtClean="0"/>
              <a:t> </a:t>
            </a:r>
            <a:r>
              <a:rPr sz="2000" dirty="0" err="1"/>
              <a:t>Wetfish</a:t>
            </a:r>
            <a:r>
              <a:rPr sz="2000" dirty="0"/>
              <a:t> Producers </a:t>
            </a:r>
            <a:r>
              <a:rPr sz="2000" dirty="0" smtClean="0"/>
              <a:t>Ass</a:t>
            </a:r>
            <a:r>
              <a:rPr lang="en-US" sz="2000" dirty="0" smtClean="0"/>
              <a:t>n.</a:t>
            </a:r>
            <a:endParaRPr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70509"/>
            <a:ext cx="2362200" cy="1657351"/>
          </a:xfrm>
          <a:prstGeom prst="rect">
            <a:avLst/>
          </a:prstGeom>
        </p:spPr>
      </p:pic>
      <p:pic>
        <p:nvPicPr>
          <p:cNvPr id="11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01" y="2712893"/>
            <a:ext cx="1634865" cy="2473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7" name="Picture 3" descr="\\atlas\ProjectLibrary\901107.SeeStar\Youtube+Article\Annotation,034--2014_10_28_-_14_41_02.315_UTC_UT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9" r="23402"/>
          <a:stretch/>
        </p:blipFill>
        <p:spPr bwMode="auto">
          <a:xfrm>
            <a:off x="1819658" y="2712893"/>
            <a:ext cx="1524000" cy="2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atlas\ProjectLibrary\901107.SeeStar\Youtube+Article\DSC_42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3" y="2734243"/>
            <a:ext cx="1641735" cy="24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atlas\ProjectLibrary\901107.SeeStar\Youtube+Article\GOPR0156.MP4_snapshot_00.04_[2014.07.30_09.40.54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06" y="5312418"/>
            <a:ext cx="275616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atlas\ProjectLibrary\901107.SeeStar\Youtube+Article\IMG_059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2418"/>
            <a:ext cx="205740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atlas\ProjectLibrary\901107.SeeStar\Youtube+Article\GOPR0579_MP4_Hagfish_Trap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7026" r="10798"/>
          <a:stretch/>
        </p:blipFill>
        <p:spPr bwMode="auto">
          <a:xfrm>
            <a:off x="2623194" y="970510"/>
            <a:ext cx="2538972" cy="16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3"/>
          </a:xfrm>
        </p:spPr>
        <p:txBody>
          <a:bodyPr/>
          <a:lstStyle/>
          <a:p>
            <a:r>
              <a:rPr lang="en-US" dirty="0" smtClean="0"/>
              <a:t>Development in 2016-17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305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Camera evaluations</a:t>
            </a:r>
          </a:p>
          <a:p>
            <a:pPr lvl="1"/>
            <a:r>
              <a:rPr lang="en-US" dirty="0" smtClean="0"/>
              <a:t>Tight criteria; none that we evaluated met all of our specs</a:t>
            </a:r>
          </a:p>
          <a:p>
            <a:pPr lvl="1"/>
            <a:r>
              <a:rPr lang="en-US" dirty="0" smtClean="0"/>
              <a:t>Sony UMC-S3C met all requirements, but too expensive</a:t>
            </a:r>
          </a:p>
          <a:p>
            <a:r>
              <a:rPr lang="en-US" dirty="0" smtClean="0"/>
              <a:t>Control board selection</a:t>
            </a:r>
          </a:p>
          <a:p>
            <a:pPr lvl="1"/>
            <a:r>
              <a:rPr lang="en-US" dirty="0" smtClean="0"/>
              <a:t>All Commercial-Off-The-Shelf (COTS), low power</a:t>
            </a:r>
          </a:p>
          <a:p>
            <a:pPr lvl="1"/>
            <a:r>
              <a:rPr lang="en-US" dirty="0" smtClean="0"/>
              <a:t>Ease of programming</a:t>
            </a:r>
          </a:p>
          <a:p>
            <a:r>
              <a:rPr lang="en-US" dirty="0" smtClean="0"/>
              <a:t>Sensor module design/testing (Cal Poly)</a:t>
            </a:r>
          </a:p>
          <a:p>
            <a:pPr lvl="1"/>
            <a:r>
              <a:rPr lang="en-US" dirty="0" smtClean="0"/>
              <a:t>All COTS, low power</a:t>
            </a:r>
          </a:p>
          <a:p>
            <a:pPr lvl="1"/>
            <a:r>
              <a:rPr lang="en-US" dirty="0" smtClean="0"/>
              <a:t>Initial SW driver written for RBR Temp probe</a:t>
            </a:r>
          </a:p>
          <a:p>
            <a:r>
              <a:rPr lang="en-US" dirty="0" smtClean="0"/>
              <a:t>Input from existing user base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51696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99"/>
          <p:cNvSpPr/>
          <p:nvPr/>
        </p:nvSpPr>
        <p:spPr>
          <a:xfrm>
            <a:off x="5193620" y="5200281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411716" y="152401"/>
            <a:ext cx="8229601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4400" dirty="0"/>
              <a:t>SeeStar III Block </a:t>
            </a:r>
            <a:r>
              <a:rPr lang="en-US" sz="4400" dirty="0" smtClean="0"/>
              <a:t>Diagram</a:t>
            </a:r>
            <a:endParaRPr sz="4400" dirty="0"/>
          </a:p>
        </p:txBody>
      </p:sp>
      <p:sp>
        <p:nvSpPr>
          <p:cNvPr id="96" name="Shape 96"/>
          <p:cNvSpPr/>
          <p:nvPr/>
        </p:nvSpPr>
        <p:spPr>
          <a:xfrm>
            <a:off x="7233815" y="3932749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7937075" y="1200061"/>
            <a:ext cx="78482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dirty="0" smtClean="0"/>
              <a:t>Shore</a:t>
            </a:r>
          </a:p>
          <a:p>
            <a:pPr lvl="0"/>
            <a:r>
              <a:rPr lang="en-US" sz="2000" dirty="0" smtClean="0"/>
              <a:t>Tether</a:t>
            </a:r>
          </a:p>
        </p:txBody>
      </p:sp>
      <p:sp>
        <p:nvSpPr>
          <p:cNvPr id="99" name="Shape 99"/>
          <p:cNvSpPr/>
          <p:nvPr/>
        </p:nvSpPr>
        <p:spPr>
          <a:xfrm>
            <a:off x="5153864" y="3757116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Shape 101"/>
          <p:cNvSpPr/>
          <p:nvPr/>
        </p:nvSpPr>
        <p:spPr>
          <a:xfrm rot="16200000">
            <a:off x="7634504" y="5276026"/>
            <a:ext cx="160551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2" name="Shape 102"/>
          <p:cNvSpPr/>
          <p:nvPr/>
        </p:nvSpPr>
        <p:spPr>
          <a:xfrm rot="16200000">
            <a:off x="4342549" y="1969487"/>
            <a:ext cx="53517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6636767" y="3815985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6642346" y="406432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6634711" y="428968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4254478" y="2115440"/>
            <a:ext cx="61170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/>
              <a:t>Light</a:t>
            </a:r>
          </a:p>
        </p:txBody>
      </p:sp>
      <p:sp>
        <p:nvSpPr>
          <p:cNvPr id="113" name="Shape 113"/>
          <p:cNvSpPr/>
          <p:nvPr/>
        </p:nvSpPr>
        <p:spPr>
          <a:xfrm>
            <a:off x="5431558" y="5220957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Sensor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114" name="Shape 114"/>
          <p:cNvSpPr/>
          <p:nvPr/>
        </p:nvSpPr>
        <p:spPr>
          <a:xfrm>
            <a:off x="5396237" y="3777793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Camera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116" name="Shape 116"/>
          <p:cNvSpPr/>
          <p:nvPr/>
        </p:nvSpPr>
        <p:spPr>
          <a:xfrm>
            <a:off x="8145891" y="5232948"/>
            <a:ext cx="53956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 err="1"/>
              <a:t>Batt</a:t>
            </a:r>
            <a:endParaRPr sz="2000" b="1" dirty="0"/>
          </a:p>
        </p:txBody>
      </p:sp>
      <p:sp>
        <p:nvSpPr>
          <p:cNvPr id="117" name="Shape 117"/>
          <p:cNvSpPr/>
          <p:nvPr/>
        </p:nvSpPr>
        <p:spPr>
          <a:xfrm>
            <a:off x="6745513" y="3815985"/>
            <a:ext cx="98861" cy="107035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6754298" y="4063496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6743457" y="428968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6840462" y="4346394"/>
            <a:ext cx="553655" cy="1161555"/>
          </a:xfrm>
          <a:custGeom>
            <a:avLst/>
            <a:gdLst>
              <a:gd name="connsiteX0" fmla="*/ 401 w 20197"/>
              <a:gd name="connsiteY0" fmla="*/ 20929 h 21075"/>
              <a:gd name="connsiteX1" fmla="*/ 12393 w 20197"/>
              <a:gd name="connsiteY1" fmla="*/ 19722 h 21075"/>
              <a:gd name="connsiteX2" fmla="*/ 18694 w 20197"/>
              <a:gd name="connsiteY2" fmla="*/ 10096 h 21075"/>
              <a:gd name="connsiteX3" fmla="*/ 18484 w 20197"/>
              <a:gd name="connsiteY3" fmla="*/ 2113 h 21075"/>
              <a:gd name="connsiteX4" fmla="*/ 0 w 20197"/>
              <a:gd name="connsiteY4" fmla="*/ 0 h 21075"/>
              <a:gd name="connsiteX0" fmla="*/ 3788 w 23584"/>
              <a:gd name="connsiteY0" fmla="*/ 20809 h 20955"/>
              <a:gd name="connsiteX1" fmla="*/ 15780 w 23584"/>
              <a:gd name="connsiteY1" fmla="*/ 19602 h 20955"/>
              <a:gd name="connsiteX2" fmla="*/ 22081 w 23584"/>
              <a:gd name="connsiteY2" fmla="*/ 9976 h 20955"/>
              <a:gd name="connsiteX3" fmla="*/ 21871 w 23584"/>
              <a:gd name="connsiteY3" fmla="*/ 1993 h 20955"/>
              <a:gd name="connsiteX4" fmla="*/ 0 w 23584"/>
              <a:gd name="connsiteY4" fmla="*/ 0 h 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84" h="20955" extrusionOk="0">
                <a:moveTo>
                  <a:pt x="3788" y="20809"/>
                </a:moveTo>
                <a:cubicBezTo>
                  <a:pt x="7201" y="20927"/>
                  <a:pt x="12731" y="21407"/>
                  <a:pt x="15780" y="19602"/>
                </a:cubicBezTo>
                <a:cubicBezTo>
                  <a:pt x="18829" y="17797"/>
                  <a:pt x="21066" y="12910"/>
                  <a:pt x="22081" y="9976"/>
                </a:cubicBezTo>
                <a:cubicBezTo>
                  <a:pt x="23097" y="7041"/>
                  <a:pt x="24987" y="3676"/>
                  <a:pt x="21871" y="1993"/>
                </a:cubicBezTo>
                <a:cubicBezTo>
                  <a:pt x="18756" y="310"/>
                  <a:pt x="7684" y="215"/>
                  <a:pt x="0" y="0"/>
                </a:cubicBezTo>
              </a:path>
            </a:pathLst>
          </a:custGeom>
          <a:ln w="2540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4609759" y="1537593"/>
            <a:ext cx="2908183" cy="2331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0" h="21421" extrusionOk="0">
                <a:moveTo>
                  <a:pt x="16532" y="21421"/>
                </a:moveTo>
                <a:cubicBezTo>
                  <a:pt x="17897" y="21375"/>
                  <a:pt x="19262" y="21329"/>
                  <a:pt x="19989" y="20936"/>
                </a:cubicBezTo>
                <a:cubicBezTo>
                  <a:pt x="20716" y="20544"/>
                  <a:pt x="20697" y="20290"/>
                  <a:pt x="20896" y="19066"/>
                </a:cubicBezTo>
                <a:cubicBezTo>
                  <a:pt x="21094" y="17842"/>
                  <a:pt x="21434" y="15476"/>
                  <a:pt x="21179" y="13594"/>
                </a:cubicBezTo>
                <a:cubicBezTo>
                  <a:pt x="20924" y="11712"/>
                  <a:pt x="20688" y="9380"/>
                  <a:pt x="19366" y="7775"/>
                </a:cubicBezTo>
                <a:cubicBezTo>
                  <a:pt x="18043" y="6171"/>
                  <a:pt x="15626" y="5189"/>
                  <a:pt x="13245" y="3966"/>
                </a:cubicBezTo>
                <a:cubicBezTo>
                  <a:pt x="10865" y="2742"/>
                  <a:pt x="7182" y="1045"/>
                  <a:pt x="5085" y="433"/>
                </a:cubicBezTo>
                <a:cubicBezTo>
                  <a:pt x="2989" y="-179"/>
                  <a:pt x="1496" y="-64"/>
                  <a:pt x="665" y="294"/>
                </a:cubicBezTo>
                <a:cubicBezTo>
                  <a:pt x="-166" y="652"/>
                  <a:pt x="-34" y="1616"/>
                  <a:pt x="98" y="2580"/>
                </a:cubicBezTo>
              </a:path>
            </a:pathLst>
          </a:cu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 rot="10800000" flipH="1">
            <a:off x="7303694" y="1195314"/>
            <a:ext cx="1479578" cy="2775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3" h="21600" extrusionOk="0">
                <a:moveTo>
                  <a:pt x="20812" y="21600"/>
                </a:moveTo>
                <a:cubicBezTo>
                  <a:pt x="21206" y="15072"/>
                  <a:pt x="21600" y="8544"/>
                  <a:pt x="18131" y="4944"/>
                </a:cubicBezTo>
                <a:cubicBezTo>
                  <a:pt x="14663" y="1344"/>
                  <a:pt x="7331" y="672"/>
                  <a:pt x="0" y="0"/>
                </a:cubicBezTo>
              </a:path>
            </a:pathLst>
          </a:cu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" name="Shape 108"/>
          <p:cNvSpPr/>
          <p:nvPr/>
        </p:nvSpPr>
        <p:spPr>
          <a:xfrm>
            <a:off x="6689119" y="5454432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Shape 108"/>
          <p:cNvSpPr/>
          <p:nvPr/>
        </p:nvSpPr>
        <p:spPr>
          <a:xfrm>
            <a:off x="5089924" y="5220957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Shape 108"/>
          <p:cNvSpPr/>
          <p:nvPr/>
        </p:nvSpPr>
        <p:spPr>
          <a:xfrm>
            <a:off x="5094759" y="540091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" name="Shape 108"/>
          <p:cNvSpPr/>
          <p:nvPr/>
        </p:nvSpPr>
        <p:spPr>
          <a:xfrm>
            <a:off x="5091979" y="5579373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Shape 108"/>
          <p:cNvSpPr/>
          <p:nvPr/>
        </p:nvSpPr>
        <p:spPr>
          <a:xfrm>
            <a:off x="5094758" y="5779967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" name="Shape 108"/>
          <p:cNvSpPr/>
          <p:nvPr/>
        </p:nvSpPr>
        <p:spPr>
          <a:xfrm>
            <a:off x="6803729" y="5454432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108"/>
          <p:cNvSpPr/>
          <p:nvPr/>
        </p:nvSpPr>
        <p:spPr>
          <a:xfrm>
            <a:off x="4560330" y="1940876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Shape 108"/>
          <p:cNvSpPr/>
          <p:nvPr/>
        </p:nvSpPr>
        <p:spPr>
          <a:xfrm>
            <a:off x="8366244" y="4710262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108"/>
          <p:cNvSpPr/>
          <p:nvPr/>
        </p:nvSpPr>
        <p:spPr>
          <a:xfrm>
            <a:off x="8366243" y="4592788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" name="Shape 108"/>
          <p:cNvSpPr/>
          <p:nvPr/>
        </p:nvSpPr>
        <p:spPr>
          <a:xfrm>
            <a:off x="4560329" y="183384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96"/>
          <p:cNvSpPr/>
          <p:nvPr/>
        </p:nvSpPr>
        <p:spPr>
          <a:xfrm>
            <a:off x="8721903" y="1125616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6865703" y="4086698"/>
            <a:ext cx="1549972" cy="506089"/>
          </a:xfrm>
          <a:custGeom>
            <a:avLst/>
            <a:gdLst>
              <a:gd name="connsiteX0" fmla="*/ 0 w 1543878"/>
              <a:gd name="connsiteY0" fmla="*/ 23591 h 268756"/>
              <a:gd name="connsiteX1" fmla="*/ 1205948 w 1543878"/>
              <a:gd name="connsiteY1" fmla="*/ 23591 h 268756"/>
              <a:gd name="connsiteX2" fmla="*/ 1543878 w 1543878"/>
              <a:gd name="connsiteY2" fmla="*/ 268756 h 26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3878" h="268756">
                <a:moveTo>
                  <a:pt x="0" y="23591"/>
                </a:moveTo>
                <a:cubicBezTo>
                  <a:pt x="474317" y="3160"/>
                  <a:pt x="948635" y="-17270"/>
                  <a:pt x="1205948" y="23591"/>
                </a:cubicBezTo>
                <a:cubicBezTo>
                  <a:pt x="1463261" y="64452"/>
                  <a:pt x="1488661" y="199182"/>
                  <a:pt x="1543878" y="268756"/>
                </a:cubicBezTo>
              </a:path>
            </a:pathLst>
          </a:custGeom>
          <a:noFill/>
          <a:ln w="25400" cap="flat">
            <a:solidFill>
              <a:schemeClr val="accent1">
                <a:lumMod val="75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34" name="Shape 90"/>
          <p:cNvSpPr>
            <a:spLocks noGrp="1"/>
          </p:cNvSpPr>
          <p:nvPr>
            <p:ph type="body" idx="1"/>
          </p:nvPr>
        </p:nvSpPr>
        <p:spPr>
          <a:xfrm>
            <a:off x="133898" y="1200061"/>
            <a:ext cx="4724401" cy="506140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Camera Module</a:t>
            </a:r>
            <a:endParaRPr sz="2304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Compatible with majority of Sony cameras</a:t>
            </a:r>
            <a:endParaRPr sz="2016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Control board: Sleepy Pi2 + Raspberry Pi Zero</a:t>
            </a:r>
            <a:endParaRPr sz="2016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 smtClean="0"/>
              <a:t>L</a:t>
            </a:r>
            <a:r>
              <a:rPr lang="en-US" sz="2016" dirty="0" smtClean="0"/>
              <a:t>ow power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All COTS parts (no custom)</a:t>
            </a:r>
            <a:endParaRPr sz="2016" dirty="0"/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Sensor Module</a:t>
            </a:r>
            <a:endParaRPr sz="2304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Ability to communicate with </a:t>
            </a:r>
            <a:r>
              <a:rPr lang="en-US" sz="2016" dirty="0"/>
              <a:t>c</a:t>
            </a:r>
            <a:r>
              <a:rPr lang="en-US" sz="2016" dirty="0" smtClean="0"/>
              <a:t>amera module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Ability to interface up to 4 external instruments</a:t>
            </a:r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Light</a:t>
            </a:r>
          </a:p>
          <a:p>
            <a:pPr marL="835891" lvl="1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000" dirty="0" smtClean="0"/>
              <a:t>SeeStar II module or</a:t>
            </a:r>
          </a:p>
          <a:p>
            <a:pPr marL="835891" lvl="1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000" dirty="0" smtClean="0"/>
              <a:t>Commercial LED module</a:t>
            </a:r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Power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Battery powered or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Tethered to shore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22323"/>
          </a:xfrm>
        </p:spPr>
        <p:txBody>
          <a:bodyPr>
            <a:normAutofit/>
          </a:bodyPr>
          <a:lstStyle/>
          <a:p>
            <a:r>
              <a:rPr lang="en-US" dirty="0" smtClean="0"/>
              <a:t>SeeStar III Upgrades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98" y="3112835"/>
            <a:ext cx="1904999" cy="13687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822" y="3112835"/>
            <a:ext cx="2749550" cy="13070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44" y="1381596"/>
            <a:ext cx="1439904" cy="1113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761" y="1239197"/>
            <a:ext cx="1679575" cy="13983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277" y="1163819"/>
            <a:ext cx="1823525" cy="15490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941" y="1266518"/>
            <a:ext cx="2133600" cy="137100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048044" y="1938358"/>
            <a:ext cx="1188720" cy="0"/>
          </a:xfrm>
          <a:prstGeom prst="straightConnector1">
            <a:avLst/>
          </a:prstGeom>
          <a:noFill/>
          <a:ln w="53975" cap="flat">
            <a:solidFill>
              <a:srgbClr val="4F81BD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Straight Arrow Connector 13"/>
          <p:cNvCxnSpPr/>
          <p:nvPr/>
        </p:nvCxnSpPr>
        <p:spPr>
          <a:xfrm>
            <a:off x="2838910" y="3781424"/>
            <a:ext cx="1188720" cy="0"/>
          </a:xfrm>
          <a:prstGeom prst="straightConnector1">
            <a:avLst/>
          </a:prstGeom>
          <a:noFill/>
          <a:ln w="53975" cap="flat">
            <a:solidFill>
              <a:srgbClr val="4F81BD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/>
          <p:cNvSpPr txBox="1"/>
          <p:nvPr/>
        </p:nvSpPr>
        <p:spPr>
          <a:xfrm>
            <a:off x="219244" y="1012266"/>
            <a:ext cx="10445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1. Camera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9282" y="2743505"/>
            <a:ext cx="163121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000000"/>
                </a:solidFill>
              </a:rPr>
              <a:t>2. Control Board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7620" y="4648200"/>
            <a:ext cx="300338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000000"/>
                </a:solidFill>
              </a:rPr>
              <a:t>3. Addition of a Sensor Module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485" y="5220628"/>
            <a:ext cx="1720850" cy="19175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42728" y="5586783"/>
            <a:ext cx="1981200" cy="3257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51" y="5307893"/>
            <a:ext cx="509016" cy="1100328"/>
          </a:xfrm>
          <a:prstGeom prst="rect">
            <a:avLst/>
          </a:prstGeom>
        </p:spPr>
      </p:pic>
      <p:sp>
        <p:nvSpPr>
          <p:cNvPr id="21" name="Shape 99"/>
          <p:cNvSpPr/>
          <p:nvPr/>
        </p:nvSpPr>
        <p:spPr>
          <a:xfrm>
            <a:off x="5715000" y="5367998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Shape 113"/>
          <p:cNvSpPr/>
          <p:nvPr/>
        </p:nvSpPr>
        <p:spPr>
          <a:xfrm>
            <a:off x="5952938" y="5388674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Sensor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23" name="Shape 108"/>
          <p:cNvSpPr/>
          <p:nvPr/>
        </p:nvSpPr>
        <p:spPr>
          <a:xfrm>
            <a:off x="5611304" y="538867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Shape 108"/>
          <p:cNvSpPr/>
          <p:nvPr/>
        </p:nvSpPr>
        <p:spPr>
          <a:xfrm>
            <a:off x="5616139" y="556863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Shape 108"/>
          <p:cNvSpPr/>
          <p:nvPr/>
        </p:nvSpPr>
        <p:spPr>
          <a:xfrm>
            <a:off x="5613359" y="5747090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" name="Shape 108"/>
          <p:cNvSpPr/>
          <p:nvPr/>
        </p:nvSpPr>
        <p:spPr>
          <a:xfrm>
            <a:off x="5616138" y="594768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Freeform 26"/>
          <p:cNvSpPr/>
          <p:nvPr/>
        </p:nvSpPr>
        <p:spPr>
          <a:xfrm>
            <a:off x="3682314" y="5313405"/>
            <a:ext cx="1915297" cy="129746"/>
          </a:xfrm>
          <a:custGeom>
            <a:avLst/>
            <a:gdLst>
              <a:gd name="connsiteX0" fmla="*/ 1915297 w 1915297"/>
              <a:gd name="connsiteY0" fmla="*/ 129746 h 129746"/>
              <a:gd name="connsiteX1" fmla="*/ 803189 w 1915297"/>
              <a:gd name="connsiteY1" fmla="*/ 37071 h 129746"/>
              <a:gd name="connsiteX2" fmla="*/ 0 w 1915297"/>
              <a:gd name="connsiteY2" fmla="*/ 0 h 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5297" h="129746">
                <a:moveTo>
                  <a:pt x="1915297" y="129746"/>
                </a:moveTo>
                <a:lnTo>
                  <a:pt x="803189" y="37071"/>
                </a:lnTo>
                <a:cubicBezTo>
                  <a:pt x="483973" y="15447"/>
                  <a:pt x="241986" y="7723"/>
                  <a:pt x="0" y="0"/>
                </a:cubicBezTo>
              </a:path>
            </a:pathLst>
          </a:cu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707027" y="5594178"/>
            <a:ext cx="1896762" cy="166596"/>
          </a:xfrm>
          <a:custGeom>
            <a:avLst/>
            <a:gdLst>
              <a:gd name="connsiteX0" fmla="*/ 1896762 w 1896762"/>
              <a:gd name="connsiteY0" fmla="*/ 21968 h 166596"/>
              <a:gd name="connsiteX1" fmla="*/ 1217141 w 1896762"/>
              <a:gd name="connsiteY1" fmla="*/ 9611 h 166596"/>
              <a:gd name="connsiteX2" fmla="*/ 265670 w 1896762"/>
              <a:gd name="connsiteY2" fmla="*/ 145536 h 166596"/>
              <a:gd name="connsiteX3" fmla="*/ 0 w 1896762"/>
              <a:gd name="connsiteY3" fmla="*/ 164071 h 166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6762" h="166596">
                <a:moveTo>
                  <a:pt x="1896762" y="21968"/>
                </a:moveTo>
                <a:cubicBezTo>
                  <a:pt x="1692876" y="5492"/>
                  <a:pt x="1488990" y="-10984"/>
                  <a:pt x="1217141" y="9611"/>
                </a:cubicBezTo>
                <a:cubicBezTo>
                  <a:pt x="945292" y="30206"/>
                  <a:pt x="468527" y="119793"/>
                  <a:pt x="265670" y="145536"/>
                </a:cubicBezTo>
                <a:cubicBezTo>
                  <a:pt x="62813" y="171279"/>
                  <a:pt x="31406" y="167675"/>
                  <a:pt x="0" y="164071"/>
                </a:cubicBezTo>
              </a:path>
            </a:pathLst>
          </a:cu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1302769" y="5978528"/>
            <a:ext cx="4301020" cy="646123"/>
          </a:xfrm>
          <a:custGeom>
            <a:avLst/>
            <a:gdLst>
              <a:gd name="connsiteX0" fmla="*/ 869 w 4301020"/>
              <a:gd name="connsiteY0" fmla="*/ 403737 h 646123"/>
              <a:gd name="connsiteX1" fmla="*/ 513674 w 4301020"/>
              <a:gd name="connsiteY1" fmla="*/ 644694 h 646123"/>
              <a:gd name="connsiteX2" fmla="*/ 3133307 w 4301020"/>
              <a:gd name="connsiteY2" fmla="*/ 304883 h 646123"/>
              <a:gd name="connsiteX3" fmla="*/ 3967388 w 4301020"/>
              <a:gd name="connsiteY3" fmla="*/ 33034 h 646123"/>
              <a:gd name="connsiteX4" fmla="*/ 4301020 w 4301020"/>
              <a:gd name="connsiteY4" fmla="*/ 14499 h 646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1020" h="646123">
                <a:moveTo>
                  <a:pt x="869" y="403737"/>
                </a:moveTo>
                <a:cubicBezTo>
                  <a:pt x="-3765" y="532453"/>
                  <a:pt x="-8399" y="661170"/>
                  <a:pt x="513674" y="644694"/>
                </a:cubicBezTo>
                <a:cubicBezTo>
                  <a:pt x="1035747" y="628218"/>
                  <a:pt x="2557688" y="406826"/>
                  <a:pt x="3133307" y="304883"/>
                </a:cubicBezTo>
                <a:cubicBezTo>
                  <a:pt x="3708926" y="202940"/>
                  <a:pt x="3772769" y="81431"/>
                  <a:pt x="3967388" y="33034"/>
                </a:cubicBezTo>
                <a:cubicBezTo>
                  <a:pt x="4162007" y="-15363"/>
                  <a:pt x="4231513" y="-432"/>
                  <a:pt x="4301020" y="14499"/>
                </a:cubicBezTo>
              </a:path>
            </a:pathLst>
          </a:cu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796395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3"/>
          </a:xfrm>
        </p:spPr>
        <p:txBody>
          <a:bodyPr/>
          <a:lstStyle/>
          <a:p>
            <a:r>
              <a:rPr lang="en-US" dirty="0" smtClean="0"/>
              <a:t>SeeStar III Users/Use Cases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343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Smith Lab (MBARI) </a:t>
            </a:r>
          </a:p>
          <a:p>
            <a:pPr lvl="1"/>
            <a:r>
              <a:rPr lang="en-US" dirty="0" smtClean="0"/>
              <a:t> 4000 meter version</a:t>
            </a:r>
          </a:p>
          <a:p>
            <a:r>
              <a:rPr lang="en-US" dirty="0" smtClean="0"/>
              <a:t>Prof. Bob Miller, UCSB </a:t>
            </a:r>
          </a:p>
          <a:p>
            <a:pPr lvl="1"/>
            <a:r>
              <a:rPr lang="en-US" dirty="0" smtClean="0"/>
              <a:t>Bio fouling research &amp; fish surveys</a:t>
            </a:r>
          </a:p>
          <a:p>
            <a:pPr lvl="1"/>
            <a:r>
              <a:rPr lang="en-US" dirty="0" smtClean="0"/>
              <a:t>Potential collaboration</a:t>
            </a:r>
          </a:p>
          <a:p>
            <a:pPr lvl="1"/>
            <a:r>
              <a:rPr lang="en-US" dirty="0" smtClean="0"/>
              <a:t>Sony UMC-S3C implementation</a:t>
            </a:r>
          </a:p>
          <a:p>
            <a:r>
              <a:rPr lang="en-US" dirty="0" err="1" smtClean="0"/>
              <a:t>WetWiFi</a:t>
            </a:r>
            <a:r>
              <a:rPr lang="en-US" dirty="0" smtClean="0"/>
              <a:t> (Thomas </a:t>
            </a:r>
            <a:r>
              <a:rPr lang="en-US" dirty="0" err="1" smtClean="0"/>
              <a:t>Reidl</a:t>
            </a:r>
            <a:r>
              <a:rPr lang="en-US" dirty="0" smtClean="0"/>
              <a:t>/Brent Roman/Mathieu Kemp) </a:t>
            </a:r>
          </a:p>
          <a:p>
            <a:pPr lvl="1"/>
            <a:r>
              <a:rPr lang="en-US" dirty="0" smtClean="0"/>
              <a:t>Underwater acoustic modem evaluation</a:t>
            </a:r>
          </a:p>
          <a:p>
            <a:r>
              <a:rPr lang="en-US" dirty="0" smtClean="0"/>
              <a:t>AUV Docking (MBARI)</a:t>
            </a:r>
          </a:p>
          <a:p>
            <a:r>
              <a:rPr lang="en-US" dirty="0" smtClean="0"/>
              <a:t>LRAUV Integration (MBARI)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031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r>
              <a:rPr lang="en-US" dirty="0" smtClean="0"/>
              <a:t>Camera Module</a:t>
            </a:r>
          </a:p>
          <a:p>
            <a:pPr lvl="1"/>
            <a:r>
              <a:rPr lang="en-US" dirty="0" smtClean="0"/>
              <a:t>All components selected &amp; purchased</a:t>
            </a:r>
          </a:p>
          <a:p>
            <a:pPr lvl="1"/>
            <a:r>
              <a:rPr lang="en-US" dirty="0" smtClean="0"/>
              <a:t>Bench testing &amp; power reduction on control boards (software)</a:t>
            </a:r>
          </a:p>
          <a:p>
            <a:r>
              <a:rPr lang="en-US" dirty="0" smtClean="0"/>
              <a:t>Sensor Module</a:t>
            </a:r>
          </a:p>
          <a:p>
            <a:pPr lvl="1"/>
            <a:r>
              <a:rPr lang="en-US" dirty="0" smtClean="0"/>
              <a:t>Cal Poly student handed project off to Thom for refinement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974724"/>
          </a:xfrm>
        </p:spPr>
        <p:txBody>
          <a:bodyPr/>
          <a:lstStyle/>
          <a:p>
            <a:r>
              <a:rPr lang="en-US" dirty="0" smtClean="0"/>
              <a:t>Where we are now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3327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Activities for 2018-19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Build, test, and deploy the 4000 meter version for Ken Smith</a:t>
            </a:r>
          </a:p>
          <a:p>
            <a:r>
              <a:rPr lang="en-US" dirty="0" smtClean="0"/>
              <a:t>Integrate the Sony UMC-S3C camera in conjunction with Bob Miller of UCSB</a:t>
            </a:r>
          </a:p>
          <a:p>
            <a:r>
              <a:rPr lang="en-US" dirty="0" smtClean="0"/>
              <a:t>Finalize design of the tethered version of SeeStar III</a:t>
            </a:r>
          </a:p>
          <a:p>
            <a:pPr lvl="1"/>
            <a:r>
              <a:rPr lang="en-US" dirty="0" smtClean="0"/>
              <a:t>Streaming video interface</a:t>
            </a:r>
          </a:p>
          <a:p>
            <a:r>
              <a:rPr lang="en-US" dirty="0" smtClean="0"/>
              <a:t>Work with Brent Roman &amp; Thomas </a:t>
            </a:r>
            <a:r>
              <a:rPr lang="en-US" dirty="0" err="1" smtClean="0"/>
              <a:t>Reidl</a:t>
            </a:r>
            <a:r>
              <a:rPr lang="en-US" dirty="0" smtClean="0"/>
              <a:t> to interface SeeStar III with underwater acoustic modems</a:t>
            </a:r>
          </a:p>
          <a:p>
            <a:r>
              <a:rPr lang="en-US" dirty="0" smtClean="0"/>
              <a:t>Work with </a:t>
            </a:r>
            <a:r>
              <a:rPr lang="en-US" dirty="0" err="1" smtClean="0"/>
              <a:t>GroupB</a:t>
            </a:r>
            <a:r>
              <a:rPr lang="en-US" dirty="0" smtClean="0"/>
              <a:t> Inc. (or other manufacturer) to build and sell SeeStar III housings</a:t>
            </a:r>
          </a:p>
          <a:p>
            <a:r>
              <a:rPr lang="en-US" dirty="0" smtClean="0"/>
              <a:t>Complete open source documentation to be published online </a:t>
            </a:r>
            <a:r>
              <a:rPr lang="en-US" dirty="0"/>
              <a:t>(https://bitbucket.org/mbari/seestar)</a:t>
            </a:r>
            <a:endParaRPr lang="en-US" dirty="0" smtClean="0"/>
          </a:p>
          <a:p>
            <a:r>
              <a:rPr lang="en-US" dirty="0" smtClean="0"/>
              <a:t>Continue to support both internal and external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9646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13163</TotalTime>
  <Words>489</Words>
  <Application>Microsoft Office PowerPoint</Application>
  <PresentationFormat>On-screen Show (4:3)</PresentationFormat>
  <Paragraphs>101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</vt:lpstr>
      <vt:lpstr>PowerPoint Presentation</vt:lpstr>
      <vt:lpstr>What is SeeStar?</vt:lpstr>
      <vt:lpstr>SeeStar Users and Use Cases</vt:lpstr>
      <vt:lpstr>Development in 2016-17</vt:lpstr>
      <vt:lpstr>SeeStar III Block Diagram</vt:lpstr>
      <vt:lpstr>SeeStar III Upgrades</vt:lpstr>
      <vt:lpstr>SeeStar III Users/Use Cases</vt:lpstr>
      <vt:lpstr>Where we are now</vt:lpstr>
      <vt:lpstr>Activities for 2018-19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Francois Cazenave</dc:creator>
  <cp:lastModifiedBy>Chad Kecy</cp:lastModifiedBy>
  <cp:revision>113</cp:revision>
  <dcterms:modified xsi:type="dcterms:W3CDTF">2017-05-24T15:41:19Z</dcterms:modified>
</cp:coreProperties>
</file>