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4" r:id="rId5"/>
    <p:sldId id="259" r:id="rId6"/>
    <p:sldId id="260" r:id="rId7"/>
    <p:sldId id="285" r:id="rId8"/>
    <p:sldId id="286" r:id="rId9"/>
    <p:sldId id="261" r:id="rId10"/>
    <p:sldId id="262" r:id="rId11"/>
    <p:sldId id="263" r:id="rId12"/>
    <p:sldId id="275" r:id="rId13"/>
    <p:sldId id="265" r:id="rId14"/>
    <p:sldId id="266" r:id="rId15"/>
    <p:sldId id="267" r:id="rId16"/>
    <p:sldId id="298" r:id="rId17"/>
    <p:sldId id="299" r:id="rId18"/>
    <p:sldId id="300" r:id="rId19"/>
    <p:sldId id="301" r:id="rId20"/>
    <p:sldId id="302" r:id="rId21"/>
    <p:sldId id="303" r:id="rId22"/>
    <p:sldId id="304" r:id="rId23"/>
    <p:sldId id="270" r:id="rId24"/>
    <p:sldId id="271" r:id="rId25"/>
    <p:sldId id="273" r:id="rId26"/>
    <p:sldId id="280" r:id="rId27"/>
    <p:sldId id="281" r:id="rId28"/>
    <p:sldId id="282" r:id="rId29"/>
    <p:sldId id="283" r:id="rId30"/>
    <p:sldId id="278" r:id="rId31"/>
    <p:sldId id="279" r:id="rId32"/>
    <p:sldId id="305" r:id="rId33"/>
    <p:sldId id="284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24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5/11/2012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5/11/2012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5/11/2012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5/11/2012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5/11/2012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5/11/2012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5/11/2012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5/11/2012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5/11/2012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5/11/2012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5/11/2012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2B5B8C-32A1-4B59-A337-8B692094677A}" type="datetimeFigureOut">
              <a:rPr lang="en-US" smtClean="0"/>
              <a:pPr/>
              <a:t>5/11/2012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://en.wikipedia.org/wiki/Exposure_value" TargetMode="External"/><Relationship Id="rId7" Type="http://schemas.openxmlformats.org/officeDocument/2006/relationships/image" Target="../media/image4.png"/><Relationship Id="rId2" Type="http://schemas.openxmlformats.org/officeDocument/2006/relationships/hyperlink" Target="http://en.wikipedia.org/wiki/Logarith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Shutter_speed" TargetMode="External"/><Relationship Id="rId5" Type="http://schemas.openxmlformats.org/officeDocument/2006/relationships/hyperlink" Target="http://en.wikipedia.org/wiki/F-number" TargetMode="External"/><Relationship Id="rId10" Type="http://schemas.openxmlformats.org/officeDocument/2006/relationships/hyperlink" Target="http://en.wikipedia.org/wiki/Illuminance" TargetMode="External"/><Relationship Id="rId4" Type="http://schemas.openxmlformats.org/officeDocument/2006/relationships/hyperlink" Target="http://en.wikipedia.org/wiki/Aperture" TargetMode="External"/><Relationship Id="rId9" Type="http://schemas.openxmlformats.org/officeDocument/2006/relationships/hyperlink" Target="http://en.wikipedia.org/wiki/Film_speed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gi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90600"/>
            <a:ext cx="7772400" cy="1146175"/>
          </a:xfrm>
        </p:spPr>
        <p:txBody>
          <a:bodyPr/>
          <a:lstStyle/>
          <a:p>
            <a:r>
              <a:rPr lang="en-US" dirty="0" smtClean="0"/>
              <a:t>Self Contained Plankton Imager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Concept Design Review</a:t>
            </a:r>
          </a:p>
          <a:p>
            <a:r>
              <a:rPr lang="en-US" dirty="0" smtClean="0"/>
              <a:t>Friday May 11 2012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Modular Housings and </a:t>
            </a:r>
            <a:r>
              <a:rPr lang="en-US" dirty="0" err="1" smtClean="0"/>
              <a:t>Endcaps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1295400" y="2590800"/>
            <a:ext cx="1219200" cy="914400"/>
            <a:chOff x="914400" y="3075709"/>
            <a:chExt cx="1219200" cy="914400"/>
          </a:xfrm>
        </p:grpSpPr>
        <p:sp>
          <p:nvSpPr>
            <p:cNvPr id="4" name="Oval 3"/>
            <p:cNvSpPr/>
            <p:nvPr/>
          </p:nvSpPr>
          <p:spPr>
            <a:xfrm>
              <a:off x="914400" y="3761509"/>
              <a:ext cx="1219200" cy="2286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914400" y="3190009"/>
              <a:ext cx="1219200" cy="6858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914400" y="3075709"/>
              <a:ext cx="1219200" cy="2286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962400" y="1901537"/>
            <a:ext cx="1219200" cy="1603663"/>
            <a:chOff x="2667000" y="2362200"/>
            <a:chExt cx="1219200" cy="1603663"/>
          </a:xfrm>
        </p:grpSpPr>
        <p:sp>
          <p:nvSpPr>
            <p:cNvPr id="8" name="Oval 7"/>
            <p:cNvSpPr/>
            <p:nvPr/>
          </p:nvSpPr>
          <p:spPr>
            <a:xfrm>
              <a:off x="2667000" y="3737263"/>
              <a:ext cx="1219200" cy="2286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667000" y="2479963"/>
              <a:ext cx="1219200" cy="13716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667000" y="2362200"/>
              <a:ext cx="1219200" cy="2286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553200" y="1253837"/>
            <a:ext cx="1219200" cy="2251363"/>
            <a:chOff x="6477000" y="1932709"/>
            <a:chExt cx="1219200" cy="2251363"/>
          </a:xfrm>
        </p:grpSpPr>
        <p:sp>
          <p:nvSpPr>
            <p:cNvPr id="12" name="Oval 11"/>
            <p:cNvSpPr/>
            <p:nvPr/>
          </p:nvSpPr>
          <p:spPr>
            <a:xfrm>
              <a:off x="6477000" y="3955472"/>
              <a:ext cx="1219200" cy="2286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6477000" y="2047009"/>
              <a:ext cx="1219200" cy="20574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6477000" y="1932709"/>
              <a:ext cx="1219200" cy="2286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219200" y="3581400"/>
            <a:ext cx="1282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Short tube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553200" y="3581400"/>
            <a:ext cx="1311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Long tube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886200" y="35814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Medium tube</a:t>
            </a:r>
            <a:endParaRPr lang="en-US" dirty="0"/>
          </a:p>
        </p:txBody>
      </p:sp>
      <p:grpSp>
        <p:nvGrpSpPr>
          <p:cNvPr id="18" name="Group 17"/>
          <p:cNvGrpSpPr/>
          <p:nvPr/>
        </p:nvGrpSpPr>
        <p:grpSpPr>
          <a:xfrm>
            <a:off x="1295400" y="4343400"/>
            <a:ext cx="1371600" cy="1122218"/>
            <a:chOff x="990600" y="3042804"/>
            <a:chExt cx="1371600" cy="1122218"/>
          </a:xfrm>
        </p:grpSpPr>
        <p:sp>
          <p:nvSpPr>
            <p:cNvPr id="19" name="Rectangle 18"/>
            <p:cNvSpPr/>
            <p:nvPr/>
          </p:nvSpPr>
          <p:spPr>
            <a:xfrm>
              <a:off x="990600" y="3435926"/>
              <a:ext cx="1371600" cy="29787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990600" y="3207326"/>
              <a:ext cx="1371600" cy="95769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990600" y="3042804"/>
              <a:ext cx="1371600" cy="95769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1653540" y="307042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2286000" y="349879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1653539" y="3919662"/>
              <a:ext cx="45719" cy="457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1022509" y="349879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3834765" y="4324350"/>
            <a:ext cx="1371600" cy="1122218"/>
            <a:chOff x="2971800" y="3135802"/>
            <a:chExt cx="1371600" cy="1122218"/>
          </a:xfrm>
        </p:grpSpPr>
        <p:grpSp>
          <p:nvGrpSpPr>
            <p:cNvPr id="27" name="Group 27"/>
            <p:cNvGrpSpPr/>
            <p:nvPr/>
          </p:nvGrpSpPr>
          <p:grpSpPr>
            <a:xfrm>
              <a:off x="2971800" y="3135802"/>
              <a:ext cx="1371600" cy="1122218"/>
              <a:chOff x="990600" y="3042804"/>
              <a:chExt cx="1371600" cy="1122218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8" name="Oval 27"/>
            <p:cNvSpPr/>
            <p:nvPr/>
          </p:nvSpPr>
          <p:spPr>
            <a:xfrm>
              <a:off x="3200400" y="3300324"/>
              <a:ext cx="914400" cy="585876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6456522" y="4342018"/>
            <a:ext cx="1371600" cy="1122218"/>
            <a:chOff x="4953000" y="3186285"/>
            <a:chExt cx="1371600" cy="1122218"/>
          </a:xfrm>
        </p:grpSpPr>
        <p:grpSp>
          <p:nvGrpSpPr>
            <p:cNvPr id="37" name="Group 35"/>
            <p:cNvGrpSpPr/>
            <p:nvPr/>
          </p:nvGrpSpPr>
          <p:grpSpPr>
            <a:xfrm>
              <a:off x="4953000" y="3186285"/>
              <a:ext cx="1371600" cy="1122218"/>
              <a:chOff x="990600" y="3042804"/>
              <a:chExt cx="1371600" cy="1122218"/>
            </a:xfrm>
          </p:grpSpPr>
          <p:sp>
            <p:nvSpPr>
              <p:cNvPr id="46" name="Rectangle 45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Oval 46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8" name="Group 57"/>
            <p:cNvGrpSpPr/>
            <p:nvPr/>
          </p:nvGrpSpPr>
          <p:grpSpPr>
            <a:xfrm>
              <a:off x="5306853" y="3527060"/>
              <a:ext cx="152400" cy="195262"/>
              <a:chOff x="4648200" y="3038171"/>
              <a:chExt cx="152400" cy="195262"/>
            </a:xfrm>
          </p:grpSpPr>
          <p:sp>
            <p:nvSpPr>
              <p:cNvPr id="43" name="Oval 42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10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Oval 44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9" name="Group 65"/>
            <p:cNvGrpSpPr/>
            <p:nvPr/>
          </p:nvGrpSpPr>
          <p:grpSpPr>
            <a:xfrm>
              <a:off x="5809903" y="3533082"/>
              <a:ext cx="152400" cy="195262"/>
              <a:chOff x="4648200" y="3038171"/>
              <a:chExt cx="152400" cy="195262"/>
            </a:xfrm>
          </p:grpSpPr>
          <p:sp>
            <p:nvSpPr>
              <p:cNvPr id="40" name="Oval 39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53" name="TextBox 52"/>
          <p:cNvSpPr txBox="1"/>
          <p:nvPr/>
        </p:nvSpPr>
        <p:spPr>
          <a:xfrm>
            <a:off x="1143000" y="54864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Solid End Cap</a:t>
            </a:r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3581400" y="5486400"/>
            <a:ext cx="1945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Flat Port End Cap</a:t>
            </a:r>
            <a:endParaRPr lang="en-US" dirty="0"/>
          </a:p>
        </p:txBody>
      </p:sp>
      <p:sp>
        <p:nvSpPr>
          <p:cNvPr id="55" name="TextBox 54"/>
          <p:cNvSpPr txBox="1"/>
          <p:nvPr/>
        </p:nvSpPr>
        <p:spPr>
          <a:xfrm>
            <a:off x="6096000" y="5486400"/>
            <a:ext cx="2043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Connector End Cap</a:t>
            </a:r>
            <a:endParaRPr lang="en-US" dirty="0"/>
          </a:p>
        </p:txBody>
      </p:sp>
      <p:sp>
        <p:nvSpPr>
          <p:cNvPr id="56" name="Rectangle 55"/>
          <p:cNvSpPr/>
          <p:nvPr/>
        </p:nvSpPr>
        <p:spPr>
          <a:xfrm>
            <a:off x="1143000" y="6248400"/>
            <a:ext cx="63565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ts val="2000"/>
              </a:spcBef>
            </a:pPr>
            <a:r>
              <a:rPr lang="en-US" sz="2400" dirty="0" smtClean="0"/>
              <a:t>Note: any end cap fits on either end of tube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smtClean="0"/>
              <a:t>Housing Material</a:t>
            </a:r>
            <a:endParaRPr lang="en-US" dirty="0"/>
          </a:p>
        </p:txBody>
      </p:sp>
      <p:pic>
        <p:nvPicPr>
          <p:cNvPr id="3" name="Picture 2" descr="Sch80 PVC Pip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9829" y="5072743"/>
            <a:ext cx="3619069" cy="1638300"/>
          </a:xfrm>
          <a:prstGeom prst="rect">
            <a:avLst/>
          </a:prstGeom>
        </p:spPr>
      </p:pic>
      <p:pic>
        <p:nvPicPr>
          <p:cNvPr id="4" name="Picture 3" descr="Sch80 PVC EndCap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77000" y="5105400"/>
            <a:ext cx="1477562" cy="1524000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04800" y="1219200"/>
          <a:ext cx="8077203" cy="3701901"/>
        </p:xfrm>
        <a:graphic>
          <a:graphicData uri="http://schemas.openxmlformats.org/drawingml/2006/table">
            <a:tbl>
              <a:tblPr/>
              <a:tblGrid>
                <a:gridCol w="1181250"/>
                <a:gridCol w="766217"/>
                <a:gridCol w="766217"/>
                <a:gridCol w="766217"/>
                <a:gridCol w="766217"/>
                <a:gridCol w="859282"/>
                <a:gridCol w="838200"/>
                <a:gridCol w="685800"/>
                <a:gridCol w="681586"/>
                <a:gridCol w="766217"/>
              </a:tblGrid>
              <a:tr h="272324">
                <a:tc gridSpan="8">
                  <a:txBody>
                    <a:bodyPr/>
                    <a:lstStyle/>
                    <a:p>
                      <a:pPr algn="l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SCPI Underwater Housing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47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Design Requirement: 300 meter depth rating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calculated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value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23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Material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Yield Stress (PSI)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Working Strength (PSI)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I.D.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O.D.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Wall Thickness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Length (inches)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Preliminary Depth Rating (meters)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Factor of Safety over Failure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Notes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3890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Sch 40 PVC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3.042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3.500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0.229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0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Sch 80 PVC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2.864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3.500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0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Acetal(Delrin)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9000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3.750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0.375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76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Acetal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(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Delrin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)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9000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4.400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4.800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1.268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Jon's design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Modular Functionality</a:t>
            </a:r>
            <a:endParaRPr lang="en-US" dirty="0"/>
          </a:p>
        </p:txBody>
      </p:sp>
      <p:sp>
        <p:nvSpPr>
          <p:cNvPr id="3" name="Can 2"/>
          <p:cNvSpPr/>
          <p:nvPr/>
        </p:nvSpPr>
        <p:spPr>
          <a:xfrm>
            <a:off x="3733800" y="2286000"/>
            <a:ext cx="914400" cy="9144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an 3"/>
          <p:cNvSpPr/>
          <p:nvPr/>
        </p:nvSpPr>
        <p:spPr>
          <a:xfrm>
            <a:off x="3733800" y="4724400"/>
            <a:ext cx="914400" cy="16002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an 4"/>
          <p:cNvSpPr/>
          <p:nvPr/>
        </p:nvSpPr>
        <p:spPr>
          <a:xfrm>
            <a:off x="6248400" y="2362200"/>
            <a:ext cx="914400" cy="9144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 rot="10800000">
            <a:off x="3733800" y="5867400"/>
            <a:ext cx="914400" cy="685800"/>
            <a:chOff x="990600" y="3042804"/>
            <a:chExt cx="1371600" cy="1122218"/>
          </a:xfrm>
        </p:grpSpPr>
        <p:sp>
          <p:nvSpPr>
            <p:cNvPr id="7" name="Rectangle 6"/>
            <p:cNvSpPr/>
            <p:nvPr/>
          </p:nvSpPr>
          <p:spPr>
            <a:xfrm>
              <a:off x="990600" y="3435926"/>
              <a:ext cx="1371600" cy="29787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990600" y="3207326"/>
              <a:ext cx="1371600" cy="95769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990600" y="3042804"/>
              <a:ext cx="1371600" cy="95769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1653540" y="307042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286000" y="349879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1653539" y="3919662"/>
              <a:ext cx="45719" cy="457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1022509" y="349879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Can 13"/>
          <p:cNvSpPr/>
          <p:nvPr/>
        </p:nvSpPr>
        <p:spPr>
          <a:xfrm>
            <a:off x="1066800" y="2286000"/>
            <a:ext cx="914400" cy="9144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6248400" y="2209800"/>
            <a:ext cx="914400" cy="588818"/>
            <a:chOff x="2971800" y="3135802"/>
            <a:chExt cx="1371600" cy="1122218"/>
          </a:xfrm>
        </p:grpSpPr>
        <p:grpSp>
          <p:nvGrpSpPr>
            <p:cNvPr id="16" name="Group 27"/>
            <p:cNvGrpSpPr/>
            <p:nvPr/>
          </p:nvGrpSpPr>
          <p:grpSpPr>
            <a:xfrm>
              <a:off x="2971800" y="3135802"/>
              <a:ext cx="1371600" cy="1122218"/>
              <a:chOff x="990600" y="3042804"/>
              <a:chExt cx="1371600" cy="1122218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Oval 16"/>
            <p:cNvSpPr/>
            <p:nvPr/>
          </p:nvSpPr>
          <p:spPr>
            <a:xfrm>
              <a:off x="3200400" y="3300324"/>
              <a:ext cx="914400" cy="585876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733800" y="2133600"/>
            <a:ext cx="914400" cy="588818"/>
            <a:chOff x="2971800" y="3135802"/>
            <a:chExt cx="1371600" cy="1122218"/>
          </a:xfrm>
        </p:grpSpPr>
        <p:grpSp>
          <p:nvGrpSpPr>
            <p:cNvPr id="26" name="Group 27"/>
            <p:cNvGrpSpPr/>
            <p:nvPr/>
          </p:nvGrpSpPr>
          <p:grpSpPr>
            <a:xfrm>
              <a:off x="2971800" y="3135802"/>
              <a:ext cx="1371600" cy="1122218"/>
              <a:chOff x="990600" y="3042804"/>
              <a:chExt cx="1371600" cy="1122218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7" name="Oval 26"/>
            <p:cNvSpPr/>
            <p:nvPr/>
          </p:nvSpPr>
          <p:spPr>
            <a:xfrm>
              <a:off x="3200400" y="3300324"/>
              <a:ext cx="914400" cy="585876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1066800" y="2133600"/>
            <a:ext cx="914400" cy="588818"/>
            <a:chOff x="2971800" y="3135802"/>
            <a:chExt cx="1371600" cy="1122218"/>
          </a:xfrm>
        </p:grpSpPr>
        <p:grpSp>
          <p:nvGrpSpPr>
            <p:cNvPr id="36" name="Group 27"/>
            <p:cNvGrpSpPr/>
            <p:nvPr/>
          </p:nvGrpSpPr>
          <p:grpSpPr>
            <a:xfrm>
              <a:off x="2971800" y="3135802"/>
              <a:ext cx="1371600" cy="1122218"/>
              <a:chOff x="990600" y="3042804"/>
              <a:chExt cx="1371600" cy="1122218"/>
            </a:xfrm>
          </p:grpSpPr>
          <p:sp>
            <p:nvSpPr>
              <p:cNvPr id="38" name="Rectangle 37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14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7" name="Oval 36"/>
            <p:cNvSpPr/>
            <p:nvPr/>
          </p:nvSpPr>
          <p:spPr>
            <a:xfrm>
              <a:off x="3200400" y="3300324"/>
              <a:ext cx="914400" cy="585876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4"/>
          <p:cNvGrpSpPr/>
          <p:nvPr/>
        </p:nvGrpSpPr>
        <p:grpSpPr>
          <a:xfrm rot="10800000">
            <a:off x="1066800" y="2895600"/>
            <a:ext cx="914400" cy="685800"/>
            <a:chOff x="4953000" y="3186285"/>
            <a:chExt cx="1371600" cy="1122218"/>
          </a:xfrm>
        </p:grpSpPr>
        <p:grpSp>
          <p:nvGrpSpPr>
            <p:cNvPr id="46" name="Group 35"/>
            <p:cNvGrpSpPr/>
            <p:nvPr/>
          </p:nvGrpSpPr>
          <p:grpSpPr>
            <a:xfrm>
              <a:off x="4953000" y="3186285"/>
              <a:ext cx="1371600" cy="1122218"/>
              <a:chOff x="990600" y="3042804"/>
              <a:chExt cx="1371600" cy="1122218"/>
            </a:xfrm>
          </p:grpSpPr>
          <p:sp>
            <p:nvSpPr>
              <p:cNvPr id="55" name="Rectangle 54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Oval 59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7" name="Group 57"/>
            <p:cNvGrpSpPr/>
            <p:nvPr/>
          </p:nvGrpSpPr>
          <p:grpSpPr>
            <a:xfrm>
              <a:off x="5306853" y="3527060"/>
              <a:ext cx="152400" cy="195262"/>
              <a:chOff x="4648200" y="3038171"/>
              <a:chExt cx="152400" cy="195262"/>
            </a:xfrm>
          </p:grpSpPr>
          <p:sp>
            <p:nvSpPr>
              <p:cNvPr id="52" name="Oval 24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Rectangle 10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8" name="Group 65"/>
            <p:cNvGrpSpPr/>
            <p:nvPr/>
          </p:nvGrpSpPr>
          <p:grpSpPr>
            <a:xfrm>
              <a:off x="5809903" y="3533082"/>
              <a:ext cx="152400" cy="195262"/>
              <a:chOff x="4648200" y="3038171"/>
              <a:chExt cx="152400" cy="195262"/>
            </a:xfrm>
          </p:grpSpPr>
          <p:sp>
            <p:nvSpPr>
              <p:cNvPr id="49" name="Oval 48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62" name="Group 61"/>
          <p:cNvGrpSpPr/>
          <p:nvPr/>
        </p:nvGrpSpPr>
        <p:grpSpPr>
          <a:xfrm rot="10800000">
            <a:off x="6248400" y="2895600"/>
            <a:ext cx="914400" cy="685800"/>
            <a:chOff x="4953000" y="3186285"/>
            <a:chExt cx="1371600" cy="1122218"/>
          </a:xfrm>
        </p:grpSpPr>
        <p:grpSp>
          <p:nvGrpSpPr>
            <p:cNvPr id="63" name="Group 35"/>
            <p:cNvGrpSpPr/>
            <p:nvPr/>
          </p:nvGrpSpPr>
          <p:grpSpPr>
            <a:xfrm>
              <a:off x="4953000" y="3186285"/>
              <a:ext cx="1371600" cy="1122218"/>
              <a:chOff x="990600" y="3042804"/>
              <a:chExt cx="1371600" cy="1122218"/>
            </a:xfrm>
          </p:grpSpPr>
          <p:sp>
            <p:nvSpPr>
              <p:cNvPr id="72" name="Rectangle 71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Oval 74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" name="Group 57"/>
            <p:cNvGrpSpPr/>
            <p:nvPr/>
          </p:nvGrpSpPr>
          <p:grpSpPr>
            <a:xfrm>
              <a:off x="5306853" y="3527060"/>
              <a:ext cx="152400" cy="195262"/>
              <a:chOff x="4648200" y="3038171"/>
              <a:chExt cx="152400" cy="195262"/>
            </a:xfrm>
          </p:grpSpPr>
          <p:sp>
            <p:nvSpPr>
              <p:cNvPr id="69" name="Oval 68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 10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Oval 70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5" name="Group 65"/>
            <p:cNvGrpSpPr/>
            <p:nvPr/>
          </p:nvGrpSpPr>
          <p:grpSpPr>
            <a:xfrm>
              <a:off x="5809903" y="3533082"/>
              <a:ext cx="152400" cy="195262"/>
              <a:chOff x="4648200" y="3038171"/>
              <a:chExt cx="152400" cy="195262"/>
            </a:xfrm>
          </p:grpSpPr>
          <p:sp>
            <p:nvSpPr>
              <p:cNvPr id="66" name="Oval 65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Oval 67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9" name="Group 78"/>
          <p:cNvGrpSpPr/>
          <p:nvPr/>
        </p:nvGrpSpPr>
        <p:grpSpPr>
          <a:xfrm rot="10800000">
            <a:off x="3733800" y="2819400"/>
            <a:ext cx="914400" cy="838200"/>
            <a:chOff x="5029200" y="3886200"/>
            <a:chExt cx="3352800" cy="2971800"/>
          </a:xfrm>
        </p:grpSpPr>
        <p:grpSp>
          <p:nvGrpSpPr>
            <p:cNvPr id="80" name="Group 122"/>
            <p:cNvGrpSpPr/>
            <p:nvPr/>
          </p:nvGrpSpPr>
          <p:grpSpPr>
            <a:xfrm>
              <a:off x="5029200" y="3886200"/>
              <a:ext cx="3352800" cy="2971800"/>
              <a:chOff x="4953000" y="3186285"/>
              <a:chExt cx="1371600" cy="1122218"/>
            </a:xfrm>
          </p:grpSpPr>
          <p:grpSp>
            <p:nvGrpSpPr>
              <p:cNvPr id="84" name="Group 35"/>
              <p:cNvGrpSpPr/>
              <p:nvPr/>
            </p:nvGrpSpPr>
            <p:grpSpPr>
              <a:xfrm>
                <a:off x="4953000" y="3186285"/>
                <a:ext cx="1371600" cy="1122218"/>
                <a:chOff x="990600" y="3042804"/>
                <a:chExt cx="1371600" cy="1122218"/>
              </a:xfrm>
            </p:grpSpPr>
            <p:sp>
              <p:nvSpPr>
                <p:cNvPr id="93" name="Rectangle 92"/>
                <p:cNvSpPr/>
                <p:nvPr/>
              </p:nvSpPr>
              <p:spPr>
                <a:xfrm>
                  <a:off x="990600" y="3435926"/>
                  <a:ext cx="1371600" cy="29787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4" name="Oval 93"/>
                <p:cNvSpPr/>
                <p:nvPr/>
              </p:nvSpPr>
              <p:spPr>
                <a:xfrm>
                  <a:off x="990600" y="3207326"/>
                  <a:ext cx="1371600" cy="957696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Oval 94"/>
                <p:cNvSpPr/>
                <p:nvPr/>
              </p:nvSpPr>
              <p:spPr>
                <a:xfrm>
                  <a:off x="990600" y="3042804"/>
                  <a:ext cx="1371600" cy="957696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" name="Oval 95"/>
                <p:cNvSpPr/>
                <p:nvPr/>
              </p:nvSpPr>
              <p:spPr>
                <a:xfrm>
                  <a:off x="1653540" y="3070428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7" name="Oval 96"/>
                <p:cNvSpPr/>
                <p:nvPr/>
              </p:nvSpPr>
              <p:spPr>
                <a:xfrm>
                  <a:off x="2286000" y="3498792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8" name="Oval 97"/>
                <p:cNvSpPr/>
                <p:nvPr/>
              </p:nvSpPr>
              <p:spPr>
                <a:xfrm>
                  <a:off x="1653539" y="3919662"/>
                  <a:ext cx="45719" cy="4572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Oval 98"/>
                <p:cNvSpPr/>
                <p:nvPr/>
              </p:nvSpPr>
              <p:spPr>
                <a:xfrm>
                  <a:off x="1022509" y="3498792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5" name="Group 57"/>
              <p:cNvGrpSpPr/>
              <p:nvPr/>
            </p:nvGrpSpPr>
            <p:grpSpPr>
              <a:xfrm>
                <a:off x="5251349" y="3522257"/>
                <a:ext cx="152400" cy="195262"/>
                <a:chOff x="4592696" y="3033368"/>
                <a:chExt cx="152400" cy="195262"/>
              </a:xfrm>
            </p:grpSpPr>
            <p:sp>
              <p:nvSpPr>
                <p:cNvPr id="90" name="Oval 89"/>
                <p:cNvSpPr/>
                <p:nvPr/>
              </p:nvSpPr>
              <p:spPr>
                <a:xfrm>
                  <a:off x="4592696" y="3152430"/>
                  <a:ext cx="152400" cy="76200"/>
                </a:xfrm>
                <a:prstGeom prst="ellipse">
                  <a:avLst/>
                </a:prstGeom>
                <a:solidFill>
                  <a:schemeClr val="tx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" name="Rectangle 10"/>
                <p:cNvSpPr/>
                <p:nvPr/>
              </p:nvSpPr>
              <p:spPr>
                <a:xfrm>
                  <a:off x="4606074" y="3071469"/>
                  <a:ext cx="124691" cy="119062"/>
                </a:xfrm>
                <a:prstGeom prst="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" name="Oval 91"/>
                <p:cNvSpPr/>
                <p:nvPr/>
              </p:nvSpPr>
              <p:spPr>
                <a:xfrm>
                  <a:off x="4592696" y="3033368"/>
                  <a:ext cx="152400" cy="76200"/>
                </a:xfrm>
                <a:prstGeom prst="ellipse">
                  <a:avLst/>
                </a:prstGeom>
                <a:pattFill prst="pct90">
                  <a:fgClr>
                    <a:schemeClr val="tx1"/>
                  </a:fgClr>
                  <a:bgClr>
                    <a:schemeClr val="bg1"/>
                  </a:bgClr>
                </a:patt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6" name="Group 65"/>
              <p:cNvGrpSpPr/>
              <p:nvPr/>
            </p:nvGrpSpPr>
            <p:grpSpPr>
              <a:xfrm>
                <a:off x="5874804" y="3522257"/>
                <a:ext cx="152400" cy="195262"/>
                <a:chOff x="4713101" y="3027346"/>
                <a:chExt cx="152400" cy="195262"/>
              </a:xfrm>
            </p:grpSpPr>
            <p:sp>
              <p:nvSpPr>
                <p:cNvPr id="87" name="Oval 86"/>
                <p:cNvSpPr/>
                <p:nvPr/>
              </p:nvSpPr>
              <p:spPr>
                <a:xfrm>
                  <a:off x="4713101" y="3146408"/>
                  <a:ext cx="152400" cy="76200"/>
                </a:xfrm>
                <a:prstGeom prst="ellipse">
                  <a:avLst/>
                </a:prstGeom>
                <a:solidFill>
                  <a:schemeClr val="tx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87"/>
                <p:cNvSpPr/>
                <p:nvPr/>
              </p:nvSpPr>
              <p:spPr>
                <a:xfrm>
                  <a:off x="4726479" y="3065447"/>
                  <a:ext cx="124691" cy="119062"/>
                </a:xfrm>
                <a:prstGeom prst="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Oval 88"/>
                <p:cNvSpPr/>
                <p:nvPr/>
              </p:nvSpPr>
              <p:spPr>
                <a:xfrm>
                  <a:off x="4713101" y="3027346"/>
                  <a:ext cx="152400" cy="76200"/>
                </a:xfrm>
                <a:prstGeom prst="ellipse">
                  <a:avLst/>
                </a:prstGeom>
                <a:pattFill prst="pct90">
                  <a:fgClr>
                    <a:schemeClr val="tx1"/>
                  </a:fgClr>
                  <a:bgClr>
                    <a:schemeClr val="bg1"/>
                  </a:bgClr>
                </a:patt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81" name="Oval 80"/>
            <p:cNvSpPr/>
            <p:nvPr/>
          </p:nvSpPr>
          <p:spPr>
            <a:xfrm>
              <a:off x="6520498" y="5091199"/>
              <a:ext cx="372533" cy="20178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81"/>
            <p:cNvSpPr/>
            <p:nvPr/>
          </p:nvSpPr>
          <p:spPr>
            <a:xfrm>
              <a:off x="6553200" y="4876800"/>
              <a:ext cx="304800" cy="31529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/>
            <p:cNvSpPr/>
            <p:nvPr/>
          </p:nvSpPr>
          <p:spPr>
            <a:xfrm>
              <a:off x="6520498" y="4775905"/>
              <a:ext cx="372533" cy="201789"/>
            </a:xfrm>
            <a:prstGeom prst="ellipse">
              <a:avLst/>
            </a:prstGeom>
            <a:pattFill prst="pct90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0" name="Freeform 99"/>
          <p:cNvSpPr/>
          <p:nvPr/>
        </p:nvSpPr>
        <p:spPr>
          <a:xfrm>
            <a:off x="1434029" y="3382178"/>
            <a:ext cx="2543060" cy="862988"/>
          </a:xfrm>
          <a:custGeom>
            <a:avLst/>
            <a:gdLst>
              <a:gd name="connsiteX0" fmla="*/ 251552 w 2543060"/>
              <a:gd name="connsiteY0" fmla="*/ 11017 h 862988"/>
              <a:gd name="connsiteX1" fmla="*/ 317653 w 2543060"/>
              <a:gd name="connsiteY1" fmla="*/ 760164 h 862988"/>
              <a:gd name="connsiteX2" fmla="*/ 2157470 w 2543060"/>
              <a:gd name="connsiteY2" fmla="*/ 627962 h 862988"/>
              <a:gd name="connsiteX3" fmla="*/ 2543060 w 2543060"/>
              <a:gd name="connsiteY3" fmla="*/ 0 h 862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3060" h="862988">
                <a:moveTo>
                  <a:pt x="251552" y="11017"/>
                </a:moveTo>
                <a:cubicBezTo>
                  <a:pt x="125776" y="334178"/>
                  <a:pt x="0" y="657340"/>
                  <a:pt x="317653" y="760164"/>
                </a:cubicBezTo>
                <a:cubicBezTo>
                  <a:pt x="635306" y="862988"/>
                  <a:pt x="1786569" y="754656"/>
                  <a:pt x="2157470" y="627962"/>
                </a:cubicBezTo>
                <a:cubicBezTo>
                  <a:pt x="2528371" y="501268"/>
                  <a:pt x="2489812" y="104660"/>
                  <a:pt x="2543060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 100"/>
          <p:cNvSpPr/>
          <p:nvPr/>
        </p:nvSpPr>
        <p:spPr>
          <a:xfrm flipH="1">
            <a:off x="4419600" y="3352800"/>
            <a:ext cx="2362200" cy="862988"/>
          </a:xfrm>
          <a:custGeom>
            <a:avLst/>
            <a:gdLst>
              <a:gd name="connsiteX0" fmla="*/ 251552 w 2543060"/>
              <a:gd name="connsiteY0" fmla="*/ 11017 h 862988"/>
              <a:gd name="connsiteX1" fmla="*/ 317653 w 2543060"/>
              <a:gd name="connsiteY1" fmla="*/ 760164 h 862988"/>
              <a:gd name="connsiteX2" fmla="*/ 2157470 w 2543060"/>
              <a:gd name="connsiteY2" fmla="*/ 627962 h 862988"/>
              <a:gd name="connsiteX3" fmla="*/ 2543060 w 2543060"/>
              <a:gd name="connsiteY3" fmla="*/ 0 h 862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3060" h="862988">
                <a:moveTo>
                  <a:pt x="251552" y="11017"/>
                </a:moveTo>
                <a:cubicBezTo>
                  <a:pt x="125776" y="334178"/>
                  <a:pt x="0" y="657340"/>
                  <a:pt x="317653" y="760164"/>
                </a:cubicBezTo>
                <a:cubicBezTo>
                  <a:pt x="635306" y="862988"/>
                  <a:pt x="1786569" y="754656"/>
                  <a:pt x="2157470" y="627962"/>
                </a:cubicBezTo>
                <a:cubicBezTo>
                  <a:pt x="2528371" y="501268"/>
                  <a:pt x="2489812" y="104660"/>
                  <a:pt x="2543060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TextBox 101"/>
          <p:cNvSpPr txBox="1"/>
          <p:nvPr/>
        </p:nvSpPr>
        <p:spPr>
          <a:xfrm>
            <a:off x="3657600" y="1676400"/>
            <a:ext cx="904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Camera</a:t>
            </a:r>
            <a:endParaRPr lang="en-US" dirty="0"/>
          </a:p>
        </p:txBody>
      </p:sp>
      <p:sp>
        <p:nvSpPr>
          <p:cNvPr id="103" name="TextBox 102"/>
          <p:cNvSpPr txBox="1"/>
          <p:nvPr/>
        </p:nvSpPr>
        <p:spPr>
          <a:xfrm>
            <a:off x="1219200" y="1676400"/>
            <a:ext cx="641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Light</a:t>
            </a:r>
            <a:endParaRPr lang="en-US" dirty="0"/>
          </a:p>
        </p:txBody>
      </p:sp>
      <p:sp>
        <p:nvSpPr>
          <p:cNvPr id="104" name="TextBox 103"/>
          <p:cNvSpPr txBox="1"/>
          <p:nvPr/>
        </p:nvSpPr>
        <p:spPr>
          <a:xfrm>
            <a:off x="6477000" y="1676400"/>
            <a:ext cx="641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Light</a:t>
            </a:r>
            <a:endParaRPr lang="en-US" dirty="0"/>
          </a:p>
        </p:txBody>
      </p:sp>
      <p:sp>
        <p:nvSpPr>
          <p:cNvPr id="105" name="TextBox 104"/>
          <p:cNvSpPr txBox="1"/>
          <p:nvPr/>
        </p:nvSpPr>
        <p:spPr>
          <a:xfrm>
            <a:off x="4648200" y="4800600"/>
            <a:ext cx="867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Battery</a:t>
            </a:r>
            <a:endParaRPr lang="en-US" dirty="0"/>
          </a:p>
        </p:txBody>
      </p:sp>
      <p:grpSp>
        <p:nvGrpSpPr>
          <p:cNvPr id="106" name="Group 105"/>
          <p:cNvGrpSpPr/>
          <p:nvPr/>
        </p:nvGrpSpPr>
        <p:grpSpPr>
          <a:xfrm>
            <a:off x="3733800" y="4495800"/>
            <a:ext cx="914400" cy="685800"/>
            <a:chOff x="4953000" y="3186285"/>
            <a:chExt cx="1371600" cy="1122218"/>
          </a:xfrm>
        </p:grpSpPr>
        <p:grpSp>
          <p:nvGrpSpPr>
            <p:cNvPr id="107" name="Group 35"/>
            <p:cNvGrpSpPr/>
            <p:nvPr/>
          </p:nvGrpSpPr>
          <p:grpSpPr>
            <a:xfrm>
              <a:off x="4953000" y="3186285"/>
              <a:ext cx="1371600" cy="1122218"/>
              <a:chOff x="990600" y="3042804"/>
              <a:chExt cx="1371600" cy="1122218"/>
            </a:xfrm>
          </p:grpSpPr>
          <p:sp>
            <p:nvSpPr>
              <p:cNvPr id="116" name="Rectangle 115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Oval 116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Oval 117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Oval 118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Oval 119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Oval 120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Oval 121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57"/>
            <p:cNvGrpSpPr/>
            <p:nvPr/>
          </p:nvGrpSpPr>
          <p:grpSpPr>
            <a:xfrm>
              <a:off x="5306853" y="3527060"/>
              <a:ext cx="152400" cy="195262"/>
              <a:chOff x="4648200" y="3038171"/>
              <a:chExt cx="152400" cy="195262"/>
            </a:xfrm>
          </p:grpSpPr>
          <p:sp>
            <p:nvSpPr>
              <p:cNvPr id="113" name="Oval 112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0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Oval 114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9" name="Group 65"/>
            <p:cNvGrpSpPr/>
            <p:nvPr/>
          </p:nvGrpSpPr>
          <p:grpSpPr>
            <a:xfrm>
              <a:off x="5809903" y="3533082"/>
              <a:ext cx="152400" cy="195262"/>
              <a:chOff x="4648200" y="3038171"/>
              <a:chExt cx="152400" cy="195262"/>
            </a:xfrm>
          </p:grpSpPr>
          <p:sp>
            <p:nvSpPr>
              <p:cNvPr id="110" name="Oval 109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Rectangle 110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Oval 111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23" name="Freeform 122"/>
          <p:cNvSpPr/>
          <p:nvPr/>
        </p:nvSpPr>
        <p:spPr>
          <a:xfrm>
            <a:off x="4026665" y="3393195"/>
            <a:ext cx="170762" cy="1288974"/>
          </a:xfrm>
          <a:custGeom>
            <a:avLst/>
            <a:gdLst>
              <a:gd name="connsiteX0" fmla="*/ 5508 w 170762"/>
              <a:gd name="connsiteY0" fmla="*/ 1288974 h 1288974"/>
              <a:gd name="connsiteX1" fmla="*/ 27542 w 170762"/>
              <a:gd name="connsiteY1" fmla="*/ 683046 h 1288974"/>
              <a:gd name="connsiteX2" fmla="*/ 170762 w 170762"/>
              <a:gd name="connsiteY2" fmla="*/ 0 h 1288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0762" h="1288974">
                <a:moveTo>
                  <a:pt x="5508" y="1288974"/>
                </a:moveTo>
                <a:cubicBezTo>
                  <a:pt x="2754" y="1093424"/>
                  <a:pt x="0" y="897875"/>
                  <a:pt x="27542" y="683046"/>
                </a:cubicBezTo>
                <a:cubicBezTo>
                  <a:pt x="55084" y="468217"/>
                  <a:pt x="148728" y="112005"/>
                  <a:pt x="170762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 Selection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62400"/>
          </a:xfrm>
        </p:spPr>
        <p:txBody>
          <a:bodyPr/>
          <a:lstStyle/>
          <a:p>
            <a:r>
              <a:rPr lang="en-US" dirty="0" err="1" smtClean="0"/>
              <a:t>GoPro</a:t>
            </a:r>
            <a:r>
              <a:rPr lang="en-US" dirty="0" smtClean="0"/>
              <a:t> </a:t>
            </a:r>
            <a:r>
              <a:rPr lang="en-US" dirty="0" err="1" smtClean="0"/>
              <a:t>Hero2</a:t>
            </a:r>
            <a:endParaRPr lang="en-US" dirty="0" smtClean="0"/>
          </a:p>
          <a:p>
            <a:r>
              <a:rPr lang="en-US" dirty="0" smtClean="0"/>
              <a:t>Contour</a:t>
            </a:r>
          </a:p>
          <a:p>
            <a:r>
              <a:rPr lang="en-US" dirty="0" smtClean="0"/>
              <a:t>Nikon 1 </a:t>
            </a:r>
            <a:r>
              <a:rPr lang="en-US" dirty="0" err="1" smtClean="0"/>
              <a:t>V1</a:t>
            </a:r>
            <a:endParaRPr lang="en-US" dirty="0" smtClean="0"/>
          </a:p>
          <a:p>
            <a:r>
              <a:rPr lang="en-US" dirty="0" smtClean="0"/>
              <a:t>Canon </a:t>
            </a:r>
            <a:r>
              <a:rPr lang="en-US" dirty="0" err="1" smtClean="0"/>
              <a:t>G12</a:t>
            </a:r>
            <a:endParaRPr lang="en-US" dirty="0" smtClean="0"/>
          </a:p>
          <a:p>
            <a:r>
              <a:rPr lang="en-US" dirty="0" smtClean="0"/>
              <a:t>Ricoh </a:t>
            </a:r>
            <a:r>
              <a:rPr lang="en-US" dirty="0" err="1" smtClean="0"/>
              <a:t>GXR</a:t>
            </a:r>
            <a:endParaRPr lang="en-US" dirty="0" smtClean="0"/>
          </a:p>
          <a:p>
            <a:r>
              <a:rPr lang="en-US" dirty="0" err="1" smtClean="0"/>
              <a:t>Lytro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 Testing</a:t>
            </a:r>
            <a:endParaRPr lang="en-US" dirty="0"/>
          </a:p>
        </p:txBody>
      </p:sp>
      <p:pic>
        <p:nvPicPr>
          <p:cNvPr id="6" name="Picture 5" descr="Seawater Lab Aquariu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6400" y="1371600"/>
            <a:ext cx="5308375" cy="487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 Selection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28600" y="1524000"/>
          <a:ext cx="8305802" cy="3169920"/>
        </p:xfrm>
        <a:graphic>
          <a:graphicData uri="http://schemas.openxmlformats.org/drawingml/2006/table">
            <a:tbl>
              <a:tblPr/>
              <a:tblGrid>
                <a:gridCol w="2549138"/>
                <a:gridCol w="1150770"/>
                <a:gridCol w="1151708"/>
                <a:gridCol w="1150770"/>
                <a:gridCol w="1151708"/>
                <a:gridCol w="1151708"/>
              </a:tblGrid>
              <a:tr h="2286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/>
                          <a:ea typeface="Times New Roman"/>
                        </a:rPr>
                        <a:t>GoPro Hero2</a:t>
                      </a:r>
                      <a:endParaRPr lang="en-US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/>
                          <a:ea typeface="Times New Roman"/>
                        </a:rPr>
                        <a:t>Nikon </a:t>
                      </a:r>
                      <a:r>
                        <a:rPr lang="en-US" sz="1400" dirty="0" smtClean="0">
                          <a:latin typeface="Arial"/>
                          <a:ea typeface="Times New Roman"/>
                        </a:rPr>
                        <a:t>1 </a:t>
                      </a:r>
                      <a:r>
                        <a:rPr lang="en-US" sz="1400" dirty="0" err="1" smtClean="0">
                          <a:latin typeface="Arial"/>
                          <a:ea typeface="Times New Roman"/>
                        </a:rPr>
                        <a:t>V1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/>
                          <a:ea typeface="Times New Roman"/>
                        </a:rPr>
                        <a:t>Canon </a:t>
                      </a:r>
                      <a:r>
                        <a:rPr lang="en-US" sz="1400" dirty="0" err="1" smtClean="0">
                          <a:latin typeface="Arial"/>
                          <a:ea typeface="Times New Roman"/>
                        </a:rPr>
                        <a:t>G12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/>
                          <a:ea typeface="Times New Roman"/>
                        </a:rPr>
                        <a:t>Contour</a:t>
                      </a: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/>
                          <a:ea typeface="Times New Roman"/>
                        </a:rPr>
                        <a:t>Ricoh</a:t>
                      </a:r>
                      <a:r>
                        <a:rPr lang="en-US" sz="1400" baseline="0" dirty="0" smtClean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/>
                          <a:ea typeface="Times New Roman"/>
                        </a:rPr>
                        <a:t>GXR</a:t>
                      </a: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/>
                          <a:ea typeface="Times New Roman"/>
                        </a:rPr>
                        <a:t>Interfacing </a:t>
                      </a:r>
                      <a:r>
                        <a:rPr lang="en-US" sz="1400" dirty="0">
                          <a:latin typeface="Arial"/>
                          <a:ea typeface="Times New Roman"/>
                        </a:rPr>
                        <a:t>– control</a:t>
                      </a:r>
                      <a:r>
                        <a:rPr lang="en-US" sz="1400" baseline="30000" dirty="0">
                          <a:latin typeface="Arial"/>
                          <a:ea typeface="Times New Roman"/>
                        </a:rPr>
                        <a:t>(1)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/>
                          <a:ea typeface="Times New Roman"/>
                        </a:rPr>
                        <a:t>Interfacing </a:t>
                      </a:r>
                      <a:r>
                        <a:rPr lang="en-US" sz="1400" dirty="0">
                          <a:latin typeface="Arial"/>
                          <a:ea typeface="Times New Roman"/>
                        </a:rPr>
                        <a:t>– settings</a:t>
                      </a:r>
                      <a:r>
                        <a:rPr lang="en-US" sz="1400" baseline="30000" dirty="0">
                          <a:latin typeface="Arial"/>
                          <a:ea typeface="Times New Roman"/>
                        </a:rPr>
                        <a:t>(2)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/>
                          <a:ea typeface="Times New Roman"/>
                        </a:rPr>
                        <a:t>Size (W</a:t>
                      </a:r>
                      <a:r>
                        <a:rPr lang="en-US" sz="1400" baseline="0" dirty="0" smtClean="0">
                          <a:latin typeface="Arial"/>
                          <a:ea typeface="Times New Roman"/>
                        </a:rPr>
                        <a:t> x H)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/>
                          <a:ea typeface="Times New Roman"/>
                        </a:rPr>
                        <a:t>1.6” x 2.4”</a:t>
                      </a: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/>
                          <a:ea typeface="Times New Roman"/>
                        </a:rPr>
                        <a:t>4.4” x 3”</a:t>
                      </a: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/>
                          <a:ea typeface="Times New Roman"/>
                        </a:rPr>
                        <a:t>4.4” x 3”</a:t>
                      </a: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/>
                          <a:ea typeface="Times New Roman"/>
                        </a:rPr>
                        <a:t>2” (</a:t>
                      </a:r>
                      <a:r>
                        <a:rPr lang="en-US" sz="1400" dirty="0" err="1" smtClean="0">
                          <a:latin typeface="Arial"/>
                          <a:ea typeface="Times New Roman"/>
                        </a:rPr>
                        <a:t>Diam</a:t>
                      </a:r>
                      <a:r>
                        <a:rPr lang="en-US" sz="1400" dirty="0" smtClean="0">
                          <a:latin typeface="Arial"/>
                          <a:ea typeface="Times New Roman"/>
                        </a:rPr>
                        <a:t>)</a:t>
                      </a: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/>
                          <a:ea typeface="Times New Roman"/>
                        </a:rPr>
                        <a:t>4.6” x 2.8”</a:t>
                      </a: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/>
                          <a:ea typeface="Times New Roman"/>
                        </a:rPr>
                        <a:t>Cost</a:t>
                      </a:r>
                      <a:endParaRPr lang="en-US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/>
                          <a:ea typeface="Times New Roman"/>
                        </a:rPr>
                        <a:t>$299</a:t>
                      </a: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/>
                          <a:ea typeface="Times New Roman"/>
                        </a:rPr>
                        <a:t>$799</a:t>
                      </a: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/>
                          <a:ea typeface="Times New Roman"/>
                        </a:rPr>
                        <a:t>$450</a:t>
                      </a: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/>
                          <a:ea typeface="Times New Roman"/>
                        </a:rPr>
                        <a:t>$199</a:t>
                      </a: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/>
                          <a:ea typeface="Times New Roman"/>
                        </a:rPr>
                        <a:t>$599</a:t>
                      </a: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/>
                          <a:ea typeface="Times New Roman"/>
                        </a:rPr>
                        <a:t>Energy Per Image</a:t>
                      </a:r>
                      <a:endParaRPr lang="en-US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aseline="0" dirty="0" smtClean="0">
                          <a:latin typeface="Arial"/>
                          <a:ea typeface="Times New Roman"/>
                        </a:rPr>
                        <a:t>6 </a:t>
                      </a:r>
                      <a:r>
                        <a:rPr lang="en-US" sz="1400" dirty="0" err="1" smtClean="0">
                          <a:latin typeface="Arial"/>
                          <a:ea typeface="Times New Roman"/>
                        </a:rPr>
                        <a:t>mWH</a:t>
                      </a: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/>
                          <a:ea typeface="Times New Roman"/>
                        </a:rPr>
                        <a:t>33 </a:t>
                      </a:r>
                      <a:r>
                        <a:rPr lang="en-US" sz="1400" dirty="0" err="1" smtClean="0">
                          <a:latin typeface="Arial"/>
                          <a:ea typeface="Times New Roman"/>
                        </a:rPr>
                        <a:t>mWH</a:t>
                      </a: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/>
                          <a:ea typeface="Times New Roman"/>
                        </a:rPr>
                        <a:t>21</a:t>
                      </a:r>
                      <a:r>
                        <a:rPr lang="en-US" sz="1400" baseline="0" dirty="0" smtClean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/>
                          <a:ea typeface="Times New Roman"/>
                        </a:rPr>
                        <a:t>mWH</a:t>
                      </a: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/>
                          <a:ea typeface="Times New Roman"/>
                        </a:rPr>
                        <a:t>18 </a:t>
                      </a:r>
                      <a:r>
                        <a:rPr lang="en-US" sz="1400" dirty="0" err="1" smtClean="0">
                          <a:latin typeface="Arial"/>
                          <a:ea typeface="Times New Roman"/>
                        </a:rPr>
                        <a:t>mWH</a:t>
                      </a:r>
                      <a:endParaRPr lang="en-US" sz="1400" dirty="0" smtClean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/>
                          <a:ea typeface="Times New Roman"/>
                        </a:rPr>
                        <a:t>Energy Standby</a:t>
                      </a:r>
                      <a:endParaRPr lang="en-US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/>
                          <a:ea typeface="Times New Roman"/>
                        </a:rPr>
                        <a:t>Image Quality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/>
                          <a:ea typeface="Times New Roman"/>
                        </a:rPr>
                        <a:t>Accessibility</a:t>
                      </a:r>
                      <a:r>
                        <a:rPr lang="en-US" sz="1400" baseline="30000">
                          <a:latin typeface="Arial"/>
                          <a:ea typeface="Times New Roman"/>
                        </a:rPr>
                        <a:t>(3)</a:t>
                      </a:r>
                      <a:endParaRPr lang="en-US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/>
                          <a:ea typeface="Times New Roman"/>
                        </a:rPr>
                        <a:t>Bottom Line</a:t>
                      </a:r>
                      <a:r>
                        <a:rPr lang="en-US" sz="1400" baseline="30000">
                          <a:latin typeface="Arial"/>
                          <a:ea typeface="Times New Roman"/>
                        </a:rPr>
                        <a:t>(4)</a:t>
                      </a:r>
                      <a:endParaRPr lang="en-US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28600" y="5105400"/>
            <a:ext cx="8610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(1) Ease with which the camera can be controlled as in, power up, power down, take pictures, etc.</a:t>
            </a:r>
            <a:endParaRPr lang="en-US" sz="1400" dirty="0" smtClean="0">
              <a:solidFill>
                <a:prstClr val="black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(2) Ease with which camera settings can be set and controlled as in f-stop, ISO, shutter speed, etc.</a:t>
            </a:r>
            <a:endParaRPr lang="en-US" sz="1400" dirty="0" smtClean="0">
              <a:solidFill>
                <a:prstClr val="black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(3) How accessible is this camera to the larger oceanographic community?</a:t>
            </a:r>
            <a:endParaRPr lang="en-US" sz="1400" dirty="0" smtClean="0">
              <a:solidFill>
                <a:prstClr val="black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(4) Are the images good enough for the PIs to do their research?</a:t>
            </a:r>
            <a:endParaRPr lang="en-US" sz="1400" dirty="0" smtClean="0">
              <a:solidFill>
                <a:prstClr val="black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Lighting Selection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530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Challenges</a:t>
            </a:r>
          </a:p>
          <a:p>
            <a:pPr lvl="1"/>
            <a:r>
              <a:rPr lang="en-US" dirty="0" smtClean="0"/>
              <a:t>Can enough light be provided for good </a:t>
            </a:r>
            <a:r>
              <a:rPr lang="en-US" dirty="0" smtClean="0"/>
              <a:t>images?</a:t>
            </a:r>
            <a:endParaRPr lang="en-US" dirty="0" smtClean="0"/>
          </a:p>
          <a:p>
            <a:pPr lvl="1"/>
            <a:r>
              <a:rPr lang="en-US" dirty="0" smtClean="0"/>
              <a:t>Will the energy required for the required number of images result in a reasonable battery </a:t>
            </a:r>
            <a:r>
              <a:rPr lang="en-US" dirty="0" smtClean="0"/>
              <a:t>volume?</a:t>
            </a:r>
            <a:endParaRPr lang="en-US" dirty="0" smtClean="0"/>
          </a:p>
          <a:p>
            <a:pPr lvl="1"/>
            <a:r>
              <a:rPr lang="en-US" dirty="0" smtClean="0"/>
              <a:t>What configuration of camera and lighting will produce the best </a:t>
            </a:r>
            <a:r>
              <a:rPr lang="en-US" dirty="0" smtClean="0"/>
              <a:t>images?</a:t>
            </a:r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Design method</a:t>
            </a:r>
          </a:p>
          <a:p>
            <a:pPr lvl="1"/>
            <a:r>
              <a:rPr lang="en-US" dirty="0" smtClean="0"/>
              <a:t>Calculate existing underwater and SLR strobe output.</a:t>
            </a:r>
          </a:p>
          <a:p>
            <a:pPr lvl="1"/>
            <a:r>
              <a:rPr lang="en-US" dirty="0" smtClean="0"/>
              <a:t>Review image examples and calculate illumination intensity.</a:t>
            </a:r>
          </a:p>
          <a:p>
            <a:pPr lvl="2"/>
            <a:r>
              <a:rPr lang="en-US" dirty="0" smtClean="0"/>
              <a:t>Use measured underwater strobe guide number values(1) and durations.</a:t>
            </a:r>
          </a:p>
          <a:p>
            <a:pPr lvl="2"/>
            <a:r>
              <a:rPr lang="en-US" dirty="0" smtClean="0"/>
              <a:t>Read metadata from </a:t>
            </a:r>
            <a:r>
              <a:rPr lang="en-US" dirty="0" err="1" smtClean="0"/>
              <a:t>exif</a:t>
            </a:r>
            <a:r>
              <a:rPr lang="en-US" dirty="0" smtClean="0"/>
              <a:t> files for aperture and shutter values.</a:t>
            </a:r>
          </a:p>
          <a:p>
            <a:pPr lvl="1"/>
            <a:r>
              <a:rPr lang="en-US" dirty="0" smtClean="0"/>
              <a:t>Determine if xenon strobe or LED lighting will best meet requirements.</a:t>
            </a:r>
          </a:p>
          <a:p>
            <a:pPr lvl="1"/>
            <a:r>
              <a:rPr lang="en-US" dirty="0" smtClean="0"/>
              <a:t>Determine camera requirements based on specific lighting options.</a:t>
            </a:r>
          </a:p>
          <a:p>
            <a:pPr lvl="2"/>
            <a:r>
              <a:rPr lang="en-US" dirty="0" smtClean="0"/>
              <a:t>Lens aperture needed</a:t>
            </a:r>
          </a:p>
          <a:p>
            <a:pPr lvl="2"/>
            <a:r>
              <a:rPr lang="en-US" dirty="0" smtClean="0"/>
              <a:t>Camera sensitivity (ISO)</a:t>
            </a:r>
          </a:p>
          <a:p>
            <a:pPr lvl="2"/>
            <a:r>
              <a:rPr lang="en-US" dirty="0" smtClean="0"/>
              <a:t>Shutter (or strobe) speed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90600" y="6172200"/>
            <a:ext cx="640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(1) Strobe exposure guide number is distance  X </a:t>
            </a:r>
            <a:r>
              <a:rPr lang="en-US" sz="2000" i="1" dirty="0" smtClean="0"/>
              <a:t>f</a:t>
            </a:r>
            <a:r>
              <a:rPr lang="en-US" sz="1600" dirty="0" smtClean="0"/>
              <a:t>-stop value at ISO 100.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307959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Illuminance and Lighting System Calculation Methods</a:t>
            </a:r>
            <a:endParaRPr lang="en-US" sz="2800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689548" y="2245128"/>
            <a:ext cx="4495800" cy="87907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3920" tIns="4761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cs typeface="Arial" charset="0"/>
              </a:rPr>
              <a:t>Exposure value is a base-2 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0B0080"/>
                </a:solidFill>
                <a:effectLst/>
                <a:latin typeface="Arial" charset="0"/>
                <a:cs typeface="Arial" charset="0"/>
                <a:hlinkClick r:id="rId2" tooltip="Logarithm"/>
              </a:rPr>
              <a:t>logarithmic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cs typeface="Arial" charset="0"/>
              </a:rPr>
              <a:t> scale defined by 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0B0080"/>
                </a:solidFill>
                <a:effectLst/>
                <a:latin typeface="Arial" charset="0"/>
                <a:cs typeface="Arial" charset="0"/>
                <a:hlinkClick r:id="rId3"/>
              </a:rPr>
              <a:t>Ray (2000, p. 318)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cs typeface="Arial" charset="0"/>
              </a:rPr>
              <a:t>:</a:t>
            </a:r>
            <a:endParaRPr kumimoji="0" lang="en-US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cs typeface="Arial" charset="0"/>
              </a:rPr>
              <a:t>  </a:t>
            </a:r>
            <a:endParaRPr kumimoji="0" lang="en-US" sz="25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cs typeface="Arial" charset="0"/>
              </a:rPr>
              <a:t>where</a:t>
            </a:r>
            <a:endParaRPr kumimoji="0" lang="en-US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cs typeface="Arial" charset="0"/>
              </a:rPr>
              <a:t>N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cs typeface="Arial" charset="0"/>
              </a:rPr>
              <a:t> is the relative 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0B0080"/>
                </a:solidFill>
                <a:effectLst/>
                <a:latin typeface="Arial" charset="0"/>
                <a:cs typeface="Arial" charset="0"/>
                <a:hlinkClick r:id="rId4" tooltip="Aperture"/>
              </a:rPr>
              <a:t>aperture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cs typeface="Arial" charset="0"/>
              </a:rPr>
              <a:t> (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0B0080"/>
                </a:solidFill>
                <a:effectLst/>
                <a:latin typeface="Arial" charset="0"/>
                <a:cs typeface="Arial" charset="0"/>
                <a:hlinkClick r:id="rId5" tooltip="F-number"/>
              </a:rPr>
              <a:t>f-number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cs typeface="Arial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cs typeface="Arial" charset="0"/>
              </a:rPr>
              <a:t>t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cs typeface="Arial" charset="0"/>
              </a:rPr>
              <a:t> is the exposure time (“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0B0080"/>
                </a:solidFill>
                <a:effectLst/>
                <a:latin typeface="Arial" charset="0"/>
                <a:cs typeface="Arial" charset="0"/>
                <a:hlinkClick r:id="rId6" tooltip="Shutter speed"/>
              </a:rPr>
              <a:t>shutter speed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cs typeface="Arial" charset="0"/>
              </a:rPr>
              <a:t>”) in seconds</a:t>
            </a:r>
            <a:r>
              <a:rPr kumimoji="0" lang="en-US" sz="900" b="0" i="0" u="none" strike="noStrike" cap="none" normalizeH="0" baseline="30000" dirty="0" smtClean="0">
                <a:ln>
                  <a:noFill/>
                </a:ln>
                <a:solidFill>
                  <a:srgbClr val="0B0080"/>
                </a:solidFill>
                <a:effectLst/>
                <a:latin typeface="Arial" charset="0"/>
                <a:cs typeface="Arial" charset="0"/>
                <a:hlinkClick r:id="rId3"/>
              </a:rPr>
              <a:t>[2]</a:t>
            </a:r>
            <a:endParaRPr kumimoji="0" lang="en-US" sz="9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9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3075" name="Picture 3" descr="\mathrm {EV} = \log_2 {\frac {N^2} {t} } \,,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8628" y="1788668"/>
            <a:ext cx="1480430" cy="497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38200" y="1219200"/>
            <a:ext cx="731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Step 1</a:t>
            </a:r>
            <a:r>
              <a:rPr lang="en-US" sz="1400" dirty="0" smtClean="0"/>
              <a:t>, calculate exposure value (EV) at ISO 100. EV represents all combinations of shutter speed and aperture that give the same exposure.</a:t>
            </a:r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844124" y="2917044"/>
            <a:ext cx="76140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Note: For strobe exposures the strobe duration was measured and is used for </a:t>
            </a:r>
            <a:r>
              <a:rPr lang="en-US" sz="1200" i="1" dirty="0" smtClean="0"/>
              <a:t>t. </a:t>
            </a:r>
            <a:r>
              <a:rPr lang="en-US" sz="1200" dirty="0" smtClean="0"/>
              <a:t>The strobe guide number can be used for </a:t>
            </a:r>
            <a:r>
              <a:rPr lang="en-US" sz="1200" i="1" dirty="0" smtClean="0"/>
              <a:t>N</a:t>
            </a:r>
            <a:endParaRPr lang="en-US" sz="1200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851213" y="3369115"/>
            <a:ext cx="75378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Step 2</a:t>
            </a:r>
            <a:r>
              <a:rPr lang="en-US" sz="1400" dirty="0" smtClean="0"/>
              <a:t>, calculate illuminance value in Lux (Lumens m^) on target at different  ISO values from EV.</a:t>
            </a:r>
            <a:endParaRPr lang="en-US" sz="14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1146" y="3749029"/>
            <a:ext cx="1663408" cy="47034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027226" y="3830311"/>
            <a:ext cx="2209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 = meter constant of 250</a:t>
            </a:r>
            <a:endParaRPr lang="en-US" sz="1400" dirty="0"/>
          </a:p>
        </p:txBody>
      </p:sp>
      <p:grpSp>
        <p:nvGrpSpPr>
          <p:cNvPr id="20" name="Group 19"/>
          <p:cNvGrpSpPr/>
          <p:nvPr/>
        </p:nvGrpSpPr>
        <p:grpSpPr>
          <a:xfrm>
            <a:off x="874867" y="4199077"/>
            <a:ext cx="3156701" cy="268069"/>
            <a:chOff x="948628" y="4080606"/>
            <a:chExt cx="3156701" cy="268069"/>
          </a:xfrm>
        </p:grpSpPr>
        <p:sp>
          <p:nvSpPr>
            <p:cNvPr id="16" name="Rectangle 15"/>
            <p:cNvSpPr/>
            <p:nvPr/>
          </p:nvSpPr>
          <p:spPr>
            <a:xfrm>
              <a:off x="948628" y="4087065"/>
              <a:ext cx="1811714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00" i="1" dirty="0"/>
                <a:t>S</a:t>
              </a:r>
              <a:r>
                <a:rPr lang="en-US" sz="1100" dirty="0"/>
                <a:t> is the ISO arithmetic </a:t>
              </a:r>
              <a:r>
                <a:rPr lang="en-US" sz="1100" dirty="0">
                  <a:hlinkClick r:id="rId9" tooltip="Film speed"/>
                </a:rPr>
                <a:t>speed</a:t>
              </a:r>
              <a:endParaRPr lang="en-US" sz="11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819400" y="4080606"/>
              <a:ext cx="1285929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00" i="1" dirty="0"/>
                <a:t>E</a:t>
              </a:r>
              <a:r>
                <a:rPr lang="en-US" sz="1100" dirty="0"/>
                <a:t> is the </a:t>
              </a:r>
              <a:r>
                <a:rPr lang="en-US" sz="1100" u="sng" dirty="0">
                  <a:hlinkClick r:id="rId10" tooltip="Illuminance"/>
                </a:rPr>
                <a:t>illuminance</a:t>
              </a:r>
              <a:endParaRPr lang="en-US" sz="1100" dirty="0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870356" y="4393738"/>
            <a:ext cx="6627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To solve for </a:t>
            </a:r>
            <a:r>
              <a:rPr lang="en-US" sz="1200" i="1" dirty="0" smtClean="0"/>
              <a:t>E </a:t>
            </a:r>
            <a:r>
              <a:rPr lang="en-US" sz="1200" dirty="0" smtClean="0"/>
              <a:t>formula </a:t>
            </a:r>
            <a:r>
              <a:rPr lang="en-US" sz="1200" dirty="0"/>
              <a:t>becomes: </a:t>
            </a:r>
            <a:r>
              <a:rPr lang="en-US" i="1" dirty="0" smtClean="0"/>
              <a:t>E</a:t>
            </a:r>
            <a:r>
              <a:rPr lang="en-US" sz="1200" dirty="0" smtClean="0"/>
              <a:t> </a:t>
            </a:r>
            <a:r>
              <a:rPr lang="en-US" sz="1600" dirty="0" smtClean="0"/>
              <a:t>=2^(EV-LOG2(ISO/250)</a:t>
            </a:r>
            <a:endParaRPr lang="en-US" sz="1600" i="1" dirty="0"/>
          </a:p>
        </p:txBody>
      </p:sp>
      <p:sp>
        <p:nvSpPr>
          <p:cNvPr id="22" name="TextBox 21"/>
          <p:cNvSpPr txBox="1"/>
          <p:nvPr/>
        </p:nvSpPr>
        <p:spPr>
          <a:xfrm>
            <a:off x="870356" y="5029200"/>
            <a:ext cx="6322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Step 3</a:t>
            </a:r>
            <a:r>
              <a:rPr lang="en-US" sz="1400" dirty="0" smtClean="0"/>
              <a:t>, Design LED lighting system to provide similar illuminance to example images.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870357" y="5410200"/>
            <a:ext cx="63224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Step 4</a:t>
            </a:r>
            <a:r>
              <a:rPr lang="en-US" sz="1400" dirty="0" smtClean="0"/>
              <a:t>, Reverse calculations to specify aperture, shutter speed and ISO (camera sensitivity) for a given lighting design.</a:t>
            </a:r>
            <a:endParaRPr lang="en-US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870357" y="4752201"/>
            <a:ext cx="69782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Note: assumes cosine responding meter and target reflectance of 12.5% corresponding to neutral grey.</a:t>
            </a:r>
            <a:endParaRPr lang="en-US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948628" y="6234499"/>
            <a:ext cx="46139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hlinkClick r:id="rId3"/>
              </a:rPr>
              <a:t> http</a:t>
            </a:r>
            <a:r>
              <a:rPr lang="en-US" sz="1200" dirty="0">
                <a:hlinkClick r:id="rId3"/>
              </a:rPr>
              <a:t>://en.wikipedia.org/wiki/Exposure_value</a:t>
            </a:r>
            <a:endParaRPr lang="en-US" sz="1200" dirty="0"/>
          </a:p>
        </p:txBody>
      </p:sp>
      <p:sp>
        <p:nvSpPr>
          <p:cNvPr id="27" name="TextBox 26"/>
          <p:cNvSpPr txBox="1"/>
          <p:nvPr/>
        </p:nvSpPr>
        <p:spPr>
          <a:xfrm>
            <a:off x="3929920" y="4191382"/>
            <a:ext cx="16326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(lumens per sq. meter)</a:t>
            </a:r>
            <a:endParaRPr lang="en-US" sz="1200" i="1" dirty="0"/>
          </a:p>
        </p:txBody>
      </p:sp>
      <p:sp>
        <p:nvSpPr>
          <p:cNvPr id="28" name="TextBox 27"/>
          <p:cNvSpPr txBox="1"/>
          <p:nvPr/>
        </p:nvSpPr>
        <p:spPr>
          <a:xfrm>
            <a:off x="948628" y="6095999"/>
            <a:ext cx="69782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Good reference for exposure value calculations here: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xmlns="" val="1069118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0081" y="122238"/>
            <a:ext cx="8229600" cy="7159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Lighting Calculation Examples</a:t>
            </a:r>
            <a:endParaRPr lang="en-US" sz="3200" dirty="0"/>
          </a:p>
        </p:txBody>
      </p:sp>
      <p:pic>
        <p:nvPicPr>
          <p:cNvPr id="1026" name="Picture 2" descr="C:\chma_main_directory\901107_SCPI\EngineeringDesignDocuments\LED&amp;Reflectors\ExampleJellyImages\DSC_616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0080" y="914400"/>
            <a:ext cx="4012837" cy="2671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chma_main_directory\901107_SCPI\EngineeringDesignDocuments\LED&amp;Reflectors\ExampleJellyImages\DSC_339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61080" y="899160"/>
            <a:ext cx="4038600" cy="2686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00200" y="3586124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DSC_6164.jpg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791200" y="3586124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DSC_3391.jpg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77261673"/>
              </p:ext>
            </p:extLst>
          </p:nvPr>
        </p:nvGraphicFramePr>
        <p:xfrm>
          <a:off x="1952804" y="3955456"/>
          <a:ext cx="5416551" cy="11579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03161"/>
                <a:gridCol w="835512"/>
                <a:gridCol w="1303257"/>
                <a:gridCol w="889072"/>
                <a:gridCol w="685549"/>
              </a:tblGrid>
              <a:tr h="270470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Actual Exposure Calculation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Calculated </a:t>
                      </a:r>
                      <a:r>
                        <a:rPr lang="en-US" sz="1100" u="none" strike="noStrike" dirty="0" smtClean="0">
                          <a:effectLst/>
                        </a:rPr>
                        <a:t>Illuminance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11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Image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F-Stop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Exposure Time (seconds)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ISO 800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ISO 1600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704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Lab image DSC_6164.JPG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5.6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0.0002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2450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1225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817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Lab image DSC_3391.JPG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2.8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0.0002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2450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1225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97910110"/>
              </p:ext>
            </p:extLst>
          </p:nvPr>
        </p:nvGraphicFramePr>
        <p:xfrm>
          <a:off x="1917880" y="5181600"/>
          <a:ext cx="5486400" cy="1447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5180"/>
                <a:gridCol w="747275"/>
                <a:gridCol w="1165620"/>
                <a:gridCol w="795177"/>
                <a:gridCol w="613148"/>
              </a:tblGrid>
              <a:tr h="20439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Equivalent Exposure Calculation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Calculated </a:t>
                      </a:r>
                      <a:r>
                        <a:rPr lang="en-US" sz="1100" u="none" strike="noStrike" dirty="0" smtClean="0">
                          <a:effectLst/>
                        </a:rPr>
                        <a:t>Illuminance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0879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Image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F-Stop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Exposure Time (seconds)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ISO 800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ISO 1600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043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Lab image DSC_6164.JPG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5.6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0.0005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980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490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129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Lab image DSC_3391.JPG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2.8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0.0005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980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490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043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LED Equivalent Exposure Calculation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2.8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0.00245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129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Number of LED's needed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7.4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3.7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79748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Strobe vs. LED Illumination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94778475"/>
              </p:ext>
            </p:extLst>
          </p:nvPr>
        </p:nvGraphicFramePr>
        <p:xfrm>
          <a:off x="152400" y="1849398"/>
          <a:ext cx="5340350" cy="19685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98402"/>
                <a:gridCol w="1046780"/>
                <a:gridCol w="1295168"/>
              </a:tblGrid>
              <a:tr h="4870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LED </a:t>
                      </a:r>
                      <a:r>
                        <a:rPr lang="en-US" sz="1100" u="none" strike="noStrike" dirty="0" err="1">
                          <a:effectLst/>
                        </a:rPr>
                        <a:t>vs</a:t>
                      </a:r>
                      <a:r>
                        <a:rPr lang="en-US" sz="1100" u="none" strike="noStrike" dirty="0">
                          <a:effectLst/>
                        </a:rPr>
                        <a:t> Xenon Strobe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Wh per shot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Watt hours 1440 </a:t>
                      </a:r>
                      <a:r>
                        <a:rPr lang="en-US" sz="1100" u="none" strike="noStrike" dirty="0">
                          <a:effectLst/>
                        </a:rPr>
                        <a:t>shots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4870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Strobe (</a:t>
                      </a:r>
                      <a:r>
                        <a:rPr lang="en-US" sz="1100" u="none" strike="noStrike" dirty="0" err="1">
                          <a:effectLst/>
                        </a:rPr>
                        <a:t>IkeliteDS</a:t>
                      </a:r>
                      <a:r>
                        <a:rPr lang="en-US" sz="1100" u="none" strike="noStrike" dirty="0">
                          <a:effectLst/>
                        </a:rPr>
                        <a:t> 51)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0.036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52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4870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LED in Strobe mode (.00245 sec. on)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9.8478E-06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0.015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50734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LED </a:t>
                      </a:r>
                      <a:r>
                        <a:rPr lang="en-US" sz="1100" u="none" strike="noStrike" dirty="0">
                          <a:effectLst/>
                        </a:rPr>
                        <a:t>in light mode (1 second on)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0.00401952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5.8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886200" y="1480066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At ISO 800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62000" y="6172200"/>
            <a:ext cx="769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Note: Calculations need to be verified with illumination and exposure value test!</a:t>
            </a:r>
            <a:endParaRPr lang="en-US" dirty="0"/>
          </a:p>
        </p:txBody>
      </p:sp>
      <p:pic>
        <p:nvPicPr>
          <p:cNvPr id="7" name="Picture 4" descr="[product image 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3668" y="4037111"/>
            <a:ext cx="1385064" cy="1846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57200" y="4343400"/>
            <a:ext cx="26604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40x6 degree oval beam reflector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682514" y="4644386"/>
            <a:ext cx="22098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For Cree </a:t>
            </a:r>
            <a:r>
              <a:rPr lang="en-US" sz="1400" dirty="0" err="1" smtClean="0"/>
              <a:t>Xlamp</a:t>
            </a:r>
            <a:r>
              <a:rPr lang="en-US" sz="1400" dirty="0" smtClean="0"/>
              <a:t>® XR-E series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799442" y="5029200"/>
            <a:ext cx="16796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Efficency</a:t>
            </a:r>
            <a:r>
              <a:rPr lang="en-US" sz="1400" dirty="0" smtClean="0"/>
              <a:t> 86%</a:t>
            </a:r>
            <a:endParaRPr lang="en-US" sz="14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001" t="1782" r="25000" b="12168"/>
          <a:stretch/>
        </p:blipFill>
        <p:spPr>
          <a:xfrm>
            <a:off x="5513053" y="1364976"/>
            <a:ext cx="3291475" cy="381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8899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Science 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43000"/>
            <a:ext cx="8077200" cy="5334000"/>
          </a:xfrm>
        </p:spPr>
        <p:txBody>
          <a:bodyPr>
            <a:normAutofit fontScale="77500" lnSpcReduction="20000"/>
          </a:bodyPr>
          <a:lstStyle/>
          <a:p>
            <a:endParaRPr lang="en-US" dirty="0" smtClean="0"/>
          </a:p>
          <a:p>
            <a:r>
              <a:rPr lang="en-US" dirty="0" err="1" smtClean="0"/>
              <a:t>Macroplankton</a:t>
            </a:r>
            <a:r>
              <a:rPr lang="en-US" dirty="0" smtClean="0"/>
              <a:t> Quantification</a:t>
            </a:r>
          </a:p>
          <a:p>
            <a:pPr lvl="1"/>
            <a:r>
              <a:rPr lang="en-US" dirty="0" smtClean="0"/>
              <a:t>Physical Sensors: relatively easy. “Biology” = </a:t>
            </a:r>
            <a:r>
              <a:rPr lang="en-US" dirty="0" err="1" smtClean="0"/>
              <a:t>fluorometry</a:t>
            </a:r>
            <a:endParaRPr lang="en-US" dirty="0" smtClean="0"/>
          </a:p>
          <a:p>
            <a:pPr lvl="1"/>
            <a:r>
              <a:rPr lang="en-US" dirty="0" smtClean="0"/>
              <a:t>Increase spatial coverage and time series</a:t>
            </a:r>
          </a:p>
          <a:p>
            <a:r>
              <a:rPr lang="en-US" dirty="0" smtClean="0"/>
              <a:t>Sedimentation and marine snow flux</a:t>
            </a:r>
          </a:p>
          <a:p>
            <a:r>
              <a:rPr lang="en-US" dirty="0" smtClean="0"/>
              <a:t>Ground-</a:t>
            </a:r>
            <a:r>
              <a:rPr lang="en-US" dirty="0" err="1" smtClean="0"/>
              <a:t>truthing</a:t>
            </a:r>
            <a:r>
              <a:rPr lang="en-US" dirty="0" smtClean="0"/>
              <a:t> acoustical biomass</a:t>
            </a:r>
          </a:p>
          <a:p>
            <a:r>
              <a:rPr lang="en-US" dirty="0" smtClean="0"/>
              <a:t>Reconfigurable target size via optics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Primary users: MBARI principal investigators</a:t>
            </a:r>
          </a:p>
          <a:p>
            <a:r>
              <a:rPr lang="en-US" dirty="0" smtClean="0"/>
              <a:t>Affordable for cities, individuals &amp; small institutes</a:t>
            </a:r>
          </a:p>
          <a:p>
            <a:r>
              <a:rPr lang="en-US" dirty="0" smtClean="0"/>
              <a:t>Widely available for diverse applications</a:t>
            </a:r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1219200"/>
            <a:ext cx="8579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Uses: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533400" y="3962400"/>
            <a:ext cx="9600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Users: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>Example of 6x40 degree Conical Reflector</a:t>
            </a:r>
            <a:br>
              <a:rPr lang="en-US" sz="2400" dirty="0" smtClean="0"/>
            </a:br>
            <a:r>
              <a:rPr lang="en-US" sz="2400" dirty="0" smtClean="0"/>
              <a:t>(Red is common volume between imager and light field)</a:t>
            </a:r>
            <a:endParaRPr lang="en-US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563" t="22947" r="16188" b="12253"/>
          <a:stretch/>
        </p:blipFill>
        <p:spPr bwMode="auto">
          <a:xfrm>
            <a:off x="685799" y="990600"/>
            <a:ext cx="7916333" cy="5699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6731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Energy Budget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1143000" y="2920406"/>
            <a:ext cx="723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LED Lighting for 1 second per shot (for motion requires fast shutter speed)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51198224"/>
              </p:ext>
            </p:extLst>
          </p:nvPr>
        </p:nvGraphicFramePr>
        <p:xfrm>
          <a:off x="457200" y="3289738"/>
          <a:ext cx="8395137" cy="12344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/>
                <a:gridCol w="533400"/>
                <a:gridCol w="685800"/>
                <a:gridCol w="838200"/>
                <a:gridCol w="152400"/>
                <a:gridCol w="990600"/>
                <a:gridCol w="914400"/>
                <a:gridCol w="836240"/>
                <a:gridCol w="716896"/>
                <a:gridCol w="580464"/>
                <a:gridCol w="886416"/>
                <a:gridCol w="650721"/>
              </a:tblGrid>
              <a:tr h="186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 </a:t>
                      </a:r>
                      <a:endParaRPr lang="en-US" sz="9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Camera only (wH)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Whole System (</a:t>
                      </a:r>
                      <a:r>
                        <a:rPr lang="en-US" sz="900" u="none" strike="noStrike" dirty="0" err="1">
                          <a:effectLst/>
                        </a:rPr>
                        <a:t>wH</a:t>
                      </a:r>
                      <a:r>
                        <a:rPr lang="en-US" sz="900" u="none" strike="noStrike" dirty="0">
                          <a:effectLst/>
                        </a:rPr>
                        <a:t>)</a:t>
                      </a:r>
                      <a:endParaRPr lang="en-US" sz="9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Number of batteries (80% PS Eff.)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6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wH per shot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per 100 shots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per 1000 shots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Tot per Shot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Tot per 100 shots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Tot per 1000 shots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Tot per 1440 shots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Alkaline D Cell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Lithium D Cell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026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GoPro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Hero2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0.006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0.6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6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0.011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1.10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11.00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15.84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026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Canon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G12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0.021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2.1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21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0.026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2.60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26.00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37.44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4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026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Nikon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 V1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0.03325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3.325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33.25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0.038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3.83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38.25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55.08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5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026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Contour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Plus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7.20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026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Ricoh 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GXR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0.0185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1.85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18.5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0.024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2.35</a:t>
                      </a:r>
                      <a:endParaRPr lang="en-US" sz="9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23.50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33.84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4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1</a:t>
                      </a:r>
                      <a:endParaRPr lang="en-US" sz="9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69061149"/>
              </p:ext>
            </p:extLst>
          </p:nvPr>
        </p:nvGraphicFramePr>
        <p:xfrm>
          <a:off x="457200" y="5096360"/>
          <a:ext cx="8458200" cy="1371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/>
                <a:gridCol w="533400"/>
                <a:gridCol w="685800"/>
                <a:gridCol w="838200"/>
                <a:gridCol w="152400"/>
                <a:gridCol w="990600"/>
                <a:gridCol w="945410"/>
                <a:gridCol w="807190"/>
                <a:gridCol w="685800"/>
                <a:gridCol w="609600"/>
                <a:gridCol w="838200"/>
                <a:gridCol w="762000"/>
              </a:tblGrid>
              <a:tr h="186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Camera only (wH)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Whole System (wH)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Number of batteries (80% PS Eff.)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6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wH per shot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per 100 shots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per 1000 shots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Tot per Shot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Tot per 100 shots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Tot per 1000 shots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Tot per 1440 shots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Alkaline D Cell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Lithium D Cell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026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GoPro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Hero2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0.006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0.6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6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0.006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0.60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6.02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8.67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026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Canon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G12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0.021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2.1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21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0.021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2.10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21.02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30.27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3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026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Nikon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 V1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0.03325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3.325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33.25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0.033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3.33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33.27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47.91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5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2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026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Contour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Plus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0.03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026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Ricoh 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GXR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0.0185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1.85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18.5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0.019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1.85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18.52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26.67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3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</a:rPr>
                        <a:t>1</a:t>
                      </a:r>
                      <a:endParaRPr lang="en-US" sz="10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524000" y="4724400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LED Lighting in strobe mode (.004 seconds, req. strobe trigger)</a:t>
            </a:r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53209501"/>
              </p:ext>
            </p:extLst>
          </p:nvPr>
        </p:nvGraphicFramePr>
        <p:xfrm>
          <a:off x="457200" y="1490576"/>
          <a:ext cx="8381998" cy="12526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9115"/>
                <a:gridCol w="565052"/>
                <a:gridCol w="698500"/>
                <a:gridCol w="804333"/>
                <a:gridCol w="152400"/>
                <a:gridCol w="990600"/>
                <a:gridCol w="914400"/>
                <a:gridCol w="770611"/>
                <a:gridCol w="730172"/>
                <a:gridCol w="632817"/>
                <a:gridCol w="838200"/>
                <a:gridCol w="685798"/>
              </a:tblGrid>
              <a:tr h="278361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 </a:t>
                      </a:r>
                      <a:endParaRPr lang="en-US" sz="9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Camera only (wH)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Whole System (wH)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Number of batteries (80% PS Eff.)</a:t>
                      </a:r>
                      <a:endParaRPr lang="en-US" sz="9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8361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wH per shot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per 100 shots</a:t>
                      </a:r>
                      <a:endParaRPr lang="en-US" sz="9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per 1000 shots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Tot per Shot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Tot per 100 shots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Tot per 1000 shots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Tot per 1440 shots</a:t>
                      </a:r>
                      <a:endParaRPr lang="en-US" sz="9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Alkaline D Cell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Lithium D Cell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391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GoPro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Hero2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0.006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0.6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6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0.042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4.20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42.00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60.48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6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391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Canon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G12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0.021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2.1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21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0.057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5.70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57.00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82.08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8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391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Nikon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 V1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0.03325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3.325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33.25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0.069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6.93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69.25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99.72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9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391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Contour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Plus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51.84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5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391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Ricoh 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GXR</a:t>
                      </a:r>
                      <a:endParaRPr lang="en-US" sz="9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0.0185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1.85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18.5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0.055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5.45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54.50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78.48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7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2</a:t>
                      </a:r>
                      <a:endParaRPr lang="en-US" sz="9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537138" y="1121244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Strobe Lighting for .008 second per shot (req. strobe trigger)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7315200" y="1600200"/>
            <a:ext cx="838200" cy="132020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320455" y="3409449"/>
            <a:ext cx="838200" cy="132020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7315200" y="5181600"/>
            <a:ext cx="838200" cy="132020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38393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183" y="152400"/>
            <a:ext cx="8229600" cy="411162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Lighting Conclusions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609600"/>
            <a:ext cx="8229600" cy="5715000"/>
          </a:xfrm>
        </p:spPr>
        <p:txBody>
          <a:bodyPr>
            <a:noAutofit/>
          </a:bodyPr>
          <a:lstStyle/>
          <a:p>
            <a:pPr lvl="1"/>
            <a:r>
              <a:rPr lang="en-US" sz="1800" dirty="0" smtClean="0"/>
              <a:t>Xenon strobe would require 3 X larger battery housing for 1440 images (52 Watt-hours).</a:t>
            </a:r>
          </a:p>
          <a:p>
            <a:pPr lvl="2"/>
            <a:r>
              <a:rPr lang="en-US" sz="1400" dirty="0" smtClean="0"/>
              <a:t>300 meter version close to off-the-shelf (low cost, low risk would likely require repackaging)</a:t>
            </a:r>
          </a:p>
          <a:p>
            <a:pPr lvl="1"/>
            <a:r>
              <a:rPr lang="en-US" sz="1800" dirty="0" smtClean="0"/>
              <a:t>LED potentially uses very little power</a:t>
            </a:r>
          </a:p>
          <a:p>
            <a:pPr lvl="2"/>
            <a:r>
              <a:rPr lang="en-US" sz="1400" dirty="0" smtClean="0"/>
              <a:t>Would allow multiple light heads and structured lighting (better imaging?)</a:t>
            </a:r>
          </a:p>
          <a:p>
            <a:pPr lvl="2"/>
            <a:r>
              <a:rPr lang="en-US" sz="1400" dirty="0" smtClean="0"/>
              <a:t>Longer term deployments, smaller battery volume or many more images</a:t>
            </a:r>
          </a:p>
          <a:p>
            <a:pPr lvl="2"/>
            <a:r>
              <a:rPr lang="en-US" sz="1400" dirty="0" smtClean="0"/>
              <a:t>Strobe would have extremely small energy requirement (but not COTS)</a:t>
            </a:r>
          </a:p>
          <a:p>
            <a:pPr lvl="3"/>
            <a:r>
              <a:rPr lang="en-US" sz="1000" dirty="0" smtClean="0"/>
              <a:t>Custom design allows structured beam for lowest common volume</a:t>
            </a:r>
          </a:p>
          <a:p>
            <a:pPr lvl="2"/>
            <a:r>
              <a:rPr lang="en-US" sz="1400" dirty="0" smtClean="0"/>
              <a:t>Light mode would use much more power, but may be COTS</a:t>
            </a:r>
          </a:p>
          <a:p>
            <a:pPr lvl="3"/>
            <a:r>
              <a:rPr lang="en-US" sz="1000" dirty="0" smtClean="0"/>
              <a:t>COTS design would not have shaped beam and therefore not nearly as efficient. More common volume scattering</a:t>
            </a:r>
          </a:p>
          <a:p>
            <a:pPr lvl="1"/>
            <a:r>
              <a:rPr lang="en-US" sz="1800" dirty="0" smtClean="0"/>
              <a:t>LED strobe is feasible IF:</a:t>
            </a:r>
          </a:p>
          <a:p>
            <a:pPr lvl="2"/>
            <a:r>
              <a:rPr lang="en-US" sz="1400" dirty="0" smtClean="0"/>
              <a:t>Illumination can be efficiently directed to imaging area of ~ 1 sq. meter</a:t>
            </a:r>
          </a:p>
          <a:p>
            <a:pPr lvl="2"/>
            <a:r>
              <a:rPr lang="en-US" sz="1400" dirty="0" smtClean="0"/>
              <a:t>Can be synchronized to camera shutter (need strobe signal)</a:t>
            </a:r>
          </a:p>
          <a:p>
            <a:pPr lvl="2"/>
            <a:r>
              <a:rPr lang="en-US" sz="1400" dirty="0" smtClean="0"/>
              <a:t>LED Color properties produce acceptable color reproduction (wide spectrum variant promising)</a:t>
            </a:r>
          </a:p>
          <a:p>
            <a:pPr lvl="2"/>
            <a:r>
              <a:rPr lang="en-US" sz="1400" dirty="0" smtClean="0"/>
              <a:t>Thermal cycling fatigue of LED die does not become an issue</a:t>
            </a:r>
          </a:p>
          <a:p>
            <a:pPr lvl="2"/>
            <a:r>
              <a:rPr lang="en-US" sz="1400" dirty="0" smtClean="0"/>
              <a:t>Camera selected produces acceptable images at ISO 800 or ISO 1600</a:t>
            </a:r>
          </a:p>
          <a:p>
            <a:pPr lvl="1"/>
            <a:r>
              <a:rPr lang="en-US" sz="1800" dirty="0" smtClean="0"/>
              <a:t>LED lighting is feasible IF:</a:t>
            </a:r>
          </a:p>
          <a:p>
            <a:pPr lvl="2"/>
            <a:r>
              <a:rPr lang="en-US" sz="1400" dirty="0" smtClean="0"/>
              <a:t>Illumination can be efficiently directed to imaging area</a:t>
            </a:r>
          </a:p>
          <a:p>
            <a:pPr lvl="2"/>
            <a:r>
              <a:rPr lang="en-US" sz="1400" dirty="0" smtClean="0"/>
              <a:t>Can be synchronized to camera shutter so on for 1 second (requires fast shutter speed or non-moving target)</a:t>
            </a:r>
          </a:p>
          <a:p>
            <a:pPr lvl="2"/>
            <a:r>
              <a:rPr lang="en-US" sz="1400" dirty="0" smtClean="0"/>
              <a:t>LED Color properties produce acceptable color reproduction</a:t>
            </a:r>
          </a:p>
          <a:p>
            <a:pPr lvl="2"/>
            <a:r>
              <a:rPr lang="en-US" sz="1400" dirty="0" smtClean="0"/>
              <a:t>Thermal cycling fatigue of LED die does not become an issue</a:t>
            </a:r>
            <a:endParaRPr lang="en-US" sz="1800" dirty="0" smtClean="0"/>
          </a:p>
          <a:p>
            <a:pPr lvl="2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xmlns="" val="2050568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System Bus</a:t>
            </a:r>
            <a:endParaRPr lang="en-US" dirty="0"/>
          </a:p>
        </p:txBody>
      </p:sp>
      <p:sp>
        <p:nvSpPr>
          <p:cNvPr id="6" name="Can 5"/>
          <p:cNvSpPr/>
          <p:nvPr/>
        </p:nvSpPr>
        <p:spPr>
          <a:xfrm>
            <a:off x="381000" y="1447800"/>
            <a:ext cx="2057400" cy="20574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an 6"/>
          <p:cNvSpPr/>
          <p:nvPr/>
        </p:nvSpPr>
        <p:spPr>
          <a:xfrm>
            <a:off x="3352800" y="1524000"/>
            <a:ext cx="2057400" cy="20574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an 7"/>
          <p:cNvSpPr/>
          <p:nvPr/>
        </p:nvSpPr>
        <p:spPr>
          <a:xfrm>
            <a:off x="6400800" y="1524000"/>
            <a:ext cx="2057400" cy="20574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066800" y="1981200"/>
            <a:ext cx="838200" cy="3048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LED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3400" y="2743200"/>
            <a:ext cx="304800" cy="609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CAP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295400" y="2514600"/>
            <a:ext cx="838200" cy="228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Relay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553200" y="2209800"/>
            <a:ext cx="1447800" cy="381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Bank 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553200" y="2743200"/>
            <a:ext cx="1447800" cy="381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Bank 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886200" y="1676400"/>
            <a:ext cx="914400" cy="381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Camera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886200" y="2057400"/>
            <a:ext cx="914400" cy="228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Control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429000" y="2819400"/>
            <a:ext cx="838200" cy="228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Relay 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17" name="Group 57"/>
          <p:cNvGrpSpPr/>
          <p:nvPr/>
        </p:nvGrpSpPr>
        <p:grpSpPr>
          <a:xfrm flipH="1">
            <a:off x="1905000" y="3352800"/>
            <a:ext cx="228600" cy="271462"/>
            <a:chOff x="4648200" y="3038171"/>
            <a:chExt cx="152400" cy="195262"/>
          </a:xfrm>
          <a:scene3d>
            <a:camera prst="orthographicFront">
              <a:rot lat="10800000" lon="0" rev="0"/>
            </a:camera>
            <a:lightRig rig="threePt" dir="t"/>
          </a:scene3d>
        </p:grpSpPr>
        <p:sp>
          <p:nvSpPr>
            <p:cNvPr id="18" name="Oval 17"/>
            <p:cNvSpPr/>
            <p:nvPr/>
          </p:nvSpPr>
          <p:spPr>
            <a:xfrm>
              <a:off x="4648200" y="3157233"/>
              <a:ext cx="152400" cy="76200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0"/>
            <p:cNvSpPr/>
            <p:nvPr/>
          </p:nvSpPr>
          <p:spPr>
            <a:xfrm>
              <a:off x="4661578" y="3076271"/>
              <a:ext cx="124691" cy="11906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4648200" y="3038171"/>
              <a:ext cx="152400" cy="76200"/>
            </a:xfrm>
            <a:prstGeom prst="ellipse">
              <a:avLst/>
            </a:prstGeom>
            <a:pattFill prst="pct90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57"/>
          <p:cNvGrpSpPr/>
          <p:nvPr/>
        </p:nvGrpSpPr>
        <p:grpSpPr>
          <a:xfrm flipH="1">
            <a:off x="3505200" y="3352800"/>
            <a:ext cx="228600" cy="271462"/>
            <a:chOff x="4648200" y="3038171"/>
            <a:chExt cx="152400" cy="195262"/>
          </a:xfrm>
          <a:scene3d>
            <a:camera prst="orthographicFront">
              <a:rot lat="10800000" lon="0" rev="0"/>
            </a:camera>
            <a:lightRig rig="threePt" dir="t"/>
          </a:scene3d>
        </p:grpSpPr>
        <p:sp>
          <p:nvSpPr>
            <p:cNvPr id="22" name="Oval 21"/>
            <p:cNvSpPr/>
            <p:nvPr/>
          </p:nvSpPr>
          <p:spPr>
            <a:xfrm>
              <a:off x="4648200" y="3157233"/>
              <a:ext cx="152400" cy="76200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10"/>
            <p:cNvSpPr/>
            <p:nvPr/>
          </p:nvSpPr>
          <p:spPr>
            <a:xfrm>
              <a:off x="4661578" y="3076271"/>
              <a:ext cx="124691" cy="11906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4648200" y="3038171"/>
              <a:ext cx="152400" cy="76200"/>
            </a:xfrm>
            <a:prstGeom prst="ellipse">
              <a:avLst/>
            </a:prstGeom>
            <a:pattFill prst="pct90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57"/>
          <p:cNvGrpSpPr/>
          <p:nvPr/>
        </p:nvGrpSpPr>
        <p:grpSpPr>
          <a:xfrm flipH="1">
            <a:off x="4953000" y="3429000"/>
            <a:ext cx="228600" cy="271462"/>
            <a:chOff x="4648200" y="3038171"/>
            <a:chExt cx="152400" cy="195262"/>
          </a:xfrm>
          <a:scene3d>
            <a:camera prst="orthographicFront">
              <a:rot lat="10800000" lon="0" rev="0"/>
            </a:camera>
            <a:lightRig rig="threePt" dir="t"/>
          </a:scene3d>
        </p:grpSpPr>
        <p:sp>
          <p:nvSpPr>
            <p:cNvPr id="26" name="Oval 25"/>
            <p:cNvSpPr/>
            <p:nvPr/>
          </p:nvSpPr>
          <p:spPr>
            <a:xfrm>
              <a:off x="4648200" y="3157233"/>
              <a:ext cx="152400" cy="76200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10"/>
            <p:cNvSpPr/>
            <p:nvPr/>
          </p:nvSpPr>
          <p:spPr>
            <a:xfrm>
              <a:off x="4661578" y="3076271"/>
              <a:ext cx="124691" cy="11906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648200" y="3038171"/>
              <a:ext cx="152400" cy="76200"/>
            </a:xfrm>
            <a:prstGeom prst="ellipse">
              <a:avLst/>
            </a:prstGeom>
            <a:pattFill prst="pct90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57"/>
          <p:cNvGrpSpPr/>
          <p:nvPr/>
        </p:nvGrpSpPr>
        <p:grpSpPr>
          <a:xfrm flipH="1">
            <a:off x="8001000" y="3429000"/>
            <a:ext cx="228600" cy="271462"/>
            <a:chOff x="4648200" y="3038171"/>
            <a:chExt cx="152400" cy="195262"/>
          </a:xfrm>
          <a:scene3d>
            <a:camera prst="orthographicFront">
              <a:rot lat="10800000" lon="0" rev="0"/>
            </a:camera>
            <a:lightRig rig="threePt" dir="t"/>
          </a:scene3d>
        </p:grpSpPr>
        <p:sp>
          <p:nvSpPr>
            <p:cNvPr id="30" name="Oval 29"/>
            <p:cNvSpPr/>
            <p:nvPr/>
          </p:nvSpPr>
          <p:spPr>
            <a:xfrm>
              <a:off x="4648200" y="3157233"/>
              <a:ext cx="152400" cy="76200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10"/>
            <p:cNvSpPr/>
            <p:nvPr/>
          </p:nvSpPr>
          <p:spPr>
            <a:xfrm>
              <a:off x="4661578" y="3076271"/>
              <a:ext cx="124691" cy="11906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/>
            <p:cNvSpPr/>
            <p:nvPr/>
          </p:nvSpPr>
          <p:spPr>
            <a:xfrm>
              <a:off x="4648200" y="3038171"/>
              <a:ext cx="152400" cy="76200"/>
            </a:xfrm>
            <a:prstGeom prst="ellipse">
              <a:avLst/>
            </a:prstGeom>
            <a:pattFill prst="pct90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3" name="Straight Connector 32"/>
          <p:cNvCxnSpPr/>
          <p:nvPr/>
        </p:nvCxnSpPr>
        <p:spPr>
          <a:xfrm>
            <a:off x="5105400" y="2133600"/>
            <a:ext cx="0" cy="12954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057400" y="4191000"/>
            <a:ext cx="1524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800600" y="2133600"/>
            <a:ext cx="3048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4267200" y="2971800"/>
            <a:ext cx="8382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3657600" y="2209800"/>
            <a:ext cx="2286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3657600" y="2209800"/>
            <a:ext cx="0" cy="6096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3657600" y="3048000"/>
            <a:ext cx="0" cy="3048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3581400" y="3581400"/>
            <a:ext cx="0" cy="6096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8153400" y="2362200"/>
            <a:ext cx="0" cy="10668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2057400" y="3581400"/>
            <a:ext cx="0" cy="6096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5105400" y="3657600"/>
            <a:ext cx="0" cy="6096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8153400" y="3657600"/>
            <a:ext cx="0" cy="6096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5105400" y="4267200"/>
            <a:ext cx="3048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8001000" y="2362200"/>
            <a:ext cx="152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8001000" y="2895600"/>
            <a:ext cx="152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1752600" y="2286000"/>
            <a:ext cx="0" cy="2286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1981200" y="2743200"/>
            <a:ext cx="0" cy="6096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838200" y="3124200"/>
            <a:ext cx="1143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609600" y="2590800"/>
            <a:ext cx="6858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609600" y="2590800"/>
            <a:ext cx="0" cy="1524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53" name="Group 57"/>
          <p:cNvGrpSpPr/>
          <p:nvPr/>
        </p:nvGrpSpPr>
        <p:grpSpPr>
          <a:xfrm flipH="1">
            <a:off x="4267200" y="3505200"/>
            <a:ext cx="228600" cy="271462"/>
            <a:chOff x="4648200" y="3038171"/>
            <a:chExt cx="152400" cy="195262"/>
          </a:xfrm>
          <a:scene3d>
            <a:camera prst="orthographicFront">
              <a:rot lat="10800000" lon="0" rev="0"/>
            </a:camera>
            <a:lightRig rig="threePt" dir="t"/>
          </a:scene3d>
        </p:grpSpPr>
        <p:sp>
          <p:nvSpPr>
            <p:cNvPr id="54" name="Oval 53"/>
            <p:cNvSpPr/>
            <p:nvPr/>
          </p:nvSpPr>
          <p:spPr>
            <a:xfrm>
              <a:off x="4648200" y="3157233"/>
              <a:ext cx="152400" cy="76200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10"/>
            <p:cNvSpPr/>
            <p:nvPr/>
          </p:nvSpPr>
          <p:spPr>
            <a:xfrm>
              <a:off x="4661578" y="3076271"/>
              <a:ext cx="124691" cy="11906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/>
            <p:cNvSpPr/>
            <p:nvPr/>
          </p:nvSpPr>
          <p:spPr>
            <a:xfrm>
              <a:off x="4648200" y="3038171"/>
              <a:ext cx="152400" cy="76200"/>
            </a:xfrm>
            <a:prstGeom prst="ellipse">
              <a:avLst/>
            </a:prstGeom>
            <a:pattFill prst="pct90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2438400" y="3886200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5 - </a:t>
            </a:r>
            <a:r>
              <a:rPr lang="en-US" dirty="0" err="1" smtClean="0"/>
              <a:t>Cond</a:t>
            </a:r>
            <a:endParaRPr lang="en-US" dirty="0"/>
          </a:p>
        </p:txBody>
      </p:sp>
      <p:sp>
        <p:nvSpPr>
          <p:cNvPr id="58" name="TextBox 57"/>
          <p:cNvSpPr txBox="1"/>
          <p:nvPr/>
        </p:nvSpPr>
        <p:spPr>
          <a:xfrm>
            <a:off x="5791200" y="3886200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5 - </a:t>
            </a:r>
            <a:r>
              <a:rPr lang="en-US" dirty="0" err="1" smtClean="0"/>
              <a:t>Cond</a:t>
            </a:r>
            <a:endParaRPr lang="en-US" dirty="0"/>
          </a:p>
        </p:txBody>
      </p:sp>
      <p:sp>
        <p:nvSpPr>
          <p:cNvPr id="59" name="TextBox 58"/>
          <p:cNvSpPr txBox="1"/>
          <p:nvPr/>
        </p:nvSpPr>
        <p:spPr>
          <a:xfrm>
            <a:off x="685800" y="4953000"/>
            <a:ext cx="717542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  </a:t>
            </a:r>
            <a:r>
              <a:rPr lang="en-US" dirty="0" err="1" smtClean="0"/>
              <a:t>Batt</a:t>
            </a:r>
            <a:r>
              <a:rPr lang="en-US" dirty="0" smtClean="0"/>
              <a:t>+</a:t>
            </a:r>
          </a:p>
          <a:p>
            <a:r>
              <a:rPr lang="en-US" dirty="0" smtClean="0"/>
              <a:t>2  </a:t>
            </a:r>
            <a:r>
              <a:rPr lang="en-US" dirty="0" err="1" smtClean="0"/>
              <a:t>Gnd</a:t>
            </a:r>
            <a:endParaRPr lang="en-US" dirty="0" smtClean="0"/>
          </a:p>
          <a:p>
            <a:r>
              <a:rPr lang="en-US" dirty="0" smtClean="0"/>
              <a:t>3  Sync / Trig        - Can be used to activate relay or fire a strobe</a:t>
            </a:r>
          </a:p>
          <a:p>
            <a:r>
              <a:rPr lang="en-US" dirty="0" smtClean="0"/>
              <a:t>4  A                        - Future undefined </a:t>
            </a:r>
            <a:r>
              <a:rPr lang="en-US" dirty="0" err="1" smtClean="0"/>
              <a:t>comm</a:t>
            </a:r>
            <a:r>
              <a:rPr lang="en-US" dirty="0" smtClean="0"/>
              <a:t> bus. 485/232 for use in Tethys.</a:t>
            </a:r>
          </a:p>
          <a:p>
            <a:r>
              <a:rPr lang="en-US" dirty="0" smtClean="0"/>
              <a:t>5  B                          Or for use with a “smart” module in LED/</a:t>
            </a:r>
            <a:r>
              <a:rPr lang="en-US" dirty="0" err="1" smtClean="0"/>
              <a:t>Batt</a:t>
            </a:r>
            <a:r>
              <a:rPr lang="en-US" dirty="0" smtClean="0"/>
              <a:t> Housing.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 Housing Electronics</a:t>
            </a:r>
            <a:endParaRPr lang="en-US" dirty="0"/>
          </a:p>
        </p:txBody>
      </p:sp>
      <p:pic>
        <p:nvPicPr>
          <p:cNvPr id="5" name="Picture 4" descr="GoPro-HD-Hero2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685800" y="2133600"/>
            <a:ext cx="1371600" cy="1181780"/>
          </a:xfrm>
          <a:prstGeom prst="rect">
            <a:avLst/>
          </a:prstGeom>
        </p:spPr>
      </p:pic>
      <p:pic>
        <p:nvPicPr>
          <p:cNvPr id="6" name="Picture 5" descr="TimeController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6600" y="2133600"/>
            <a:ext cx="1371600" cy="990981"/>
          </a:xfrm>
          <a:prstGeom prst="rect">
            <a:avLst/>
          </a:prstGeom>
        </p:spPr>
      </p:pic>
      <p:pic>
        <p:nvPicPr>
          <p:cNvPr id="7" name="Picture 6" descr="1chTTLrelay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86000" y="3733800"/>
            <a:ext cx="1677372" cy="1219201"/>
          </a:xfrm>
          <a:prstGeom prst="rect">
            <a:avLst/>
          </a:prstGeom>
        </p:spPr>
      </p:pic>
      <p:pic>
        <p:nvPicPr>
          <p:cNvPr id="8" name="Picture 7" descr="1chTTLrelay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0400" y="4953000"/>
            <a:ext cx="1676400" cy="1218494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1981200" y="2743200"/>
            <a:ext cx="1295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2438400" y="2667000"/>
            <a:ext cx="152400" cy="1524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057400" y="1981200"/>
            <a:ext cx="9044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Camera</a:t>
            </a:r>
          </a:p>
          <a:p>
            <a:r>
              <a:rPr lang="en-US" dirty="0" smtClean="0"/>
              <a:t>Control</a:t>
            </a:r>
            <a:endParaRPr lang="en-US" dirty="0"/>
          </a:p>
        </p:txBody>
      </p:sp>
      <p:sp>
        <p:nvSpPr>
          <p:cNvPr id="13" name="Freeform 12"/>
          <p:cNvSpPr/>
          <p:nvPr/>
        </p:nvSpPr>
        <p:spPr>
          <a:xfrm>
            <a:off x="3194892" y="3117773"/>
            <a:ext cx="473725" cy="848299"/>
          </a:xfrm>
          <a:custGeom>
            <a:avLst/>
            <a:gdLst>
              <a:gd name="connsiteX0" fmla="*/ 0 w 473725"/>
              <a:gd name="connsiteY0" fmla="*/ 848299 h 848299"/>
              <a:gd name="connsiteX1" fmla="*/ 396607 w 473725"/>
              <a:gd name="connsiteY1" fmla="*/ 484743 h 848299"/>
              <a:gd name="connsiteX2" fmla="*/ 462708 w 473725"/>
              <a:gd name="connsiteY2" fmla="*/ 0 h 84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3725" h="848299">
                <a:moveTo>
                  <a:pt x="0" y="848299"/>
                </a:moveTo>
                <a:cubicBezTo>
                  <a:pt x="159744" y="737212"/>
                  <a:pt x="319489" y="626126"/>
                  <a:pt x="396607" y="484743"/>
                </a:cubicBezTo>
                <a:cubicBezTo>
                  <a:pt x="473725" y="343360"/>
                  <a:pt x="468216" y="171680"/>
                  <a:pt x="462708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4191000" y="3124200"/>
            <a:ext cx="228600" cy="2143699"/>
          </a:xfrm>
          <a:custGeom>
            <a:avLst/>
            <a:gdLst>
              <a:gd name="connsiteX0" fmla="*/ 0 w 473725"/>
              <a:gd name="connsiteY0" fmla="*/ 848299 h 848299"/>
              <a:gd name="connsiteX1" fmla="*/ 396607 w 473725"/>
              <a:gd name="connsiteY1" fmla="*/ 484743 h 848299"/>
              <a:gd name="connsiteX2" fmla="*/ 462708 w 473725"/>
              <a:gd name="connsiteY2" fmla="*/ 0 h 84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3725" h="848299">
                <a:moveTo>
                  <a:pt x="0" y="848299"/>
                </a:moveTo>
                <a:cubicBezTo>
                  <a:pt x="159744" y="737212"/>
                  <a:pt x="319489" y="626126"/>
                  <a:pt x="396607" y="484743"/>
                </a:cubicBezTo>
                <a:cubicBezTo>
                  <a:pt x="473725" y="343360"/>
                  <a:pt x="468216" y="171680"/>
                  <a:pt x="462708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7696200" y="2743200"/>
            <a:ext cx="381000" cy="1143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5400000">
            <a:off x="800100" y="5600700"/>
            <a:ext cx="381000" cy="609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5400000">
            <a:off x="2019300" y="5600700"/>
            <a:ext cx="381000" cy="609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596748" y="3615369"/>
            <a:ext cx="1893064" cy="2069335"/>
          </a:xfrm>
          <a:custGeom>
            <a:avLst/>
            <a:gdLst>
              <a:gd name="connsiteX0" fmla="*/ 251551 w 1893064"/>
              <a:gd name="connsiteY0" fmla="*/ 2069335 h 2069335"/>
              <a:gd name="connsiteX1" fmla="*/ 273585 w 1893064"/>
              <a:gd name="connsiteY1" fmla="*/ 306636 h 2069335"/>
              <a:gd name="connsiteX2" fmla="*/ 1893064 w 1893064"/>
              <a:gd name="connsiteY2" fmla="*/ 229518 h 2069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93064" h="2069335">
                <a:moveTo>
                  <a:pt x="251551" y="2069335"/>
                </a:moveTo>
                <a:cubicBezTo>
                  <a:pt x="125775" y="1341303"/>
                  <a:pt x="0" y="613272"/>
                  <a:pt x="273585" y="306636"/>
                </a:cubicBezTo>
                <a:cubicBezTo>
                  <a:pt x="547170" y="0"/>
                  <a:pt x="1220117" y="114759"/>
                  <a:pt x="1893064" y="229518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2091368" y="4983297"/>
            <a:ext cx="1257760" cy="712423"/>
          </a:xfrm>
          <a:custGeom>
            <a:avLst/>
            <a:gdLst>
              <a:gd name="connsiteX0" fmla="*/ 56921 w 1257760"/>
              <a:gd name="connsiteY0" fmla="*/ 712423 h 712423"/>
              <a:gd name="connsiteX1" fmla="*/ 200140 w 1257760"/>
              <a:gd name="connsiteY1" fmla="*/ 95479 h 712423"/>
              <a:gd name="connsiteX2" fmla="*/ 1257760 w 1257760"/>
              <a:gd name="connsiteY2" fmla="*/ 139546 h 712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57760" h="712423">
                <a:moveTo>
                  <a:pt x="56921" y="712423"/>
                </a:moveTo>
                <a:cubicBezTo>
                  <a:pt x="28460" y="451690"/>
                  <a:pt x="0" y="190958"/>
                  <a:pt x="200140" y="95479"/>
                </a:cubicBezTo>
                <a:cubicBezTo>
                  <a:pt x="400280" y="0"/>
                  <a:pt x="829020" y="69773"/>
                  <a:pt x="1257760" y="139546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4572000" y="2895600"/>
            <a:ext cx="31242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Freeform 20"/>
          <p:cNvSpPr/>
          <p:nvPr/>
        </p:nvSpPr>
        <p:spPr>
          <a:xfrm>
            <a:off x="3866920" y="2895600"/>
            <a:ext cx="1696598" cy="1801257"/>
          </a:xfrm>
          <a:custGeom>
            <a:avLst/>
            <a:gdLst>
              <a:gd name="connsiteX0" fmla="*/ 0 w 1696598"/>
              <a:gd name="connsiteY0" fmla="*/ 1938968 h 2185011"/>
              <a:gd name="connsiteX1" fmla="*/ 1311008 w 1696598"/>
              <a:gd name="connsiteY1" fmla="*/ 1861850 h 2185011"/>
              <a:gd name="connsiteX2" fmla="*/ 1696598 w 1696598"/>
              <a:gd name="connsiteY2" fmla="*/ 0 h 2185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96598" h="2185011">
                <a:moveTo>
                  <a:pt x="0" y="1938968"/>
                </a:moveTo>
                <a:cubicBezTo>
                  <a:pt x="514121" y="2061989"/>
                  <a:pt x="1028242" y="2185011"/>
                  <a:pt x="1311008" y="1861850"/>
                </a:cubicBezTo>
                <a:cubicBezTo>
                  <a:pt x="1593774" y="1538689"/>
                  <a:pt x="1639678" y="291947"/>
                  <a:pt x="1696598" y="0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4770304" y="2895599"/>
            <a:ext cx="1373436" cy="3137971"/>
          </a:xfrm>
          <a:custGeom>
            <a:avLst/>
            <a:gdLst>
              <a:gd name="connsiteX0" fmla="*/ 0 w 1373436"/>
              <a:gd name="connsiteY0" fmla="*/ 3150824 h 3510708"/>
              <a:gd name="connsiteX1" fmla="*/ 1145754 w 1373436"/>
              <a:gd name="connsiteY1" fmla="*/ 2985571 h 3510708"/>
              <a:gd name="connsiteX2" fmla="*/ 1366091 w 1373436"/>
              <a:gd name="connsiteY2" fmla="*/ 0 h 3510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73436" h="3510708">
                <a:moveTo>
                  <a:pt x="0" y="3150824"/>
                </a:moveTo>
                <a:cubicBezTo>
                  <a:pt x="459036" y="3330766"/>
                  <a:pt x="918072" y="3510708"/>
                  <a:pt x="1145754" y="2985571"/>
                </a:cubicBezTo>
                <a:cubicBezTo>
                  <a:pt x="1373436" y="2460434"/>
                  <a:pt x="1369763" y="1230217"/>
                  <a:pt x="1366091" y="0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6096000" y="2590800"/>
            <a:ext cx="1623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Battery Voltage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33400" y="6172200"/>
            <a:ext cx="9460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 LED</a:t>
            </a:r>
          </a:p>
          <a:p>
            <a:r>
              <a:rPr lang="en-US" dirty="0" smtClean="0"/>
              <a:t>Housing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1828800" y="6172200"/>
            <a:ext cx="9460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 LED</a:t>
            </a:r>
          </a:p>
          <a:p>
            <a:r>
              <a:rPr lang="en-US" dirty="0" smtClean="0"/>
              <a:t>Housing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3581400" y="3352800"/>
            <a:ext cx="8777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TTL</a:t>
            </a:r>
            <a:endParaRPr lang="en-US" dirty="0" smtClean="0"/>
          </a:p>
          <a:p>
            <a:r>
              <a:rPr lang="en-US" dirty="0" smtClean="0"/>
              <a:t>Control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7696200" y="3962400"/>
            <a:ext cx="1133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 Battery</a:t>
            </a:r>
          </a:p>
          <a:p>
            <a:r>
              <a:rPr lang="en-US" dirty="0" smtClean="0"/>
              <a:t>Housing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429000" y="1524000"/>
            <a:ext cx="8980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Custom</a:t>
            </a:r>
          </a:p>
          <a:p>
            <a:r>
              <a:rPr lang="en-US" dirty="0" smtClean="0"/>
              <a:t>Board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7696200" y="1676400"/>
            <a:ext cx="381000" cy="609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4660135" y="1876539"/>
            <a:ext cx="3018622" cy="547172"/>
          </a:xfrm>
          <a:custGeom>
            <a:avLst/>
            <a:gdLst>
              <a:gd name="connsiteX0" fmla="*/ 0 w 3018622"/>
              <a:gd name="connsiteY0" fmla="*/ 547172 h 547172"/>
              <a:gd name="connsiteX1" fmla="*/ 738130 w 3018622"/>
              <a:gd name="connsiteY1" fmla="*/ 84463 h 547172"/>
              <a:gd name="connsiteX2" fmla="*/ 3018622 w 3018622"/>
              <a:gd name="connsiteY2" fmla="*/ 40396 h 54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18622" h="547172">
                <a:moveTo>
                  <a:pt x="0" y="547172"/>
                </a:moveTo>
                <a:cubicBezTo>
                  <a:pt x="117513" y="358049"/>
                  <a:pt x="235026" y="168926"/>
                  <a:pt x="738130" y="84463"/>
                </a:cubicBezTo>
                <a:cubicBezTo>
                  <a:pt x="1241234" y="0"/>
                  <a:pt x="2129928" y="20198"/>
                  <a:pt x="3018622" y="40396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8153400" y="1676400"/>
            <a:ext cx="5775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USB</a:t>
            </a:r>
          </a:p>
          <a:p>
            <a:r>
              <a:rPr lang="en-US" dirty="0" smtClean="0"/>
              <a:t>Port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2000"/>
              </a:spcBef>
              <a:buFont typeface="Times New Roman" pitchFamily="16" charset="0"/>
              <a:buChar char="•"/>
            </a:pPr>
            <a:r>
              <a:rPr lang="en-GB" dirty="0" smtClean="0"/>
              <a:t>What functional requirements impact software?</a:t>
            </a:r>
          </a:p>
          <a:p>
            <a:pPr lvl="1"/>
            <a:endParaRPr lang="en-GB" sz="1000" dirty="0" smtClean="0"/>
          </a:p>
          <a:p>
            <a:pPr lvl="1"/>
            <a:r>
              <a:rPr lang="en-US" sz="2200" dirty="0" smtClean="0"/>
              <a:t>System shall have a programmable sample rate </a:t>
            </a:r>
          </a:p>
          <a:p>
            <a:pPr lvl="1">
              <a:buNone/>
            </a:pPr>
            <a:r>
              <a:rPr lang="en-US" sz="2200" dirty="0" smtClean="0"/>
              <a:t>	a. Minimum sample time: once per day</a:t>
            </a:r>
          </a:p>
          <a:p>
            <a:pPr lvl="1">
              <a:buNone/>
            </a:pPr>
            <a:r>
              <a:rPr lang="en-US" sz="2200" dirty="0" smtClean="0"/>
              <a:t>	b. Maximum sample time: once per ten seconds</a:t>
            </a:r>
          </a:p>
          <a:p>
            <a:pPr lvl="1">
              <a:buNone/>
            </a:pPr>
            <a:endParaRPr lang="en-US" sz="2200" dirty="0" smtClean="0"/>
          </a:p>
          <a:p>
            <a:pPr lvl="1"/>
            <a:r>
              <a:rPr lang="en-US" sz="2200" dirty="0" smtClean="0"/>
              <a:t>System shall respond to an external trigger</a:t>
            </a:r>
          </a:p>
          <a:p>
            <a:pPr lvl="1">
              <a:buNone/>
            </a:pPr>
            <a:endParaRPr lang="en-US" sz="2200" dirty="0" smtClean="0"/>
          </a:p>
          <a:p>
            <a:pPr lvl="1"/>
            <a:r>
              <a:rPr lang="en-US" sz="2200" dirty="0" smtClean="0"/>
              <a:t>System shall be self-contained with onboard power and storage.</a:t>
            </a:r>
          </a:p>
          <a:p>
            <a:pPr lvl="2">
              <a:buNone/>
            </a:pPr>
            <a:r>
              <a:rPr lang="en-US" sz="2200" dirty="0" smtClean="0"/>
              <a:t>a. Maximum number of images: 8640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2000"/>
              </a:spcBef>
              <a:buFont typeface="Times New Roman" pitchFamily="16" charset="0"/>
              <a:buChar char="•"/>
            </a:pPr>
            <a:r>
              <a:rPr lang="en-GB" dirty="0" smtClean="0"/>
              <a:t>What functional requirements impact software?</a:t>
            </a:r>
            <a:endParaRPr lang="en-GB" sz="800" dirty="0" smtClean="0"/>
          </a:p>
          <a:p>
            <a:pPr lvl="1"/>
            <a:endParaRPr lang="en-US" sz="2200" dirty="0" smtClean="0"/>
          </a:p>
          <a:p>
            <a:pPr lvl="1"/>
            <a:r>
              <a:rPr lang="en-US" sz="2400" dirty="0" smtClean="0"/>
              <a:t>System shall have be configurable without opening the housing.</a:t>
            </a:r>
          </a:p>
          <a:p>
            <a:pPr lvl="1">
              <a:buNone/>
            </a:pPr>
            <a:endParaRPr lang="en-US" sz="2400" dirty="0" smtClean="0"/>
          </a:p>
          <a:p>
            <a:pPr lvl="1"/>
            <a:r>
              <a:rPr lang="en-US" sz="2400" dirty="0" smtClean="0"/>
              <a:t> Deployment length without external power </a:t>
            </a:r>
          </a:p>
          <a:p>
            <a:pPr lvl="1">
              <a:buNone/>
            </a:pPr>
            <a:r>
              <a:rPr lang="en-US" sz="2400" dirty="0" smtClean="0"/>
              <a:t>	a. Duration of deployment: two months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2000"/>
              </a:spcBef>
              <a:buFont typeface="Times New Roman" pitchFamily="16" charset="0"/>
              <a:buChar char="•"/>
            </a:pPr>
            <a:r>
              <a:rPr lang="en-GB" dirty="0" smtClean="0"/>
              <a:t>What functional requirements impact software?</a:t>
            </a:r>
            <a:endParaRPr lang="en-GB" sz="800" dirty="0" smtClean="0"/>
          </a:p>
          <a:p>
            <a:pPr lvl="1"/>
            <a:endParaRPr lang="en-US" sz="2200" dirty="0" smtClean="0"/>
          </a:p>
          <a:p>
            <a:pPr lvl="1"/>
            <a:r>
              <a:rPr lang="en-US" sz="2400" dirty="0" smtClean="0"/>
              <a:t> Images shall be accurately time stamped,</a:t>
            </a:r>
          </a:p>
          <a:p>
            <a:pPr lvl="1">
              <a:buNone/>
            </a:pPr>
            <a:r>
              <a:rPr lang="en-US" sz="2400" dirty="0" smtClean="0"/>
              <a:t>	a.  Resolution of one second</a:t>
            </a:r>
          </a:p>
          <a:p>
            <a:pPr lvl="1">
              <a:buNone/>
            </a:pPr>
            <a:r>
              <a:rPr lang="en-US" sz="2400" dirty="0" smtClean="0"/>
              <a:t>	b.  Accuracy to one minute per month </a:t>
            </a:r>
          </a:p>
          <a:p>
            <a:pPr lvl="1"/>
            <a:endParaRPr lang="en-US" sz="2400" dirty="0" smtClean="0"/>
          </a:p>
          <a:p>
            <a:pPr lvl="1"/>
            <a:r>
              <a:rPr lang="en-US" sz="2400" dirty="0" smtClean="0"/>
              <a:t> </a:t>
            </a:r>
            <a:r>
              <a:rPr lang="en-US" sz="2400" dirty="0"/>
              <a:t>System shall provide sufficient lighting for proper imaging</a:t>
            </a:r>
            <a:endParaRPr lang="en-US" sz="24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2000"/>
              </a:spcBef>
              <a:buFont typeface="Times New Roman" pitchFamily="16" charset="0"/>
              <a:buChar char="•"/>
            </a:pPr>
            <a:r>
              <a:rPr lang="en-GB" dirty="0" smtClean="0"/>
              <a:t>The controller needs the following capabilities to meet these requirements</a:t>
            </a:r>
          </a:p>
          <a:p>
            <a:pPr marL="857250" indent="-514350">
              <a:spcBef>
                <a:spcPts val="2000"/>
              </a:spcBef>
              <a:buNone/>
            </a:pPr>
            <a:r>
              <a:rPr lang="en-GB" sz="2400" dirty="0" smtClean="0"/>
              <a:t>– </a:t>
            </a:r>
            <a:r>
              <a:rPr lang="en-US" sz="2400" dirty="0" smtClean="0"/>
              <a:t>Setup and trigger of camera at required rates</a:t>
            </a:r>
          </a:p>
          <a:p>
            <a:pPr marL="857250" indent="-514350">
              <a:spcBef>
                <a:spcPts val="2000"/>
              </a:spcBef>
              <a:buNone/>
            </a:pPr>
            <a:r>
              <a:rPr lang="en-GB" sz="2400" dirty="0" smtClean="0"/>
              <a:t>– </a:t>
            </a:r>
            <a:r>
              <a:rPr lang="en-US" sz="2400" dirty="0" smtClean="0"/>
              <a:t>Manage power to minimize energy per image and standby 	consumption</a:t>
            </a:r>
          </a:p>
          <a:p>
            <a:pPr marL="857250" indent="-514350">
              <a:spcBef>
                <a:spcPts val="2000"/>
              </a:spcBef>
              <a:buNone/>
            </a:pPr>
            <a:r>
              <a:rPr lang="en-GB" sz="2400" dirty="0" smtClean="0"/>
              <a:t>– </a:t>
            </a:r>
            <a:r>
              <a:rPr lang="en-US" sz="2400" dirty="0" smtClean="0"/>
              <a:t>Support communications with host (e.g. serial port)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2000"/>
              </a:spcBef>
              <a:buFont typeface="Times New Roman" pitchFamily="16" charset="0"/>
              <a:buChar char="•"/>
            </a:pPr>
            <a:r>
              <a:rPr lang="en-GB" dirty="0" smtClean="0"/>
              <a:t>The controller needs the following capabilities to meet these requirements</a:t>
            </a:r>
          </a:p>
          <a:p>
            <a:pPr marL="857250" indent="-514350">
              <a:spcBef>
                <a:spcPts val="2000"/>
              </a:spcBef>
              <a:buNone/>
            </a:pPr>
            <a:r>
              <a:rPr lang="en-GB" sz="2400" dirty="0" smtClean="0"/>
              <a:t>– </a:t>
            </a:r>
            <a:r>
              <a:rPr lang="en-US" sz="2400" dirty="0" smtClean="0"/>
              <a:t>A time source with better than 20 </a:t>
            </a:r>
            <a:r>
              <a:rPr lang="en-US" sz="2400" dirty="0" err="1" smtClean="0"/>
              <a:t>ppm</a:t>
            </a:r>
            <a:r>
              <a:rPr lang="en-US" sz="2400" dirty="0" smtClean="0"/>
              <a:t> accuracy</a:t>
            </a:r>
          </a:p>
          <a:p>
            <a:pPr marL="857250" indent="-514350">
              <a:spcBef>
                <a:spcPts val="2000"/>
              </a:spcBef>
              <a:buNone/>
            </a:pPr>
            <a:r>
              <a:rPr lang="en-GB" sz="2400" dirty="0" smtClean="0"/>
              <a:t>–</a:t>
            </a:r>
            <a:r>
              <a:rPr lang="en-US" sz="2400" dirty="0" smtClean="0"/>
              <a:t> Ability to coordinate lighting with image capture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is it Different?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 existing systems</a:t>
            </a:r>
          </a:p>
          <a:p>
            <a:pPr lvl="1"/>
            <a:r>
              <a:rPr lang="en-US" dirty="0" smtClean="0"/>
              <a:t>All “Oceanographic” scale</a:t>
            </a:r>
          </a:p>
          <a:p>
            <a:pPr lvl="1"/>
            <a:r>
              <a:rPr lang="en-US" dirty="0" smtClean="0"/>
              <a:t>Requires dedicated cables, ships, and winches</a:t>
            </a:r>
          </a:p>
          <a:p>
            <a:pPr lvl="1"/>
            <a:r>
              <a:rPr lang="en-US" dirty="0" smtClean="0"/>
              <a:t>Packages difficult to deploy, maintain, and operate</a:t>
            </a:r>
          </a:p>
          <a:p>
            <a:pPr lvl="1"/>
            <a:r>
              <a:rPr lang="en-US" dirty="0" smtClean="0"/>
              <a:t>High cost</a:t>
            </a:r>
          </a:p>
          <a:p>
            <a:r>
              <a:rPr lang="en-US" dirty="0" err="1" smtClean="0"/>
              <a:t>Crittercams</a:t>
            </a:r>
            <a:endParaRPr lang="en-US" dirty="0" smtClean="0"/>
          </a:p>
          <a:p>
            <a:pPr lvl="1"/>
            <a:r>
              <a:rPr lang="en-US" dirty="0" smtClean="0"/>
              <a:t>Not available for plankton-sized targets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2000"/>
              </a:spcBef>
              <a:buFont typeface="Times New Roman" pitchFamily="16" charset="0"/>
              <a:buChar char="•"/>
            </a:pPr>
            <a:r>
              <a:rPr lang="en-GB" dirty="0" smtClean="0"/>
              <a:t>What could possibly do all this? </a:t>
            </a:r>
          </a:p>
          <a:p>
            <a:pPr marL="514350" indent="-514350">
              <a:spcBef>
                <a:spcPts val="2000"/>
              </a:spcBef>
              <a:buNone/>
            </a:pPr>
            <a:r>
              <a:rPr lang="en-GB" sz="2400" dirty="0" smtClean="0"/>
              <a:t>	– Many microcontrollers are up to the task.</a:t>
            </a:r>
          </a:p>
          <a:p>
            <a:pPr marL="514350" indent="-514350">
              <a:spcBef>
                <a:spcPts val="2000"/>
              </a:spcBef>
              <a:buNone/>
            </a:pPr>
            <a:r>
              <a:rPr lang="en-GB" sz="2400" dirty="0" smtClean="0"/>
              <a:t>	– We are considering Microchip PICs, </a:t>
            </a:r>
            <a:r>
              <a:rPr lang="en-GB" sz="2400" dirty="0" err="1" smtClean="0"/>
              <a:t>Arduino</a:t>
            </a:r>
            <a:r>
              <a:rPr lang="en-GB" sz="2400" dirty="0" smtClean="0"/>
              <a:t>, etc.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2000"/>
              </a:spcBef>
              <a:buFont typeface="Times New Roman" pitchFamily="16" charset="0"/>
              <a:buChar char="•"/>
            </a:pPr>
            <a:r>
              <a:rPr lang="en-GB" dirty="0" smtClean="0"/>
              <a:t>SCPI will use the work from other MBARI projects that have met many of these requirements.</a:t>
            </a:r>
          </a:p>
          <a:p>
            <a:pPr marL="514350" indent="-514350">
              <a:spcBef>
                <a:spcPts val="2000"/>
              </a:spcBef>
              <a:buNone/>
            </a:pPr>
            <a:r>
              <a:rPr lang="en-GB" sz="2400" dirty="0" smtClean="0"/>
              <a:t>	– Raymond Autonomous Tissue Sampler</a:t>
            </a:r>
          </a:p>
          <a:p>
            <a:pPr marL="514350" indent="-514350">
              <a:spcBef>
                <a:spcPts val="2000"/>
              </a:spcBef>
              <a:buNone/>
            </a:pPr>
            <a:r>
              <a:rPr lang="en-GB" sz="2400" dirty="0" smtClean="0"/>
              <a:t>	– Time Lapse Camera Project</a:t>
            </a:r>
          </a:p>
          <a:p>
            <a:pPr marL="514350" indent="-514350">
              <a:spcBef>
                <a:spcPts val="2000"/>
              </a:spcBef>
              <a:buNone/>
            </a:pPr>
            <a:r>
              <a:rPr lang="en-GB" sz="2400" dirty="0" smtClean="0"/>
              <a:t>	– Ken Smith Camera Tripods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Next Steps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9540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Test representative cameras with quantified lighting and representative targets.</a:t>
            </a:r>
          </a:p>
          <a:p>
            <a:pPr lvl="1"/>
            <a:r>
              <a:rPr lang="en-US" sz="2000" dirty="0" smtClean="0"/>
              <a:t> Marbles for jellies</a:t>
            </a:r>
          </a:p>
          <a:p>
            <a:pPr lvl="1"/>
            <a:r>
              <a:rPr lang="en-US" sz="2000" dirty="0" smtClean="0"/>
              <a:t>?? For other applications</a:t>
            </a:r>
          </a:p>
          <a:p>
            <a:r>
              <a:rPr lang="en-US" sz="2400" dirty="0" smtClean="0"/>
              <a:t>Down select cameras based on (not in priority order):</a:t>
            </a:r>
          </a:p>
          <a:p>
            <a:pPr lvl="1"/>
            <a:r>
              <a:rPr lang="en-US" sz="2000" dirty="0" smtClean="0"/>
              <a:t>Image quality</a:t>
            </a:r>
          </a:p>
          <a:p>
            <a:pPr lvl="1"/>
            <a:r>
              <a:rPr lang="en-US" sz="2000" dirty="0" smtClean="0"/>
              <a:t>Size</a:t>
            </a:r>
          </a:p>
          <a:p>
            <a:pPr lvl="1"/>
            <a:r>
              <a:rPr lang="en-US" sz="2000" dirty="0" smtClean="0"/>
              <a:t>Power (energy) requirements (battery volume required)</a:t>
            </a:r>
          </a:p>
          <a:p>
            <a:pPr lvl="1"/>
            <a:r>
              <a:rPr lang="en-US" sz="2000" dirty="0" smtClean="0"/>
              <a:t>Interface effort and complexity</a:t>
            </a:r>
          </a:p>
          <a:p>
            <a:pPr lvl="1"/>
            <a:r>
              <a:rPr lang="en-US" sz="2000" dirty="0" smtClean="0"/>
              <a:t>Cost</a:t>
            </a:r>
          </a:p>
          <a:p>
            <a:r>
              <a:rPr lang="en-US" sz="2400" dirty="0" smtClean="0"/>
              <a:t>Select lighting system based on same criteria!</a:t>
            </a:r>
          </a:p>
          <a:p>
            <a:r>
              <a:rPr lang="en-US" sz="2400" dirty="0" smtClean="0"/>
              <a:t>Complete to preliminary design review level.</a:t>
            </a:r>
          </a:p>
          <a:p>
            <a:pPr lvl="1"/>
            <a:endParaRPr lang="en-US" sz="2000" dirty="0" smtClean="0"/>
          </a:p>
          <a:p>
            <a:pPr lvl="1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361277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Low-Cost, Widely Distributed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Off the shelf parts</a:t>
            </a:r>
          </a:p>
          <a:p>
            <a:pPr lvl="1"/>
            <a:r>
              <a:rPr lang="en-US" dirty="0" smtClean="0"/>
              <a:t>Available online or locally</a:t>
            </a:r>
          </a:p>
          <a:p>
            <a:r>
              <a:rPr lang="en-US" dirty="0" smtClean="0"/>
              <a:t>Low cost</a:t>
            </a:r>
          </a:p>
          <a:p>
            <a:pPr lvl="1"/>
            <a:r>
              <a:rPr lang="en-US" dirty="0" smtClean="0"/>
              <a:t>Total system cost &lt;$3000</a:t>
            </a:r>
          </a:p>
          <a:p>
            <a:r>
              <a:rPr lang="en-US" dirty="0" smtClean="0"/>
              <a:t>Easy to manufacture</a:t>
            </a:r>
          </a:p>
          <a:p>
            <a:r>
              <a:rPr lang="en-US" dirty="0" smtClean="0"/>
              <a:t>Open source</a:t>
            </a:r>
          </a:p>
          <a:p>
            <a:pPr lvl="1"/>
            <a:r>
              <a:rPr lang="en-US" dirty="0" smtClean="0"/>
              <a:t>Meets needs of MBARI PIs first</a:t>
            </a:r>
          </a:p>
          <a:p>
            <a:pPr lvl="1"/>
            <a:r>
              <a:rPr lang="en-US" dirty="0" smtClean="0"/>
              <a:t>All schematics, software, plans posted on web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68362"/>
          </a:xfrm>
        </p:spPr>
        <p:txBody>
          <a:bodyPr>
            <a:normAutofit/>
          </a:bodyPr>
          <a:lstStyle/>
          <a:p>
            <a:r>
              <a:rPr lang="en-US" dirty="0" smtClean="0"/>
              <a:t>User Requirements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1" y="762000"/>
          <a:ext cx="8077199" cy="5970530"/>
        </p:xfrm>
        <a:graphic>
          <a:graphicData uri="http://schemas.openxmlformats.org/drawingml/2006/table">
            <a:tbl>
              <a:tblPr/>
              <a:tblGrid>
                <a:gridCol w="1828799"/>
                <a:gridCol w="1371601"/>
                <a:gridCol w="1523999"/>
                <a:gridCol w="1676400"/>
                <a:gridCol w="1676400"/>
              </a:tblGrid>
              <a:tr h="29366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Helvetica"/>
                        </a:rPr>
                        <a:t>Lab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Vrijenhoek </a:t>
                      </a:r>
                      <a:br>
                        <a:rPr lang="en-US" sz="1400" b="1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</a:b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and Julio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Godin/Jim B.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Ken S.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Helvetica"/>
                        </a:rPr>
                        <a:t>Steve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437076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Platform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Auv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LRAUV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LST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AUV/mooring/wharf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430246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Target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Copepoda, larvae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Large organisms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particulates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Large macroplankton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29366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Target size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250 micron-2cm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1 cm 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0.1cm to 1cm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&gt;1 cm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334636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Rate of Images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Burst at certain rate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Every 5-10 seconds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Once/Hour to Once/Day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Once/10 min, Once/Hour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28699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Color vs. B&amp;W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color important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 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color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Helvetica"/>
                        </a:rPr>
                        <a:t>color important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56715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Special needs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 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Helvetica"/>
                        </a:rPr>
                        <a:t>Transfer images to CPU, low-drag housing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 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Helvetica"/>
                        </a:rPr>
                        <a:t> 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28699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Image Trigger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 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External trigger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Helvetica"/>
                        </a:rPr>
                        <a:t>Trigger with acoustics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 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44390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Depth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250 m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300 m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Helvetica"/>
                        </a:rPr>
                        <a:t>1500 m</a:t>
                      </a:r>
                      <a:b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Helvetica"/>
                        </a:rPr>
                      </a:b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Helvetica"/>
                        </a:rPr>
                        <a:t>(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latin typeface="Helvetica"/>
                        </a:rPr>
                        <a:t>200m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Helvetica"/>
                        </a:rPr>
                        <a:t> for Canon)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latin typeface="Helvetica"/>
                        </a:rPr>
                        <a:t>200m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Helvetica"/>
                      </a:endParaRP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16390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Power Limit 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 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1watt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 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 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29366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Field of View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 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 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1" Diam Circle 1m Dist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Helvetica"/>
                        </a:rPr>
                        <a:t>1 x 1.5 m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16390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Lighting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white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 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Helvetica"/>
                        </a:rPr>
                        <a:t>white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Helvetica"/>
                        </a:rPr>
                        <a:t> 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47805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Better options than SCPI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LISST-HOLO would better meet reqs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 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Helvetica"/>
                        </a:rPr>
                        <a:t>SES camera system better to meet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latin typeface="Helvetica"/>
                        </a:rPr>
                        <a:t>reqs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Helvetica"/>
                      </a:endParaRP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 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17073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Deploy Duration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 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1 week- 1 mo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2 weeks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2 months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28699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Total # of Images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 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 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336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Helvetica"/>
                        </a:rPr>
                        <a:t>1440-8640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70723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Helvetica"/>
                        </a:rPr>
                        <a:t>Other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 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external camera trigger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very small payload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Helvetica"/>
                        </a:rPr>
                        <a:t>no adaptive triggering</a:t>
                      </a:r>
                      <a:b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Helvetica"/>
                        </a:rPr>
                      </a:b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latin typeface="Helvetica"/>
                        </a:rPr>
                        <a:t>hybernation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Helvetica"/>
                        </a:rPr>
                        <a:t>,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latin typeface="Helvetica"/>
                        </a:rPr>
                        <a:t>biofouling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Helvetica"/>
                        </a:rPr>
                        <a:t> issues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 Requirements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3600" i="1" dirty="0" smtClean="0"/>
              <a:t>Optical Requirements</a:t>
            </a:r>
            <a:endParaRPr lang="en-US" sz="3600" dirty="0" smtClean="0"/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sz="3100" dirty="0" smtClean="0"/>
              <a:t>1. System shall be able to image a target of </a:t>
            </a:r>
            <a:r>
              <a:rPr lang="en-US" sz="3100" dirty="0" err="1" smtClean="0"/>
              <a:t>1cm</a:t>
            </a:r>
            <a:r>
              <a:rPr lang="en-US" sz="3100" dirty="0" smtClean="0"/>
              <a:t> at </a:t>
            </a:r>
            <a:r>
              <a:rPr lang="en-US" sz="3100" dirty="0" err="1" smtClean="0"/>
              <a:t>1m</a:t>
            </a:r>
            <a:r>
              <a:rPr lang="en-US" sz="3100" dirty="0" smtClean="0"/>
              <a:t> distance.</a:t>
            </a:r>
          </a:p>
          <a:p>
            <a:pPr>
              <a:buNone/>
            </a:pPr>
            <a:r>
              <a:rPr lang="en-US" sz="3100" dirty="0" smtClean="0"/>
              <a:t> </a:t>
            </a:r>
          </a:p>
          <a:p>
            <a:pPr>
              <a:buNone/>
            </a:pPr>
            <a:r>
              <a:rPr lang="en-US" sz="3100" dirty="0" smtClean="0"/>
              <a:t>2. System shall have a field of view of </a:t>
            </a:r>
            <a:r>
              <a:rPr lang="en-US" sz="3100" dirty="0" err="1" smtClean="0"/>
              <a:t>1m</a:t>
            </a:r>
            <a:r>
              <a:rPr lang="en-US" sz="3100" dirty="0" smtClean="0"/>
              <a:t> x </a:t>
            </a:r>
            <a:r>
              <a:rPr lang="en-US" sz="3100" dirty="0" err="1" smtClean="0"/>
              <a:t>1.5m</a:t>
            </a:r>
            <a:r>
              <a:rPr lang="en-US" sz="3100" dirty="0" smtClean="0"/>
              <a:t> in water.</a:t>
            </a:r>
          </a:p>
          <a:p>
            <a:pPr>
              <a:buNone/>
            </a:pPr>
            <a:r>
              <a:rPr lang="en-US" sz="3100" dirty="0" smtClean="0"/>
              <a:t> </a:t>
            </a:r>
          </a:p>
          <a:p>
            <a:pPr>
              <a:buNone/>
            </a:pPr>
            <a:r>
              <a:rPr lang="en-US" sz="3100" dirty="0" smtClean="0"/>
              <a:t>3. System shall have a depth of field of </a:t>
            </a:r>
            <a:r>
              <a:rPr lang="en-US" sz="3100" dirty="0" err="1" smtClean="0"/>
              <a:t>20cm</a:t>
            </a:r>
            <a:endParaRPr lang="en-US" sz="3100" dirty="0" smtClean="0"/>
          </a:p>
          <a:p>
            <a:pPr>
              <a:buNone/>
            </a:pPr>
            <a:r>
              <a:rPr lang="en-US" sz="3100" dirty="0" smtClean="0"/>
              <a:t> </a:t>
            </a:r>
          </a:p>
          <a:p>
            <a:pPr>
              <a:buNone/>
            </a:pPr>
            <a:r>
              <a:rPr lang="en-US" sz="3100" dirty="0" smtClean="0"/>
              <a:t>4. System shall take color images.</a:t>
            </a:r>
          </a:p>
          <a:p>
            <a:pPr>
              <a:buNone/>
            </a:pPr>
            <a:endParaRPr lang="en-US" sz="3100" dirty="0" smtClean="0"/>
          </a:p>
          <a:p>
            <a:pPr>
              <a:buNone/>
            </a:pPr>
            <a:r>
              <a:rPr lang="en-US" sz="3100" dirty="0" smtClean="0"/>
              <a:t>5. System shall provide sufficient lighting for proper imaging.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000" i="1" dirty="0" smtClean="0"/>
              <a:t>Mechanical Requirements</a:t>
            </a:r>
            <a:endParaRPr lang="en-US" sz="3000" dirty="0" smtClean="0"/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sz="2600" dirty="0" smtClean="0"/>
              <a:t>1. System shall be rated for </a:t>
            </a:r>
            <a:r>
              <a:rPr lang="en-US" sz="2600" dirty="0" err="1" smtClean="0"/>
              <a:t>300m</a:t>
            </a:r>
            <a:r>
              <a:rPr lang="en-US" sz="2600" dirty="0" smtClean="0"/>
              <a:t>.</a:t>
            </a:r>
          </a:p>
          <a:p>
            <a:pPr>
              <a:buNone/>
            </a:pPr>
            <a:r>
              <a:rPr lang="en-US" sz="2600" dirty="0" smtClean="0"/>
              <a:t> </a:t>
            </a:r>
          </a:p>
          <a:p>
            <a:pPr>
              <a:buNone/>
            </a:pPr>
            <a:r>
              <a:rPr lang="en-US" sz="2600" dirty="0" smtClean="0"/>
              <a:t>2. System shall be autonomously deployable.</a:t>
            </a:r>
          </a:p>
          <a:p>
            <a:pPr>
              <a:buNone/>
            </a:pPr>
            <a:r>
              <a:rPr lang="en-US" sz="2600" dirty="0" smtClean="0"/>
              <a:t>	a. Maximum deployment: Two months</a:t>
            </a:r>
          </a:p>
          <a:p>
            <a:pPr>
              <a:buNone/>
            </a:pPr>
            <a:r>
              <a:rPr lang="en-US" sz="2600" dirty="0" smtClean="0"/>
              <a:t>	</a:t>
            </a:r>
          </a:p>
          <a:p>
            <a:pPr>
              <a:buNone/>
            </a:pPr>
            <a:r>
              <a:rPr lang="en-US" sz="2600" dirty="0" smtClean="0"/>
              <a:t>3. Physical size must accommodate </a:t>
            </a:r>
            <a:r>
              <a:rPr lang="en-US" sz="2600" dirty="0" err="1" smtClean="0"/>
              <a:t>LST</a:t>
            </a:r>
            <a:r>
              <a:rPr lang="en-US" sz="2600" dirty="0" smtClean="0"/>
              <a:t> and </a:t>
            </a:r>
            <a:r>
              <a:rPr lang="en-US" sz="2600" dirty="0" err="1" smtClean="0"/>
              <a:t>LRAUV</a:t>
            </a:r>
            <a:r>
              <a:rPr lang="en-US" sz="2600" dirty="0" smtClean="0"/>
              <a:t>.</a:t>
            </a:r>
          </a:p>
          <a:p>
            <a:pPr>
              <a:buNone/>
            </a:pPr>
            <a:r>
              <a:rPr lang="en-US" sz="2600" dirty="0" smtClean="0"/>
              <a:t>	a. </a:t>
            </a:r>
            <a:r>
              <a:rPr lang="en-US" sz="2600" dirty="0" err="1" smtClean="0"/>
              <a:t>LST</a:t>
            </a:r>
            <a:r>
              <a:rPr lang="en-US" sz="2600" dirty="0" smtClean="0"/>
              <a:t>: &lt;</a:t>
            </a:r>
            <a:r>
              <a:rPr lang="en-US" sz="2600" dirty="0" err="1" smtClean="0"/>
              <a:t>1kg</a:t>
            </a:r>
            <a:r>
              <a:rPr lang="en-US" sz="2600" dirty="0" smtClean="0"/>
              <a:t> in water (no batteries)</a:t>
            </a:r>
          </a:p>
          <a:p>
            <a:pPr>
              <a:buNone/>
            </a:pPr>
            <a:r>
              <a:rPr lang="en-US" sz="2600" dirty="0" smtClean="0"/>
              <a:t>	b. </a:t>
            </a:r>
            <a:r>
              <a:rPr lang="en-US" sz="2600" dirty="0" err="1" smtClean="0"/>
              <a:t>LRAUV</a:t>
            </a:r>
            <a:r>
              <a:rPr lang="en-US" sz="2600" dirty="0" smtClean="0"/>
              <a:t>: </a:t>
            </a:r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229600" cy="5105400"/>
          </a:xfrm>
        </p:spPr>
        <p:txBody>
          <a:bodyPr>
            <a:normAutofit fontScale="25000" lnSpcReduction="20000"/>
          </a:bodyPr>
          <a:lstStyle/>
          <a:p>
            <a:r>
              <a:rPr lang="en-US" sz="11200" i="1" dirty="0" smtClean="0"/>
              <a:t>Electrical/Software Requirements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sz="8000" dirty="0" smtClean="0"/>
              <a:t>1. </a:t>
            </a:r>
            <a:r>
              <a:rPr lang="en-US" sz="6400" dirty="0" smtClean="0"/>
              <a:t>System shall have onboard power.</a:t>
            </a:r>
          </a:p>
          <a:p>
            <a:pPr>
              <a:buNone/>
            </a:pPr>
            <a:r>
              <a:rPr lang="en-US" sz="6400" dirty="0" smtClean="0"/>
              <a:t> </a:t>
            </a:r>
          </a:p>
          <a:p>
            <a:pPr>
              <a:buNone/>
            </a:pPr>
            <a:r>
              <a:rPr lang="en-US" sz="6400" dirty="0" smtClean="0"/>
              <a:t>2. System shall be operable from an external power source.</a:t>
            </a:r>
          </a:p>
          <a:p>
            <a:pPr>
              <a:buNone/>
            </a:pPr>
            <a:r>
              <a:rPr lang="en-US" sz="6400" dirty="0" smtClean="0"/>
              <a:t> </a:t>
            </a:r>
          </a:p>
          <a:p>
            <a:pPr>
              <a:buNone/>
            </a:pPr>
            <a:r>
              <a:rPr lang="en-US" sz="6400" dirty="0" smtClean="0"/>
              <a:t>3. System shall have onboard image storage.</a:t>
            </a:r>
          </a:p>
          <a:p>
            <a:pPr>
              <a:buNone/>
            </a:pPr>
            <a:r>
              <a:rPr lang="en-US" sz="6400" dirty="0" smtClean="0"/>
              <a:t>	a. Maximum number of images: 8640</a:t>
            </a:r>
          </a:p>
          <a:p>
            <a:pPr>
              <a:buNone/>
            </a:pPr>
            <a:r>
              <a:rPr lang="en-US" sz="6400" dirty="0" smtClean="0"/>
              <a:t> </a:t>
            </a:r>
          </a:p>
          <a:p>
            <a:pPr>
              <a:buNone/>
            </a:pPr>
            <a:r>
              <a:rPr lang="en-US" sz="6400" dirty="0" smtClean="0"/>
              <a:t>4. System shall have a programmable sample rate.</a:t>
            </a:r>
          </a:p>
          <a:p>
            <a:pPr>
              <a:buNone/>
            </a:pPr>
            <a:r>
              <a:rPr lang="en-US" sz="6400" dirty="0" smtClean="0"/>
              <a:t>	a. Minimum sample time : One picture per day</a:t>
            </a:r>
          </a:p>
          <a:p>
            <a:pPr>
              <a:buNone/>
            </a:pPr>
            <a:r>
              <a:rPr lang="en-US" sz="6400" dirty="0" smtClean="0"/>
              <a:t>	b. Maximum sample time:  One picture per two seconds</a:t>
            </a:r>
          </a:p>
          <a:p>
            <a:pPr>
              <a:buNone/>
            </a:pPr>
            <a:r>
              <a:rPr lang="en-US" sz="6400" dirty="0" smtClean="0"/>
              <a:t> </a:t>
            </a:r>
          </a:p>
          <a:p>
            <a:pPr>
              <a:buNone/>
            </a:pPr>
            <a:r>
              <a:rPr lang="en-US" sz="6400" dirty="0" smtClean="0"/>
              <a:t>5. Images shall be time stamped.</a:t>
            </a:r>
          </a:p>
          <a:p>
            <a:pPr>
              <a:buNone/>
            </a:pPr>
            <a:r>
              <a:rPr lang="en-US" sz="6400" dirty="0" smtClean="0"/>
              <a:t>	a. Accuracy to one second per day</a:t>
            </a:r>
          </a:p>
          <a:p>
            <a:pPr>
              <a:buNone/>
            </a:pPr>
            <a:r>
              <a:rPr lang="en-US" sz="6400" dirty="0" smtClean="0"/>
              <a:t>	b. Resolution of one second</a:t>
            </a:r>
          </a:p>
          <a:p>
            <a:pPr>
              <a:buNone/>
            </a:pPr>
            <a:endParaRPr lang="en-US" sz="6400" dirty="0" smtClean="0"/>
          </a:p>
          <a:p>
            <a:pPr>
              <a:buNone/>
            </a:pPr>
            <a:r>
              <a:rPr lang="en-US" sz="6400" dirty="0" smtClean="0"/>
              <a:t>6. System shall be able to respond to an external trigger</a:t>
            </a:r>
          </a:p>
          <a:p>
            <a:pPr>
              <a:buNone/>
            </a:pPr>
            <a:endParaRPr lang="en-US" sz="6400" dirty="0" smtClean="0"/>
          </a:p>
          <a:p>
            <a:pPr>
              <a:buNone/>
            </a:pPr>
            <a:r>
              <a:rPr lang="en-US" sz="6400" dirty="0" smtClean="0"/>
              <a:t>7. System shall be able to retrieve photos without opening housing.</a:t>
            </a:r>
          </a:p>
          <a:p>
            <a:pPr>
              <a:buNone/>
            </a:pPr>
            <a:endParaRPr lang="en-US" sz="80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Deployment Modes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AUVs</a:t>
            </a:r>
            <a:endParaRPr lang="en-US" dirty="0" smtClean="0"/>
          </a:p>
          <a:p>
            <a:r>
              <a:rPr lang="en-US" dirty="0" smtClean="0"/>
              <a:t>Profiling</a:t>
            </a:r>
          </a:p>
          <a:p>
            <a:r>
              <a:rPr lang="en-US" dirty="0" smtClean="0"/>
              <a:t>Moored (Plankton vane)</a:t>
            </a:r>
          </a:p>
          <a:p>
            <a:r>
              <a:rPr lang="en-US" dirty="0" smtClean="0"/>
              <a:t>Sediment traps</a:t>
            </a:r>
          </a:p>
          <a:p>
            <a:r>
              <a:rPr lang="en-US" dirty="0" smtClean="0"/>
              <a:t>Observatory (Cabled option)</a:t>
            </a:r>
          </a:p>
          <a:p>
            <a:r>
              <a:rPr lang="en-US" dirty="0" smtClean="0"/>
              <a:t>Manually dropped or towed</a:t>
            </a:r>
          </a:p>
          <a:p>
            <a:r>
              <a:rPr lang="en-US" dirty="0" smtClean="0"/>
              <a:t>Ships of opportunity</a:t>
            </a:r>
          </a:p>
          <a:p>
            <a:r>
              <a:rPr lang="en-US" dirty="0" smtClean="0"/>
              <a:t>Pier mounted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1871</TotalTime>
  <Words>1979</Words>
  <Application>Microsoft Office PowerPoint</Application>
  <PresentationFormat>On-screen Show (4:3)</PresentationFormat>
  <Paragraphs>737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Self Contained Plankton Imager</vt:lpstr>
      <vt:lpstr>Science Motivation</vt:lpstr>
      <vt:lpstr>How is it Different?</vt:lpstr>
      <vt:lpstr>Low-Cost, Widely Distributed</vt:lpstr>
      <vt:lpstr>User Requirements</vt:lpstr>
      <vt:lpstr>Functional Requirements</vt:lpstr>
      <vt:lpstr>Functional Requirements</vt:lpstr>
      <vt:lpstr>Functional Requirements</vt:lpstr>
      <vt:lpstr>Deployment Modes</vt:lpstr>
      <vt:lpstr>Modular Housings and Endcaps</vt:lpstr>
      <vt:lpstr>Housing Material</vt:lpstr>
      <vt:lpstr>Modular Functionality</vt:lpstr>
      <vt:lpstr>Camera Selection</vt:lpstr>
      <vt:lpstr>Camera Testing</vt:lpstr>
      <vt:lpstr>Camera Selection</vt:lpstr>
      <vt:lpstr>Lighting Selection</vt:lpstr>
      <vt:lpstr>Illuminance and Lighting System Calculation Methods</vt:lpstr>
      <vt:lpstr>Lighting Calculation Examples</vt:lpstr>
      <vt:lpstr>Strobe vs. LED Illumination</vt:lpstr>
      <vt:lpstr>Example of 6x40 degree Conical Reflector (Red is common volume between imager and light field)</vt:lpstr>
      <vt:lpstr>Energy Budget</vt:lpstr>
      <vt:lpstr>Lighting Conclusions</vt:lpstr>
      <vt:lpstr>Proposed System Bus</vt:lpstr>
      <vt:lpstr>Camera Housing Electronics</vt:lpstr>
      <vt:lpstr>Software</vt:lpstr>
      <vt:lpstr>Software</vt:lpstr>
      <vt:lpstr>Software</vt:lpstr>
      <vt:lpstr>Software</vt:lpstr>
      <vt:lpstr>Software</vt:lpstr>
      <vt:lpstr>Software</vt:lpstr>
      <vt:lpstr>Software</vt:lpstr>
      <vt:lpstr>Next Steps</vt:lpstr>
      <vt:lpstr>Slide 33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Self Contained Plankton Imager</dc:title>
  <dc:creator>ckecy</dc:creator>
  <cp:lastModifiedBy>ckecy</cp:lastModifiedBy>
  <cp:revision>49</cp:revision>
  <dcterms:created xsi:type="dcterms:W3CDTF">2012-05-03T22:50:47Z</dcterms:created>
  <dcterms:modified xsi:type="dcterms:W3CDTF">2012-05-11T17:37:57Z</dcterms:modified>
</cp:coreProperties>
</file>