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71" r:id="rId5"/>
    <p:sldId id="258" r:id="rId6"/>
    <p:sldId id="286" r:id="rId7"/>
    <p:sldId id="257" r:id="rId8"/>
    <p:sldId id="276" r:id="rId9"/>
    <p:sldId id="265" r:id="rId10"/>
    <p:sldId id="259" r:id="rId11"/>
    <p:sldId id="260" r:id="rId12"/>
    <p:sldId id="261" r:id="rId13"/>
    <p:sldId id="262" r:id="rId14"/>
    <p:sldId id="266" r:id="rId15"/>
    <p:sldId id="285" r:id="rId16"/>
    <p:sldId id="267" r:id="rId17"/>
    <p:sldId id="268" r:id="rId18"/>
    <p:sldId id="274" r:id="rId19"/>
    <p:sldId id="287" r:id="rId20"/>
    <p:sldId id="290" r:id="rId21"/>
    <p:sldId id="289" r:id="rId22"/>
    <p:sldId id="288" r:id="rId23"/>
    <p:sldId id="275" r:id="rId24"/>
    <p:sldId id="277" r:id="rId25"/>
    <p:sldId id="284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4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6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4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0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1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4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08440-B45F-4FD6-8D7C-14283D864A56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Self-Contained Plankton Imager</a:t>
            </a:r>
            <a:br>
              <a:rPr lang="en-US" dirty="0" smtClean="0"/>
            </a:br>
            <a:r>
              <a:rPr lang="en-US" dirty="0" smtClean="0"/>
              <a:t>Progress Update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Friday </a:t>
            </a:r>
            <a:r>
              <a:rPr lang="en-US" dirty="0" smtClean="0"/>
              <a:t>April </a:t>
            </a:r>
            <a:r>
              <a:rPr lang="en-US" dirty="0" smtClean="0"/>
              <a:t>12, </a:t>
            </a:r>
            <a:r>
              <a:rPr lang="en-US" dirty="0" smtClean="0"/>
              <a:t>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Completed Testing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ROV </a:t>
            </a:r>
            <a:r>
              <a:rPr lang="en-US" dirty="0" err="1" smtClean="0"/>
              <a:t>Ventana</a:t>
            </a:r>
            <a:endParaRPr lang="en-US" dirty="0" smtClean="0"/>
          </a:p>
          <a:p>
            <a:pPr lvl="1"/>
            <a:r>
              <a:rPr lang="en-US" dirty="0" smtClean="0"/>
              <a:t>Series of depths (to 200m)</a:t>
            </a:r>
          </a:p>
          <a:p>
            <a:pPr lvl="1"/>
            <a:r>
              <a:rPr lang="en-US" dirty="0" smtClean="0"/>
              <a:t>5-LED module flooded</a:t>
            </a:r>
          </a:p>
          <a:p>
            <a:r>
              <a:rPr lang="en-US" dirty="0" smtClean="0"/>
              <a:t>Kelp Forest Array / </a:t>
            </a:r>
            <a:r>
              <a:rPr lang="en-US" dirty="0" err="1" smtClean="0"/>
              <a:t>swFOCE</a:t>
            </a:r>
            <a:endParaRPr lang="en-US" dirty="0" smtClean="0"/>
          </a:p>
          <a:p>
            <a:pPr lvl="1"/>
            <a:r>
              <a:rPr lang="en-US" dirty="0" smtClean="0"/>
              <a:t>48 Hours, image every 60 seconds</a:t>
            </a:r>
          </a:p>
          <a:p>
            <a:pPr lvl="1"/>
            <a:r>
              <a:rPr lang="en-US" dirty="0" smtClean="0"/>
              <a:t>Depth of 15m</a:t>
            </a:r>
          </a:p>
          <a:p>
            <a:r>
              <a:rPr lang="en-US" dirty="0" smtClean="0"/>
              <a:t>Offshore MBARI (Discarded pipe)</a:t>
            </a:r>
          </a:p>
          <a:p>
            <a:pPr lvl="1"/>
            <a:r>
              <a:rPr lang="en-US" dirty="0" smtClean="0"/>
              <a:t>48 Hours, image every 60 seconds</a:t>
            </a:r>
          </a:p>
          <a:p>
            <a:pPr lvl="1"/>
            <a:r>
              <a:rPr lang="en-US" dirty="0" smtClean="0"/>
              <a:t>Depth of 20m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43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potential deployments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on Tethys in video mode during docking testing (May 2013)</a:t>
            </a:r>
          </a:p>
          <a:p>
            <a:r>
              <a:rPr lang="en-US" dirty="0" smtClean="0"/>
              <a:t>Additional ROV dives</a:t>
            </a:r>
          </a:p>
          <a:p>
            <a:r>
              <a:rPr lang="en-US" dirty="0" smtClean="0"/>
              <a:t>Deployments of opportunity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04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Results: ROV </a:t>
            </a:r>
            <a:r>
              <a:rPr lang="en-US" dirty="0" err="1" smtClean="0"/>
              <a:t>Ventana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1371600"/>
            <a:ext cx="3394472" cy="452596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2209800"/>
            <a:ext cx="4038600" cy="320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2209800"/>
            <a:ext cx="1600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Results: KFA/</a:t>
            </a:r>
            <a:r>
              <a:rPr lang="en-US" dirty="0" err="1" smtClean="0"/>
              <a:t>swFOCE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00" y="2120900"/>
            <a:ext cx="4775200" cy="3581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6100" y="2120900"/>
            <a:ext cx="47752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7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Results: Offshore MBARI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600" y="2108200"/>
            <a:ext cx="4673600" cy="3505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6400" y="2108200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Nighttime </a:t>
            </a:r>
            <a:r>
              <a:rPr lang="en-US" dirty="0" err="1" smtClean="0"/>
              <a:t>TimeLapse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SCPI_Pipe_Snippet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3375" y="1600200"/>
            <a:ext cx="3397250" cy="4525963"/>
          </a:xfrm>
        </p:spPr>
      </p:pic>
    </p:spTree>
    <p:extLst>
      <p:ext uri="{BB962C8B-B14F-4D97-AF65-F5344CB8AC3E}">
        <p14:creationId xmlns:p14="http://schemas.microsoft.com/office/powerpoint/2010/main" val="316075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GoPro</a:t>
            </a:r>
            <a:r>
              <a:rPr lang="en-US" dirty="0" smtClean="0"/>
              <a:t> as an Imager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Good images with proper subject</a:t>
            </a:r>
            <a:r>
              <a:rPr lang="en-US" dirty="0"/>
              <a:t> </a:t>
            </a:r>
            <a:r>
              <a:rPr lang="en-US" dirty="0" smtClean="0"/>
              <a:t>&amp; lighting</a:t>
            </a:r>
          </a:p>
          <a:p>
            <a:pPr lvl="1"/>
            <a:r>
              <a:rPr lang="en-US" dirty="0" smtClean="0"/>
              <a:t>Form factor </a:t>
            </a:r>
          </a:p>
          <a:p>
            <a:pPr lvl="1"/>
            <a:r>
              <a:rPr lang="en-US" dirty="0" smtClean="0"/>
              <a:t>Availability, cost</a:t>
            </a:r>
          </a:p>
          <a:p>
            <a:pPr lvl="1"/>
            <a:r>
              <a:rPr lang="en-US" dirty="0" smtClean="0"/>
              <a:t>Existing hardware will work with Hero3</a:t>
            </a:r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Automated image taking</a:t>
            </a:r>
          </a:p>
          <a:p>
            <a:pPr lvl="1"/>
            <a:r>
              <a:rPr lang="en-US" dirty="0" smtClean="0"/>
              <a:t>Poor low light camera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31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57600"/>
            <a:ext cx="4064000" cy="304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New Imagers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3200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Leopard Imaging board level camera</a:t>
            </a:r>
          </a:p>
          <a:p>
            <a:pPr lvl="1"/>
            <a:r>
              <a:rPr lang="en-US" dirty="0" err="1" smtClean="0"/>
              <a:t>BeagleBoard</a:t>
            </a:r>
            <a:r>
              <a:rPr lang="en-US" dirty="0" smtClean="0"/>
              <a:t> XM</a:t>
            </a:r>
          </a:p>
          <a:p>
            <a:pPr lvl="1"/>
            <a:r>
              <a:rPr lang="en-US" dirty="0" smtClean="0"/>
              <a:t>Open source Linux code available</a:t>
            </a:r>
          </a:p>
          <a:p>
            <a:r>
              <a:rPr lang="en-US" dirty="0" err="1" smtClean="0"/>
              <a:t>Lumenera</a:t>
            </a:r>
            <a:endParaRPr lang="en-US" dirty="0" smtClean="0"/>
          </a:p>
          <a:p>
            <a:pPr lvl="1"/>
            <a:r>
              <a:rPr lang="en-US" dirty="0" smtClean="0"/>
              <a:t>Higher end board level cameras</a:t>
            </a:r>
          </a:p>
          <a:p>
            <a:pPr lvl="1"/>
            <a:r>
              <a:rPr lang="en-US" dirty="0" smtClean="0"/>
              <a:t>SDKs available</a:t>
            </a:r>
          </a:p>
          <a:p>
            <a:r>
              <a:rPr lang="en-US" dirty="0" err="1" smtClean="0"/>
              <a:t>Baumer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Development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Hero3 based camera module</a:t>
            </a:r>
          </a:p>
          <a:p>
            <a:pPr lvl="1"/>
            <a:r>
              <a:rPr lang="en-US" dirty="0" smtClean="0"/>
              <a:t>Easy to integrate, minimal effort</a:t>
            </a:r>
          </a:p>
          <a:p>
            <a:pPr lvl="1"/>
            <a:r>
              <a:rPr lang="en-US" dirty="0" smtClean="0"/>
              <a:t>Supported for foreseeable future</a:t>
            </a:r>
          </a:p>
          <a:p>
            <a:pPr lvl="1"/>
            <a:r>
              <a:rPr lang="en-US" dirty="0" smtClean="0"/>
              <a:t>Good imaging with proper lighting</a:t>
            </a:r>
          </a:p>
          <a:p>
            <a:pPr lvl="1"/>
            <a:r>
              <a:rPr lang="en-US" dirty="0" smtClean="0"/>
              <a:t>Excellent video</a:t>
            </a:r>
          </a:p>
          <a:p>
            <a:r>
              <a:rPr lang="en-US" dirty="0" smtClean="0"/>
              <a:t>Higher resolution camera module</a:t>
            </a:r>
          </a:p>
          <a:p>
            <a:pPr lvl="1"/>
            <a:r>
              <a:rPr lang="en-US" dirty="0" smtClean="0"/>
              <a:t>Necessary for smaller target sizes</a:t>
            </a:r>
          </a:p>
          <a:p>
            <a:pPr lvl="1"/>
            <a:r>
              <a:rPr lang="en-US" dirty="0" smtClean="0"/>
              <a:t>Full control over imaging parameters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70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Modify </a:t>
            </a:r>
            <a:r>
              <a:rPr lang="en-US" dirty="0" err="1" smtClean="0"/>
              <a:t>GoPro</a:t>
            </a:r>
            <a:r>
              <a:rPr lang="en-US" dirty="0" smtClean="0"/>
              <a:t> based camera module to Hero3</a:t>
            </a:r>
          </a:p>
          <a:p>
            <a:pPr lvl="1"/>
            <a:r>
              <a:rPr lang="en-US" dirty="0" smtClean="0"/>
              <a:t>Minimal effort, hardware is compatible</a:t>
            </a:r>
          </a:p>
          <a:p>
            <a:r>
              <a:rPr lang="en-US" dirty="0" smtClean="0"/>
              <a:t>Investigate board level camera system(s)</a:t>
            </a:r>
          </a:p>
          <a:p>
            <a:pPr lvl="1"/>
            <a:r>
              <a:rPr lang="en-US" dirty="0" smtClean="0"/>
              <a:t>Candidates identified but still looking</a:t>
            </a:r>
          </a:p>
          <a:p>
            <a:r>
              <a:rPr lang="en-US" dirty="0" smtClean="0"/>
              <a:t>Side by side comparison of both camera systems</a:t>
            </a:r>
          </a:p>
          <a:p>
            <a:pPr lvl="1"/>
            <a:r>
              <a:rPr lang="en-US" dirty="0" smtClean="0"/>
              <a:t>Can test each in-situ</a:t>
            </a:r>
          </a:p>
          <a:p>
            <a:r>
              <a:rPr lang="en-US" dirty="0" smtClean="0"/>
              <a:t>Proceed with open source plans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SCPI?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Flexible and portable camera system</a:t>
            </a:r>
            <a:endParaRPr lang="en-US" dirty="0"/>
          </a:p>
          <a:p>
            <a:pPr lvl="1"/>
            <a:r>
              <a:rPr lang="en-US" dirty="0"/>
              <a:t>Low cost</a:t>
            </a:r>
          </a:p>
          <a:p>
            <a:pPr lvl="1"/>
            <a:r>
              <a:rPr lang="en-US" dirty="0"/>
              <a:t>Easy to </a:t>
            </a:r>
            <a:r>
              <a:rPr lang="en-US" dirty="0" smtClean="0"/>
              <a:t>fabricate</a:t>
            </a:r>
          </a:p>
          <a:p>
            <a:pPr lvl="1"/>
            <a:r>
              <a:rPr lang="en-US" dirty="0" smtClean="0"/>
              <a:t>Widely distributed</a:t>
            </a:r>
            <a:endParaRPr lang="en-US" dirty="0"/>
          </a:p>
          <a:p>
            <a:r>
              <a:rPr lang="en-US" dirty="0" smtClean="0"/>
              <a:t>Differs from existing systems which:</a:t>
            </a:r>
          </a:p>
          <a:p>
            <a:pPr lvl="1"/>
            <a:r>
              <a:rPr lang="en-US" dirty="0" smtClean="0"/>
              <a:t>Require dedicated cables, ships, and winches</a:t>
            </a:r>
          </a:p>
          <a:p>
            <a:pPr lvl="1"/>
            <a:r>
              <a:rPr lang="en-US" dirty="0" smtClean="0"/>
              <a:t>Are difficult to deploy, maintain, and operate</a:t>
            </a:r>
          </a:p>
          <a:p>
            <a:pPr lvl="1"/>
            <a:r>
              <a:rPr lang="en-US" dirty="0" smtClean="0"/>
              <a:t>Are high cost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5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2013 Milestones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951192"/>
              </p:ext>
            </p:extLst>
          </p:nvPr>
        </p:nvGraphicFramePr>
        <p:xfrm>
          <a:off x="152400" y="1066800"/>
          <a:ext cx="8915402" cy="5596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4229"/>
                <a:gridCol w="1096476"/>
                <a:gridCol w="1096476"/>
                <a:gridCol w="1096476"/>
                <a:gridCol w="1096476"/>
                <a:gridCol w="1096476"/>
                <a:gridCol w="1136363"/>
                <a:gridCol w="1112430"/>
              </a:tblGrid>
              <a:tr h="444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Milestone 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Resources for each resource category for all milestones listed here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Milestone Date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3/13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5/13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6/13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9/13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10/13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11/13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64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Milestone Description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Field Testing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Bench Test Upgrades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Design Review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Build Gen2 </a:t>
                      </a:r>
                      <a:r>
                        <a:rPr lang="en-US" sz="1600" dirty="0" smtClean="0">
                          <a:effectLst/>
                        </a:rPr>
                        <a:t>Unit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Integration &amp; Testing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Deliver Gen2 </a:t>
                      </a:r>
                      <a:r>
                        <a:rPr lang="en-US" sz="1600" dirty="0" smtClean="0">
                          <a:effectLst/>
                        </a:rPr>
                        <a:t>Unit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100:  CK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40:  CK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60:  MC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20: CK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20: MC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50: CK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40: CK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20: MC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50: CK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300: 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100: MC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350: MR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FC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FC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20: FC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50: FC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30: FC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AH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25: FC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175: AH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175: FC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EE Tech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 Tech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 Tech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Machine Shop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Divers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6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Labor – April 2013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628349"/>
              </p:ext>
            </p:extLst>
          </p:nvPr>
        </p:nvGraphicFramePr>
        <p:xfrm>
          <a:off x="380998" y="1066800"/>
          <a:ext cx="8382002" cy="541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2"/>
                <a:gridCol w="2285016"/>
                <a:gridCol w="1038287"/>
                <a:gridCol w="1276227"/>
                <a:gridCol w="1281635"/>
                <a:gridCol w="1281635"/>
              </a:tblGrid>
              <a:tr h="26391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Used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Requested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Remaining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Remaining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Chaffey, Mark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93.5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93.5%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Kecy</a:t>
                      </a:r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Chad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67.3%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Risi</a:t>
                      </a:r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Michael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62.9%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ME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Cazenave</a:t>
                      </a:r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Francois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69.7%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Hamilton, Andrew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EE Tech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Coenen</a:t>
                      </a:r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Paul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Marion, Tom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Montgomery, Jim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Rosal, Jose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59.5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115.5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 Tech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Mach </a:t>
                      </a:r>
                      <a:r>
                        <a:rPr lang="en-US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Hobson, Brett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(22)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Von </a:t>
                      </a:r>
                      <a:r>
                        <a:rPr lang="en-US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Thun</a:t>
                      </a:r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Susan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95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Budget – April 2013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439375"/>
              </p:ext>
            </p:extLst>
          </p:nvPr>
        </p:nvGraphicFramePr>
        <p:xfrm>
          <a:off x="228600" y="1295400"/>
          <a:ext cx="8610600" cy="5136449"/>
        </p:xfrm>
        <a:graphic>
          <a:graphicData uri="http://schemas.openxmlformats.org/drawingml/2006/table">
            <a:tbl>
              <a:tblPr/>
              <a:tblGrid>
                <a:gridCol w="1435100"/>
                <a:gridCol w="1435100"/>
                <a:gridCol w="1435100"/>
                <a:gridCol w="1435100"/>
                <a:gridCol w="1435100"/>
                <a:gridCol w="1435100"/>
              </a:tblGrid>
              <a:tr h="34121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dirty="0">
                          <a:effectLst/>
                        </a:rPr>
                        <a:t>Description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>
                          <a:effectLst/>
                        </a:rPr>
                        <a:t>Budget Amount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>
                          <a:effectLst/>
                        </a:rPr>
                        <a:t>Paid Amount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>
                          <a:effectLst/>
                        </a:rPr>
                        <a:t>Total Commitment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>
                          <a:effectLst/>
                        </a:rPr>
                        <a:t>Available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>
                          <a:effectLst/>
                        </a:rPr>
                        <a:t>Percent Available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8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2E2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6000-000: Direct Labor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82,848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19,793.03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63,054.97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76%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fontAlgn="t"/>
                      <a:r>
                        <a:rPr lang="en-US" sz="1400" b="1">
                          <a:effectLst/>
                        </a:rPr>
                        <a:t>     Subtotal Salaries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82,848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19,793.03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63,054.97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76%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</a:tr>
              <a:tr h="495731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Budgeted Fringe - All Labor Types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47,563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47,563.00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100%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Pool 1 : Fringe - Full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12,607.75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(12,607.75)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fontAlgn="t"/>
                      <a:r>
                        <a:rPr lang="en-US" sz="1400" b="1" dirty="0">
                          <a:effectLst/>
                        </a:rPr>
                        <a:t>     Subtotal Benefits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dirty="0">
                          <a:effectLst/>
                        </a:rPr>
                        <a:t>47,563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12,607.75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34,955.25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73%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</a:tr>
              <a:tr h="495731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5320-000: Supplies - Eng. Lab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266.12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(266.12)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02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5330-000: Non-Capitalized Equipment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20,168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1,224.96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2.91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18,940.13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94%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5731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5360-000: Supplies - General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475.43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(475.43)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>
                          <a:effectLst/>
                        </a:rPr>
                        <a:t> 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fontAlgn="t"/>
                      <a:r>
                        <a:rPr lang="en-US" sz="1400" b="1">
                          <a:effectLst/>
                        </a:rPr>
                        <a:t>     Subtotal Expenses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20,168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1,966.51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2.91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18,198.58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90%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1"/>
                    </a:solidFill>
                  </a:tcPr>
                </a:tc>
              </a:tr>
              <a:tr h="341218">
                <a:tc>
                  <a:txBody>
                    <a:bodyPr/>
                    <a:lstStyle/>
                    <a:p>
                      <a:pPr fontAlgn="t"/>
                      <a:r>
                        <a:rPr lang="en-US" sz="1400" b="1">
                          <a:effectLst/>
                        </a:rPr>
                        <a:t>     Total 901107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150,579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34,367.29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2.91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>
                          <a:effectLst/>
                        </a:rPr>
                        <a:t>116,208.80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dirty="0">
                          <a:effectLst/>
                        </a:rPr>
                        <a:t>77%</a:t>
                      </a:r>
                    </a:p>
                  </a:txBody>
                  <a:tcPr marL="26825" marR="26825" marT="16095" marB="1609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1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does SCPI fall within MBARI Camera Projects?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828800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85800" y="1981200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90600" y="6324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600" y="63246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510540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657600" y="5638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28800" y="525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5626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50292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SCPI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858000" y="31242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81800" y="3733800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5257800" y="3810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57800" y="43434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343400" y="3505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9000" y="3200400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400800" y="2133600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257800" y="1981200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2743200" y="5105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209800" y="4495800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64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smtClean="0"/>
              <a:t>SCPI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SCPI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SCPI Users and Use Cases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Identified Users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Steve Haddock</a:t>
            </a:r>
          </a:p>
          <a:p>
            <a:r>
              <a:rPr lang="en-US" dirty="0" smtClean="0"/>
              <a:t>Ken Smith</a:t>
            </a:r>
          </a:p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CANON</a:t>
            </a:r>
          </a:p>
          <a:p>
            <a:r>
              <a:rPr lang="en-US" dirty="0" smtClean="0"/>
              <a:t>Steve Rock’s ARL Group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Potential Platforms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</p:spPr>
        <p:txBody>
          <a:bodyPr/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Profilers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17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SCPI Prototype System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 t="5773" b="21832"/>
          <a:stretch/>
        </p:blipFill>
        <p:spPr>
          <a:xfrm>
            <a:off x="1295400" y="1447800"/>
            <a:ext cx="6381163" cy="4803202"/>
          </a:xfrm>
        </p:spPr>
      </p:pic>
    </p:spTree>
    <p:extLst>
      <p:ext uri="{BB962C8B-B14F-4D97-AF65-F5344CB8AC3E}">
        <p14:creationId xmlns:p14="http://schemas.microsoft.com/office/powerpoint/2010/main" val="22930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SCPI Prototype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Depth rating of 300m (9 LED module 100m)</a:t>
            </a:r>
          </a:p>
          <a:p>
            <a:r>
              <a:rPr lang="en-US" dirty="0" smtClean="0"/>
              <a:t>Total onboard energy of 4500mAh</a:t>
            </a:r>
          </a:p>
          <a:p>
            <a:r>
              <a:rPr lang="en-US" dirty="0" smtClean="0"/>
              <a:t>Energy per shot = 1.4mAh</a:t>
            </a:r>
          </a:p>
          <a:p>
            <a:r>
              <a:rPr lang="en-US" dirty="0" smtClean="0"/>
              <a:t>Total # of shots = 2900</a:t>
            </a:r>
          </a:p>
          <a:p>
            <a:r>
              <a:rPr lang="en-US" dirty="0" smtClean="0"/>
              <a:t>User settable parameters:</a:t>
            </a:r>
          </a:p>
          <a:p>
            <a:pPr lvl="1"/>
            <a:r>
              <a:rPr lang="en-US" dirty="0" smtClean="0"/>
              <a:t>Image taking interval (Maximum once/2 sec)</a:t>
            </a:r>
          </a:p>
          <a:p>
            <a:pPr lvl="1"/>
            <a:r>
              <a:rPr lang="en-US" dirty="0" smtClean="0"/>
              <a:t>Total number of images</a:t>
            </a:r>
          </a:p>
          <a:p>
            <a:r>
              <a:rPr lang="en-US" dirty="0" smtClean="0"/>
              <a:t>Still images &amp; video</a:t>
            </a:r>
          </a:p>
          <a:p>
            <a:r>
              <a:rPr lang="en-US" dirty="0" smtClean="0"/>
              <a:t>Dry weight: 18lbs, wet weight: 6.5lbs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071585"/>
              </p:ext>
            </p:extLst>
          </p:nvPr>
        </p:nvGraphicFramePr>
        <p:xfrm>
          <a:off x="838200" y="1447803"/>
          <a:ext cx="7467600" cy="4571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3879"/>
                <a:gridCol w="2775153"/>
                <a:gridCol w="2348568"/>
              </a:tblGrid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200" b="1" u="none" strike="noStrike" baseline="0" dirty="0">
                          <a:effectLst/>
                        </a:rPr>
                        <a:t>Specification</a:t>
                      </a:r>
                      <a:endParaRPr lang="en-US" sz="2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200" b="1" u="none" strike="noStrike" baseline="0" dirty="0">
                          <a:effectLst/>
                        </a:rPr>
                        <a:t>Specified Value</a:t>
                      </a:r>
                      <a:endParaRPr lang="en-US" sz="2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baseline="0" dirty="0">
                          <a:effectLst/>
                        </a:rPr>
                        <a:t>SCPI Prototype</a:t>
                      </a:r>
                      <a:endParaRPr lang="en-US" sz="22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Platform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AUV/mooring/wharf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All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 size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&gt;1 cm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effectLst/>
                        </a:rPr>
                        <a:t>&gt; </a:t>
                      </a:r>
                      <a:r>
                        <a:rPr lang="en-US" sz="2000" u="none" strike="noStrike" baseline="0" dirty="0">
                          <a:effectLst/>
                        </a:rPr>
                        <a:t> 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10 cm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Rate of Images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Once/10 min, Once/Hour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Once/2 sec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vs. B&amp;W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important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Color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Image Trigger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Optional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Not yet implemented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Depth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200m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300m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Field of View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Lighting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Deploy Duration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 months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2 months +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Total # of Images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1440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2900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Other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effectLst/>
                        </a:rPr>
                        <a:t>Hibernation</a:t>
                      </a:r>
                      <a:r>
                        <a:rPr lang="en-US" sz="2000" u="none" strike="noStrike" baseline="0" dirty="0">
                          <a:effectLst/>
                        </a:rPr>
                        <a:t>,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biofouling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 smtClean="0">
                          <a:effectLst/>
                        </a:rPr>
                        <a:t>Hib</a:t>
                      </a:r>
                      <a:r>
                        <a:rPr lang="en-US" sz="2000" u="none" strike="noStrike" baseline="0" dirty="0">
                          <a:effectLst/>
                        </a:rPr>
                        <a:t>: Y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</a:t>
                      </a:r>
                      <a:r>
                        <a:rPr lang="en-US" sz="2000" u="none" strike="noStrike" baseline="0" dirty="0">
                          <a:effectLst/>
                        </a:rPr>
                        <a:t>: 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2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per SCPI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module: $1180</a:t>
            </a:r>
          </a:p>
          <a:p>
            <a:r>
              <a:rPr lang="en-US" dirty="0" smtClean="0"/>
              <a:t>Lighting module: $  900</a:t>
            </a:r>
          </a:p>
          <a:p>
            <a:r>
              <a:rPr lang="en-US" dirty="0" smtClean="0"/>
              <a:t>Battery module : $  415</a:t>
            </a:r>
          </a:p>
          <a:p>
            <a:r>
              <a:rPr lang="en-US" dirty="0" smtClean="0"/>
              <a:t>System cables   :  $  430</a:t>
            </a:r>
          </a:p>
          <a:p>
            <a:endParaRPr lang="en-US" dirty="0"/>
          </a:p>
          <a:p>
            <a:r>
              <a:rPr lang="en-US" dirty="0" smtClean="0"/>
              <a:t>Total : $2925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SCPI Module Costs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33538"/>
              </p:ext>
            </p:extLst>
          </p:nvPr>
        </p:nvGraphicFramePr>
        <p:xfrm>
          <a:off x="457200" y="1295400"/>
          <a:ext cx="3784600" cy="3238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Camera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&amp; Board Support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2-151 Buna N O-ring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SAE-5 Plug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USB Connector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SCPI Control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SD Memory Card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GoPro Camera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Hero Bus Adapter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1180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26952"/>
              </p:ext>
            </p:extLst>
          </p:nvPr>
        </p:nvGraphicFramePr>
        <p:xfrm>
          <a:off x="4572000" y="33528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Lighting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Drive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Mounting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900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24090"/>
              </p:ext>
            </p:extLst>
          </p:nvPr>
        </p:nvGraphicFramePr>
        <p:xfrm>
          <a:off x="4572000" y="12954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Battery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Battery Pack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Foam Padding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19030"/>
              </p:ext>
            </p:extLst>
          </p:nvPr>
        </p:nvGraphicFramePr>
        <p:xfrm>
          <a:off x="457200" y="4648200"/>
          <a:ext cx="37846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System Level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M-F Cable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430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72424"/>
              </p:ext>
            </p:extLst>
          </p:nvPr>
        </p:nvGraphicFramePr>
        <p:xfrm>
          <a:off x="4572000" y="5791200"/>
          <a:ext cx="3784600" cy="19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1" u="none" strike="noStrike" dirty="0">
                          <a:effectLst/>
                        </a:rPr>
                        <a:t>Total System Cost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1" u="none" strike="noStrike" dirty="0">
                          <a:effectLst/>
                        </a:rPr>
                        <a:t>2925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47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schedule for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Quarter: Perform multiple field tests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Quarter: Investigate higher image quality      	camera module based on test results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 </a:t>
            </a:r>
            <a:r>
              <a:rPr lang="en-US" dirty="0" smtClean="0"/>
              <a:t> Quarter: Build </a:t>
            </a: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Gen</a:t>
            </a:r>
            <a:r>
              <a:rPr lang="en-US" dirty="0" smtClean="0"/>
              <a:t> </a:t>
            </a:r>
            <a:r>
              <a:rPr lang="en-US" dirty="0" smtClean="0"/>
              <a:t>SCPI system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 Quarter: Testing and deployment</a:t>
            </a:r>
          </a:p>
        </p:txBody>
      </p:sp>
    </p:spTree>
    <p:extLst>
      <p:ext uri="{BB962C8B-B14F-4D97-AF65-F5344CB8AC3E}">
        <p14:creationId xmlns:p14="http://schemas.microsoft.com/office/powerpoint/2010/main" val="65451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1155</Words>
  <Application>Microsoft Office PowerPoint</Application>
  <PresentationFormat>On-screen Show (4:3)</PresentationFormat>
  <Paragraphs>588</Paragraphs>
  <Slides>26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Self-Contained Plankton Imager Progress Update Review</vt:lpstr>
      <vt:lpstr>What is SCPI?</vt:lpstr>
      <vt:lpstr>SCPI Users and Use Cases</vt:lpstr>
      <vt:lpstr>SCPI Prototype System</vt:lpstr>
      <vt:lpstr>SCPI Prototype Capabilities</vt:lpstr>
      <vt:lpstr>Functional Requirements</vt:lpstr>
      <vt:lpstr>Cost per SCPI System</vt:lpstr>
      <vt:lpstr>SCPI Module Costs</vt:lpstr>
      <vt:lpstr>Proposed schedule for 2013</vt:lpstr>
      <vt:lpstr>Completed Testing 2013</vt:lpstr>
      <vt:lpstr>Additional potential deployments</vt:lpstr>
      <vt:lpstr>Testing Results: ROV Ventana</vt:lpstr>
      <vt:lpstr>Testing Results: KFA/swFOCE</vt:lpstr>
      <vt:lpstr>Testing Results: Offshore MBARI</vt:lpstr>
      <vt:lpstr>Nighttime TimeLapse </vt:lpstr>
      <vt:lpstr>GoPro as an Imager</vt:lpstr>
      <vt:lpstr>Potential New Imagers</vt:lpstr>
      <vt:lpstr>Development Paths</vt:lpstr>
      <vt:lpstr>Next Steps</vt:lpstr>
      <vt:lpstr>2013 Milestones</vt:lpstr>
      <vt:lpstr>Labor – April 2013</vt:lpstr>
      <vt:lpstr>Budget – April 2013</vt:lpstr>
      <vt:lpstr>Any Questions?</vt:lpstr>
      <vt:lpstr>Where does SCPI fall within MBARI Camera Projects?</vt:lpstr>
      <vt:lpstr>Relevance to Strategic Plan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60</cp:revision>
  <dcterms:created xsi:type="dcterms:W3CDTF">2013-04-07T22:56:37Z</dcterms:created>
  <dcterms:modified xsi:type="dcterms:W3CDTF">2013-04-11T18:29:35Z</dcterms:modified>
</cp:coreProperties>
</file>