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8" r:id="rId9"/>
    <p:sldId id="264" r:id="rId10"/>
    <p:sldId id="266" r:id="rId11"/>
    <p:sldId id="265"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63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4800" y="6096000"/>
            <a:ext cx="1146175"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025" y="6477000"/>
            <a:ext cx="2060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743200"/>
            <a:ext cx="2438400" cy="2870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4463" y="2663825"/>
            <a:ext cx="2109787" cy="24145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400" dirty="0"/>
              <a:t>SCPI </a:t>
            </a:r>
            <a:r>
              <a:rPr lang="en-GB" sz="4400" dirty="0" smtClean="0"/>
              <a:t>and Open Source</a:t>
            </a:r>
            <a:endParaRPr lang="en-GB" sz="4400" dirty="0"/>
          </a:p>
        </p:txBody>
      </p:sp>
      <p:sp>
        <p:nvSpPr>
          <p:cNvPr id="9" name="Text Box 2"/>
          <p:cNvSpPr txBox="1">
            <a:spLocks noChangeArrowheads="1"/>
          </p:cNvSpPr>
          <p:nvPr/>
        </p:nvSpPr>
        <p:spPr bwMode="auto">
          <a:xfrm>
            <a:off x="1371600" y="5867400"/>
            <a:ext cx="64008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spcBef>
                <a:spcPts val="700"/>
              </a:spcBef>
            </a:pPr>
            <a:r>
              <a:rPr lang="en-GB" sz="2800" dirty="0"/>
              <a:t>November 2, 2011</a:t>
            </a:r>
          </a:p>
        </p:txBody>
      </p:sp>
    </p:spTree>
    <p:extLst>
      <p:ext uri="{BB962C8B-B14F-4D97-AF65-F5344CB8AC3E}">
        <p14:creationId xmlns:p14="http://schemas.microsoft.com/office/powerpoint/2010/main" val="2771512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000" dirty="0" err="1" smtClean="0"/>
              <a:t>Arduino</a:t>
            </a:r>
            <a:endParaRPr lang="en-GB" sz="4000" dirty="0"/>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Hardware</a:t>
            </a:r>
          </a:p>
          <a:p>
            <a:pPr lvl="1">
              <a:spcBef>
                <a:spcPts val="2000"/>
              </a:spcBef>
            </a:pPr>
            <a:r>
              <a:rPr lang="en-GB" sz="1800" dirty="0" smtClean="0"/>
              <a:t>The hardware for </a:t>
            </a:r>
            <a:r>
              <a:rPr lang="en-GB" sz="1800" dirty="0" err="1" smtClean="0"/>
              <a:t>Arduino</a:t>
            </a:r>
            <a:r>
              <a:rPr lang="en-GB" sz="1800" dirty="0" smtClean="0"/>
              <a:t> is licensed under Creative Commons which is very permissive.  Several companies (e.g. Spark Fun) have taken the design and manufacture the hardware to sell for a profit.</a:t>
            </a:r>
            <a:endParaRPr lang="en-GB" sz="1800" dirty="0"/>
          </a:p>
          <a:p>
            <a:pPr>
              <a:spcBef>
                <a:spcPts val="2000"/>
              </a:spcBef>
              <a:buFont typeface="Times New Roman" pitchFamily="16" charset="0"/>
              <a:buChar char="•"/>
            </a:pPr>
            <a:r>
              <a:rPr lang="en-GB" sz="3200" dirty="0" smtClean="0"/>
              <a:t>Microcontroller Firmware</a:t>
            </a:r>
          </a:p>
          <a:p>
            <a:pPr lvl="1">
              <a:spcBef>
                <a:spcPts val="2000"/>
              </a:spcBef>
            </a:pPr>
            <a:r>
              <a:rPr lang="en-GB" sz="1800" dirty="0" smtClean="0"/>
              <a:t>The firmware that runs on the board is LGPL.  Companies can put the firmware on boards they manufacture.  If a company modifies the firmware they have to make those modifications available for free.  </a:t>
            </a:r>
          </a:p>
        </p:txBody>
      </p:sp>
    </p:spTree>
    <p:extLst>
      <p:ext uri="{BB962C8B-B14F-4D97-AF65-F5344CB8AC3E}">
        <p14:creationId xmlns:p14="http://schemas.microsoft.com/office/powerpoint/2010/main" val="324225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000" dirty="0" err="1" smtClean="0"/>
              <a:t>Arduino</a:t>
            </a:r>
            <a:endParaRPr lang="en-GB" sz="4000" dirty="0"/>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Integrated Development Environment (IDE)</a:t>
            </a:r>
          </a:p>
          <a:p>
            <a:pPr lvl="1">
              <a:spcBef>
                <a:spcPts val="2000"/>
              </a:spcBef>
            </a:pPr>
            <a:r>
              <a:rPr lang="en-GB" sz="1800" dirty="0"/>
              <a:t>The IDE is licensed under GPL.  It’s always </a:t>
            </a:r>
            <a:r>
              <a:rPr lang="en-GB" sz="1800" dirty="0" smtClean="0"/>
              <a:t>free, all changes have to be made available for free, </a:t>
            </a:r>
            <a:r>
              <a:rPr lang="en-GB" sz="1800" dirty="0"/>
              <a:t>and </a:t>
            </a:r>
            <a:r>
              <a:rPr lang="en-GB" sz="1800" dirty="0" smtClean="0"/>
              <a:t>it can </a:t>
            </a:r>
            <a:r>
              <a:rPr lang="en-GB" sz="1800" dirty="0"/>
              <a:t>only be mixed with other free </a:t>
            </a:r>
            <a:r>
              <a:rPr lang="en-GB" sz="1800" dirty="0" smtClean="0"/>
              <a:t>software.</a:t>
            </a:r>
            <a:endParaRPr lang="en-GB" sz="3200" dirty="0" smtClean="0"/>
          </a:p>
        </p:txBody>
      </p:sp>
    </p:spTree>
    <p:extLst>
      <p:ext uri="{BB962C8B-B14F-4D97-AF65-F5344CB8AC3E}">
        <p14:creationId xmlns:p14="http://schemas.microsoft.com/office/powerpoint/2010/main" val="171445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000" dirty="0" smtClean="0"/>
              <a:t>What Should the SCPI Project Do?</a:t>
            </a:r>
            <a:endParaRPr lang="en-GB" sz="4000" dirty="0"/>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It Depends on…</a:t>
            </a:r>
          </a:p>
          <a:p>
            <a:pPr>
              <a:spcBef>
                <a:spcPts val="2000"/>
              </a:spcBef>
              <a:buFont typeface="Times New Roman" pitchFamily="16" charset="0"/>
              <a:buChar char="•"/>
            </a:pPr>
            <a:endParaRPr lang="en-GB" sz="1050" dirty="0" smtClean="0"/>
          </a:p>
          <a:p>
            <a:pPr lvl="1">
              <a:spcBef>
                <a:spcPts val="2000"/>
              </a:spcBef>
            </a:pPr>
            <a:r>
              <a:rPr lang="en-GB" sz="3200" dirty="0"/>
              <a:t>– </a:t>
            </a:r>
            <a:r>
              <a:rPr lang="en-GB" sz="3200" dirty="0" smtClean="0"/>
              <a:t>What we end up making</a:t>
            </a:r>
          </a:p>
          <a:p>
            <a:pPr lvl="1">
              <a:spcBef>
                <a:spcPts val="2000"/>
              </a:spcBef>
            </a:pPr>
            <a:endParaRPr lang="en-GB" sz="3200" dirty="0" smtClean="0"/>
          </a:p>
          <a:p>
            <a:pPr lvl="1">
              <a:spcBef>
                <a:spcPts val="2000"/>
              </a:spcBef>
            </a:pPr>
            <a:r>
              <a:rPr lang="en-GB" sz="3200" dirty="0" smtClean="0"/>
              <a:t>– What the goals for the technology are</a:t>
            </a:r>
          </a:p>
        </p:txBody>
      </p:sp>
    </p:spTree>
    <p:extLst>
      <p:ext uri="{BB962C8B-B14F-4D97-AF65-F5344CB8AC3E}">
        <p14:creationId xmlns:p14="http://schemas.microsoft.com/office/powerpoint/2010/main" val="324225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400" dirty="0" smtClean="0"/>
              <a:t>Open Source at MBARI</a:t>
            </a:r>
            <a:endParaRPr lang="en-GB" sz="4400" dirty="0"/>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MB System – Dave Caress</a:t>
            </a:r>
          </a:p>
          <a:p>
            <a:pPr>
              <a:spcBef>
                <a:spcPts val="2000"/>
              </a:spcBef>
              <a:buFont typeface="Times New Roman" pitchFamily="16" charset="0"/>
              <a:buChar char="•"/>
            </a:pPr>
            <a:endParaRPr lang="en-GB" sz="3200" dirty="0"/>
          </a:p>
          <a:p>
            <a:pPr>
              <a:spcBef>
                <a:spcPts val="2000"/>
              </a:spcBef>
              <a:buFont typeface="Times New Roman" pitchFamily="16" charset="0"/>
              <a:buChar char="•"/>
            </a:pPr>
            <a:r>
              <a:rPr lang="en-GB" sz="3200" dirty="0" smtClean="0"/>
              <a:t>SSDS – Kevin Gomes</a:t>
            </a:r>
          </a:p>
          <a:p>
            <a:pPr>
              <a:spcBef>
                <a:spcPts val="2000"/>
              </a:spcBef>
              <a:buFont typeface="Times New Roman" pitchFamily="16" charset="0"/>
              <a:buChar char="•"/>
            </a:pPr>
            <a:endParaRPr lang="en-GB" sz="3200" dirty="0"/>
          </a:p>
          <a:p>
            <a:pPr>
              <a:spcBef>
                <a:spcPts val="2000"/>
              </a:spcBef>
              <a:buFont typeface="Times New Roman" pitchFamily="16" charset="0"/>
              <a:buChar char="•"/>
            </a:pPr>
            <a:r>
              <a:rPr lang="en-GB" sz="3200" dirty="0" smtClean="0"/>
              <a:t>VARS – Brian Schlining</a:t>
            </a:r>
          </a:p>
          <a:p>
            <a:pPr>
              <a:spcBef>
                <a:spcPts val="2000"/>
              </a:spcBef>
              <a:buFont typeface="Times New Roman" pitchFamily="16" charset="0"/>
              <a:buChar char="•"/>
            </a:pPr>
            <a:endParaRPr lang="en-GB" sz="3200" dirty="0"/>
          </a:p>
        </p:txBody>
      </p:sp>
    </p:spTree>
    <p:extLst>
      <p:ext uri="{BB962C8B-B14F-4D97-AF65-F5344CB8AC3E}">
        <p14:creationId xmlns:p14="http://schemas.microsoft.com/office/powerpoint/2010/main" val="61120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400" dirty="0"/>
              <a:t>MB </a:t>
            </a:r>
            <a:r>
              <a:rPr lang="en-GB" sz="4400" dirty="0" smtClean="0"/>
              <a:t>System </a:t>
            </a:r>
            <a:r>
              <a:rPr lang="en-GB" sz="4400" dirty="0"/>
              <a:t>– Dave Caress</a:t>
            </a:r>
            <a:endParaRPr lang="en-GB" sz="4400" dirty="0" smtClean="0"/>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Why GPL?</a:t>
            </a:r>
          </a:p>
          <a:p>
            <a:pPr lvl="1">
              <a:spcBef>
                <a:spcPts val="2000"/>
              </a:spcBef>
            </a:pPr>
            <a:r>
              <a:rPr lang="en-GB" sz="1800" dirty="0" smtClean="0"/>
              <a:t>Over 10 years ago that was pretty much all there was.  Considering a more permissive MIT or BSD style license, but in no big rush.</a:t>
            </a:r>
          </a:p>
          <a:p>
            <a:pPr>
              <a:spcBef>
                <a:spcPts val="2000"/>
              </a:spcBef>
              <a:buFont typeface="Times New Roman" pitchFamily="16" charset="0"/>
              <a:buChar char="•"/>
            </a:pPr>
            <a:r>
              <a:rPr lang="en-GB" sz="3200" dirty="0" smtClean="0"/>
              <a:t>Advice for SCPI</a:t>
            </a:r>
          </a:p>
          <a:p>
            <a:pPr lvl="1">
              <a:spcBef>
                <a:spcPts val="2000"/>
              </a:spcBef>
            </a:pPr>
            <a:r>
              <a:rPr lang="en-US" sz="1800" dirty="0" smtClean="0"/>
              <a:t>Consider </a:t>
            </a:r>
            <a:r>
              <a:rPr lang="en-US" sz="1800" dirty="0"/>
              <a:t>how your project might be used when picking a </a:t>
            </a:r>
            <a:r>
              <a:rPr lang="en-US" sz="1800" dirty="0" smtClean="0"/>
              <a:t>license.  Are </a:t>
            </a:r>
            <a:r>
              <a:rPr lang="en-US" sz="1800" dirty="0"/>
              <a:t>you going to be OK with different uses that may come about with a more permissive license</a:t>
            </a:r>
            <a:r>
              <a:rPr lang="en-US" sz="1800" dirty="0" smtClean="0"/>
              <a:t>?</a:t>
            </a:r>
          </a:p>
          <a:p>
            <a:pPr lvl="1">
              <a:spcBef>
                <a:spcPts val="2000"/>
              </a:spcBef>
            </a:pPr>
            <a:r>
              <a:rPr lang="en-US" sz="1800" dirty="0"/>
              <a:t>Take a look at the </a:t>
            </a:r>
            <a:r>
              <a:rPr lang="en-US" sz="1800" dirty="0" err="1"/>
              <a:t>Arduino</a:t>
            </a:r>
            <a:r>
              <a:rPr lang="en-US" sz="1800" dirty="0"/>
              <a:t> project.  It has both hardware and software and is very widely used.  The creators of the project probably thought very carefully about the licenses they chose.</a:t>
            </a:r>
            <a:endParaRPr lang="en-US" sz="1800" dirty="0" smtClean="0"/>
          </a:p>
          <a:p>
            <a:pPr lvl="1">
              <a:spcBef>
                <a:spcPts val="2000"/>
              </a:spcBef>
            </a:pPr>
            <a:endParaRPr lang="en-US" sz="2000" dirty="0"/>
          </a:p>
          <a:p>
            <a:pPr lvl="1">
              <a:spcBef>
                <a:spcPts val="2000"/>
              </a:spcBef>
            </a:pPr>
            <a:endParaRPr lang="en-GB" sz="2000" dirty="0" smtClean="0"/>
          </a:p>
          <a:p>
            <a:pPr>
              <a:spcBef>
                <a:spcPts val="2000"/>
              </a:spcBef>
              <a:buFont typeface="Times New Roman" pitchFamily="16" charset="0"/>
              <a:buChar char="•"/>
            </a:pPr>
            <a:endParaRPr lang="en-GB" sz="3200" dirty="0" smtClean="0"/>
          </a:p>
          <a:p>
            <a:pPr>
              <a:spcBef>
                <a:spcPts val="2000"/>
              </a:spcBef>
              <a:buFont typeface="Times New Roman" pitchFamily="16" charset="0"/>
              <a:buChar char="•"/>
            </a:pPr>
            <a:endParaRPr lang="en-GB" sz="3200" dirty="0"/>
          </a:p>
        </p:txBody>
      </p:sp>
    </p:spTree>
    <p:extLst>
      <p:ext uri="{BB962C8B-B14F-4D97-AF65-F5344CB8AC3E}">
        <p14:creationId xmlns:p14="http://schemas.microsoft.com/office/powerpoint/2010/main" val="167213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400" dirty="0" smtClean="0"/>
              <a:t>SSDS</a:t>
            </a:r>
            <a:r>
              <a:rPr lang="en-GB" sz="4400" dirty="0"/>
              <a:t> – Kevin Gomes</a:t>
            </a:r>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Why?</a:t>
            </a:r>
          </a:p>
          <a:p>
            <a:pPr lvl="1">
              <a:spcBef>
                <a:spcPts val="2000"/>
              </a:spcBef>
            </a:pPr>
            <a:r>
              <a:rPr lang="en-GB" sz="1800" dirty="0" smtClean="0"/>
              <a:t>Wanted </a:t>
            </a:r>
            <a:r>
              <a:rPr lang="en-GB" sz="1800" dirty="0"/>
              <a:t>to distribute SSDS to </a:t>
            </a:r>
            <a:r>
              <a:rPr lang="en-GB" sz="1800" dirty="0" smtClean="0"/>
              <a:t>Ocean Observatories Initiative (OOI) and potentially others organizations.  Did not want to craft different agreements with different organizations.  Open Source was a good option for getting it out to OOI, as well as others.</a:t>
            </a:r>
          </a:p>
          <a:p>
            <a:pPr>
              <a:spcBef>
                <a:spcPts val="2000"/>
              </a:spcBef>
              <a:buFont typeface="Times New Roman" pitchFamily="16" charset="0"/>
              <a:buChar char="•"/>
            </a:pPr>
            <a:r>
              <a:rPr lang="en-GB" sz="3200" dirty="0" smtClean="0"/>
              <a:t>Why LGPL?</a:t>
            </a:r>
          </a:p>
          <a:p>
            <a:pPr lvl="1">
              <a:spcBef>
                <a:spcPts val="2000"/>
              </a:spcBef>
            </a:pPr>
            <a:r>
              <a:rPr lang="en-GB" sz="1800" dirty="0" smtClean="0"/>
              <a:t>Talked to Brian Schlining and he recommended it based on his experience with VARS.</a:t>
            </a:r>
            <a:endParaRPr lang="en-US" sz="2000" dirty="0"/>
          </a:p>
          <a:p>
            <a:pPr lvl="1">
              <a:spcBef>
                <a:spcPts val="2000"/>
              </a:spcBef>
            </a:pPr>
            <a:endParaRPr lang="en-GB" sz="2000" dirty="0" smtClean="0"/>
          </a:p>
          <a:p>
            <a:pPr>
              <a:spcBef>
                <a:spcPts val="2000"/>
              </a:spcBef>
              <a:buFont typeface="Times New Roman" pitchFamily="16" charset="0"/>
              <a:buChar char="•"/>
            </a:pPr>
            <a:endParaRPr lang="en-GB" sz="3200" dirty="0" smtClean="0"/>
          </a:p>
          <a:p>
            <a:pPr>
              <a:spcBef>
                <a:spcPts val="2000"/>
              </a:spcBef>
              <a:buFont typeface="Times New Roman" pitchFamily="16" charset="0"/>
              <a:buChar char="•"/>
            </a:pPr>
            <a:endParaRPr lang="en-GB" sz="3200" dirty="0"/>
          </a:p>
        </p:txBody>
      </p:sp>
    </p:spTree>
    <p:extLst>
      <p:ext uri="{BB962C8B-B14F-4D97-AF65-F5344CB8AC3E}">
        <p14:creationId xmlns:p14="http://schemas.microsoft.com/office/powerpoint/2010/main" val="402095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400" dirty="0" smtClean="0"/>
              <a:t>VARS</a:t>
            </a:r>
            <a:r>
              <a:rPr lang="en-GB" sz="4400" dirty="0"/>
              <a:t> – Brian Schlining</a:t>
            </a:r>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Why?</a:t>
            </a:r>
          </a:p>
          <a:p>
            <a:pPr lvl="1">
              <a:spcBef>
                <a:spcPts val="2000"/>
              </a:spcBef>
            </a:pPr>
            <a:r>
              <a:rPr lang="en-GB" sz="1800" dirty="0" smtClean="0"/>
              <a:t>If you want to get your technology out the door you need to go open source.  Many </a:t>
            </a:r>
            <a:r>
              <a:rPr lang="en-GB" sz="1800" dirty="0" smtClean="0"/>
              <a:t>organizations just </a:t>
            </a:r>
            <a:r>
              <a:rPr lang="en-GB" sz="1800" dirty="0" smtClean="0"/>
              <a:t>aren’t taking closed projects too seriously.</a:t>
            </a:r>
          </a:p>
          <a:p>
            <a:pPr>
              <a:spcBef>
                <a:spcPts val="2000"/>
              </a:spcBef>
              <a:buFont typeface="Times New Roman" pitchFamily="16" charset="0"/>
              <a:buChar char="•"/>
            </a:pPr>
            <a:r>
              <a:rPr lang="en-GB" sz="3200" dirty="0" smtClean="0"/>
              <a:t>Why LGPL?</a:t>
            </a:r>
          </a:p>
          <a:p>
            <a:pPr lvl="1">
              <a:spcBef>
                <a:spcPts val="2000"/>
              </a:spcBef>
            </a:pPr>
            <a:r>
              <a:rPr lang="en-GB" sz="1800" dirty="0" smtClean="0"/>
              <a:t>Wanted to get VARS out to the public, but also wanted to preserve options to license it differently in the future.  The group at Stanford that helps MBARI with licensing and patenting did a study of the open source licenses that would best </a:t>
            </a:r>
            <a:r>
              <a:rPr lang="en-GB" sz="1800" dirty="0" err="1" smtClean="0"/>
              <a:t>fulfill</a:t>
            </a:r>
            <a:r>
              <a:rPr lang="en-GB" sz="1800" dirty="0" smtClean="0"/>
              <a:t> these goals and narrowed in on LGLP.</a:t>
            </a:r>
            <a:endParaRPr lang="en-GB" sz="2000" dirty="0" smtClean="0"/>
          </a:p>
          <a:p>
            <a:pPr marL="0" indent="0">
              <a:spcBef>
                <a:spcPts val="2000"/>
              </a:spcBef>
            </a:pPr>
            <a:endParaRPr lang="en-GB" sz="3200" dirty="0"/>
          </a:p>
        </p:txBody>
      </p:sp>
    </p:spTree>
    <p:extLst>
      <p:ext uri="{BB962C8B-B14F-4D97-AF65-F5344CB8AC3E}">
        <p14:creationId xmlns:p14="http://schemas.microsoft.com/office/powerpoint/2010/main" val="424594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400" dirty="0" smtClean="0"/>
              <a:t>VARS</a:t>
            </a:r>
            <a:r>
              <a:rPr lang="en-GB" sz="4400" dirty="0"/>
              <a:t> – Brian Schlining</a:t>
            </a:r>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Advice for SCPI</a:t>
            </a:r>
          </a:p>
          <a:p>
            <a:pPr lvl="1">
              <a:spcBef>
                <a:spcPts val="2000"/>
              </a:spcBef>
            </a:pPr>
            <a:r>
              <a:rPr lang="en-US" sz="1800" dirty="0" smtClean="0"/>
              <a:t>Documentation </a:t>
            </a:r>
            <a:r>
              <a:rPr lang="en-US" sz="1800" dirty="0"/>
              <a:t>is key to getting people to adopt your open source </a:t>
            </a:r>
            <a:r>
              <a:rPr lang="en-US" sz="1800" dirty="0" smtClean="0"/>
              <a:t>project.  </a:t>
            </a:r>
            <a:r>
              <a:rPr lang="en-US" sz="1800" dirty="0"/>
              <a:t>Without good </a:t>
            </a:r>
            <a:r>
              <a:rPr lang="en-US" sz="1800" dirty="0" smtClean="0"/>
              <a:t>documentation, </a:t>
            </a:r>
            <a:r>
              <a:rPr lang="en-US" sz="1800" dirty="0"/>
              <a:t>people </a:t>
            </a:r>
            <a:r>
              <a:rPr lang="en-US" sz="1800" dirty="0" smtClean="0"/>
              <a:t>probably won't even try to use </a:t>
            </a:r>
            <a:r>
              <a:rPr lang="en-US" sz="1800" dirty="0"/>
              <a:t>it.  </a:t>
            </a:r>
            <a:r>
              <a:rPr lang="en-US" sz="1800" dirty="0" smtClean="0"/>
              <a:t>If </a:t>
            </a:r>
            <a:r>
              <a:rPr lang="en-US" sz="1800" dirty="0"/>
              <a:t>someone </a:t>
            </a:r>
            <a:r>
              <a:rPr lang="en-US" sz="1800" dirty="0" smtClean="0"/>
              <a:t>does try </a:t>
            </a:r>
            <a:r>
              <a:rPr lang="en-US" sz="1800" dirty="0"/>
              <a:t>to use </a:t>
            </a:r>
            <a:r>
              <a:rPr lang="en-US" sz="1800" dirty="0" smtClean="0"/>
              <a:t>it and your documentation is poor, </a:t>
            </a:r>
            <a:r>
              <a:rPr lang="en-US" sz="1800" dirty="0"/>
              <a:t>it could become a headache </a:t>
            </a:r>
            <a:r>
              <a:rPr lang="en-US" sz="1800" dirty="0" smtClean="0"/>
              <a:t>having to constantly respond to requests for support.</a:t>
            </a:r>
            <a:endParaRPr lang="en-GB" sz="3200" dirty="0" smtClean="0"/>
          </a:p>
          <a:p>
            <a:pPr marL="0" indent="0">
              <a:spcBef>
                <a:spcPts val="2000"/>
              </a:spcBef>
            </a:pPr>
            <a:endParaRPr lang="en-GB" sz="3200" dirty="0"/>
          </a:p>
        </p:txBody>
      </p:sp>
    </p:spTree>
    <p:extLst>
      <p:ext uri="{BB962C8B-B14F-4D97-AF65-F5344CB8AC3E}">
        <p14:creationId xmlns:p14="http://schemas.microsoft.com/office/powerpoint/2010/main" val="19873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000" dirty="0" smtClean="0"/>
              <a:t>More Permissive </a:t>
            </a:r>
            <a:r>
              <a:rPr lang="en-GB" sz="4000" dirty="0" err="1"/>
              <a:t>v</a:t>
            </a:r>
            <a:r>
              <a:rPr lang="en-GB" sz="4000" dirty="0" err="1" smtClean="0"/>
              <a:t>s</a:t>
            </a:r>
            <a:r>
              <a:rPr lang="en-GB" sz="4000" dirty="0" smtClean="0"/>
              <a:t> Less Permissive</a:t>
            </a:r>
            <a:endParaRPr lang="en-GB" sz="4000" dirty="0"/>
          </a:p>
        </p:txBody>
      </p:sp>
      <p:sp>
        <p:nvSpPr>
          <p:cNvPr id="7" name="Text Box 2"/>
          <p:cNvSpPr txBox="1">
            <a:spLocks noChangeArrowheads="1"/>
          </p:cNvSpPr>
          <p:nvPr/>
        </p:nvSpPr>
        <p:spPr bwMode="auto">
          <a:xfrm>
            <a:off x="685800" y="18288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dirty="0" smtClean="0"/>
              <a:t>More Permissive</a:t>
            </a:r>
          </a:p>
          <a:p>
            <a:pPr lvl="1">
              <a:spcBef>
                <a:spcPts val="2000"/>
              </a:spcBef>
            </a:pPr>
            <a:r>
              <a:rPr lang="en-GB" sz="1800" dirty="0" smtClean="0"/>
              <a:t>A more permissive license allows the licensee to essentially do whatever they want.  This can even include taking your design as is and reproducing it for commercial gain.</a:t>
            </a:r>
            <a:endParaRPr lang="en-GB" sz="1800" dirty="0"/>
          </a:p>
          <a:p>
            <a:pPr>
              <a:spcBef>
                <a:spcPts val="2000"/>
              </a:spcBef>
              <a:buFont typeface="Times New Roman" pitchFamily="16" charset="0"/>
              <a:buChar char="•"/>
            </a:pPr>
            <a:r>
              <a:rPr lang="en-GB" dirty="0" smtClean="0"/>
              <a:t>Less Permissive</a:t>
            </a:r>
          </a:p>
          <a:p>
            <a:pPr lvl="1">
              <a:spcBef>
                <a:spcPts val="2000"/>
              </a:spcBef>
            </a:pPr>
            <a:r>
              <a:rPr lang="en-GB" sz="1800" dirty="0" smtClean="0"/>
              <a:t>Very restrictive on how the project is used.  Often does not allow technology to be used for commercial gain.  Licenses like GPL don’t even allow you to use the software or technology in combination with some more permissively licensed technologies.</a:t>
            </a:r>
          </a:p>
          <a:p>
            <a:pPr>
              <a:spcBef>
                <a:spcPts val="2000"/>
              </a:spcBef>
              <a:buFont typeface="Times New Roman" pitchFamily="16" charset="0"/>
              <a:buChar char="•"/>
            </a:pPr>
            <a:r>
              <a:rPr lang="en-GB" dirty="0" smtClean="0"/>
              <a:t>Open source community seems to be trending to more permissive licensing</a:t>
            </a:r>
            <a:endParaRPr lang="en-GB" dirty="0"/>
          </a:p>
          <a:p>
            <a:pPr lvl="1">
              <a:spcBef>
                <a:spcPts val="2000"/>
              </a:spcBef>
            </a:pPr>
            <a:endParaRPr lang="en-GB" sz="3200" dirty="0" smtClean="0"/>
          </a:p>
        </p:txBody>
      </p:sp>
    </p:spTree>
    <p:extLst>
      <p:ext uri="{BB962C8B-B14F-4D97-AF65-F5344CB8AC3E}">
        <p14:creationId xmlns:p14="http://schemas.microsoft.com/office/powerpoint/2010/main" val="52051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additive="repl">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000" dirty="0" smtClean="0"/>
              <a:t>More Permissive </a:t>
            </a:r>
            <a:r>
              <a:rPr lang="en-GB" sz="4000" dirty="0" err="1"/>
              <a:t>v</a:t>
            </a:r>
            <a:r>
              <a:rPr lang="en-GB" sz="4000" dirty="0" err="1" smtClean="0"/>
              <a:t>s</a:t>
            </a:r>
            <a:r>
              <a:rPr lang="en-GB" sz="4000" dirty="0" smtClean="0"/>
              <a:t> Less Permissive</a:t>
            </a:r>
            <a:endParaRPr lang="en-GB" sz="4000" dirty="0"/>
          </a:p>
        </p:txBody>
      </p:sp>
      <p:sp>
        <p:nvSpPr>
          <p:cNvPr id="7" name="Text Box 2"/>
          <p:cNvSpPr txBox="1">
            <a:spLocks noChangeArrowheads="1"/>
          </p:cNvSpPr>
          <p:nvPr/>
        </p:nvSpPr>
        <p:spPr bwMode="auto">
          <a:xfrm>
            <a:off x="685800" y="1981200"/>
            <a:ext cx="37338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marL="0" indent="0">
              <a:spcBef>
                <a:spcPts val="2000"/>
              </a:spcBef>
            </a:pPr>
            <a:r>
              <a:rPr lang="en-GB" sz="2800" dirty="0" smtClean="0"/>
              <a:t>Less Permissive</a:t>
            </a:r>
          </a:p>
          <a:p>
            <a:pPr marL="0" indent="0">
              <a:spcBef>
                <a:spcPts val="2000"/>
              </a:spcBef>
            </a:pPr>
            <a:endParaRPr lang="en-GB" sz="2800" dirty="0" smtClean="0"/>
          </a:p>
          <a:p>
            <a:pPr marL="0" indent="0">
              <a:spcBef>
                <a:spcPts val="2000"/>
              </a:spcBef>
            </a:pPr>
            <a:endParaRPr lang="en-GB" sz="2800" dirty="0"/>
          </a:p>
          <a:p>
            <a:pPr marL="0" indent="0">
              <a:spcBef>
                <a:spcPts val="2000"/>
              </a:spcBef>
            </a:pPr>
            <a:endParaRPr lang="en-GB" sz="2800" dirty="0" smtClean="0"/>
          </a:p>
          <a:p>
            <a:pPr marL="0" indent="0">
              <a:spcBef>
                <a:spcPts val="2000"/>
              </a:spcBef>
            </a:pPr>
            <a:endParaRPr lang="en-GB" sz="2800" dirty="0"/>
          </a:p>
          <a:p>
            <a:pPr marL="0" indent="0">
              <a:spcBef>
                <a:spcPts val="2000"/>
              </a:spcBef>
            </a:pPr>
            <a:r>
              <a:rPr lang="en-GB" sz="2800" dirty="0" smtClean="0"/>
              <a:t>More Permissive</a:t>
            </a:r>
          </a:p>
        </p:txBody>
      </p:sp>
      <p:sp>
        <p:nvSpPr>
          <p:cNvPr id="4" name="Text Box 2"/>
          <p:cNvSpPr txBox="1">
            <a:spLocks noChangeArrowheads="1"/>
          </p:cNvSpPr>
          <p:nvPr/>
        </p:nvSpPr>
        <p:spPr bwMode="auto">
          <a:xfrm>
            <a:off x="5029200" y="1991591"/>
            <a:ext cx="35052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2800" dirty="0" smtClean="0"/>
              <a:t>GPL</a:t>
            </a:r>
          </a:p>
          <a:p>
            <a:pPr marL="0" indent="0">
              <a:spcBef>
                <a:spcPts val="2000"/>
              </a:spcBef>
            </a:pPr>
            <a:endParaRPr lang="en-GB" sz="4400" dirty="0"/>
          </a:p>
          <a:p>
            <a:pPr>
              <a:spcBef>
                <a:spcPts val="2000"/>
              </a:spcBef>
              <a:buFont typeface="Times New Roman" pitchFamily="16" charset="0"/>
              <a:buChar char="•"/>
            </a:pPr>
            <a:r>
              <a:rPr lang="en-GB" sz="2800" dirty="0" smtClean="0"/>
              <a:t>LGLP</a:t>
            </a:r>
          </a:p>
          <a:p>
            <a:pPr marL="0" indent="0">
              <a:spcBef>
                <a:spcPts val="2000"/>
              </a:spcBef>
            </a:pPr>
            <a:endParaRPr lang="en-GB" sz="4400" dirty="0"/>
          </a:p>
          <a:p>
            <a:pPr>
              <a:spcBef>
                <a:spcPts val="2000"/>
              </a:spcBef>
              <a:buFont typeface="Times New Roman" pitchFamily="16" charset="0"/>
              <a:buChar char="•"/>
            </a:pPr>
            <a:r>
              <a:rPr lang="en-GB" sz="2800" dirty="0" smtClean="0"/>
              <a:t>MIT</a:t>
            </a:r>
            <a:r>
              <a:rPr lang="en-GB" sz="2800" dirty="0"/>
              <a:t> </a:t>
            </a:r>
            <a:r>
              <a:rPr lang="en-GB" sz="2800" dirty="0" smtClean="0"/>
              <a:t>&amp; Creative Commons</a:t>
            </a:r>
          </a:p>
        </p:txBody>
      </p:sp>
      <p:cxnSp>
        <p:nvCxnSpPr>
          <p:cNvPr id="3" name="Straight Arrow Connector 2"/>
          <p:cNvCxnSpPr/>
          <p:nvPr/>
        </p:nvCxnSpPr>
        <p:spPr>
          <a:xfrm>
            <a:off x="1752600" y="2667000"/>
            <a:ext cx="0" cy="2590800"/>
          </a:xfrm>
          <a:prstGeom prst="straightConnector1">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801341" y="2286000"/>
            <a:ext cx="685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733800" y="5638800"/>
            <a:ext cx="685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69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additive="repl">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
          <p:cNvSpPr txBox="1">
            <a:spLocks noChangeArrowheads="1"/>
          </p:cNvSpPr>
          <p:nvPr/>
        </p:nvSpPr>
        <p:spPr bwMode="auto">
          <a:xfrm>
            <a:off x="685800" y="381000"/>
            <a:ext cx="7848600" cy="1295400"/>
          </a:xfrm>
          <a:prstGeom prst="rect">
            <a:avLst/>
          </a:prstGeom>
          <a:solidFill>
            <a:srgbClr val="00CC99"/>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6" charset="0"/>
                <a:cs typeface="Arial Unicode MS" charset="0"/>
              </a:defRPr>
            </a:lvl9pPr>
          </a:lstStyle>
          <a:p>
            <a:pPr algn="ctr"/>
            <a:r>
              <a:rPr lang="en-GB" sz="4000" dirty="0" err="1" smtClean="0"/>
              <a:t>Arduino</a:t>
            </a:r>
            <a:endParaRPr lang="en-GB" sz="4000" dirty="0"/>
          </a:p>
        </p:txBody>
      </p:sp>
      <p:sp>
        <p:nvSpPr>
          <p:cNvPr id="7" name="Text Box 2"/>
          <p:cNvSpPr txBox="1">
            <a:spLocks noChangeArrowheads="1"/>
          </p:cNvSpPr>
          <p:nvPr/>
        </p:nvSpPr>
        <p:spPr bwMode="auto">
          <a:xfrm>
            <a:off x="685800" y="1981200"/>
            <a:ext cx="7772400"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5pPr>
            <a:lvl6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6pPr>
            <a:lvl7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7pPr>
            <a:lvl8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8pPr>
            <a:lvl9pPr defTabSz="457200" fontAlgn="base">
              <a:spcBef>
                <a:spcPct val="0"/>
              </a:spcBef>
              <a:spcAft>
                <a:spcPct val="0"/>
              </a:spcAft>
              <a:buClr>
                <a:srgbClr val="000000"/>
              </a:buClr>
              <a:buSzPct val="100000"/>
              <a:buFont typeface="Times New Roman" pitchFamily="16" charset="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rgbClr val="000000"/>
                </a:solidFill>
                <a:latin typeface="Times New Roman" pitchFamily="16" charset="0"/>
                <a:cs typeface="Arial Unicode MS" charset="0"/>
              </a:defRPr>
            </a:lvl9pPr>
          </a:lstStyle>
          <a:p>
            <a:pPr>
              <a:spcBef>
                <a:spcPts val="2000"/>
              </a:spcBef>
              <a:buFont typeface="Times New Roman" pitchFamily="16" charset="0"/>
              <a:buChar char="•"/>
            </a:pPr>
            <a:r>
              <a:rPr lang="en-GB" sz="3200" dirty="0" smtClean="0"/>
              <a:t>What’s an </a:t>
            </a:r>
            <a:r>
              <a:rPr lang="en-GB" sz="3200" dirty="0" err="1" smtClean="0"/>
              <a:t>Arduino</a:t>
            </a:r>
            <a:r>
              <a:rPr lang="en-GB" sz="3200" dirty="0" smtClean="0"/>
              <a:t>?</a:t>
            </a:r>
          </a:p>
          <a:p>
            <a:pPr lvl="1">
              <a:spcBef>
                <a:spcPts val="2000"/>
              </a:spcBef>
            </a:pPr>
            <a:r>
              <a:rPr lang="en-GB" sz="1800" dirty="0" smtClean="0"/>
              <a:t>The </a:t>
            </a:r>
            <a:r>
              <a:rPr lang="en-GB" sz="1800" dirty="0" err="1" smtClean="0"/>
              <a:t>Arduino</a:t>
            </a:r>
            <a:r>
              <a:rPr lang="en-GB" sz="1800" dirty="0" smtClean="0"/>
              <a:t> is an integrated development Environment (IDE) and associated hardware and firmware used for embedded development.</a:t>
            </a:r>
            <a:endParaRPr lang="en-GB" sz="1800" dirty="0"/>
          </a:p>
          <a:p>
            <a:pPr marL="0" indent="0">
              <a:spcBef>
                <a:spcPts val="2000"/>
              </a:spcBef>
            </a:pPr>
            <a:endParaRPr lang="en-GB" sz="3200" dirty="0" smtClean="0"/>
          </a:p>
        </p:txBody>
      </p:sp>
      <p:pic>
        <p:nvPicPr>
          <p:cNvPr id="2050" name="Picture 2" descr="C:\Documents and Settings\mrisi\Desktop\478px-Arduino_IDE_-_v0011_Alph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609371"/>
            <a:ext cx="2102427" cy="263902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Documents and Settings\mrisi\Desktop\ArduinoUno_r2_fron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400" y="4081160"/>
            <a:ext cx="2422525" cy="169545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p:cNvCxnSpPr/>
          <p:nvPr/>
        </p:nvCxnSpPr>
        <p:spPr>
          <a:xfrm flipV="1">
            <a:off x="3650673" y="4939276"/>
            <a:ext cx="1524000" cy="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7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622</Words>
  <Application>Microsoft Office PowerPoint</Application>
  <PresentationFormat>On-screen Show (4:3)</PresentationFormat>
  <Paragraphs>65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Risi, Michael</cp:lastModifiedBy>
  <cp:revision>32</cp:revision>
  <dcterms:created xsi:type="dcterms:W3CDTF">2006-08-16T00:00:00Z</dcterms:created>
  <dcterms:modified xsi:type="dcterms:W3CDTF">2011-11-02T15:23:55Z</dcterms:modified>
</cp:coreProperties>
</file>