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1" r:id="rId6"/>
    <p:sldId id="262" r:id="rId7"/>
    <p:sldId id="263" r:id="rId8"/>
    <p:sldId id="264" r:id="rId9"/>
    <p:sldId id="265" r:id="rId10"/>
    <p:sldId id="266" r:id="rId11"/>
    <p:sldId id="267" r:id="rId12"/>
    <p:sldId id="268" r:id="rId13"/>
    <p:sldId id="270" r:id="rId14"/>
    <p:sldId id="269" r:id="rId15"/>
    <p:sldId id="271" r:id="rId16"/>
    <p:sldId id="273" r:id="rId17"/>
    <p:sldId id="275" r:id="rId18"/>
    <p:sldId id="274" r:id="rId19"/>
    <p:sldId id="27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72" y="-864"/>
      </p:cViewPr>
      <p:guideLst>
        <p:guide orient="horz" pos="2160"/>
        <p:guide pos="2880"/>
      </p:guideLst>
    </p:cSldViewPr>
  </p:slideViewPr>
  <p:notesTextViewPr>
    <p:cViewPr>
      <p:scale>
        <a:sx n="1" d="1"/>
        <a:sy n="1" d="1"/>
      </p:scale>
      <p:origin x="0" y="0"/>
    </p:cViewPr>
  </p:notesTextViewPr>
  <p:sorterViewPr>
    <p:cViewPr>
      <p:scale>
        <a:sx n="100" d="100"/>
        <a:sy n="100" d="100"/>
      </p:scale>
      <p:origin x="0" y="105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chma_main_directory\901107_SCPI\EngineeringDesignDocuments\PowerBudget_rev4_MarkCop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chma_main_directory\901107_SCPI\EngineeringDesignDocuments\PowerBudget_rev4_MarkCop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chma_main_directory\901107_SCPI\EngineeringDesignDocuments\PowerBudget_rev4_MarkCopy.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chma_main_directory\901107_SCPI\EngineeringDesignDocuments\PowerBudget_rev4_MarkCopy.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Tornado\ProjectLibrary\901107.SCPI\OverallSystemDesign\CostBudg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GoPro Energy</a:t>
            </a:r>
            <a:r>
              <a:rPr lang="en-US" sz="1200" baseline="0"/>
              <a:t> Budget - Lamp Mode</a:t>
            </a:r>
            <a:endParaRPr lang="en-US" sz="1200"/>
          </a:p>
        </c:rich>
      </c:tx>
      <c:layout/>
      <c:overlay val="0"/>
    </c:title>
    <c:autoTitleDeleted val="0"/>
    <c:plotArea>
      <c:layout/>
      <c:pieChart>
        <c:varyColors val="1"/>
        <c:ser>
          <c:idx val="4"/>
          <c:order val="4"/>
          <c:explosion val="13"/>
          <c:dLbls>
            <c:showLegendKey val="0"/>
            <c:showVal val="0"/>
            <c:showCatName val="0"/>
            <c:showSerName val="0"/>
            <c:showPercent val="1"/>
            <c:showBubbleSize val="0"/>
            <c:showLeaderLines val="1"/>
          </c:dLbls>
          <c:cat>
            <c:strRef>
              <c:f>('2012'!$D$35,'2012'!$E$35,'2012'!$F$35,'2012'!$G$34)</c:f>
              <c:strCache>
                <c:ptCount val="4"/>
                <c:pt idx="0">
                  <c:v>Camera</c:v>
                </c:pt>
                <c:pt idx="1">
                  <c:v>Controller</c:v>
                </c:pt>
                <c:pt idx="2">
                  <c:v>Lighting</c:v>
                </c:pt>
                <c:pt idx="3">
                  <c:v>Controller Idle</c:v>
                </c:pt>
              </c:strCache>
            </c:strRef>
          </c:cat>
          <c:val>
            <c:numRef>
              <c:f>'2012'!$D$37:$G$37</c:f>
              <c:numCache>
                <c:formatCode>0.000000000</c:formatCode>
                <c:ptCount val="4"/>
                <c:pt idx="0" formatCode="General">
                  <c:v>1.8100000000000002E-2</c:v>
                </c:pt>
                <c:pt idx="1">
                  <c:v>8.3633333333333324E-7</c:v>
                </c:pt>
                <c:pt idx="2" formatCode="General">
                  <c:v>5.0166666666666675E-3</c:v>
                </c:pt>
                <c:pt idx="3" formatCode="0.000">
                  <c:v>1.1468800000000001E-3</c:v>
                </c:pt>
              </c:numCache>
            </c:numRef>
          </c:val>
        </c:ser>
        <c:ser>
          <c:idx val="5"/>
          <c:order val="5"/>
          <c:dLbls>
            <c:showLegendKey val="0"/>
            <c:showVal val="0"/>
            <c:showCatName val="0"/>
            <c:showSerName val="0"/>
            <c:showPercent val="1"/>
            <c:showBubbleSize val="0"/>
            <c:showLeaderLines val="1"/>
          </c:dLbls>
          <c:cat>
            <c:strRef>
              <c:f>('2012'!$D$35,'2012'!$E$35,'2012'!$F$35,'2012'!$G$34)</c:f>
              <c:strCache>
                <c:ptCount val="4"/>
                <c:pt idx="0">
                  <c:v>Camera</c:v>
                </c:pt>
                <c:pt idx="1">
                  <c:v>Controller</c:v>
                </c:pt>
                <c:pt idx="2">
                  <c:v>Lighting</c:v>
                </c:pt>
                <c:pt idx="3">
                  <c:v>Controller Idle</c:v>
                </c:pt>
              </c:strCache>
            </c:strRef>
          </c:cat>
          <c:val>
            <c:numRef>
              <c:f>'2012'!$D$37:$G$37</c:f>
              <c:numCache>
                <c:formatCode>0.000000000</c:formatCode>
                <c:ptCount val="4"/>
                <c:pt idx="0" formatCode="General">
                  <c:v>1.8100000000000002E-2</c:v>
                </c:pt>
                <c:pt idx="1">
                  <c:v>8.3633333333333324E-7</c:v>
                </c:pt>
                <c:pt idx="2" formatCode="General">
                  <c:v>5.0166666666666675E-3</c:v>
                </c:pt>
                <c:pt idx="3" formatCode="0.000">
                  <c:v>1.1468800000000001E-3</c:v>
                </c:pt>
              </c:numCache>
            </c:numRef>
          </c:val>
        </c:ser>
        <c:ser>
          <c:idx val="6"/>
          <c:order val="6"/>
          <c:dLbls>
            <c:showLegendKey val="0"/>
            <c:showVal val="0"/>
            <c:showCatName val="0"/>
            <c:showSerName val="0"/>
            <c:showPercent val="1"/>
            <c:showBubbleSize val="0"/>
            <c:showLeaderLines val="1"/>
          </c:dLbls>
          <c:cat>
            <c:strRef>
              <c:f>('2012'!$D$35,'2012'!$E$35,'2012'!$F$35,'2012'!$G$34)</c:f>
              <c:strCache>
                <c:ptCount val="4"/>
                <c:pt idx="0">
                  <c:v>Camera</c:v>
                </c:pt>
                <c:pt idx="1">
                  <c:v>Controller</c:v>
                </c:pt>
                <c:pt idx="2">
                  <c:v>Lighting</c:v>
                </c:pt>
                <c:pt idx="3">
                  <c:v>Controller Idle</c:v>
                </c:pt>
              </c:strCache>
            </c:strRef>
          </c:cat>
          <c:val>
            <c:numRef>
              <c:f>'2012'!$D$37:$G$37</c:f>
              <c:numCache>
                <c:formatCode>0.000000000</c:formatCode>
                <c:ptCount val="4"/>
                <c:pt idx="0" formatCode="General">
                  <c:v>1.8100000000000002E-2</c:v>
                </c:pt>
                <c:pt idx="1">
                  <c:v>8.3633333333333324E-7</c:v>
                </c:pt>
                <c:pt idx="2" formatCode="General">
                  <c:v>5.0166666666666675E-3</c:v>
                </c:pt>
                <c:pt idx="3" formatCode="0.000">
                  <c:v>1.1468800000000001E-3</c:v>
                </c:pt>
              </c:numCache>
            </c:numRef>
          </c:val>
        </c:ser>
        <c:ser>
          <c:idx val="7"/>
          <c:order val="7"/>
          <c:dLbls>
            <c:showLegendKey val="0"/>
            <c:showVal val="0"/>
            <c:showCatName val="0"/>
            <c:showSerName val="0"/>
            <c:showPercent val="1"/>
            <c:showBubbleSize val="0"/>
            <c:showLeaderLines val="1"/>
          </c:dLbls>
          <c:cat>
            <c:strRef>
              <c:f>('2012'!$D$35,'2012'!$E$35,'2012'!$F$35,'2012'!$G$34)</c:f>
              <c:strCache>
                <c:ptCount val="4"/>
                <c:pt idx="0">
                  <c:v>Camera</c:v>
                </c:pt>
                <c:pt idx="1">
                  <c:v>Controller</c:v>
                </c:pt>
                <c:pt idx="2">
                  <c:v>Lighting</c:v>
                </c:pt>
                <c:pt idx="3">
                  <c:v>Controller Idle</c:v>
                </c:pt>
              </c:strCache>
            </c:strRef>
          </c:cat>
          <c:val>
            <c:numRef>
              <c:f>'2012'!$D$37:$G$37</c:f>
              <c:numCache>
                <c:formatCode>0.000000000</c:formatCode>
                <c:ptCount val="4"/>
                <c:pt idx="0" formatCode="General">
                  <c:v>1.8100000000000002E-2</c:v>
                </c:pt>
                <c:pt idx="1">
                  <c:v>8.3633333333333324E-7</c:v>
                </c:pt>
                <c:pt idx="2" formatCode="General">
                  <c:v>5.0166666666666675E-3</c:v>
                </c:pt>
                <c:pt idx="3" formatCode="0.000">
                  <c:v>1.1468800000000001E-3</c:v>
                </c:pt>
              </c:numCache>
            </c:numRef>
          </c:val>
        </c:ser>
        <c:ser>
          <c:idx val="2"/>
          <c:order val="2"/>
          <c:dLbls>
            <c:showLegendKey val="0"/>
            <c:showVal val="0"/>
            <c:showCatName val="0"/>
            <c:showSerName val="0"/>
            <c:showPercent val="1"/>
            <c:showBubbleSize val="0"/>
            <c:showLeaderLines val="1"/>
          </c:dLbls>
          <c:cat>
            <c:strRef>
              <c:f>('2012'!$D$35,'2012'!$E$35,'2012'!$F$35,'2012'!$G$34)</c:f>
              <c:strCache>
                <c:ptCount val="4"/>
                <c:pt idx="0">
                  <c:v>Camera</c:v>
                </c:pt>
                <c:pt idx="1">
                  <c:v>Controller</c:v>
                </c:pt>
                <c:pt idx="2">
                  <c:v>Lighting</c:v>
                </c:pt>
                <c:pt idx="3">
                  <c:v>Controller Idle</c:v>
                </c:pt>
              </c:strCache>
            </c:strRef>
          </c:cat>
          <c:val>
            <c:numRef>
              <c:f>'2012'!$D$37:$G$37</c:f>
              <c:numCache>
                <c:formatCode>0.000000000</c:formatCode>
                <c:ptCount val="4"/>
                <c:pt idx="0" formatCode="General">
                  <c:v>1.8100000000000002E-2</c:v>
                </c:pt>
                <c:pt idx="1">
                  <c:v>8.3633333333333324E-7</c:v>
                </c:pt>
                <c:pt idx="2" formatCode="General">
                  <c:v>5.0166666666666675E-3</c:v>
                </c:pt>
                <c:pt idx="3" formatCode="0.000">
                  <c:v>1.1468800000000001E-3</c:v>
                </c:pt>
              </c:numCache>
            </c:numRef>
          </c:val>
        </c:ser>
        <c:ser>
          <c:idx val="3"/>
          <c:order val="3"/>
          <c:dLbls>
            <c:showLegendKey val="0"/>
            <c:showVal val="0"/>
            <c:showCatName val="0"/>
            <c:showSerName val="0"/>
            <c:showPercent val="1"/>
            <c:showBubbleSize val="0"/>
            <c:showLeaderLines val="1"/>
          </c:dLbls>
          <c:cat>
            <c:strRef>
              <c:f>('2012'!$D$35,'2012'!$E$35,'2012'!$F$35,'2012'!$G$34)</c:f>
              <c:strCache>
                <c:ptCount val="4"/>
                <c:pt idx="0">
                  <c:v>Camera</c:v>
                </c:pt>
                <c:pt idx="1">
                  <c:v>Controller</c:v>
                </c:pt>
                <c:pt idx="2">
                  <c:v>Lighting</c:v>
                </c:pt>
                <c:pt idx="3">
                  <c:v>Controller Idle</c:v>
                </c:pt>
              </c:strCache>
            </c:strRef>
          </c:cat>
          <c:val>
            <c:numRef>
              <c:f>'2012'!$D$37:$G$37</c:f>
              <c:numCache>
                <c:formatCode>0.000000000</c:formatCode>
                <c:ptCount val="4"/>
                <c:pt idx="0" formatCode="General">
                  <c:v>1.8100000000000002E-2</c:v>
                </c:pt>
                <c:pt idx="1">
                  <c:v>8.3633333333333324E-7</c:v>
                </c:pt>
                <c:pt idx="2" formatCode="General">
                  <c:v>5.0166666666666675E-3</c:v>
                </c:pt>
                <c:pt idx="3" formatCode="0.000">
                  <c:v>1.1468800000000001E-3</c:v>
                </c:pt>
              </c:numCache>
            </c:numRef>
          </c:val>
        </c:ser>
        <c:ser>
          <c:idx val="1"/>
          <c:order val="1"/>
          <c:dPt>
            <c:idx val="0"/>
            <c:bubble3D val="0"/>
            <c:explosion val="13"/>
          </c:dPt>
          <c:dLbls>
            <c:showLegendKey val="0"/>
            <c:showVal val="0"/>
            <c:showCatName val="0"/>
            <c:showSerName val="0"/>
            <c:showPercent val="1"/>
            <c:showBubbleSize val="0"/>
            <c:showLeaderLines val="1"/>
          </c:dLbls>
          <c:cat>
            <c:strRef>
              <c:f>('2012'!$D$35,'2012'!$E$35,'2012'!$F$35,'2012'!$G$34)</c:f>
              <c:strCache>
                <c:ptCount val="4"/>
                <c:pt idx="0">
                  <c:v>Camera</c:v>
                </c:pt>
                <c:pt idx="1">
                  <c:v>Controller</c:v>
                </c:pt>
                <c:pt idx="2">
                  <c:v>Lighting</c:v>
                </c:pt>
                <c:pt idx="3">
                  <c:v>Controller Idle</c:v>
                </c:pt>
              </c:strCache>
            </c:strRef>
          </c:cat>
          <c:val>
            <c:numRef>
              <c:f>'2012'!$D$37:$G$37</c:f>
              <c:numCache>
                <c:formatCode>0.000000000</c:formatCode>
                <c:ptCount val="4"/>
                <c:pt idx="0" formatCode="General">
                  <c:v>1.8100000000000002E-2</c:v>
                </c:pt>
                <c:pt idx="1">
                  <c:v>8.3633333333333324E-7</c:v>
                </c:pt>
                <c:pt idx="2" formatCode="General">
                  <c:v>5.0166666666666675E-3</c:v>
                </c:pt>
                <c:pt idx="3" formatCode="0.000">
                  <c:v>1.1468800000000001E-3</c:v>
                </c:pt>
              </c:numCache>
            </c:numRef>
          </c:val>
        </c:ser>
        <c:ser>
          <c:idx val="0"/>
          <c:order val="0"/>
          <c:dPt>
            <c:idx val="0"/>
            <c:bubble3D val="0"/>
            <c:explosion val="18"/>
          </c:dPt>
          <c:dLbls>
            <c:showLegendKey val="0"/>
            <c:showVal val="0"/>
            <c:showCatName val="0"/>
            <c:showSerName val="0"/>
            <c:showPercent val="1"/>
            <c:showBubbleSize val="0"/>
            <c:showLeaderLines val="1"/>
          </c:dLbls>
          <c:cat>
            <c:strRef>
              <c:f>('2012'!$D$35,'2012'!$E$35,'2012'!$F$35,'2012'!$G$34)</c:f>
              <c:strCache>
                <c:ptCount val="4"/>
                <c:pt idx="0">
                  <c:v>Camera</c:v>
                </c:pt>
                <c:pt idx="1">
                  <c:v>Controller</c:v>
                </c:pt>
                <c:pt idx="2">
                  <c:v>Lighting</c:v>
                </c:pt>
                <c:pt idx="3">
                  <c:v>Controller Idle</c:v>
                </c:pt>
              </c:strCache>
            </c:strRef>
          </c:cat>
          <c:val>
            <c:numRef>
              <c:f>'2012'!$D$37:$G$37</c:f>
              <c:numCache>
                <c:formatCode>0.000000000</c:formatCode>
                <c:ptCount val="4"/>
                <c:pt idx="0" formatCode="General">
                  <c:v>1.8100000000000002E-2</c:v>
                </c:pt>
                <c:pt idx="1">
                  <c:v>8.3633333333333324E-7</c:v>
                </c:pt>
                <c:pt idx="2" formatCode="General">
                  <c:v>5.0166666666666675E-3</c:v>
                </c:pt>
                <c:pt idx="3" formatCode="0.000">
                  <c:v>1.1468800000000001E-3</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rtl="0">
            <a:defRPr/>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GoPro Energy</a:t>
            </a:r>
            <a:r>
              <a:rPr lang="en-US" sz="1200" baseline="0"/>
              <a:t> Budget - Strobe Mode</a:t>
            </a:r>
            <a:endParaRPr lang="en-US" sz="1200"/>
          </a:p>
        </c:rich>
      </c:tx>
      <c:layout/>
      <c:overlay val="0"/>
    </c:title>
    <c:autoTitleDeleted val="0"/>
    <c:plotArea>
      <c:layout/>
      <c:pieChart>
        <c:varyColors val="1"/>
        <c:ser>
          <c:idx val="0"/>
          <c:order val="0"/>
          <c:dPt>
            <c:idx val="0"/>
            <c:bubble3D val="0"/>
            <c:explosion val="18"/>
          </c:dPt>
          <c:dLbls>
            <c:showLegendKey val="0"/>
            <c:showVal val="0"/>
            <c:showCatName val="0"/>
            <c:showSerName val="0"/>
            <c:showPercent val="1"/>
            <c:showBubbleSize val="0"/>
            <c:showLeaderLines val="1"/>
          </c:dLbls>
          <c:cat>
            <c:strRef>
              <c:f>'2012'!$D$35:$F$35</c:f>
              <c:strCache>
                <c:ptCount val="3"/>
                <c:pt idx="0">
                  <c:v>Camera</c:v>
                </c:pt>
                <c:pt idx="1">
                  <c:v>Controller</c:v>
                </c:pt>
                <c:pt idx="2">
                  <c:v>Lighting</c:v>
                </c:pt>
              </c:strCache>
            </c:strRef>
          </c:cat>
          <c:val>
            <c:numRef>
              <c:f>'2012'!$D$38:$G$38</c:f>
              <c:numCache>
                <c:formatCode>0.000000000</c:formatCode>
                <c:ptCount val="4"/>
                <c:pt idx="0" formatCode="General">
                  <c:v>1.8100000000000002E-2</c:v>
                </c:pt>
                <c:pt idx="1">
                  <c:v>8.3633333333333324E-7</c:v>
                </c:pt>
                <c:pt idx="2" formatCode="General">
                  <c:v>2.0066666666666669E-5</c:v>
                </c:pt>
                <c:pt idx="3" formatCode="0.000">
                  <c:v>1.1468800000000001E-3</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rtl="0">
            <a:defRPr/>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Nikon Energy</a:t>
            </a:r>
            <a:r>
              <a:rPr lang="en-US" sz="1200" baseline="0"/>
              <a:t> Budget - Lamp Mode</a:t>
            </a:r>
            <a:endParaRPr lang="en-US" sz="1200"/>
          </a:p>
        </c:rich>
      </c:tx>
      <c:layout/>
      <c:overlay val="0"/>
    </c:title>
    <c:autoTitleDeleted val="0"/>
    <c:plotArea>
      <c:layout/>
      <c:pieChart>
        <c:varyColors val="1"/>
        <c:ser>
          <c:idx val="0"/>
          <c:order val="0"/>
          <c:dPt>
            <c:idx val="0"/>
            <c:bubble3D val="0"/>
            <c:explosion val="18"/>
          </c:dPt>
          <c:dLbls>
            <c:showLegendKey val="0"/>
            <c:showVal val="0"/>
            <c:showCatName val="0"/>
            <c:showSerName val="0"/>
            <c:showPercent val="1"/>
            <c:showBubbleSize val="0"/>
            <c:showLeaderLines val="1"/>
          </c:dLbls>
          <c:cat>
            <c:strRef>
              <c:f>('2012'!$D$35:$F$35,'2012'!$G$34)</c:f>
              <c:strCache>
                <c:ptCount val="4"/>
                <c:pt idx="0">
                  <c:v>Camera</c:v>
                </c:pt>
                <c:pt idx="1">
                  <c:v>Controller</c:v>
                </c:pt>
                <c:pt idx="2">
                  <c:v>Lighting</c:v>
                </c:pt>
                <c:pt idx="3">
                  <c:v>Controller Idle</c:v>
                </c:pt>
              </c:strCache>
            </c:strRef>
          </c:cat>
          <c:val>
            <c:numRef>
              <c:f>'2012'!$D$41:$G$41</c:f>
              <c:numCache>
                <c:formatCode>0.000000000</c:formatCode>
                <c:ptCount val="4"/>
                <c:pt idx="0" formatCode="General">
                  <c:v>0.04</c:v>
                </c:pt>
                <c:pt idx="1">
                  <c:v>8.3633333333333324E-7</c:v>
                </c:pt>
                <c:pt idx="2" formatCode="General">
                  <c:v>5.0166666666666675E-3</c:v>
                </c:pt>
                <c:pt idx="3" formatCode="0.000">
                  <c:v>1.1468800000000001E-3</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rtl="0">
            <a:defRPr/>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Nikon Energy</a:t>
            </a:r>
            <a:r>
              <a:rPr lang="en-US" sz="1200" baseline="0"/>
              <a:t> Budget - Strobe Mode</a:t>
            </a:r>
            <a:endParaRPr lang="en-US" sz="1200"/>
          </a:p>
        </c:rich>
      </c:tx>
      <c:layout/>
      <c:overlay val="0"/>
    </c:title>
    <c:autoTitleDeleted val="0"/>
    <c:plotArea>
      <c:layout/>
      <c:pieChart>
        <c:varyColors val="1"/>
        <c:ser>
          <c:idx val="0"/>
          <c:order val="0"/>
          <c:explosion val="15"/>
          <c:dPt>
            <c:idx val="0"/>
            <c:bubble3D val="0"/>
          </c:dPt>
          <c:dPt>
            <c:idx val="3"/>
            <c:bubble3D val="0"/>
            <c:explosion val="8"/>
          </c:dPt>
          <c:dLbls>
            <c:showLegendKey val="0"/>
            <c:showVal val="0"/>
            <c:showCatName val="0"/>
            <c:showSerName val="0"/>
            <c:showPercent val="1"/>
            <c:showBubbleSize val="0"/>
            <c:showLeaderLines val="1"/>
          </c:dLbls>
          <c:cat>
            <c:strRef>
              <c:f>('2012'!$D$35:$F$35,'2012'!$G$34)</c:f>
              <c:strCache>
                <c:ptCount val="4"/>
                <c:pt idx="0">
                  <c:v>Camera</c:v>
                </c:pt>
                <c:pt idx="1">
                  <c:v>Controller</c:v>
                </c:pt>
                <c:pt idx="2">
                  <c:v>Lighting</c:v>
                </c:pt>
                <c:pt idx="3">
                  <c:v>Controller Idle</c:v>
                </c:pt>
              </c:strCache>
            </c:strRef>
          </c:cat>
          <c:val>
            <c:numRef>
              <c:f>'2012'!$D$42:$G$42</c:f>
              <c:numCache>
                <c:formatCode>0.000000000</c:formatCode>
                <c:ptCount val="4"/>
                <c:pt idx="0" formatCode="General">
                  <c:v>0.04</c:v>
                </c:pt>
                <c:pt idx="1">
                  <c:v>8.3633333333333324E-7</c:v>
                </c:pt>
                <c:pt idx="2" formatCode="General">
                  <c:v>2.0066666666666669E-5</c:v>
                </c:pt>
                <c:pt idx="3" formatCode="0.000">
                  <c:v>1.1468800000000001E-3</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rtl="0">
            <a:defRPr/>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Lbls>
            <c:dLbl>
              <c:idx val="4"/>
              <c:layout>
                <c:manualLayout>
                  <c:x val="-0.10097808044264737"/>
                  <c:y val="2.2355444205837908E-3"/>
                </c:manualLayout>
              </c:layout>
              <c:showLegendKey val="0"/>
              <c:showVal val="1"/>
              <c:showCatName val="1"/>
              <c:showSerName val="0"/>
              <c:showPercent val="0"/>
              <c:showBubbleSize val="0"/>
            </c:dLbl>
            <c:txPr>
              <a:bodyPr/>
              <a:lstStyle/>
              <a:p>
                <a:pPr>
                  <a:defRPr sz="1400"/>
                </a:pPr>
                <a:endParaRPr lang="en-US"/>
              </a:p>
            </c:txPr>
            <c:showLegendKey val="0"/>
            <c:showVal val="1"/>
            <c:showCatName val="1"/>
            <c:showSerName val="0"/>
            <c:showPercent val="0"/>
            <c:showBubbleSize val="0"/>
            <c:showLeaderLines val="1"/>
          </c:dLbls>
          <c:cat>
            <c:strRef>
              <c:f>('Estimated Budget'!$A$3,'Estimated Budget'!$A$8,'Estimated Budget'!$A$16,'Estimated Budget'!$A$23,'Estimated Budget'!$A$34)</c:f>
              <c:strCache>
                <c:ptCount val="5"/>
                <c:pt idx="0">
                  <c:v>Camera System</c:v>
                </c:pt>
                <c:pt idx="1">
                  <c:v>Camera Housing</c:v>
                </c:pt>
                <c:pt idx="2">
                  <c:v>System Controller</c:v>
                </c:pt>
                <c:pt idx="3">
                  <c:v>Lighting System</c:v>
                </c:pt>
                <c:pt idx="4">
                  <c:v>Interconnect cabling</c:v>
                </c:pt>
              </c:strCache>
            </c:strRef>
          </c:cat>
          <c:val>
            <c:numRef>
              <c:f>('Estimated Budget'!$D$6,'Estimated Budget'!$D$14,'Estimated Budget'!$D$21,'Estimated Budget'!$D$32,'Estimated Budget'!$D$36)</c:f>
              <c:numCache>
                <c:formatCode>"$"#,##0.00</c:formatCode>
                <c:ptCount val="5"/>
                <c:pt idx="0">
                  <c:v>899</c:v>
                </c:pt>
                <c:pt idx="1">
                  <c:v>730</c:v>
                </c:pt>
                <c:pt idx="2">
                  <c:v>457.5</c:v>
                </c:pt>
                <c:pt idx="3">
                  <c:v>1027.78</c:v>
                </c:pt>
                <c:pt idx="4">
                  <c:v>150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0.03406</cdr:x>
      <cdr:y>0.89104</cdr:y>
    </cdr:from>
    <cdr:to>
      <cdr:x>0.25077</cdr:x>
      <cdr:y>0.95986</cdr:y>
    </cdr:to>
    <cdr:sp macro="" textlink="">
      <cdr:nvSpPr>
        <cdr:cNvPr id="2" name="TextBox 1"/>
        <cdr:cNvSpPr txBox="1"/>
      </cdr:nvSpPr>
      <cdr:spPr>
        <a:xfrm xmlns:a="http://schemas.openxmlformats.org/drawingml/2006/main">
          <a:off x="209550" y="4735830"/>
          <a:ext cx="1333500" cy="3657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C27A8D-A966-41F9-9852-132D63D46108}" type="datetimeFigureOut">
              <a:rPr lang="en-US" smtClean="0"/>
              <a:t>6/22/2012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6FCEA-2EAF-4C9A-BEBD-D0DB957CC021}" type="slidenum">
              <a:rPr lang="en-US" smtClean="0"/>
              <a:t>‹#›</a:t>
            </a:fld>
            <a:endParaRPr lang="en-US"/>
          </a:p>
        </p:txBody>
      </p:sp>
    </p:spTree>
    <p:extLst>
      <p:ext uri="{BB962C8B-B14F-4D97-AF65-F5344CB8AC3E}">
        <p14:creationId xmlns:p14="http://schemas.microsoft.com/office/powerpoint/2010/main" val="25150803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C27A8D-A966-41F9-9852-132D63D46108}" type="datetimeFigureOut">
              <a:rPr lang="en-US" smtClean="0"/>
              <a:t>6/22/2012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6FCEA-2EAF-4C9A-BEBD-D0DB957CC021}" type="slidenum">
              <a:rPr lang="en-US" smtClean="0"/>
              <a:t>‹#›</a:t>
            </a:fld>
            <a:endParaRPr lang="en-US"/>
          </a:p>
        </p:txBody>
      </p:sp>
    </p:spTree>
    <p:extLst>
      <p:ext uri="{BB962C8B-B14F-4D97-AF65-F5344CB8AC3E}">
        <p14:creationId xmlns:p14="http://schemas.microsoft.com/office/powerpoint/2010/main" val="3284683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C27A8D-A966-41F9-9852-132D63D46108}" type="datetimeFigureOut">
              <a:rPr lang="en-US" smtClean="0"/>
              <a:t>6/22/2012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6FCEA-2EAF-4C9A-BEBD-D0DB957CC021}" type="slidenum">
              <a:rPr lang="en-US" smtClean="0"/>
              <a:t>‹#›</a:t>
            </a:fld>
            <a:endParaRPr lang="en-US"/>
          </a:p>
        </p:txBody>
      </p:sp>
    </p:spTree>
    <p:extLst>
      <p:ext uri="{BB962C8B-B14F-4D97-AF65-F5344CB8AC3E}">
        <p14:creationId xmlns:p14="http://schemas.microsoft.com/office/powerpoint/2010/main" val="1326147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C27A8D-A966-41F9-9852-132D63D46108}" type="datetimeFigureOut">
              <a:rPr lang="en-US" smtClean="0"/>
              <a:t>6/22/2012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6FCEA-2EAF-4C9A-BEBD-D0DB957CC021}" type="slidenum">
              <a:rPr lang="en-US" smtClean="0"/>
              <a:t>‹#›</a:t>
            </a:fld>
            <a:endParaRPr lang="en-US"/>
          </a:p>
        </p:txBody>
      </p:sp>
    </p:spTree>
    <p:extLst>
      <p:ext uri="{BB962C8B-B14F-4D97-AF65-F5344CB8AC3E}">
        <p14:creationId xmlns:p14="http://schemas.microsoft.com/office/powerpoint/2010/main" val="848988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C27A8D-A966-41F9-9852-132D63D46108}" type="datetimeFigureOut">
              <a:rPr lang="en-US" smtClean="0"/>
              <a:t>6/22/2012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6FCEA-2EAF-4C9A-BEBD-D0DB957CC021}" type="slidenum">
              <a:rPr lang="en-US" smtClean="0"/>
              <a:t>‹#›</a:t>
            </a:fld>
            <a:endParaRPr lang="en-US"/>
          </a:p>
        </p:txBody>
      </p:sp>
    </p:spTree>
    <p:extLst>
      <p:ext uri="{BB962C8B-B14F-4D97-AF65-F5344CB8AC3E}">
        <p14:creationId xmlns:p14="http://schemas.microsoft.com/office/powerpoint/2010/main" val="849887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C27A8D-A966-41F9-9852-132D63D46108}" type="datetimeFigureOut">
              <a:rPr lang="en-US" smtClean="0"/>
              <a:t>6/22/2012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6FCEA-2EAF-4C9A-BEBD-D0DB957CC021}" type="slidenum">
              <a:rPr lang="en-US" smtClean="0"/>
              <a:t>‹#›</a:t>
            </a:fld>
            <a:endParaRPr lang="en-US"/>
          </a:p>
        </p:txBody>
      </p:sp>
    </p:spTree>
    <p:extLst>
      <p:ext uri="{BB962C8B-B14F-4D97-AF65-F5344CB8AC3E}">
        <p14:creationId xmlns:p14="http://schemas.microsoft.com/office/powerpoint/2010/main" val="4039094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C27A8D-A966-41F9-9852-132D63D46108}" type="datetimeFigureOut">
              <a:rPr lang="en-US" smtClean="0"/>
              <a:t>6/22/2012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46FCEA-2EAF-4C9A-BEBD-D0DB957CC021}" type="slidenum">
              <a:rPr lang="en-US" smtClean="0"/>
              <a:t>‹#›</a:t>
            </a:fld>
            <a:endParaRPr lang="en-US"/>
          </a:p>
        </p:txBody>
      </p:sp>
    </p:spTree>
    <p:extLst>
      <p:ext uri="{BB962C8B-B14F-4D97-AF65-F5344CB8AC3E}">
        <p14:creationId xmlns:p14="http://schemas.microsoft.com/office/powerpoint/2010/main" val="4270561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C27A8D-A966-41F9-9852-132D63D46108}" type="datetimeFigureOut">
              <a:rPr lang="en-US" smtClean="0"/>
              <a:t>6/22/2012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46FCEA-2EAF-4C9A-BEBD-D0DB957CC021}" type="slidenum">
              <a:rPr lang="en-US" smtClean="0"/>
              <a:t>‹#›</a:t>
            </a:fld>
            <a:endParaRPr lang="en-US"/>
          </a:p>
        </p:txBody>
      </p:sp>
    </p:spTree>
    <p:extLst>
      <p:ext uri="{BB962C8B-B14F-4D97-AF65-F5344CB8AC3E}">
        <p14:creationId xmlns:p14="http://schemas.microsoft.com/office/powerpoint/2010/main" val="3449760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C27A8D-A966-41F9-9852-132D63D46108}" type="datetimeFigureOut">
              <a:rPr lang="en-US" smtClean="0"/>
              <a:t>6/22/2012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46FCEA-2EAF-4C9A-BEBD-D0DB957CC021}" type="slidenum">
              <a:rPr lang="en-US" smtClean="0"/>
              <a:t>‹#›</a:t>
            </a:fld>
            <a:endParaRPr lang="en-US"/>
          </a:p>
        </p:txBody>
      </p:sp>
    </p:spTree>
    <p:extLst>
      <p:ext uri="{BB962C8B-B14F-4D97-AF65-F5344CB8AC3E}">
        <p14:creationId xmlns:p14="http://schemas.microsoft.com/office/powerpoint/2010/main" val="4245243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C27A8D-A966-41F9-9852-132D63D46108}" type="datetimeFigureOut">
              <a:rPr lang="en-US" smtClean="0"/>
              <a:t>6/22/2012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6FCEA-2EAF-4C9A-BEBD-D0DB957CC021}" type="slidenum">
              <a:rPr lang="en-US" smtClean="0"/>
              <a:t>‹#›</a:t>
            </a:fld>
            <a:endParaRPr lang="en-US"/>
          </a:p>
        </p:txBody>
      </p:sp>
    </p:spTree>
    <p:extLst>
      <p:ext uri="{BB962C8B-B14F-4D97-AF65-F5344CB8AC3E}">
        <p14:creationId xmlns:p14="http://schemas.microsoft.com/office/powerpoint/2010/main" val="3519542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C27A8D-A966-41F9-9852-132D63D46108}" type="datetimeFigureOut">
              <a:rPr lang="en-US" smtClean="0"/>
              <a:t>6/22/2012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6FCEA-2EAF-4C9A-BEBD-D0DB957CC021}" type="slidenum">
              <a:rPr lang="en-US" smtClean="0"/>
              <a:t>‹#›</a:t>
            </a:fld>
            <a:endParaRPr lang="en-US"/>
          </a:p>
        </p:txBody>
      </p:sp>
    </p:spTree>
    <p:extLst>
      <p:ext uri="{BB962C8B-B14F-4D97-AF65-F5344CB8AC3E}">
        <p14:creationId xmlns:p14="http://schemas.microsoft.com/office/powerpoint/2010/main" val="1110761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C27A8D-A966-41F9-9852-132D63D46108}" type="datetimeFigureOut">
              <a:rPr lang="en-US" smtClean="0"/>
              <a:t>6/22/2012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6FCEA-2EAF-4C9A-BEBD-D0DB957CC021}" type="slidenum">
              <a:rPr lang="en-US" smtClean="0"/>
              <a:t>‹#›</a:t>
            </a:fld>
            <a:endParaRPr lang="en-US"/>
          </a:p>
        </p:txBody>
      </p:sp>
    </p:spTree>
    <p:extLst>
      <p:ext uri="{BB962C8B-B14F-4D97-AF65-F5344CB8AC3E}">
        <p14:creationId xmlns:p14="http://schemas.microsoft.com/office/powerpoint/2010/main" val="4290016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2800" kern="1200"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robgalbraith.com/bins/content_page.asp?cid=7-11668-12212" TargetMode="Externa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SCPI Camera Test Results and Tradeoffs</a:t>
            </a:r>
            <a:endParaRPr lang="en-US" dirty="0"/>
          </a:p>
        </p:txBody>
      </p:sp>
      <p:sp>
        <p:nvSpPr>
          <p:cNvPr id="3" name="Subtitle 2"/>
          <p:cNvSpPr>
            <a:spLocks noGrp="1"/>
          </p:cNvSpPr>
          <p:nvPr>
            <p:ph type="subTitle" idx="1"/>
          </p:nvPr>
        </p:nvSpPr>
        <p:spPr/>
        <p:txBody>
          <a:bodyPr/>
          <a:lstStyle/>
          <a:p>
            <a:r>
              <a:rPr lang="en-US" dirty="0" smtClean="0"/>
              <a:t>6/19/2012</a:t>
            </a:r>
          </a:p>
          <a:p>
            <a:endParaRPr lang="en-US" dirty="0"/>
          </a:p>
          <a:p>
            <a:r>
              <a:rPr lang="en-US" dirty="0" smtClean="0"/>
              <a:t>Mark Chaffey</a:t>
            </a:r>
            <a:endParaRPr lang="en-US" dirty="0"/>
          </a:p>
        </p:txBody>
      </p:sp>
    </p:spTree>
    <p:extLst>
      <p:ext uri="{BB962C8B-B14F-4D97-AF65-F5344CB8AC3E}">
        <p14:creationId xmlns:p14="http://schemas.microsoft.com/office/powerpoint/2010/main" val="872111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799" cy="639762"/>
          </a:xfrm>
        </p:spPr>
        <p:txBody>
          <a:bodyPr>
            <a:normAutofit fontScale="90000"/>
          </a:bodyPr>
          <a:lstStyle/>
          <a:p>
            <a:r>
              <a:rPr lang="en-US" sz="2400" dirty="0" smtClean="0"/>
              <a:t>Performance Comparison </a:t>
            </a:r>
            <a:br>
              <a:rPr lang="en-US" sz="2400" dirty="0" smtClean="0"/>
            </a:br>
            <a:r>
              <a:rPr lang="en-US" sz="2400" dirty="0" smtClean="0"/>
              <a:t>Front Light Jellies 1/250 Second Exposure</a:t>
            </a:r>
            <a:endParaRPr lang="en-US" sz="2400" dirty="0"/>
          </a:p>
        </p:txBody>
      </p:sp>
      <p:sp>
        <p:nvSpPr>
          <p:cNvPr id="11" name="TextBox 10"/>
          <p:cNvSpPr txBox="1"/>
          <p:nvPr/>
        </p:nvSpPr>
        <p:spPr>
          <a:xfrm>
            <a:off x="1331816" y="1459468"/>
            <a:ext cx="2433613" cy="369332"/>
          </a:xfrm>
          <a:prstGeom prst="rect">
            <a:avLst/>
          </a:prstGeom>
          <a:noFill/>
        </p:spPr>
        <p:txBody>
          <a:bodyPr wrap="square" rtlCol="0">
            <a:spAutoFit/>
          </a:bodyPr>
          <a:lstStyle/>
          <a:p>
            <a:r>
              <a:rPr lang="en-US" dirty="0" smtClean="0"/>
              <a:t>Canon G12 6.1mm Lens</a:t>
            </a:r>
            <a:endParaRPr lang="en-US" dirty="0"/>
          </a:p>
        </p:txBody>
      </p:sp>
      <p:sp>
        <p:nvSpPr>
          <p:cNvPr id="12" name="TextBox 11"/>
          <p:cNvSpPr txBox="1"/>
          <p:nvPr/>
        </p:nvSpPr>
        <p:spPr>
          <a:xfrm>
            <a:off x="1150453" y="5217033"/>
            <a:ext cx="2796340" cy="1200329"/>
          </a:xfrm>
          <a:prstGeom prst="rect">
            <a:avLst/>
          </a:prstGeom>
          <a:noFill/>
        </p:spPr>
        <p:txBody>
          <a:bodyPr wrap="square" rtlCol="0">
            <a:spAutoFit/>
          </a:bodyPr>
          <a:lstStyle/>
          <a:p>
            <a:r>
              <a:rPr lang="en-US" dirty="0" smtClean="0"/>
              <a:t>LED Power: 3</a:t>
            </a:r>
          </a:p>
          <a:p>
            <a:r>
              <a:rPr lang="en-US" dirty="0" smtClean="0"/>
              <a:t>Shutter:  1/250 second</a:t>
            </a:r>
          </a:p>
          <a:p>
            <a:r>
              <a:rPr lang="en-US" dirty="0" smtClean="0"/>
              <a:t>ISO: 1600</a:t>
            </a:r>
          </a:p>
          <a:p>
            <a:r>
              <a:rPr lang="en-US" i="1" dirty="0"/>
              <a:t>f</a:t>
            </a:r>
            <a:r>
              <a:rPr lang="en-US" dirty="0" smtClean="0"/>
              <a:t>-Stop: 2.8</a:t>
            </a:r>
          </a:p>
        </p:txBody>
      </p:sp>
      <p:sp>
        <p:nvSpPr>
          <p:cNvPr id="13" name="TextBox 12"/>
          <p:cNvSpPr txBox="1"/>
          <p:nvPr/>
        </p:nvSpPr>
        <p:spPr>
          <a:xfrm>
            <a:off x="5655931" y="1446270"/>
            <a:ext cx="2588591" cy="369332"/>
          </a:xfrm>
          <a:prstGeom prst="rect">
            <a:avLst/>
          </a:prstGeom>
          <a:noFill/>
        </p:spPr>
        <p:txBody>
          <a:bodyPr wrap="square" rtlCol="0">
            <a:spAutoFit/>
          </a:bodyPr>
          <a:lstStyle/>
          <a:p>
            <a:r>
              <a:rPr lang="en-US" dirty="0" smtClean="0"/>
              <a:t>Nikon 1 V1 10mm Lens</a:t>
            </a:r>
            <a:endParaRPr lang="en-US" dirty="0"/>
          </a:p>
        </p:txBody>
      </p:sp>
      <p:sp>
        <p:nvSpPr>
          <p:cNvPr id="14" name="TextBox 13"/>
          <p:cNvSpPr txBox="1"/>
          <p:nvPr/>
        </p:nvSpPr>
        <p:spPr>
          <a:xfrm>
            <a:off x="4876800" y="5217033"/>
            <a:ext cx="3790704" cy="1200329"/>
          </a:xfrm>
          <a:prstGeom prst="rect">
            <a:avLst/>
          </a:prstGeom>
          <a:noFill/>
        </p:spPr>
        <p:txBody>
          <a:bodyPr wrap="square" rtlCol="0">
            <a:spAutoFit/>
          </a:bodyPr>
          <a:lstStyle/>
          <a:p>
            <a:r>
              <a:rPr lang="en-US" dirty="0" smtClean="0"/>
              <a:t>LED Power: 3 </a:t>
            </a:r>
            <a:r>
              <a:rPr lang="en-US" sz="1600" dirty="0"/>
              <a:t>(1,110 Lumens m^2)* </a:t>
            </a:r>
            <a:r>
              <a:rPr lang="en-US" dirty="0"/>
              <a:t>Shutter</a:t>
            </a:r>
            <a:r>
              <a:rPr lang="en-US" dirty="0" smtClean="0"/>
              <a:t>:  1/250 second</a:t>
            </a:r>
          </a:p>
          <a:p>
            <a:r>
              <a:rPr lang="en-US" dirty="0" smtClean="0"/>
              <a:t>ISO: 1600</a:t>
            </a:r>
          </a:p>
          <a:p>
            <a:r>
              <a:rPr lang="en-US" i="1" dirty="0"/>
              <a:t>f</a:t>
            </a:r>
            <a:r>
              <a:rPr lang="en-US" dirty="0" smtClean="0"/>
              <a:t>-Stop: 2.8</a:t>
            </a:r>
          </a:p>
        </p:txBody>
      </p:sp>
      <p:sp>
        <p:nvSpPr>
          <p:cNvPr id="17" name="TextBox 16"/>
          <p:cNvSpPr txBox="1"/>
          <p:nvPr/>
        </p:nvSpPr>
        <p:spPr>
          <a:xfrm>
            <a:off x="762001" y="4915163"/>
            <a:ext cx="3144246" cy="246221"/>
          </a:xfrm>
          <a:prstGeom prst="rect">
            <a:avLst/>
          </a:prstGeom>
          <a:noFill/>
        </p:spPr>
        <p:txBody>
          <a:bodyPr wrap="square" rtlCol="0">
            <a:spAutoFit/>
          </a:bodyPr>
          <a:lstStyle/>
          <a:p>
            <a:r>
              <a:rPr lang="en-US" sz="1000" dirty="0" smtClean="0"/>
              <a:t>CanonG12_Jelly_ISO1600_f2.8_250thS_LEDPower3.JPG</a:t>
            </a:r>
            <a:endParaRPr lang="en-US" sz="1000" dirty="0"/>
          </a:p>
        </p:txBody>
      </p:sp>
      <p:sp>
        <p:nvSpPr>
          <p:cNvPr id="18" name="TextBox 17"/>
          <p:cNvSpPr txBox="1"/>
          <p:nvPr/>
        </p:nvSpPr>
        <p:spPr>
          <a:xfrm>
            <a:off x="5257800" y="4940753"/>
            <a:ext cx="3384854" cy="246221"/>
          </a:xfrm>
          <a:prstGeom prst="rect">
            <a:avLst/>
          </a:prstGeom>
          <a:noFill/>
        </p:spPr>
        <p:txBody>
          <a:bodyPr wrap="square" rtlCol="0">
            <a:spAutoFit/>
          </a:bodyPr>
          <a:lstStyle/>
          <a:p>
            <a:r>
              <a:rPr lang="en-US" sz="1000" dirty="0" smtClean="0"/>
              <a:t>Nikon1V1__Jelly_ISO1600_f2.8__250thS_LEDPower3.JPG</a:t>
            </a:r>
            <a:endParaRPr lang="en-US" sz="14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2125" y="1852061"/>
            <a:ext cx="4095014" cy="3071261"/>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6655" y="1877815"/>
            <a:ext cx="4510988" cy="3019752"/>
          </a:xfrm>
          <a:prstGeom prst="rect">
            <a:avLst/>
          </a:prstGeom>
        </p:spPr>
      </p:pic>
      <p:sp>
        <p:nvSpPr>
          <p:cNvPr id="5" name="TextBox 4"/>
          <p:cNvSpPr txBox="1"/>
          <p:nvPr/>
        </p:nvSpPr>
        <p:spPr>
          <a:xfrm>
            <a:off x="685800" y="6417362"/>
            <a:ext cx="7558722" cy="369332"/>
          </a:xfrm>
          <a:prstGeom prst="rect">
            <a:avLst/>
          </a:prstGeom>
          <a:noFill/>
        </p:spPr>
        <p:txBody>
          <a:bodyPr wrap="square" rtlCol="0">
            <a:spAutoFit/>
          </a:bodyPr>
          <a:lstStyle/>
          <a:p>
            <a:r>
              <a:rPr lang="en-US" dirty="0" smtClean="0"/>
              <a:t>* This is 1 </a:t>
            </a:r>
            <a:r>
              <a:rPr lang="en-US" i="1" dirty="0" smtClean="0"/>
              <a:t>f</a:t>
            </a:r>
            <a:r>
              <a:rPr lang="en-US" dirty="0" smtClean="0"/>
              <a:t>-stop (2X) greater than initial lighting and power budget calculations</a:t>
            </a:r>
            <a:endParaRPr lang="en-US" dirty="0"/>
          </a:p>
        </p:txBody>
      </p:sp>
    </p:spTree>
    <p:extLst>
      <p:ext uri="{BB962C8B-B14F-4D97-AF65-F5344CB8AC3E}">
        <p14:creationId xmlns:p14="http://schemas.microsoft.com/office/powerpoint/2010/main" val="1177941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799" cy="639762"/>
          </a:xfrm>
        </p:spPr>
        <p:txBody>
          <a:bodyPr>
            <a:normAutofit fontScale="90000"/>
          </a:bodyPr>
          <a:lstStyle/>
          <a:p>
            <a:r>
              <a:rPr lang="en-US" sz="2400" dirty="0" smtClean="0"/>
              <a:t>Performance Comparison </a:t>
            </a:r>
            <a:br>
              <a:rPr lang="en-US" sz="2400" dirty="0" smtClean="0"/>
            </a:br>
            <a:r>
              <a:rPr lang="en-US" sz="2400" dirty="0" smtClean="0"/>
              <a:t>With Side Lighting</a:t>
            </a:r>
            <a:endParaRPr lang="en-US" sz="2400" dirty="0"/>
          </a:p>
        </p:txBody>
      </p:sp>
      <p:sp>
        <p:nvSpPr>
          <p:cNvPr id="7" name="TextBox 6"/>
          <p:cNvSpPr txBox="1"/>
          <p:nvPr/>
        </p:nvSpPr>
        <p:spPr>
          <a:xfrm>
            <a:off x="647700" y="1828800"/>
            <a:ext cx="1922250" cy="369332"/>
          </a:xfrm>
          <a:prstGeom prst="rect">
            <a:avLst/>
          </a:prstGeom>
          <a:noFill/>
        </p:spPr>
        <p:txBody>
          <a:bodyPr wrap="square" rtlCol="0">
            <a:spAutoFit/>
          </a:bodyPr>
          <a:lstStyle/>
          <a:p>
            <a:r>
              <a:rPr lang="en-US" dirty="0" err="1" smtClean="0"/>
              <a:t>GoPro</a:t>
            </a:r>
            <a:r>
              <a:rPr lang="en-US" dirty="0" smtClean="0"/>
              <a:t> 4mm Lens</a:t>
            </a:r>
            <a:endParaRPr lang="en-US" dirty="0"/>
          </a:p>
        </p:txBody>
      </p:sp>
      <p:sp>
        <p:nvSpPr>
          <p:cNvPr id="8" name="TextBox 7"/>
          <p:cNvSpPr txBox="1"/>
          <p:nvPr/>
        </p:nvSpPr>
        <p:spPr>
          <a:xfrm>
            <a:off x="423908" y="5056696"/>
            <a:ext cx="2796340" cy="1200329"/>
          </a:xfrm>
          <a:prstGeom prst="rect">
            <a:avLst/>
          </a:prstGeom>
          <a:noFill/>
        </p:spPr>
        <p:txBody>
          <a:bodyPr wrap="square" rtlCol="0">
            <a:spAutoFit/>
          </a:bodyPr>
          <a:lstStyle/>
          <a:p>
            <a:r>
              <a:rPr lang="en-US" dirty="0" smtClean="0"/>
              <a:t>LED Power: 3</a:t>
            </a:r>
          </a:p>
          <a:p>
            <a:r>
              <a:rPr lang="en-US" dirty="0" smtClean="0"/>
              <a:t>Shutter:  </a:t>
            </a:r>
            <a:r>
              <a:rPr lang="en-US" dirty="0" smtClean="0">
                <a:solidFill>
                  <a:srgbClr val="FF0000"/>
                </a:solidFill>
              </a:rPr>
              <a:t>1/3 second</a:t>
            </a:r>
          </a:p>
          <a:p>
            <a:r>
              <a:rPr lang="en-US" dirty="0" smtClean="0"/>
              <a:t>ISO: </a:t>
            </a:r>
            <a:r>
              <a:rPr lang="en-US" dirty="0" smtClean="0">
                <a:solidFill>
                  <a:srgbClr val="FF0000"/>
                </a:solidFill>
              </a:rPr>
              <a:t>400</a:t>
            </a:r>
          </a:p>
          <a:p>
            <a:r>
              <a:rPr lang="en-US" i="1" dirty="0"/>
              <a:t>f</a:t>
            </a:r>
            <a:r>
              <a:rPr lang="en-US" dirty="0" smtClean="0"/>
              <a:t>-Stop: 2.8</a:t>
            </a:r>
          </a:p>
        </p:txBody>
      </p:sp>
      <p:sp>
        <p:nvSpPr>
          <p:cNvPr id="11" name="TextBox 10"/>
          <p:cNvSpPr txBox="1"/>
          <p:nvPr/>
        </p:nvSpPr>
        <p:spPr>
          <a:xfrm>
            <a:off x="3357586" y="1828800"/>
            <a:ext cx="2433613" cy="369332"/>
          </a:xfrm>
          <a:prstGeom prst="rect">
            <a:avLst/>
          </a:prstGeom>
          <a:noFill/>
        </p:spPr>
        <p:txBody>
          <a:bodyPr wrap="square" rtlCol="0">
            <a:spAutoFit/>
          </a:bodyPr>
          <a:lstStyle/>
          <a:p>
            <a:r>
              <a:rPr lang="en-US" dirty="0" smtClean="0"/>
              <a:t>Canon G12 6.1mm Lens</a:t>
            </a:r>
            <a:endParaRPr lang="en-US" dirty="0"/>
          </a:p>
        </p:txBody>
      </p:sp>
      <p:sp>
        <p:nvSpPr>
          <p:cNvPr id="12" name="TextBox 11"/>
          <p:cNvSpPr txBox="1"/>
          <p:nvPr/>
        </p:nvSpPr>
        <p:spPr>
          <a:xfrm>
            <a:off x="3133795" y="5056696"/>
            <a:ext cx="2796340" cy="1200329"/>
          </a:xfrm>
          <a:prstGeom prst="rect">
            <a:avLst/>
          </a:prstGeom>
          <a:noFill/>
        </p:spPr>
        <p:txBody>
          <a:bodyPr wrap="square" rtlCol="0">
            <a:spAutoFit/>
          </a:bodyPr>
          <a:lstStyle/>
          <a:p>
            <a:r>
              <a:rPr lang="en-US" dirty="0" smtClean="0"/>
              <a:t>LED Power: 3</a:t>
            </a:r>
          </a:p>
          <a:p>
            <a:r>
              <a:rPr lang="en-US" dirty="0" smtClean="0"/>
              <a:t>Shutter:  1/250 second</a:t>
            </a:r>
          </a:p>
          <a:p>
            <a:r>
              <a:rPr lang="en-US" dirty="0" smtClean="0"/>
              <a:t>ISO: 1600</a:t>
            </a:r>
          </a:p>
          <a:p>
            <a:r>
              <a:rPr lang="en-US" i="1" dirty="0"/>
              <a:t>f</a:t>
            </a:r>
            <a:r>
              <a:rPr lang="en-US" dirty="0" smtClean="0"/>
              <a:t>-Stop: 2.8</a:t>
            </a:r>
          </a:p>
        </p:txBody>
      </p:sp>
      <p:sp>
        <p:nvSpPr>
          <p:cNvPr id="13" name="TextBox 12"/>
          <p:cNvSpPr txBox="1"/>
          <p:nvPr/>
        </p:nvSpPr>
        <p:spPr>
          <a:xfrm>
            <a:off x="6153926" y="1828800"/>
            <a:ext cx="2588591" cy="369332"/>
          </a:xfrm>
          <a:prstGeom prst="rect">
            <a:avLst/>
          </a:prstGeom>
          <a:noFill/>
        </p:spPr>
        <p:txBody>
          <a:bodyPr wrap="square" rtlCol="0">
            <a:spAutoFit/>
          </a:bodyPr>
          <a:lstStyle/>
          <a:p>
            <a:r>
              <a:rPr lang="en-US" dirty="0" smtClean="0"/>
              <a:t>Nikon 1 V1 10mm Lens</a:t>
            </a:r>
            <a:endParaRPr lang="en-US" dirty="0"/>
          </a:p>
        </p:txBody>
      </p:sp>
      <p:sp>
        <p:nvSpPr>
          <p:cNvPr id="14" name="TextBox 13"/>
          <p:cNvSpPr txBox="1"/>
          <p:nvPr/>
        </p:nvSpPr>
        <p:spPr>
          <a:xfrm>
            <a:off x="5844687" y="5080337"/>
            <a:ext cx="3241061" cy="1200329"/>
          </a:xfrm>
          <a:prstGeom prst="rect">
            <a:avLst/>
          </a:prstGeom>
          <a:noFill/>
        </p:spPr>
        <p:txBody>
          <a:bodyPr wrap="square" rtlCol="0">
            <a:spAutoFit/>
          </a:bodyPr>
          <a:lstStyle/>
          <a:p>
            <a:r>
              <a:rPr lang="en-US" dirty="0" smtClean="0"/>
              <a:t>LED Power: 3</a:t>
            </a:r>
            <a:r>
              <a:rPr lang="en-US" dirty="0"/>
              <a:t> </a:t>
            </a:r>
            <a:r>
              <a:rPr lang="en-US" sz="1400" dirty="0" smtClean="0"/>
              <a:t>(232,360 </a:t>
            </a:r>
            <a:r>
              <a:rPr lang="en-US" sz="1400" dirty="0"/>
              <a:t>Lumens </a:t>
            </a:r>
            <a:r>
              <a:rPr lang="en-US" sz="1400" dirty="0" smtClean="0"/>
              <a:t>m^2!)</a:t>
            </a:r>
          </a:p>
          <a:p>
            <a:r>
              <a:rPr lang="en-US" dirty="0" smtClean="0"/>
              <a:t>Shutter:  1/250 second</a:t>
            </a:r>
          </a:p>
          <a:p>
            <a:r>
              <a:rPr lang="en-US" dirty="0" smtClean="0"/>
              <a:t>ISO: </a:t>
            </a:r>
            <a:r>
              <a:rPr lang="en-US" dirty="0" smtClean="0">
                <a:solidFill>
                  <a:srgbClr val="FF0000"/>
                </a:solidFill>
              </a:rPr>
              <a:t>400</a:t>
            </a:r>
          </a:p>
          <a:p>
            <a:r>
              <a:rPr lang="en-US" i="1" dirty="0"/>
              <a:t>f</a:t>
            </a:r>
            <a:r>
              <a:rPr lang="en-US" dirty="0" smtClean="0"/>
              <a:t>-Stop: 3.2</a:t>
            </a:r>
          </a:p>
        </p:txBody>
      </p:sp>
      <p:sp>
        <p:nvSpPr>
          <p:cNvPr id="15" name="TextBox 14"/>
          <p:cNvSpPr txBox="1"/>
          <p:nvPr/>
        </p:nvSpPr>
        <p:spPr>
          <a:xfrm>
            <a:off x="2810748" y="6262442"/>
            <a:ext cx="4123452" cy="369332"/>
          </a:xfrm>
          <a:prstGeom prst="rect">
            <a:avLst/>
          </a:prstGeom>
          <a:noFill/>
        </p:spPr>
        <p:txBody>
          <a:bodyPr wrap="square" rtlCol="0">
            <a:spAutoFit/>
          </a:bodyPr>
          <a:lstStyle/>
          <a:p>
            <a:r>
              <a:rPr lang="en-US" u="sng" dirty="0" smtClean="0"/>
              <a:t>Note: Nikon 1V1 is  4 + stops faster.</a:t>
            </a:r>
            <a:endParaRPr lang="en-US" u="sng" dirty="0"/>
          </a:p>
        </p:txBody>
      </p:sp>
      <p:sp>
        <p:nvSpPr>
          <p:cNvPr id="16" name="TextBox 15"/>
          <p:cNvSpPr txBox="1"/>
          <p:nvPr/>
        </p:nvSpPr>
        <p:spPr>
          <a:xfrm>
            <a:off x="177378" y="4735287"/>
            <a:ext cx="2956417" cy="246221"/>
          </a:xfrm>
          <a:prstGeom prst="rect">
            <a:avLst/>
          </a:prstGeom>
          <a:noFill/>
        </p:spPr>
        <p:txBody>
          <a:bodyPr wrap="square" rtlCol="0">
            <a:spAutoFit/>
          </a:bodyPr>
          <a:lstStyle/>
          <a:p>
            <a:r>
              <a:rPr lang="en-US" sz="1000" dirty="0" smtClean="0"/>
              <a:t>GOPR0_Jelly_Sidelight_11MP_W_LEDPower3.JPG</a:t>
            </a:r>
            <a:endParaRPr lang="en-US" sz="1000" dirty="0"/>
          </a:p>
        </p:txBody>
      </p:sp>
      <p:sp>
        <p:nvSpPr>
          <p:cNvPr id="17" name="TextBox 16"/>
          <p:cNvSpPr txBox="1"/>
          <p:nvPr/>
        </p:nvSpPr>
        <p:spPr>
          <a:xfrm>
            <a:off x="3151875" y="4735287"/>
            <a:ext cx="2898177" cy="400110"/>
          </a:xfrm>
          <a:prstGeom prst="rect">
            <a:avLst/>
          </a:prstGeom>
          <a:noFill/>
        </p:spPr>
        <p:txBody>
          <a:bodyPr wrap="square" rtlCol="0">
            <a:spAutoFit/>
          </a:bodyPr>
          <a:lstStyle/>
          <a:p>
            <a:r>
              <a:rPr lang="en-US" sz="1000" dirty="0" smtClean="0"/>
              <a:t>CanonG12_Jelly_SideLight_ISO1600_f2.8_250thS_LEDPower3.JPG</a:t>
            </a:r>
            <a:endParaRPr lang="en-US" sz="1000" dirty="0"/>
          </a:p>
        </p:txBody>
      </p:sp>
      <p:sp>
        <p:nvSpPr>
          <p:cNvPr id="18" name="TextBox 17"/>
          <p:cNvSpPr txBox="1"/>
          <p:nvPr/>
        </p:nvSpPr>
        <p:spPr>
          <a:xfrm>
            <a:off x="6050052" y="4717563"/>
            <a:ext cx="2865348" cy="400110"/>
          </a:xfrm>
          <a:prstGeom prst="rect">
            <a:avLst/>
          </a:prstGeom>
          <a:noFill/>
        </p:spPr>
        <p:txBody>
          <a:bodyPr wrap="square" rtlCol="0">
            <a:spAutoFit/>
          </a:bodyPr>
          <a:lstStyle/>
          <a:p>
            <a:r>
              <a:rPr lang="en-US" sz="1000" dirty="0" smtClean="0"/>
              <a:t>Nikon1V1_Jelly_SideLight_ISO400_f3.2_250thS_LEDPower3.JPG</a:t>
            </a:r>
            <a:endParaRPr lang="en-US" sz="1400"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2243" y="2543417"/>
            <a:ext cx="2892444" cy="2169333"/>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9704" y="2571368"/>
            <a:ext cx="3206044" cy="214619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00" y="2547428"/>
            <a:ext cx="2893513" cy="2170135"/>
          </a:xfrm>
          <a:prstGeom prst="rect">
            <a:avLst/>
          </a:prstGeom>
        </p:spPr>
      </p:pic>
    </p:spTree>
    <p:extLst>
      <p:ext uri="{BB962C8B-B14F-4D97-AF65-F5344CB8AC3E}">
        <p14:creationId xmlns:p14="http://schemas.microsoft.com/office/powerpoint/2010/main" val="17482933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799" cy="639762"/>
          </a:xfrm>
        </p:spPr>
        <p:txBody>
          <a:bodyPr>
            <a:normAutofit fontScale="90000"/>
          </a:bodyPr>
          <a:lstStyle/>
          <a:p>
            <a:r>
              <a:rPr lang="en-US" sz="2400" dirty="0" smtClean="0"/>
              <a:t>Performance Comparison </a:t>
            </a:r>
            <a:br>
              <a:rPr lang="en-US" sz="2400" dirty="0" smtClean="0"/>
            </a:br>
            <a:r>
              <a:rPr lang="en-US" sz="2400" dirty="0" smtClean="0"/>
              <a:t>How Low Can You Go (Lighting)?</a:t>
            </a:r>
            <a:endParaRPr lang="en-US" sz="2400" dirty="0"/>
          </a:p>
        </p:txBody>
      </p:sp>
      <p:sp>
        <p:nvSpPr>
          <p:cNvPr id="7" name="TextBox 6"/>
          <p:cNvSpPr txBox="1"/>
          <p:nvPr/>
        </p:nvSpPr>
        <p:spPr>
          <a:xfrm>
            <a:off x="423908" y="1828800"/>
            <a:ext cx="2386840" cy="369332"/>
          </a:xfrm>
          <a:prstGeom prst="rect">
            <a:avLst/>
          </a:prstGeom>
          <a:noFill/>
        </p:spPr>
        <p:txBody>
          <a:bodyPr wrap="square" rtlCol="0">
            <a:spAutoFit/>
          </a:bodyPr>
          <a:lstStyle/>
          <a:p>
            <a:r>
              <a:rPr lang="en-US" dirty="0" smtClean="0"/>
              <a:t>Nikon 1 V1 10mm Lens</a:t>
            </a:r>
            <a:endParaRPr lang="en-US" dirty="0"/>
          </a:p>
        </p:txBody>
      </p:sp>
      <p:sp>
        <p:nvSpPr>
          <p:cNvPr id="8" name="TextBox 7"/>
          <p:cNvSpPr txBox="1"/>
          <p:nvPr/>
        </p:nvSpPr>
        <p:spPr>
          <a:xfrm>
            <a:off x="152400" y="5056696"/>
            <a:ext cx="3067848" cy="1200329"/>
          </a:xfrm>
          <a:prstGeom prst="rect">
            <a:avLst/>
          </a:prstGeom>
          <a:noFill/>
        </p:spPr>
        <p:txBody>
          <a:bodyPr wrap="square" rtlCol="0">
            <a:spAutoFit/>
          </a:bodyPr>
          <a:lstStyle/>
          <a:p>
            <a:r>
              <a:rPr lang="en-US" dirty="0" smtClean="0"/>
              <a:t>LED Power: 1 </a:t>
            </a:r>
            <a:r>
              <a:rPr lang="en-US" sz="1400" dirty="0" smtClean="0"/>
              <a:t>(</a:t>
            </a:r>
            <a:r>
              <a:rPr lang="en-US" sz="1400" dirty="0"/>
              <a:t>10,360 Lumens m^2</a:t>
            </a:r>
            <a:r>
              <a:rPr lang="en-US" sz="1400" dirty="0" smtClean="0"/>
              <a:t>)</a:t>
            </a:r>
            <a:endParaRPr lang="en-US" dirty="0" smtClean="0"/>
          </a:p>
          <a:p>
            <a:r>
              <a:rPr lang="en-US" dirty="0" smtClean="0"/>
              <a:t>Shutter:  1/250 second</a:t>
            </a:r>
          </a:p>
          <a:p>
            <a:r>
              <a:rPr lang="en-US" dirty="0" smtClean="0"/>
              <a:t>ISO: 800</a:t>
            </a:r>
          </a:p>
          <a:p>
            <a:r>
              <a:rPr lang="en-US" i="1" dirty="0"/>
              <a:t>f</a:t>
            </a:r>
            <a:r>
              <a:rPr lang="en-US" dirty="0" smtClean="0"/>
              <a:t>-Stop: 3.2</a:t>
            </a:r>
          </a:p>
        </p:txBody>
      </p:sp>
      <p:sp>
        <p:nvSpPr>
          <p:cNvPr id="11" name="TextBox 10"/>
          <p:cNvSpPr txBox="1"/>
          <p:nvPr/>
        </p:nvSpPr>
        <p:spPr>
          <a:xfrm>
            <a:off x="3357586" y="1828800"/>
            <a:ext cx="2433613" cy="369332"/>
          </a:xfrm>
          <a:prstGeom prst="rect">
            <a:avLst/>
          </a:prstGeom>
          <a:noFill/>
        </p:spPr>
        <p:txBody>
          <a:bodyPr wrap="square" rtlCol="0">
            <a:spAutoFit/>
          </a:bodyPr>
          <a:lstStyle/>
          <a:p>
            <a:r>
              <a:rPr lang="en-US" dirty="0" smtClean="0"/>
              <a:t>Nikon 1 V1 10mm Lens</a:t>
            </a:r>
            <a:endParaRPr lang="en-US" dirty="0"/>
          </a:p>
        </p:txBody>
      </p:sp>
      <p:sp>
        <p:nvSpPr>
          <p:cNvPr id="12" name="TextBox 11"/>
          <p:cNvSpPr txBox="1"/>
          <p:nvPr/>
        </p:nvSpPr>
        <p:spPr>
          <a:xfrm>
            <a:off x="3133795" y="5056696"/>
            <a:ext cx="2796340" cy="1200329"/>
          </a:xfrm>
          <a:prstGeom prst="rect">
            <a:avLst/>
          </a:prstGeom>
          <a:noFill/>
        </p:spPr>
        <p:txBody>
          <a:bodyPr wrap="square" rtlCol="0">
            <a:spAutoFit/>
          </a:bodyPr>
          <a:lstStyle/>
          <a:p>
            <a:r>
              <a:rPr lang="en-US" dirty="0" smtClean="0"/>
              <a:t>LED Power: 1</a:t>
            </a:r>
          </a:p>
          <a:p>
            <a:r>
              <a:rPr lang="en-US" dirty="0" smtClean="0"/>
              <a:t>Shutter:  1/250 second</a:t>
            </a:r>
          </a:p>
          <a:p>
            <a:r>
              <a:rPr lang="en-US" dirty="0" smtClean="0"/>
              <a:t>ISO: 1600</a:t>
            </a:r>
          </a:p>
          <a:p>
            <a:r>
              <a:rPr lang="en-US" i="1" dirty="0"/>
              <a:t>f</a:t>
            </a:r>
            <a:r>
              <a:rPr lang="en-US" dirty="0" smtClean="0"/>
              <a:t>-Stop: 3.2</a:t>
            </a:r>
          </a:p>
        </p:txBody>
      </p:sp>
      <p:sp>
        <p:nvSpPr>
          <p:cNvPr id="13" name="TextBox 12"/>
          <p:cNvSpPr txBox="1"/>
          <p:nvPr/>
        </p:nvSpPr>
        <p:spPr>
          <a:xfrm>
            <a:off x="6153926" y="1828800"/>
            <a:ext cx="2588591" cy="369332"/>
          </a:xfrm>
          <a:prstGeom prst="rect">
            <a:avLst/>
          </a:prstGeom>
          <a:noFill/>
        </p:spPr>
        <p:txBody>
          <a:bodyPr wrap="square" rtlCol="0">
            <a:spAutoFit/>
          </a:bodyPr>
          <a:lstStyle/>
          <a:p>
            <a:r>
              <a:rPr lang="en-US" dirty="0" smtClean="0"/>
              <a:t>Nikon 1 V1 10mm Lens</a:t>
            </a:r>
            <a:endParaRPr lang="en-US" dirty="0"/>
          </a:p>
        </p:txBody>
      </p:sp>
      <p:sp>
        <p:nvSpPr>
          <p:cNvPr id="14" name="TextBox 13"/>
          <p:cNvSpPr txBox="1"/>
          <p:nvPr/>
        </p:nvSpPr>
        <p:spPr>
          <a:xfrm>
            <a:off x="5969410" y="5080337"/>
            <a:ext cx="2796340" cy="1200329"/>
          </a:xfrm>
          <a:prstGeom prst="rect">
            <a:avLst/>
          </a:prstGeom>
          <a:noFill/>
        </p:spPr>
        <p:txBody>
          <a:bodyPr wrap="square" rtlCol="0">
            <a:spAutoFit/>
          </a:bodyPr>
          <a:lstStyle/>
          <a:p>
            <a:r>
              <a:rPr lang="en-US" dirty="0" smtClean="0"/>
              <a:t>LED Power: 1</a:t>
            </a:r>
          </a:p>
          <a:p>
            <a:r>
              <a:rPr lang="en-US" dirty="0" smtClean="0"/>
              <a:t>Shutter:  1/250 second</a:t>
            </a:r>
          </a:p>
          <a:p>
            <a:r>
              <a:rPr lang="en-US" dirty="0" smtClean="0"/>
              <a:t>ISO: 3200</a:t>
            </a:r>
          </a:p>
          <a:p>
            <a:r>
              <a:rPr lang="en-US" i="1" dirty="0"/>
              <a:t>f</a:t>
            </a:r>
            <a:r>
              <a:rPr lang="en-US" dirty="0" smtClean="0"/>
              <a:t>-Stop: 3.2</a:t>
            </a:r>
          </a:p>
        </p:txBody>
      </p:sp>
      <p:sp>
        <p:nvSpPr>
          <p:cNvPr id="16" name="TextBox 15"/>
          <p:cNvSpPr txBox="1"/>
          <p:nvPr/>
        </p:nvSpPr>
        <p:spPr>
          <a:xfrm>
            <a:off x="47608" y="4750909"/>
            <a:ext cx="3139440" cy="400110"/>
          </a:xfrm>
          <a:prstGeom prst="rect">
            <a:avLst/>
          </a:prstGeom>
          <a:noFill/>
        </p:spPr>
        <p:txBody>
          <a:bodyPr wrap="square" rtlCol="0">
            <a:spAutoFit/>
          </a:bodyPr>
          <a:lstStyle/>
          <a:p>
            <a:r>
              <a:rPr lang="en-US" sz="1000" dirty="0" smtClean="0"/>
              <a:t>Nikon1V1_Jelly_SideLight_ISO800_f3.2_250thS_LEDPower1.JPG</a:t>
            </a:r>
            <a:endParaRPr lang="en-US" sz="1000" dirty="0"/>
          </a:p>
        </p:txBody>
      </p:sp>
      <p:sp>
        <p:nvSpPr>
          <p:cNvPr id="17" name="TextBox 16"/>
          <p:cNvSpPr txBox="1"/>
          <p:nvPr/>
        </p:nvSpPr>
        <p:spPr>
          <a:xfrm>
            <a:off x="3151875" y="4735287"/>
            <a:ext cx="2898177" cy="400110"/>
          </a:xfrm>
          <a:prstGeom prst="rect">
            <a:avLst/>
          </a:prstGeom>
          <a:noFill/>
        </p:spPr>
        <p:txBody>
          <a:bodyPr wrap="square" rtlCol="0">
            <a:spAutoFit/>
          </a:bodyPr>
          <a:lstStyle/>
          <a:p>
            <a:r>
              <a:rPr lang="en-US" sz="1000" dirty="0" smtClean="0"/>
              <a:t>Nikon1V1_Jelly_SideLight_ISO1600_f3.2_250thS_LEDPower1.JPG</a:t>
            </a:r>
            <a:endParaRPr lang="en-US" sz="1000" dirty="0"/>
          </a:p>
        </p:txBody>
      </p:sp>
      <p:sp>
        <p:nvSpPr>
          <p:cNvPr id="18" name="TextBox 17"/>
          <p:cNvSpPr txBox="1"/>
          <p:nvPr/>
        </p:nvSpPr>
        <p:spPr>
          <a:xfrm>
            <a:off x="6050052" y="4717563"/>
            <a:ext cx="2865348" cy="400110"/>
          </a:xfrm>
          <a:prstGeom prst="rect">
            <a:avLst/>
          </a:prstGeom>
          <a:noFill/>
        </p:spPr>
        <p:txBody>
          <a:bodyPr wrap="square" rtlCol="0">
            <a:spAutoFit/>
          </a:bodyPr>
          <a:lstStyle/>
          <a:p>
            <a:r>
              <a:rPr lang="en-US" sz="1000" dirty="0" smtClean="0"/>
              <a:t>Nikon1V1_Jelly_SideLight_ISO3200_f3.2_250thS_LEDPower1.JPG</a:t>
            </a:r>
            <a:endParaRPr lang="en-US" sz="14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08" y="2514600"/>
            <a:ext cx="2975064" cy="1991572"/>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1329" y="2514600"/>
            <a:ext cx="2975065" cy="199157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2193" y="2524665"/>
            <a:ext cx="2960028" cy="1981507"/>
          </a:xfrm>
          <a:prstGeom prst="rect">
            <a:avLst/>
          </a:prstGeom>
        </p:spPr>
      </p:pic>
    </p:spTree>
    <p:extLst>
      <p:ext uri="{BB962C8B-B14F-4D97-AF65-F5344CB8AC3E}">
        <p14:creationId xmlns:p14="http://schemas.microsoft.com/office/powerpoint/2010/main" val="10681681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2312" y="1283732"/>
            <a:ext cx="6619821" cy="4431450"/>
          </a:xfrm>
          <a:prstGeom prst="rect">
            <a:avLst/>
          </a:prstGeom>
        </p:spPr>
      </p:pic>
      <p:sp>
        <p:nvSpPr>
          <p:cNvPr id="2" name="Title 1"/>
          <p:cNvSpPr>
            <a:spLocks noGrp="1"/>
          </p:cNvSpPr>
          <p:nvPr>
            <p:ph type="title"/>
          </p:nvPr>
        </p:nvSpPr>
        <p:spPr>
          <a:xfrm>
            <a:off x="302406" y="228600"/>
            <a:ext cx="8686799" cy="639762"/>
          </a:xfrm>
        </p:spPr>
        <p:txBody>
          <a:bodyPr>
            <a:normAutofit fontScale="90000"/>
          </a:bodyPr>
          <a:lstStyle/>
          <a:p>
            <a:r>
              <a:rPr lang="en-US" sz="2400" dirty="0" smtClean="0"/>
              <a:t>Performance Comparison 2</a:t>
            </a:r>
            <a:br>
              <a:rPr lang="en-US" sz="2400" dirty="0" smtClean="0"/>
            </a:br>
            <a:r>
              <a:rPr lang="en-US" sz="2400" dirty="0" smtClean="0"/>
              <a:t>How Low Can You Go (Lighting)? Really Low!</a:t>
            </a:r>
            <a:endParaRPr lang="en-US" sz="2400" dirty="0"/>
          </a:p>
        </p:txBody>
      </p:sp>
      <p:sp>
        <p:nvSpPr>
          <p:cNvPr id="8" name="TextBox 7"/>
          <p:cNvSpPr txBox="1"/>
          <p:nvPr/>
        </p:nvSpPr>
        <p:spPr>
          <a:xfrm>
            <a:off x="1524000" y="5724807"/>
            <a:ext cx="2971799" cy="954107"/>
          </a:xfrm>
          <a:prstGeom prst="rect">
            <a:avLst/>
          </a:prstGeom>
          <a:noFill/>
        </p:spPr>
        <p:txBody>
          <a:bodyPr wrap="square" rtlCol="0">
            <a:spAutoFit/>
          </a:bodyPr>
          <a:lstStyle/>
          <a:p>
            <a:r>
              <a:rPr lang="en-US" sz="1400" dirty="0" smtClean="0"/>
              <a:t>LED Power: 1 </a:t>
            </a:r>
            <a:r>
              <a:rPr lang="en-US" sz="1400" dirty="0"/>
              <a:t>(10,360 Lumens m^2</a:t>
            </a:r>
            <a:r>
              <a:rPr lang="en-US" sz="1400" dirty="0" smtClean="0"/>
              <a:t>)</a:t>
            </a:r>
          </a:p>
          <a:p>
            <a:r>
              <a:rPr lang="en-US" sz="1400" dirty="0" smtClean="0"/>
              <a:t>Shutter:  1/250 second</a:t>
            </a:r>
          </a:p>
          <a:p>
            <a:r>
              <a:rPr lang="en-US" sz="1400" dirty="0" smtClean="0"/>
              <a:t>ISO: </a:t>
            </a:r>
            <a:r>
              <a:rPr lang="en-US" sz="1400" dirty="0" smtClean="0">
                <a:solidFill>
                  <a:srgbClr val="FF0000"/>
                </a:solidFill>
              </a:rPr>
              <a:t>6400!</a:t>
            </a:r>
          </a:p>
          <a:p>
            <a:r>
              <a:rPr lang="en-US" sz="1400" i="1" dirty="0"/>
              <a:t>f</a:t>
            </a:r>
            <a:r>
              <a:rPr lang="en-US" sz="1400" dirty="0" smtClean="0"/>
              <a:t>-Stop: 3.2</a:t>
            </a:r>
          </a:p>
        </p:txBody>
      </p:sp>
      <p:sp>
        <p:nvSpPr>
          <p:cNvPr id="11" name="TextBox 10"/>
          <p:cNvSpPr txBox="1"/>
          <p:nvPr/>
        </p:nvSpPr>
        <p:spPr>
          <a:xfrm>
            <a:off x="3435417" y="914400"/>
            <a:ext cx="2433613" cy="369332"/>
          </a:xfrm>
          <a:prstGeom prst="rect">
            <a:avLst/>
          </a:prstGeom>
          <a:noFill/>
        </p:spPr>
        <p:txBody>
          <a:bodyPr wrap="square" rtlCol="0">
            <a:spAutoFit/>
          </a:bodyPr>
          <a:lstStyle/>
          <a:p>
            <a:r>
              <a:rPr lang="en-US" dirty="0" smtClean="0"/>
              <a:t>Nikon 1 V1 10mm Lens</a:t>
            </a:r>
            <a:endParaRPr lang="en-US" dirty="0"/>
          </a:p>
        </p:txBody>
      </p:sp>
      <p:sp>
        <p:nvSpPr>
          <p:cNvPr id="17" name="TextBox 16"/>
          <p:cNvSpPr txBox="1"/>
          <p:nvPr/>
        </p:nvSpPr>
        <p:spPr>
          <a:xfrm>
            <a:off x="4191000" y="5744289"/>
            <a:ext cx="3992652" cy="246221"/>
          </a:xfrm>
          <a:prstGeom prst="rect">
            <a:avLst/>
          </a:prstGeom>
          <a:noFill/>
        </p:spPr>
        <p:txBody>
          <a:bodyPr wrap="square" rtlCol="0">
            <a:spAutoFit/>
          </a:bodyPr>
          <a:lstStyle/>
          <a:p>
            <a:r>
              <a:rPr lang="en-US" sz="1000" dirty="0" smtClean="0"/>
              <a:t>Nikon1V1_Jelly_SideLight_ISO6400_f3.2_250thS_LEDPower1.JPG</a:t>
            </a:r>
            <a:endParaRPr lang="en-US" sz="1000" dirty="0"/>
          </a:p>
        </p:txBody>
      </p:sp>
    </p:spTree>
    <p:extLst>
      <p:ext uri="{BB962C8B-B14F-4D97-AF65-F5344CB8AC3E}">
        <p14:creationId xmlns:p14="http://schemas.microsoft.com/office/powerpoint/2010/main" val="17694223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dirty="0" smtClean="0"/>
              <a:t>Conclusions From Camera Testing</a:t>
            </a:r>
            <a:endParaRPr lang="en-US" dirty="0"/>
          </a:p>
        </p:txBody>
      </p:sp>
      <p:sp>
        <p:nvSpPr>
          <p:cNvPr id="3" name="Content Placeholder 2"/>
          <p:cNvSpPr>
            <a:spLocks noGrp="1"/>
          </p:cNvSpPr>
          <p:nvPr>
            <p:ph idx="1"/>
          </p:nvPr>
        </p:nvSpPr>
        <p:spPr>
          <a:xfrm>
            <a:off x="457200" y="762000"/>
            <a:ext cx="8229600" cy="5943600"/>
          </a:xfrm>
        </p:spPr>
        <p:txBody>
          <a:bodyPr>
            <a:normAutofit fontScale="85000" lnSpcReduction="10000"/>
          </a:bodyPr>
          <a:lstStyle/>
          <a:p>
            <a:r>
              <a:rPr lang="en-US" sz="2000" dirty="0" smtClean="0"/>
              <a:t>Nikon 1V1 is superior to </a:t>
            </a:r>
            <a:r>
              <a:rPr lang="en-US" sz="2000" dirty="0" err="1" smtClean="0"/>
              <a:t>GoPro</a:t>
            </a:r>
            <a:r>
              <a:rPr lang="en-US" sz="2000" dirty="0" smtClean="0"/>
              <a:t> and G12 in image quality and sensitivity.</a:t>
            </a:r>
          </a:p>
          <a:p>
            <a:pPr lvl="1"/>
            <a:r>
              <a:rPr lang="en-US" sz="1800" dirty="0" smtClean="0"/>
              <a:t>Allows less lighting or faster shutter speeds or lower ISO (better quality image).</a:t>
            </a:r>
          </a:p>
          <a:p>
            <a:pPr lvl="1"/>
            <a:r>
              <a:rPr lang="en-US" sz="1800" dirty="0" smtClean="0"/>
              <a:t>Greater sensitivity ultimately results in lower overall power budget (even though camera may use slightly more energy).</a:t>
            </a:r>
          </a:p>
          <a:p>
            <a:r>
              <a:rPr lang="en-US" sz="2000" dirty="0" smtClean="0"/>
              <a:t>Canon G12 is a non-starter anyway – camera must have a prime lens for housing size and mechanical wear issues.</a:t>
            </a:r>
          </a:p>
          <a:p>
            <a:r>
              <a:rPr lang="en-US" sz="2000" dirty="0" err="1" smtClean="0"/>
              <a:t>GoPro</a:t>
            </a:r>
            <a:r>
              <a:rPr lang="en-US" sz="2000" dirty="0" smtClean="0"/>
              <a:t> image quality is probably acceptable for some SCPI applications where the target is static (LST Drifter?) but lack of manual control over the image makes the prediction of the final results unpredictable.</a:t>
            </a:r>
          </a:p>
          <a:p>
            <a:r>
              <a:rPr lang="en-US" sz="2000" dirty="0" err="1" smtClean="0"/>
              <a:t>GoPro</a:t>
            </a:r>
            <a:r>
              <a:rPr lang="en-US" sz="2000" dirty="0" smtClean="0"/>
              <a:t> suffered from poor lens alignment.</a:t>
            </a:r>
          </a:p>
          <a:p>
            <a:r>
              <a:rPr lang="en-US" sz="2000" dirty="0" smtClean="0"/>
              <a:t>Nikon 1 V1 Electronic lens focusing can be a problem – need to make sure it can be set controllably, auto focus, or can use a manual focus lens.</a:t>
            </a:r>
          </a:p>
          <a:p>
            <a:r>
              <a:rPr lang="en-US" sz="2000" dirty="0" smtClean="0"/>
              <a:t>System Lighting design and power budget needs some tweaking based on the camera results.</a:t>
            </a:r>
          </a:p>
          <a:p>
            <a:pPr lvl="1"/>
            <a:r>
              <a:rPr lang="en-US" sz="1600" dirty="0" smtClean="0"/>
              <a:t>Increase lighting to ensure shutter speeds of 1/250</a:t>
            </a:r>
            <a:r>
              <a:rPr lang="en-US" sz="1600" baseline="30000" dirty="0" smtClean="0"/>
              <a:t>th</a:t>
            </a:r>
            <a:r>
              <a:rPr lang="en-US" sz="1600" dirty="0" smtClean="0"/>
              <a:t> second +.</a:t>
            </a:r>
          </a:p>
          <a:p>
            <a:pPr lvl="1"/>
            <a:r>
              <a:rPr lang="en-US" sz="1600" dirty="0" smtClean="0"/>
              <a:t>Distributed lighting?</a:t>
            </a:r>
          </a:p>
          <a:p>
            <a:r>
              <a:rPr lang="en-US" sz="2100" dirty="0" smtClean="0"/>
              <a:t>Other similar performance cameras that may be less expensive or already have PTP or </a:t>
            </a:r>
            <a:r>
              <a:rPr lang="en-US" sz="2100" dirty="0" err="1" smtClean="0"/>
              <a:t>gphoto</a:t>
            </a:r>
            <a:r>
              <a:rPr lang="en-US" sz="2100" dirty="0" smtClean="0"/>
              <a:t> support should be checked out, …if we can agree that we now that we know exactly what we are looking for…</a:t>
            </a:r>
          </a:p>
          <a:p>
            <a:pPr lvl="1"/>
            <a:r>
              <a:rPr lang="en-US" sz="1700" dirty="0" smtClean="0"/>
              <a:t>E.g. </a:t>
            </a:r>
            <a:r>
              <a:rPr lang="en-US" sz="1800" dirty="0"/>
              <a:t>Olympus 12mm ƒ/2 ED </a:t>
            </a:r>
            <a:r>
              <a:rPr lang="en-US" sz="1800" dirty="0" err="1" smtClean="0"/>
              <a:t>M.Zuiko</a:t>
            </a:r>
            <a:r>
              <a:rPr lang="en-US" sz="1800" dirty="0" smtClean="0"/>
              <a:t> lens on a </a:t>
            </a:r>
            <a:r>
              <a:rPr lang="en-US" sz="1800" dirty="0" smtClean="0"/>
              <a:t>Olympus PEN E-PL1 four </a:t>
            </a:r>
            <a:r>
              <a:rPr lang="en-US" sz="1800" dirty="0" smtClean="0"/>
              <a:t>thirds camera body? – high </a:t>
            </a:r>
            <a:r>
              <a:rPr lang="en-US" sz="1800" dirty="0" smtClean="0"/>
              <a:t>end manual focus lens. $950</a:t>
            </a:r>
            <a:endParaRPr lang="en-US" sz="1800" dirty="0" smtClean="0"/>
          </a:p>
          <a:p>
            <a:pPr lvl="1"/>
            <a:r>
              <a:rPr lang="en-US" sz="1800" dirty="0" smtClean="0"/>
              <a:t>Other low end options? I do not know of any except perhaps in the Canon </a:t>
            </a:r>
            <a:r>
              <a:rPr lang="en-US" sz="1800" dirty="0" err="1" smtClean="0"/>
              <a:t>PowerShot</a:t>
            </a:r>
            <a:r>
              <a:rPr lang="en-US" sz="1800" dirty="0" smtClean="0"/>
              <a:t> line. Cameras will not be as sensitive, have mechanical lens extensions, and no strobe support.</a:t>
            </a:r>
          </a:p>
          <a:p>
            <a:pPr lvl="1"/>
            <a:endParaRPr lang="en-US" sz="1700" dirty="0" smtClean="0"/>
          </a:p>
        </p:txBody>
      </p:sp>
    </p:spTree>
    <p:extLst>
      <p:ext uri="{BB962C8B-B14F-4D97-AF65-F5344CB8AC3E}">
        <p14:creationId xmlns:p14="http://schemas.microsoft.com/office/powerpoint/2010/main" val="1506135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dirty="0" smtClean="0"/>
              <a:t>More Nikon 1 V1 Information</a:t>
            </a:r>
            <a:endParaRPr lang="en-US" dirty="0"/>
          </a:p>
        </p:txBody>
      </p:sp>
      <p:sp>
        <p:nvSpPr>
          <p:cNvPr id="3" name="Content Placeholder 2"/>
          <p:cNvSpPr>
            <a:spLocks noGrp="1"/>
          </p:cNvSpPr>
          <p:nvPr>
            <p:ph idx="1"/>
          </p:nvPr>
        </p:nvSpPr>
        <p:spPr>
          <a:xfrm>
            <a:off x="457200" y="914400"/>
            <a:ext cx="8229600" cy="4648200"/>
          </a:xfrm>
        </p:spPr>
        <p:txBody>
          <a:bodyPr>
            <a:normAutofit fontScale="85000" lnSpcReduction="20000"/>
          </a:bodyPr>
          <a:lstStyle/>
          <a:p>
            <a:r>
              <a:rPr lang="en-US" dirty="0" smtClean="0"/>
              <a:t>Camera control options</a:t>
            </a:r>
          </a:p>
          <a:p>
            <a:pPr lvl="1"/>
            <a:r>
              <a:rPr lang="en-US" dirty="0" smtClean="0"/>
              <a:t>Control shutter through PTP (USB) interface with extensions to </a:t>
            </a:r>
            <a:r>
              <a:rPr lang="en-US" dirty="0" err="1" smtClean="0"/>
              <a:t>gphoto</a:t>
            </a:r>
            <a:r>
              <a:rPr lang="en-US" dirty="0" smtClean="0"/>
              <a:t> or </a:t>
            </a:r>
            <a:r>
              <a:rPr lang="en-US" dirty="0" err="1" smtClean="0"/>
              <a:t>Aurdinio</a:t>
            </a:r>
            <a:r>
              <a:rPr lang="en-US" dirty="0" smtClean="0"/>
              <a:t> PTP driver.</a:t>
            </a:r>
            <a:endParaRPr lang="en-US" dirty="0"/>
          </a:p>
          <a:p>
            <a:pPr lvl="1"/>
            <a:r>
              <a:rPr lang="en-US" dirty="0" smtClean="0"/>
              <a:t>Use remote IR control for shutter trigger?</a:t>
            </a:r>
          </a:p>
          <a:p>
            <a:r>
              <a:rPr lang="en-US" dirty="0" smtClean="0"/>
              <a:t>Has autofocus lens that does not hold focus position through power cycle.</a:t>
            </a:r>
          </a:p>
          <a:p>
            <a:pPr lvl="1"/>
            <a:r>
              <a:rPr lang="en-US" dirty="0" smtClean="0"/>
              <a:t>Will auto focus work for application?</a:t>
            </a:r>
          </a:p>
          <a:p>
            <a:pPr lvl="1"/>
            <a:r>
              <a:rPr lang="en-US" dirty="0" smtClean="0"/>
              <a:t>Might focus at the wrong distance in daylight.</a:t>
            </a:r>
          </a:p>
          <a:p>
            <a:r>
              <a:rPr lang="en-US" dirty="0" smtClean="0"/>
              <a:t>Can use </a:t>
            </a:r>
            <a:r>
              <a:rPr lang="en-US" u="sng" dirty="0"/>
              <a:t>Mount Adapter </a:t>
            </a:r>
            <a:r>
              <a:rPr lang="en-US" u="sng" dirty="0" smtClean="0"/>
              <a:t>FT1</a:t>
            </a:r>
            <a:r>
              <a:rPr lang="en-US" dirty="0" smtClean="0"/>
              <a:t> lens adapter and DX format Nikon </a:t>
            </a:r>
            <a:r>
              <a:rPr lang="en-US" dirty="0"/>
              <a:t>20mm f/2.8 </a:t>
            </a:r>
            <a:r>
              <a:rPr lang="en-US" dirty="0" smtClean="0"/>
              <a:t>AI-s prime lens with manual focus.</a:t>
            </a:r>
          </a:p>
          <a:p>
            <a:pPr lvl="1"/>
            <a:r>
              <a:rPr lang="en-US" dirty="0" smtClean="0"/>
              <a:t>Increases overall size (then why not a D series camera with full Nikon SDK support such as </a:t>
            </a:r>
            <a:r>
              <a:rPr lang="en-US" dirty="0"/>
              <a:t>Nikon </a:t>
            </a:r>
            <a:r>
              <a:rPr lang="en-US" dirty="0" smtClean="0"/>
              <a:t>D5100?). </a:t>
            </a:r>
          </a:p>
          <a:p>
            <a:pPr lvl="1"/>
            <a:r>
              <a:rPr lang="en-US" dirty="0" smtClean="0"/>
              <a:t>Provides equivalent of 11mm FL in CX format.</a:t>
            </a:r>
          </a:p>
          <a:p>
            <a:pPr lvl="1"/>
            <a:r>
              <a:rPr lang="en-US" dirty="0" smtClean="0"/>
              <a:t>Adapter info. </a:t>
            </a:r>
            <a:r>
              <a:rPr lang="en-US" sz="1600" dirty="0">
                <a:hlinkClick r:id="rId2"/>
              </a:rPr>
              <a:t>http://www.robgalbraith.com/bins/content_page.asp?cid=7-11668-12212</a:t>
            </a:r>
            <a:endParaRPr lang="en-US" sz="1600" dirty="0" smtClean="0"/>
          </a:p>
          <a:p>
            <a:r>
              <a:rPr lang="en-US" dirty="0" smtClean="0"/>
              <a:t>Camera power management</a:t>
            </a:r>
          </a:p>
          <a:p>
            <a:pPr lvl="1"/>
            <a:r>
              <a:rPr lang="en-US" dirty="0" smtClean="0"/>
              <a:t>auto powers down after 15 seconds.</a:t>
            </a:r>
          </a:p>
          <a:p>
            <a:pPr lvl="1"/>
            <a:r>
              <a:rPr lang="en-US" dirty="0" smtClean="0"/>
              <a:t>Use mini solenoid to actuate power switch?</a:t>
            </a:r>
            <a:endParaRPr lang="en-US"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985" t="21537" r="21392" b="18465"/>
          <a:stretch/>
        </p:blipFill>
        <p:spPr bwMode="auto">
          <a:xfrm>
            <a:off x="2438400" y="5242560"/>
            <a:ext cx="1371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5385182"/>
            <a:ext cx="1338263" cy="1221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01142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868362"/>
          </a:xfrm>
        </p:spPr>
        <p:txBody>
          <a:bodyPr/>
          <a:lstStyle/>
          <a:p>
            <a:r>
              <a:rPr lang="en-US" dirty="0" smtClean="0"/>
              <a:t>Updated Power Budget - </a:t>
            </a:r>
            <a:r>
              <a:rPr lang="en-US" dirty="0" err="1" smtClean="0"/>
              <a:t>GoPro</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2836627819"/>
              </p:ext>
            </p:extLst>
          </p:nvPr>
        </p:nvGraphicFramePr>
        <p:xfrm>
          <a:off x="990600" y="1524000"/>
          <a:ext cx="3139440" cy="26746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216317521"/>
              </p:ext>
            </p:extLst>
          </p:nvPr>
        </p:nvGraphicFramePr>
        <p:xfrm>
          <a:off x="4800600" y="1524000"/>
          <a:ext cx="3200400" cy="26746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452363982"/>
              </p:ext>
            </p:extLst>
          </p:nvPr>
        </p:nvGraphicFramePr>
        <p:xfrm>
          <a:off x="685800" y="4495800"/>
          <a:ext cx="8077200" cy="1592394"/>
        </p:xfrm>
        <a:graphic>
          <a:graphicData uri="http://schemas.openxmlformats.org/drawingml/2006/table">
            <a:tbl>
              <a:tblPr>
                <a:tableStyleId>{5C22544A-7EE6-4342-B048-85BDC9FD1C3A}</a:tableStyleId>
              </a:tblPr>
              <a:tblGrid>
                <a:gridCol w="1371600"/>
                <a:gridCol w="2209800"/>
                <a:gridCol w="2438400"/>
                <a:gridCol w="2057400"/>
              </a:tblGrid>
              <a:tr h="297366">
                <a:tc>
                  <a:txBody>
                    <a:bodyPr/>
                    <a:lstStyle/>
                    <a:p>
                      <a:pPr algn="ctr" fontAlgn="ctr"/>
                      <a:endParaRPr lang="en-US" sz="1200" b="1" i="0" u="none" strike="noStrike" dirty="0">
                        <a:effectLst/>
                        <a:latin typeface="Arial"/>
                      </a:endParaRPr>
                    </a:p>
                  </a:txBody>
                  <a:tcPr marL="0" marR="0" marT="0" marB="0" anchor="ctr"/>
                </a:tc>
                <a:tc gridSpan="3">
                  <a:txBody>
                    <a:bodyPr/>
                    <a:lstStyle/>
                    <a:p>
                      <a:pPr algn="ctr" fontAlgn="ctr"/>
                      <a:r>
                        <a:rPr lang="en-US" sz="2400" b="1" u="none" strike="noStrike" dirty="0">
                          <a:effectLst/>
                        </a:rPr>
                        <a:t>Number of batteries (80% PS Eff.)</a:t>
                      </a:r>
                      <a:endParaRPr lang="en-US" sz="2400" b="1" i="0" u="none" strike="noStrike" dirty="0">
                        <a:effectLst/>
                        <a:latin typeface="Arial"/>
                      </a:endParaRPr>
                    </a:p>
                  </a:txBody>
                  <a:tcPr marL="0" marR="0" marT="0" marB="0" anchor="ctr"/>
                </a:tc>
                <a:tc hMerge="1">
                  <a:txBody>
                    <a:bodyPr/>
                    <a:lstStyle/>
                    <a:p>
                      <a:endParaRPr lang="en-US"/>
                    </a:p>
                  </a:txBody>
                  <a:tcPr/>
                </a:tc>
                <a:tc hMerge="1">
                  <a:txBody>
                    <a:bodyPr/>
                    <a:lstStyle/>
                    <a:p>
                      <a:endParaRPr lang="en-US"/>
                    </a:p>
                  </a:txBody>
                  <a:tcPr/>
                </a:tc>
              </a:tr>
              <a:tr h="817756">
                <a:tc>
                  <a:txBody>
                    <a:bodyPr/>
                    <a:lstStyle/>
                    <a:p>
                      <a:pPr algn="ctr" fontAlgn="ctr"/>
                      <a:endParaRPr lang="en-US" sz="1200" b="1" i="0" u="none" strike="noStrike" dirty="0">
                        <a:effectLst/>
                        <a:latin typeface="Arial"/>
                      </a:endParaRPr>
                    </a:p>
                  </a:txBody>
                  <a:tcPr marL="0" marR="0" marT="0" marB="0" anchor="ctr"/>
                </a:tc>
                <a:tc>
                  <a:txBody>
                    <a:bodyPr/>
                    <a:lstStyle/>
                    <a:p>
                      <a:pPr algn="ctr" fontAlgn="ctr"/>
                      <a:r>
                        <a:rPr lang="en-US" sz="1000" b="0" i="0" u="none" strike="noStrike" dirty="0">
                          <a:effectLst/>
                          <a:latin typeface="Arial"/>
                        </a:rPr>
                        <a:t>Alkaline D Cell </a:t>
                      </a:r>
                      <a:r>
                        <a:rPr lang="en-US" sz="1000" b="0" i="0" u="none" strike="noStrike" dirty="0" err="1">
                          <a:effectLst/>
                          <a:latin typeface="Arial"/>
                        </a:rPr>
                        <a:t>RayOVac</a:t>
                      </a:r>
                      <a:r>
                        <a:rPr lang="en-US" sz="1000" b="0" i="0" u="none" strike="noStrike" dirty="0">
                          <a:effectLst/>
                          <a:latin typeface="Arial"/>
                        </a:rPr>
                        <a:t> MAX 813</a:t>
                      </a:r>
                    </a:p>
                  </a:txBody>
                  <a:tcPr marL="0" marR="0" marT="0" marB="0" anchor="ctr"/>
                </a:tc>
                <a:tc>
                  <a:txBody>
                    <a:bodyPr/>
                    <a:lstStyle/>
                    <a:p>
                      <a:pPr algn="ctr" fontAlgn="ctr"/>
                      <a:r>
                        <a:rPr lang="en-US" sz="1200" u="none" strike="noStrike" dirty="0">
                          <a:effectLst/>
                        </a:rPr>
                        <a:t>Lithium D Cell - Primary, SAFT LSH20</a:t>
                      </a:r>
                      <a:endParaRPr lang="en-US" sz="1200" b="1" i="0" u="none" strike="noStrike" dirty="0">
                        <a:effectLst/>
                        <a:latin typeface="Arial"/>
                      </a:endParaRPr>
                    </a:p>
                  </a:txBody>
                  <a:tcPr marL="0" marR="0" marT="0" marB="0" anchor="ctr"/>
                </a:tc>
                <a:tc>
                  <a:txBody>
                    <a:bodyPr/>
                    <a:lstStyle/>
                    <a:p>
                      <a:pPr algn="ctr" fontAlgn="ctr"/>
                      <a:r>
                        <a:rPr lang="en-US" sz="1200" u="none" strike="noStrike" dirty="0">
                          <a:effectLst/>
                        </a:rPr>
                        <a:t>Lithium D Cell - Secondary SAFT VL 32600-125</a:t>
                      </a:r>
                      <a:endParaRPr lang="en-US" sz="1200" b="1" i="0" u="none" strike="noStrike" dirty="0">
                        <a:effectLst/>
                        <a:latin typeface="Arial"/>
                      </a:endParaRPr>
                    </a:p>
                  </a:txBody>
                  <a:tcPr marL="0" marR="0" marT="0" marB="0" anchor="ctr"/>
                </a:tc>
              </a:tr>
              <a:tr h="204439">
                <a:tc>
                  <a:txBody>
                    <a:bodyPr/>
                    <a:lstStyle/>
                    <a:p>
                      <a:pPr algn="ctr" fontAlgn="ctr"/>
                      <a:r>
                        <a:rPr lang="en-US" sz="1200" u="none" strike="noStrike" dirty="0" smtClean="0">
                          <a:effectLst/>
                        </a:rPr>
                        <a:t>Lamp mode</a:t>
                      </a:r>
                      <a:endParaRPr lang="en-US" sz="1200" b="0" i="0" u="none" strike="noStrike" dirty="0">
                        <a:effectLst/>
                        <a:latin typeface="Arial"/>
                      </a:endParaRPr>
                    </a:p>
                  </a:txBody>
                  <a:tcPr marL="0" marR="0" marT="0" marB="0" anchor="ctr"/>
                </a:tc>
                <a:tc>
                  <a:txBody>
                    <a:bodyPr/>
                    <a:lstStyle/>
                    <a:p>
                      <a:pPr algn="ctr" fontAlgn="ctr"/>
                      <a:r>
                        <a:rPr lang="en-US" sz="1200" u="none" strike="noStrike" dirty="0" smtClean="0">
                          <a:effectLst/>
                        </a:rPr>
                        <a:t>4</a:t>
                      </a:r>
                      <a:endParaRPr lang="en-US" sz="1200" b="1" i="0" u="none" strike="noStrike" dirty="0">
                        <a:effectLst/>
                        <a:latin typeface="Arial"/>
                      </a:endParaRPr>
                    </a:p>
                  </a:txBody>
                  <a:tcPr marL="0" marR="0" marT="0" marB="0" anchor="ctr"/>
                </a:tc>
                <a:tc>
                  <a:txBody>
                    <a:bodyPr/>
                    <a:lstStyle/>
                    <a:p>
                      <a:pPr algn="ctr" fontAlgn="ctr"/>
                      <a:r>
                        <a:rPr lang="en-US" sz="1200" u="none" strike="noStrike">
                          <a:effectLst/>
                        </a:rPr>
                        <a:t>2</a:t>
                      </a:r>
                      <a:endParaRPr lang="en-US" sz="1200" b="1" i="0" u="none" strike="noStrike">
                        <a:effectLst/>
                        <a:latin typeface="Arial"/>
                      </a:endParaRPr>
                    </a:p>
                  </a:txBody>
                  <a:tcPr marL="0" marR="0" marT="0" marB="0" anchor="ctr"/>
                </a:tc>
                <a:tc>
                  <a:txBody>
                    <a:bodyPr/>
                    <a:lstStyle/>
                    <a:p>
                      <a:pPr algn="ctr" fontAlgn="ctr"/>
                      <a:r>
                        <a:rPr lang="en-US" sz="1200" u="none" strike="noStrike">
                          <a:effectLst/>
                        </a:rPr>
                        <a:t>4</a:t>
                      </a:r>
                      <a:endParaRPr lang="en-US" sz="1200" b="1" i="0" u="none" strike="noStrike">
                        <a:effectLst/>
                        <a:latin typeface="Arial"/>
                      </a:endParaRPr>
                    </a:p>
                  </a:txBody>
                  <a:tcPr marL="0" marR="0" marT="0" marB="0" anchor="ctr"/>
                </a:tc>
              </a:tr>
              <a:tr h="204439">
                <a:tc>
                  <a:txBody>
                    <a:bodyPr/>
                    <a:lstStyle/>
                    <a:p>
                      <a:pPr algn="ctr" fontAlgn="ctr"/>
                      <a:r>
                        <a:rPr lang="en-US" sz="1200" u="none" strike="noStrike" dirty="0" smtClean="0">
                          <a:effectLst/>
                        </a:rPr>
                        <a:t>Strobe mode</a:t>
                      </a:r>
                      <a:endParaRPr lang="en-US" sz="1200" b="0" i="0" u="none" strike="noStrike" dirty="0">
                        <a:effectLst/>
                        <a:latin typeface="Arial"/>
                      </a:endParaRPr>
                    </a:p>
                  </a:txBody>
                  <a:tcPr marL="0" marR="0" marT="0" marB="0" anchor="ctr"/>
                </a:tc>
                <a:tc>
                  <a:txBody>
                    <a:bodyPr/>
                    <a:lstStyle/>
                    <a:p>
                      <a:pPr algn="ctr" fontAlgn="ctr"/>
                      <a:r>
                        <a:rPr lang="en-US" sz="1200" u="none" strike="noStrike" dirty="0" smtClean="0">
                          <a:effectLst/>
                        </a:rPr>
                        <a:t>3</a:t>
                      </a:r>
                      <a:endParaRPr lang="en-US" sz="1200" b="1" i="0" u="none" strike="noStrike" dirty="0">
                        <a:effectLst/>
                        <a:latin typeface="Arial"/>
                      </a:endParaRPr>
                    </a:p>
                  </a:txBody>
                  <a:tcPr marL="0" marR="0" marT="0" marB="0" anchor="ctr"/>
                </a:tc>
                <a:tc>
                  <a:txBody>
                    <a:bodyPr/>
                    <a:lstStyle/>
                    <a:p>
                      <a:pPr algn="ctr" fontAlgn="ctr"/>
                      <a:r>
                        <a:rPr lang="en-US" sz="1200" u="none" strike="noStrike">
                          <a:effectLst/>
                        </a:rPr>
                        <a:t>1</a:t>
                      </a:r>
                      <a:endParaRPr lang="en-US" sz="1200" b="1" i="0" u="none" strike="noStrike">
                        <a:effectLst/>
                        <a:latin typeface="Arial"/>
                      </a:endParaRPr>
                    </a:p>
                  </a:txBody>
                  <a:tcPr marL="0" marR="0" marT="0" marB="0" anchor="ctr"/>
                </a:tc>
                <a:tc>
                  <a:txBody>
                    <a:bodyPr/>
                    <a:lstStyle/>
                    <a:p>
                      <a:pPr algn="ctr" fontAlgn="ctr"/>
                      <a:r>
                        <a:rPr lang="en-US" sz="1200" u="none" strike="noStrike" dirty="0">
                          <a:effectLst/>
                        </a:rPr>
                        <a:t>3</a:t>
                      </a:r>
                      <a:endParaRPr lang="en-US" sz="1200" b="1" i="0" u="none" strike="noStrike" dirty="0">
                        <a:effectLst/>
                        <a:latin typeface="Arial"/>
                      </a:endParaRPr>
                    </a:p>
                  </a:txBody>
                  <a:tcPr marL="0" marR="0" marT="0" marB="0" anchor="ctr"/>
                </a:tc>
              </a:tr>
            </a:tbl>
          </a:graphicData>
        </a:graphic>
      </p:graphicFrame>
    </p:spTree>
    <p:extLst>
      <p:ext uri="{BB962C8B-B14F-4D97-AF65-F5344CB8AC3E}">
        <p14:creationId xmlns:p14="http://schemas.microsoft.com/office/powerpoint/2010/main" val="5707965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Power Budget – Nikon 1 V1</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119083743"/>
              </p:ext>
            </p:extLst>
          </p:nvPr>
        </p:nvGraphicFramePr>
        <p:xfrm>
          <a:off x="990600" y="1600200"/>
          <a:ext cx="3139440" cy="26898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477055070"/>
              </p:ext>
            </p:extLst>
          </p:nvPr>
        </p:nvGraphicFramePr>
        <p:xfrm>
          <a:off x="5029200" y="1600200"/>
          <a:ext cx="3200400" cy="26898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232908979"/>
              </p:ext>
            </p:extLst>
          </p:nvPr>
        </p:nvGraphicFramePr>
        <p:xfrm>
          <a:off x="685801" y="4495800"/>
          <a:ext cx="8077199" cy="1388032"/>
        </p:xfrm>
        <a:graphic>
          <a:graphicData uri="http://schemas.openxmlformats.org/drawingml/2006/table">
            <a:tbl>
              <a:tblPr>
                <a:tableStyleId>{5C22544A-7EE6-4342-B048-85BDC9FD1C3A}</a:tableStyleId>
              </a:tblPr>
              <a:tblGrid>
                <a:gridCol w="1295399"/>
                <a:gridCol w="2151857"/>
                <a:gridCol w="2155549"/>
                <a:gridCol w="2474394"/>
              </a:tblGrid>
              <a:tr h="187521">
                <a:tc>
                  <a:txBody>
                    <a:bodyPr/>
                    <a:lstStyle/>
                    <a:p>
                      <a:pPr algn="ctr" fontAlgn="ctr"/>
                      <a:endParaRPr lang="en-US" sz="1200" b="1" i="0" u="none" strike="noStrike" dirty="0">
                        <a:effectLst/>
                        <a:latin typeface="Arial"/>
                      </a:endParaRPr>
                    </a:p>
                  </a:txBody>
                  <a:tcPr marL="0" marR="0" marT="0" marB="0" anchor="ctr"/>
                </a:tc>
                <a:tc gridSpan="3">
                  <a:txBody>
                    <a:bodyPr/>
                    <a:lstStyle/>
                    <a:p>
                      <a:pPr algn="ctr" fontAlgn="ctr"/>
                      <a:r>
                        <a:rPr lang="en-US" sz="2000" b="1" u="none" strike="noStrike" dirty="0">
                          <a:effectLst/>
                        </a:rPr>
                        <a:t>Number of batteries (80% PS Eff.)</a:t>
                      </a:r>
                      <a:endParaRPr lang="en-US" sz="2000" b="1" i="0" u="none" strike="noStrike" dirty="0">
                        <a:effectLst/>
                        <a:latin typeface="Arial"/>
                      </a:endParaRPr>
                    </a:p>
                  </a:txBody>
                  <a:tcPr marL="0" marR="0" marT="0" marB="0" anchor="ctr"/>
                </a:tc>
                <a:tc hMerge="1">
                  <a:txBody>
                    <a:bodyPr/>
                    <a:lstStyle/>
                    <a:p>
                      <a:endParaRPr lang="en-US"/>
                    </a:p>
                  </a:txBody>
                  <a:tcPr/>
                </a:tc>
                <a:tc hMerge="1">
                  <a:txBody>
                    <a:bodyPr/>
                    <a:lstStyle/>
                    <a:p>
                      <a:endParaRPr lang="en-US"/>
                    </a:p>
                  </a:txBody>
                  <a:tcPr/>
                </a:tc>
              </a:tr>
              <a:tr h="717472">
                <a:tc>
                  <a:txBody>
                    <a:bodyPr/>
                    <a:lstStyle/>
                    <a:p>
                      <a:pPr algn="ctr" fontAlgn="ctr"/>
                      <a:endParaRPr lang="en-US" sz="1200" b="1" i="0" u="none" strike="noStrike" dirty="0">
                        <a:effectLst/>
                        <a:latin typeface="Arial"/>
                      </a:endParaRPr>
                    </a:p>
                  </a:txBody>
                  <a:tcPr marL="0" marR="0" marT="0" marB="0" anchor="ctr"/>
                </a:tc>
                <a:tc>
                  <a:txBody>
                    <a:bodyPr/>
                    <a:lstStyle/>
                    <a:p>
                      <a:pPr algn="ctr" fontAlgn="ctr"/>
                      <a:r>
                        <a:rPr lang="en-US" sz="1000" b="0" i="0" u="none" strike="noStrike" dirty="0">
                          <a:effectLst/>
                          <a:latin typeface="Arial"/>
                        </a:rPr>
                        <a:t>Alkaline D Cell </a:t>
                      </a:r>
                      <a:r>
                        <a:rPr lang="en-US" sz="1000" b="0" i="0" u="none" strike="noStrike" dirty="0" err="1">
                          <a:effectLst/>
                          <a:latin typeface="Arial"/>
                        </a:rPr>
                        <a:t>RayOVac</a:t>
                      </a:r>
                      <a:r>
                        <a:rPr lang="en-US" sz="1000" b="0" i="0" u="none" strike="noStrike" dirty="0">
                          <a:effectLst/>
                          <a:latin typeface="Arial"/>
                        </a:rPr>
                        <a:t> MAX 813</a:t>
                      </a:r>
                    </a:p>
                  </a:txBody>
                  <a:tcPr marL="0" marR="0" marT="0" marB="0" anchor="ctr"/>
                </a:tc>
                <a:tc>
                  <a:txBody>
                    <a:bodyPr/>
                    <a:lstStyle/>
                    <a:p>
                      <a:pPr algn="ctr" fontAlgn="ctr"/>
                      <a:r>
                        <a:rPr lang="en-US" sz="1200" u="none" strike="noStrike">
                          <a:effectLst/>
                        </a:rPr>
                        <a:t>Lithium D Cell - Primary, SAFT LSH20</a:t>
                      </a:r>
                      <a:endParaRPr lang="en-US" sz="1200" b="1" i="0" u="none" strike="noStrike">
                        <a:effectLst/>
                        <a:latin typeface="Arial"/>
                      </a:endParaRPr>
                    </a:p>
                  </a:txBody>
                  <a:tcPr marL="0" marR="0" marT="0" marB="0" anchor="ctr"/>
                </a:tc>
                <a:tc>
                  <a:txBody>
                    <a:bodyPr/>
                    <a:lstStyle/>
                    <a:p>
                      <a:pPr algn="ctr" fontAlgn="ctr"/>
                      <a:r>
                        <a:rPr lang="en-US" sz="1200" u="none" strike="noStrike" dirty="0">
                          <a:effectLst/>
                        </a:rPr>
                        <a:t>Lithium D Cell - Secondary SAFT VL 32600-125</a:t>
                      </a:r>
                      <a:endParaRPr lang="en-US" sz="1200" b="1" i="0" u="none" strike="noStrike" dirty="0">
                        <a:effectLst/>
                        <a:latin typeface="Arial"/>
                      </a:endParaRPr>
                    </a:p>
                  </a:txBody>
                  <a:tcPr marL="0" marR="0" marT="0" marB="0" anchor="ctr"/>
                </a:tc>
              </a:tr>
              <a:tr h="179368">
                <a:tc>
                  <a:txBody>
                    <a:bodyPr/>
                    <a:lstStyle/>
                    <a:p>
                      <a:pPr algn="ctr" fontAlgn="ctr"/>
                      <a:r>
                        <a:rPr lang="en-US" sz="1200" u="none" strike="noStrike" dirty="0" smtClean="0">
                          <a:effectLst/>
                        </a:rPr>
                        <a:t>Lamp Mode</a:t>
                      </a:r>
                      <a:endParaRPr lang="en-US" sz="1200" b="0" i="0" u="none" strike="noStrike" dirty="0">
                        <a:effectLst/>
                        <a:latin typeface="Arial"/>
                      </a:endParaRPr>
                    </a:p>
                  </a:txBody>
                  <a:tcPr marL="0" marR="0" marT="0" marB="0" anchor="ctr"/>
                </a:tc>
                <a:tc>
                  <a:txBody>
                    <a:bodyPr/>
                    <a:lstStyle/>
                    <a:p>
                      <a:pPr algn="ctr" fontAlgn="ctr"/>
                      <a:r>
                        <a:rPr lang="en-US" sz="1200" u="none" strike="noStrike" dirty="0" smtClean="0">
                          <a:effectLst/>
                        </a:rPr>
                        <a:t>7</a:t>
                      </a:r>
                      <a:endParaRPr lang="en-US" sz="1200" b="1" i="0" u="none" strike="noStrike" dirty="0">
                        <a:effectLst/>
                        <a:latin typeface="Arial"/>
                      </a:endParaRPr>
                    </a:p>
                  </a:txBody>
                  <a:tcPr marL="0" marR="0" marT="0" marB="0" anchor="ctr"/>
                </a:tc>
                <a:tc>
                  <a:txBody>
                    <a:bodyPr/>
                    <a:lstStyle/>
                    <a:p>
                      <a:pPr algn="ctr" fontAlgn="ctr"/>
                      <a:r>
                        <a:rPr lang="en-US" sz="1200" u="none" strike="noStrike">
                          <a:effectLst/>
                        </a:rPr>
                        <a:t>3</a:t>
                      </a:r>
                      <a:endParaRPr lang="en-US" sz="1200" b="1" i="0" u="none" strike="noStrike">
                        <a:effectLst/>
                        <a:latin typeface="Arial"/>
                      </a:endParaRPr>
                    </a:p>
                  </a:txBody>
                  <a:tcPr marL="0" marR="0" marT="0" marB="0" anchor="ctr"/>
                </a:tc>
                <a:tc>
                  <a:txBody>
                    <a:bodyPr/>
                    <a:lstStyle/>
                    <a:p>
                      <a:pPr algn="ctr" fontAlgn="ctr"/>
                      <a:r>
                        <a:rPr lang="en-US" sz="1200" u="none" strike="noStrike">
                          <a:effectLst/>
                        </a:rPr>
                        <a:t>7</a:t>
                      </a:r>
                      <a:endParaRPr lang="en-US" sz="1200" b="1" i="0" u="none" strike="noStrike">
                        <a:effectLst/>
                        <a:latin typeface="Arial"/>
                      </a:endParaRPr>
                    </a:p>
                  </a:txBody>
                  <a:tcPr marL="0" marR="0" marT="0" marB="0" anchor="ctr"/>
                </a:tc>
              </a:tr>
              <a:tr h="179368">
                <a:tc>
                  <a:txBody>
                    <a:bodyPr/>
                    <a:lstStyle/>
                    <a:p>
                      <a:pPr algn="ctr" fontAlgn="ctr"/>
                      <a:r>
                        <a:rPr lang="en-US" sz="1200" u="none" strike="noStrike" dirty="0" smtClean="0">
                          <a:effectLst/>
                        </a:rPr>
                        <a:t>Strobe Mode</a:t>
                      </a:r>
                      <a:endParaRPr lang="en-US" sz="1200" b="0" i="0" u="none" strike="noStrike" dirty="0">
                        <a:effectLst/>
                        <a:latin typeface="Arial"/>
                      </a:endParaRPr>
                    </a:p>
                  </a:txBody>
                  <a:tcPr marL="0" marR="0" marT="0" marB="0" anchor="ctr"/>
                </a:tc>
                <a:tc>
                  <a:txBody>
                    <a:bodyPr/>
                    <a:lstStyle/>
                    <a:p>
                      <a:pPr algn="ctr" fontAlgn="ctr"/>
                      <a:r>
                        <a:rPr lang="en-US" sz="1200" u="none" strike="noStrike" dirty="0" smtClean="0">
                          <a:effectLst/>
                        </a:rPr>
                        <a:t>6</a:t>
                      </a:r>
                      <a:endParaRPr lang="en-US" sz="1200" b="1" i="0" u="none" strike="noStrike" dirty="0">
                        <a:effectLst/>
                        <a:latin typeface="Arial"/>
                      </a:endParaRPr>
                    </a:p>
                  </a:txBody>
                  <a:tcPr marL="0" marR="0" marT="0" marB="0" anchor="ctr"/>
                </a:tc>
                <a:tc>
                  <a:txBody>
                    <a:bodyPr/>
                    <a:lstStyle/>
                    <a:p>
                      <a:pPr algn="ctr" fontAlgn="ctr"/>
                      <a:r>
                        <a:rPr lang="en-US" sz="1200" u="none" strike="noStrike" dirty="0">
                          <a:effectLst/>
                        </a:rPr>
                        <a:t>2</a:t>
                      </a:r>
                      <a:endParaRPr lang="en-US" sz="1200" b="1" i="0" u="none" strike="noStrike" dirty="0">
                        <a:effectLst/>
                        <a:latin typeface="Arial"/>
                      </a:endParaRPr>
                    </a:p>
                  </a:txBody>
                  <a:tcPr marL="0" marR="0" marT="0" marB="0" anchor="ctr"/>
                </a:tc>
                <a:tc>
                  <a:txBody>
                    <a:bodyPr/>
                    <a:lstStyle/>
                    <a:p>
                      <a:pPr algn="ctr" fontAlgn="ctr"/>
                      <a:r>
                        <a:rPr lang="en-US" sz="1200" u="none" strike="noStrike" dirty="0">
                          <a:effectLst/>
                        </a:rPr>
                        <a:t>6</a:t>
                      </a:r>
                      <a:endParaRPr lang="en-US" sz="1200" b="1" i="0" u="none" strike="noStrike" dirty="0">
                        <a:effectLst/>
                        <a:latin typeface="Arial"/>
                      </a:endParaRPr>
                    </a:p>
                  </a:txBody>
                  <a:tcPr marL="0" marR="0" marT="0" marB="0" anchor="ctr"/>
                </a:tc>
              </a:tr>
            </a:tbl>
          </a:graphicData>
        </a:graphic>
      </p:graphicFrame>
    </p:spTree>
    <p:extLst>
      <p:ext uri="{BB962C8B-B14F-4D97-AF65-F5344CB8AC3E}">
        <p14:creationId xmlns:p14="http://schemas.microsoft.com/office/powerpoint/2010/main" val="7374267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dirty="0" smtClean="0"/>
              <a:t>Cost Budget Example</a:t>
            </a:r>
            <a:endParaRPr lang="en-US" dirty="0"/>
          </a:p>
        </p:txBody>
      </p:sp>
      <p:graphicFrame>
        <p:nvGraphicFramePr>
          <p:cNvPr id="7" name="Chart 6"/>
          <p:cNvGraphicFramePr>
            <a:graphicFrameLocks/>
          </p:cNvGraphicFramePr>
          <p:nvPr>
            <p:extLst>
              <p:ext uri="{D42A27DB-BD31-4B8C-83A1-F6EECF244321}">
                <p14:modId xmlns:p14="http://schemas.microsoft.com/office/powerpoint/2010/main" val="2757751574"/>
              </p:ext>
            </p:extLst>
          </p:nvPr>
        </p:nvGraphicFramePr>
        <p:xfrm>
          <a:off x="3657600" y="1143000"/>
          <a:ext cx="5286375" cy="5029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166021600"/>
              </p:ext>
            </p:extLst>
          </p:nvPr>
        </p:nvGraphicFramePr>
        <p:xfrm>
          <a:off x="152400" y="762000"/>
          <a:ext cx="3765007" cy="5976237"/>
        </p:xfrm>
        <a:graphic>
          <a:graphicData uri="http://schemas.openxmlformats.org/drawingml/2006/table">
            <a:tbl>
              <a:tblPr>
                <a:tableStyleId>{5C22544A-7EE6-4342-B048-85BDC9FD1C3A}</a:tableStyleId>
              </a:tblPr>
              <a:tblGrid>
                <a:gridCol w="1981582"/>
                <a:gridCol w="506405"/>
                <a:gridCol w="638510"/>
                <a:gridCol w="638510"/>
              </a:tblGrid>
              <a:tr h="148317">
                <a:tc>
                  <a:txBody>
                    <a:bodyPr/>
                    <a:lstStyle/>
                    <a:p>
                      <a:pPr algn="l" fontAlgn="b"/>
                      <a:r>
                        <a:rPr lang="en-US" sz="1000" u="none" strike="noStrike" dirty="0">
                          <a:effectLst/>
                        </a:rPr>
                        <a:t>SCPI Cost Budget Allocation (example)</a:t>
                      </a:r>
                      <a:endParaRPr lang="en-US" sz="1000" b="1" i="0" u="none" strike="noStrike" dirty="0">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Quantity</a:t>
                      </a:r>
                      <a:endParaRPr lang="en-US" sz="1000" b="1"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Cost Each</a:t>
                      </a:r>
                      <a:endParaRPr lang="en-US" sz="1000" b="1"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Total Cost</a:t>
                      </a:r>
                      <a:endParaRPr lang="en-US" sz="1000" b="1"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Camera System</a:t>
                      </a:r>
                      <a:endParaRPr lang="en-US" sz="1000" b="1"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Nikon 1 V1</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$650.00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$650.00</a:t>
                      </a:r>
                      <a:endParaRPr lang="en-US" sz="1000" b="0"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10mm Lens</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$249.00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$249.00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subtotal</a:t>
                      </a:r>
                      <a:endParaRPr lang="en-US" sz="1000" b="1"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$899.00</a:t>
                      </a:r>
                      <a:endParaRPr lang="en-US" sz="1000" b="1"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Camera Housing</a:t>
                      </a:r>
                      <a:endParaRPr lang="en-US" sz="1000" b="1"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fr-FR" sz="1000" u="none" strike="noStrike">
                          <a:effectLst/>
                        </a:rPr>
                        <a:t>Acrylic camera port material (flat port)</a:t>
                      </a:r>
                      <a:endParaRPr lang="fr-FR"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$15.00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$15.00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Acrylic camera port machining</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3</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$100.00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$300.00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Camera housing barrel material</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$25.00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$25.00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Camera housing barrel machining</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3</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$100.00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$300.00</a:t>
                      </a:r>
                      <a:endParaRPr lang="en-US" sz="1000" b="0"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Impulse penetrator</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$90.00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$90.00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dirty="0">
                          <a:effectLst/>
                        </a:rPr>
                        <a:t> </a:t>
                      </a:r>
                      <a:endParaRPr lang="en-US" sz="1000" b="1" i="0" u="none" strike="noStrike" dirty="0">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subtotal</a:t>
                      </a:r>
                      <a:endParaRPr lang="en-US" sz="1000" b="1"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$730.00</a:t>
                      </a:r>
                      <a:endParaRPr lang="en-US" sz="1000" b="1"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System Controller</a:t>
                      </a:r>
                      <a:endParaRPr lang="en-US" sz="1000" b="1"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components</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$150.00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$150.00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Batteries (alkaline)</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5</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$1.50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$7.50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Batteries (Lithium)</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3</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$28.00</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PC board and assembly</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$300.00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$300.00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 </a:t>
                      </a:r>
                      <a:endParaRPr lang="en-US" sz="1000" b="1"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subtotal</a:t>
                      </a:r>
                      <a:endParaRPr lang="en-US" sz="1000" b="1"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$457.50</a:t>
                      </a:r>
                      <a:endParaRPr lang="en-US" sz="1000" b="1"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Lighting System</a:t>
                      </a:r>
                      <a:endParaRPr lang="en-US" sz="1000" b="1"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LED</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14</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$4.62</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$64.68</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dirty="0">
                          <a:effectLst/>
                        </a:rPr>
                        <a:t>Reflectors</a:t>
                      </a:r>
                      <a:endParaRPr lang="en-US" sz="1000" b="0" i="0" u="none" strike="noStrike" dirty="0">
                        <a:solidFill>
                          <a:srgbClr val="000000"/>
                        </a:solidFill>
                        <a:effectLst/>
                        <a:latin typeface="Calibri"/>
                      </a:endParaRPr>
                    </a:p>
                  </a:txBody>
                  <a:tcPr marL="5001" marR="5001" marT="5001" marB="0" anchor="b"/>
                </a:tc>
                <a:tc>
                  <a:txBody>
                    <a:bodyPr/>
                    <a:lstStyle/>
                    <a:p>
                      <a:pPr algn="ctr" fontAlgn="b"/>
                      <a:r>
                        <a:rPr lang="en-US" sz="1000" u="none" strike="noStrike">
                          <a:effectLst/>
                        </a:rPr>
                        <a:t>14</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$1.65</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$23.10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Acrylic port material</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$15.00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$15.00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Acrylic port machining</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3</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$100.00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$300.00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Light housing barrel material</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$25.00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$25.00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Light housing barrel machining</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3</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$100.00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$300.00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PC board and assembly</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$300.00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$300.00</a:t>
                      </a:r>
                      <a:endParaRPr lang="en-US" sz="1000" b="0"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Impulse penetrator</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$0.00</a:t>
                      </a:r>
                      <a:endParaRPr lang="en-US" sz="1000" b="0" i="0" u="none" strike="noStrike">
                        <a:solidFill>
                          <a:srgbClr val="000000"/>
                        </a:solidFill>
                        <a:effectLst/>
                        <a:latin typeface="Calibri"/>
                      </a:endParaRPr>
                    </a:p>
                  </a:txBody>
                  <a:tcPr marL="5001" marR="5001" marT="5001" marB="0" anchor="b"/>
                </a:tc>
              </a:tr>
              <a:tr h="148317">
                <a:tc>
                  <a:txBody>
                    <a:bodyPr/>
                    <a:lstStyle/>
                    <a:p>
                      <a:pPr algn="l" fontAlgn="b"/>
                      <a:r>
                        <a:rPr lang="en-US" sz="1000" u="none" strike="noStrike">
                          <a:effectLst/>
                        </a:rPr>
                        <a:t>subtotal</a:t>
                      </a:r>
                      <a:endParaRPr lang="en-US" sz="1000" b="1"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subtotal</a:t>
                      </a:r>
                      <a:endParaRPr lang="en-US" sz="1000" b="1"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$1,027.78</a:t>
                      </a:r>
                      <a:endParaRPr lang="en-US" sz="1000" b="1"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Interconnect cabling</a:t>
                      </a:r>
                      <a:endParaRPr lang="en-US" sz="1000" b="1"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Camera to light cable and connectors</a:t>
                      </a:r>
                      <a:endParaRPr lang="en-US" sz="1000" b="0"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1</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$150.00</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$150.00</a:t>
                      </a:r>
                      <a:endParaRPr lang="en-US" sz="1000" b="0" i="0" u="none" strike="noStrike">
                        <a:solidFill>
                          <a:srgbClr val="000000"/>
                        </a:solidFill>
                        <a:effectLst/>
                        <a:latin typeface="Calibri"/>
                      </a:endParaRPr>
                    </a:p>
                  </a:txBody>
                  <a:tcPr marL="5001" marR="5001" marT="5001" marB="0" anchor="b"/>
                </a:tc>
              </a:tr>
              <a:tr h="154497">
                <a:tc>
                  <a:txBody>
                    <a:bodyPr/>
                    <a:lstStyle/>
                    <a:p>
                      <a:pPr algn="l" fontAlgn="b"/>
                      <a:r>
                        <a:rPr lang="en-US" sz="1000" u="none" strike="noStrike">
                          <a:effectLst/>
                        </a:rPr>
                        <a:t> </a:t>
                      </a:r>
                      <a:endParaRPr lang="en-US" sz="1000" b="1" i="0" u="none" strike="noStrike">
                        <a:solidFill>
                          <a:srgbClr val="000000"/>
                        </a:solidFill>
                        <a:effectLst/>
                        <a:latin typeface="Calibri"/>
                      </a:endParaRPr>
                    </a:p>
                  </a:txBody>
                  <a:tcPr marL="5001" marR="5001" marT="5001"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subtotal</a:t>
                      </a:r>
                      <a:endParaRPr lang="en-US" sz="1000" b="1" i="0" u="none" strike="noStrike">
                        <a:solidFill>
                          <a:srgbClr val="000000"/>
                        </a:solidFill>
                        <a:effectLst/>
                        <a:latin typeface="Calibri"/>
                      </a:endParaRPr>
                    </a:p>
                  </a:txBody>
                  <a:tcPr marL="5001" marR="5001" marT="5001" marB="0" anchor="b"/>
                </a:tc>
                <a:tc>
                  <a:txBody>
                    <a:bodyPr/>
                    <a:lstStyle/>
                    <a:p>
                      <a:pPr algn="r" fontAlgn="b"/>
                      <a:r>
                        <a:rPr lang="en-US" sz="1000" u="none" strike="noStrike">
                          <a:effectLst/>
                        </a:rPr>
                        <a:t>$150.00</a:t>
                      </a:r>
                      <a:endParaRPr lang="en-US" sz="1000" b="1" i="0" u="none" strike="noStrike">
                        <a:solidFill>
                          <a:srgbClr val="000000"/>
                        </a:solidFill>
                        <a:effectLst/>
                        <a:latin typeface="Calibri"/>
                      </a:endParaRPr>
                    </a:p>
                  </a:txBody>
                  <a:tcPr marL="5001" marR="5001" marT="5001" marB="0" anchor="b"/>
                </a:tc>
              </a:tr>
              <a:tr h="154497">
                <a:tc>
                  <a:txBody>
                    <a:bodyPr/>
                    <a:lstStyle/>
                    <a:p>
                      <a:pPr algn="l" fontAlgn="b"/>
                      <a:endParaRPr lang="en-US" sz="1000" b="0" i="0" u="none" strike="noStrike">
                        <a:solidFill>
                          <a:srgbClr val="000000"/>
                        </a:solidFill>
                        <a:effectLst/>
                        <a:latin typeface="Calibri"/>
                      </a:endParaRPr>
                    </a:p>
                  </a:txBody>
                  <a:tcPr marL="5001" marR="5001" marT="5001" marB="0" anchor="b"/>
                </a:tc>
                <a:tc>
                  <a:txBody>
                    <a:bodyPr/>
                    <a:lstStyle/>
                    <a:p>
                      <a:pPr algn="ctr" fontAlgn="b"/>
                      <a:endParaRPr lang="en-US" sz="1000" b="0" i="0" u="none" strike="noStrike">
                        <a:solidFill>
                          <a:srgbClr val="000000"/>
                        </a:solidFill>
                        <a:effectLst/>
                        <a:latin typeface="Calibri"/>
                      </a:endParaRPr>
                    </a:p>
                  </a:txBody>
                  <a:tcPr marL="5001" marR="5001" marT="5001" marB="0" anchor="b"/>
                </a:tc>
                <a:tc>
                  <a:txBody>
                    <a:bodyPr/>
                    <a:lstStyle/>
                    <a:p>
                      <a:pPr algn="l" fontAlgn="b"/>
                      <a:r>
                        <a:rPr lang="en-US" sz="1000" u="none" strike="noStrike">
                          <a:effectLst/>
                        </a:rPr>
                        <a:t>Total Cost</a:t>
                      </a:r>
                      <a:endParaRPr lang="en-US" sz="1000" b="1" i="0" u="none" strike="noStrike">
                        <a:solidFill>
                          <a:srgbClr val="000000"/>
                        </a:solidFill>
                        <a:effectLst/>
                        <a:latin typeface="Calibri"/>
                      </a:endParaRPr>
                    </a:p>
                  </a:txBody>
                  <a:tcPr marL="5001" marR="5001" marT="5001" marB="0" anchor="b"/>
                </a:tc>
                <a:tc>
                  <a:txBody>
                    <a:bodyPr/>
                    <a:lstStyle/>
                    <a:p>
                      <a:pPr algn="r" fontAlgn="b"/>
                      <a:r>
                        <a:rPr lang="en-US" sz="1000" u="none" strike="noStrike" dirty="0">
                          <a:effectLst/>
                        </a:rPr>
                        <a:t>$3,264.28</a:t>
                      </a:r>
                      <a:endParaRPr lang="en-US" sz="1000" b="1" i="0" u="none" strike="noStrike" dirty="0">
                        <a:solidFill>
                          <a:srgbClr val="000000"/>
                        </a:solidFill>
                        <a:effectLst/>
                        <a:latin typeface="Calibri"/>
                      </a:endParaRPr>
                    </a:p>
                  </a:txBody>
                  <a:tcPr marL="5001" marR="5001" marT="5001" marB="0" anchor="b"/>
                </a:tc>
              </a:tr>
            </a:tbl>
          </a:graphicData>
        </a:graphic>
      </p:graphicFrame>
    </p:spTree>
    <p:extLst>
      <p:ext uri="{BB962C8B-B14F-4D97-AF65-F5344CB8AC3E}">
        <p14:creationId xmlns:p14="http://schemas.microsoft.com/office/powerpoint/2010/main" val="24500555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Recommendations</a:t>
            </a:r>
            <a:endParaRPr lang="en-US" dirty="0"/>
          </a:p>
        </p:txBody>
      </p:sp>
      <p:sp>
        <p:nvSpPr>
          <p:cNvPr id="3" name="Content Placeholder 2"/>
          <p:cNvSpPr>
            <a:spLocks noGrp="1"/>
          </p:cNvSpPr>
          <p:nvPr>
            <p:ph idx="1"/>
          </p:nvPr>
        </p:nvSpPr>
        <p:spPr>
          <a:xfrm>
            <a:off x="457200" y="1066800"/>
            <a:ext cx="8229600" cy="5638800"/>
          </a:xfrm>
        </p:spPr>
        <p:txBody>
          <a:bodyPr>
            <a:normAutofit fontScale="92500" lnSpcReduction="20000"/>
          </a:bodyPr>
          <a:lstStyle/>
          <a:p>
            <a:r>
              <a:rPr lang="en-US" dirty="0" smtClean="0"/>
              <a:t>Camera Interface</a:t>
            </a:r>
          </a:p>
          <a:p>
            <a:pPr lvl="1"/>
            <a:r>
              <a:rPr lang="en-US" dirty="0" smtClean="0"/>
              <a:t>Develop a robust driver extension for chosen camera using the PTP interface specification standard.</a:t>
            </a:r>
          </a:p>
          <a:p>
            <a:pPr lvl="2"/>
            <a:r>
              <a:rPr lang="en-US" dirty="0" smtClean="0"/>
              <a:t>Leverages from existing PTP driver development.</a:t>
            </a:r>
          </a:p>
          <a:p>
            <a:pPr lvl="2"/>
            <a:r>
              <a:rPr lang="en-US" dirty="0" smtClean="0"/>
              <a:t>Will work with almost any modern camera.</a:t>
            </a:r>
          </a:p>
          <a:p>
            <a:pPr lvl="3"/>
            <a:r>
              <a:rPr lang="en-US" dirty="0" smtClean="0"/>
              <a:t>Preserves development effort and expertise as cameras continue to evolve.</a:t>
            </a:r>
          </a:p>
          <a:p>
            <a:pPr lvl="3"/>
            <a:r>
              <a:rPr lang="en-US" dirty="0" smtClean="0"/>
              <a:t>Expertise can be leveraged by other camera projects.</a:t>
            </a:r>
          </a:p>
          <a:p>
            <a:pPr lvl="2"/>
            <a:r>
              <a:rPr lang="en-US" dirty="0" smtClean="0"/>
              <a:t>Note: </a:t>
            </a:r>
            <a:r>
              <a:rPr lang="en-US" dirty="0" err="1" smtClean="0"/>
              <a:t>GoPro</a:t>
            </a:r>
            <a:r>
              <a:rPr lang="en-US" dirty="0" smtClean="0"/>
              <a:t> does not appear to support the PTP interface.</a:t>
            </a:r>
          </a:p>
          <a:p>
            <a:pPr lvl="2"/>
            <a:endParaRPr lang="en-US" dirty="0" smtClean="0"/>
          </a:p>
          <a:p>
            <a:r>
              <a:rPr lang="en-US" dirty="0" smtClean="0"/>
              <a:t>Lighting and Interface</a:t>
            </a:r>
          </a:p>
          <a:p>
            <a:pPr lvl="1"/>
            <a:r>
              <a:rPr lang="en-US" dirty="0" smtClean="0"/>
              <a:t>Likely best to use LED’s in “lamp mode”, turning on for one second and using camera shutter to control exposure – energy saving (~ 1 </a:t>
            </a:r>
            <a:r>
              <a:rPr lang="en-US" dirty="0"/>
              <a:t>D</a:t>
            </a:r>
            <a:r>
              <a:rPr lang="en-US" dirty="0" smtClean="0"/>
              <a:t> cell) for LED strobe does not seem to justify the additional design effort.</a:t>
            </a:r>
          </a:p>
          <a:p>
            <a:pPr lvl="2"/>
            <a:r>
              <a:rPr lang="en-US" dirty="0" smtClean="0"/>
              <a:t>Effort better spent reducing camera power demand?</a:t>
            </a:r>
          </a:p>
          <a:p>
            <a:pPr lvl="3"/>
            <a:r>
              <a:rPr lang="en-US" dirty="0" smtClean="0"/>
              <a:t>Decision can be revisited during detailed lighting design stage, depends on design effort required.</a:t>
            </a:r>
          </a:p>
          <a:p>
            <a:pPr lvl="1"/>
            <a:r>
              <a:rPr lang="en-US" dirty="0" smtClean="0"/>
              <a:t>Use the ISO 10330 camera strobe interface standard for the light cable</a:t>
            </a:r>
          </a:p>
          <a:p>
            <a:pPr lvl="2"/>
            <a:r>
              <a:rPr lang="en-US" dirty="0" smtClean="0"/>
              <a:t>Allows the use of commercial strobes for some applications that require super short exposure (high speed motion).</a:t>
            </a:r>
          </a:p>
          <a:p>
            <a:pPr lvl="2"/>
            <a:r>
              <a:rPr lang="en-US" dirty="0" smtClean="0"/>
              <a:t>Lighting “lamp mode” can use the “aiming light” circuit of the interface.</a:t>
            </a:r>
          </a:p>
          <a:p>
            <a:endParaRPr lang="en-US" dirty="0" smtClean="0"/>
          </a:p>
        </p:txBody>
      </p:sp>
    </p:spTree>
    <p:extLst>
      <p:ext uri="{BB962C8B-B14F-4D97-AF65-F5344CB8AC3E}">
        <p14:creationId xmlns:p14="http://schemas.microsoft.com/office/powerpoint/2010/main" val="13686373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sz="2400" dirty="0" smtClean="0"/>
              <a:t>Camera Model Under Test</a:t>
            </a:r>
            <a:endParaRPr lang="en-US" sz="2400" dirty="0"/>
          </a:p>
        </p:txBody>
      </p:sp>
      <p:pic>
        <p:nvPicPr>
          <p:cNvPr id="4"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644730"/>
            <a:ext cx="114300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CanonG12"/>
          <p:cNvPicPr>
            <a:picLocks noChangeAspect="1" noChangeArrowheads="1"/>
          </p:cNvPicPr>
          <p:nvPr/>
        </p:nvPicPr>
        <p:blipFill rotWithShape="1">
          <a:blip r:embed="rId3">
            <a:extLst>
              <a:ext uri="{28A0092B-C50C-407E-A947-70E740481C1C}">
                <a14:useLocalDpi xmlns:a14="http://schemas.microsoft.com/office/drawing/2010/main" val="0"/>
              </a:ext>
            </a:extLst>
          </a:blip>
          <a:srcRect t="11847" b="8151"/>
          <a:stretch/>
        </p:blipFill>
        <p:spPr bwMode="auto">
          <a:xfrm>
            <a:off x="5724625" y="640080"/>
            <a:ext cx="137160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4229" t="22536" r="53773" b="34273"/>
          <a:stretch/>
        </p:blipFill>
        <p:spPr bwMode="auto">
          <a:xfrm>
            <a:off x="4410777" y="731182"/>
            <a:ext cx="1295400" cy="1085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Table 7"/>
          <p:cNvGraphicFramePr>
            <a:graphicFrameLocks noGrp="1"/>
          </p:cNvGraphicFramePr>
          <p:nvPr>
            <p:extLst>
              <p:ext uri="{D42A27DB-BD31-4B8C-83A1-F6EECF244321}">
                <p14:modId xmlns:p14="http://schemas.microsoft.com/office/powerpoint/2010/main" val="3444008644"/>
              </p:ext>
            </p:extLst>
          </p:nvPr>
        </p:nvGraphicFramePr>
        <p:xfrm>
          <a:off x="762000" y="1676400"/>
          <a:ext cx="7909378" cy="5051533"/>
        </p:xfrm>
        <a:graphic>
          <a:graphicData uri="http://schemas.openxmlformats.org/drawingml/2006/table">
            <a:tbl>
              <a:tblPr>
                <a:tableStyleId>{5C22544A-7EE6-4342-B048-85BDC9FD1C3A}</a:tableStyleId>
              </a:tblPr>
              <a:tblGrid>
                <a:gridCol w="1734397"/>
                <a:gridCol w="1734397"/>
                <a:gridCol w="1437828"/>
                <a:gridCol w="1469603"/>
                <a:gridCol w="1533153"/>
              </a:tblGrid>
              <a:tr h="508787">
                <a:tc gridSpan="2">
                  <a:txBody>
                    <a:bodyPr/>
                    <a:lstStyle/>
                    <a:p>
                      <a:pPr algn="ctr" fontAlgn="ctr"/>
                      <a:r>
                        <a:rPr lang="en-US" sz="900" u="none" strike="noStrike" dirty="0">
                          <a:effectLst/>
                        </a:rPr>
                        <a:t> </a:t>
                      </a:r>
                      <a:endParaRPr lang="en-US" sz="900" b="0" i="0" u="none" strike="noStrike" dirty="0">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ctr"/>
                      <a:r>
                        <a:rPr lang="en-US" sz="1400" u="none" strike="noStrike">
                          <a:effectLst/>
                        </a:rPr>
                        <a:t>GoPro Hero 2</a:t>
                      </a:r>
                      <a:endParaRPr lang="en-US" sz="1400" b="1" i="0" u="none" strike="noStrike">
                        <a:solidFill>
                          <a:srgbClr val="000000"/>
                        </a:solidFill>
                        <a:effectLst/>
                        <a:latin typeface="Calibri"/>
                      </a:endParaRPr>
                    </a:p>
                  </a:txBody>
                  <a:tcPr marL="0" marR="0" marT="0" marB="0" anchor="ctr"/>
                </a:tc>
                <a:tc>
                  <a:txBody>
                    <a:bodyPr/>
                    <a:lstStyle/>
                    <a:p>
                      <a:pPr algn="ctr" fontAlgn="ctr"/>
                      <a:r>
                        <a:rPr lang="en-US" sz="1400" u="none" strike="noStrike">
                          <a:effectLst/>
                        </a:rPr>
                        <a:t>Canon G12</a:t>
                      </a:r>
                      <a:endParaRPr lang="en-US" sz="1400" b="1" i="0" u="none" strike="noStrike">
                        <a:solidFill>
                          <a:srgbClr val="000000"/>
                        </a:solidFill>
                        <a:effectLst/>
                        <a:latin typeface="Calibri"/>
                      </a:endParaRPr>
                    </a:p>
                  </a:txBody>
                  <a:tcPr marL="0" marR="0" marT="0" marB="0" anchor="ctr"/>
                </a:tc>
                <a:tc>
                  <a:txBody>
                    <a:bodyPr/>
                    <a:lstStyle/>
                    <a:p>
                      <a:pPr algn="ctr" fontAlgn="ctr"/>
                      <a:r>
                        <a:rPr lang="en-US" sz="1400" u="none" strike="noStrike">
                          <a:effectLst/>
                        </a:rPr>
                        <a:t>Nikon 1V1</a:t>
                      </a:r>
                      <a:endParaRPr lang="en-US" sz="1400" b="1" i="0" u="none" strike="noStrike">
                        <a:solidFill>
                          <a:srgbClr val="000000"/>
                        </a:solidFill>
                        <a:effectLst/>
                        <a:latin typeface="Calibri"/>
                      </a:endParaRPr>
                    </a:p>
                  </a:txBody>
                  <a:tcPr marL="0" marR="0" marT="0" marB="0" anchor="ctr"/>
                </a:tc>
              </a:tr>
              <a:tr h="319810">
                <a:tc gridSpan="2">
                  <a:txBody>
                    <a:bodyPr/>
                    <a:lstStyle/>
                    <a:p>
                      <a:pPr algn="ctr" fontAlgn="ctr"/>
                      <a:r>
                        <a:rPr lang="en-US" sz="900" u="none" strike="noStrike">
                          <a:effectLst/>
                        </a:rPr>
                        <a:t>Imager size</a:t>
                      </a:r>
                      <a:endParaRPr lang="en-US" sz="900" b="0" i="0" u="none" strike="noStrike">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b"/>
                      <a:r>
                        <a:rPr lang="en-US" sz="900" u="none" strike="noStrike">
                          <a:effectLst/>
                        </a:rPr>
                        <a:t>1/2.3" (6.17mmX4.55mm)</a:t>
                      </a:r>
                      <a:endParaRPr lang="en-US" sz="900" b="0" i="0" u="none" strike="noStrike">
                        <a:solidFill>
                          <a:srgbClr val="000000"/>
                        </a:solidFill>
                        <a:effectLst/>
                        <a:latin typeface="Calibri"/>
                      </a:endParaRPr>
                    </a:p>
                  </a:txBody>
                  <a:tcPr marL="0" marR="0" marT="0" marB="0" anchor="b"/>
                </a:tc>
                <a:tc>
                  <a:txBody>
                    <a:bodyPr/>
                    <a:lstStyle/>
                    <a:p>
                      <a:pPr algn="ctr" fontAlgn="b"/>
                      <a:r>
                        <a:rPr lang="en-US" sz="900" u="none" strike="noStrike">
                          <a:effectLst/>
                        </a:rPr>
                        <a:t>1/1.7" (7.6mmX5.7mm)</a:t>
                      </a:r>
                      <a:endParaRPr lang="en-US" sz="900" b="0" i="0" u="none" strike="noStrike">
                        <a:solidFill>
                          <a:srgbClr val="000000"/>
                        </a:solidFill>
                        <a:effectLst/>
                        <a:latin typeface="Calibri"/>
                      </a:endParaRPr>
                    </a:p>
                  </a:txBody>
                  <a:tcPr marL="0" marR="0" marT="0" marB="0" anchor="b"/>
                </a:tc>
                <a:tc>
                  <a:txBody>
                    <a:bodyPr/>
                    <a:lstStyle/>
                    <a:p>
                      <a:pPr algn="ctr" fontAlgn="b"/>
                      <a:r>
                        <a:rPr lang="en-US" sz="900" u="none" strike="noStrike">
                          <a:effectLst/>
                        </a:rPr>
                        <a:t>CX (13.2mmX8.8mm)</a:t>
                      </a:r>
                      <a:endParaRPr lang="en-US" sz="900" b="0" i="0" u="none" strike="noStrike">
                        <a:solidFill>
                          <a:srgbClr val="000000"/>
                        </a:solidFill>
                        <a:effectLst/>
                        <a:latin typeface="Calibri"/>
                      </a:endParaRPr>
                    </a:p>
                  </a:txBody>
                  <a:tcPr marL="0" marR="0" marT="0" marB="0" anchor="b"/>
                </a:tc>
              </a:tr>
              <a:tr h="319810">
                <a:tc gridSpan="2">
                  <a:txBody>
                    <a:bodyPr/>
                    <a:lstStyle/>
                    <a:p>
                      <a:pPr algn="ctr" fontAlgn="ctr"/>
                      <a:r>
                        <a:rPr lang="en-US" sz="900" u="none" strike="noStrike">
                          <a:effectLst/>
                        </a:rPr>
                        <a:t>Lens focal length</a:t>
                      </a:r>
                      <a:endParaRPr lang="en-US" sz="900" b="0" i="0" u="none" strike="noStrike">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ctr"/>
                      <a:r>
                        <a:rPr lang="en-US" sz="900" u="none" strike="noStrike">
                          <a:effectLst/>
                        </a:rPr>
                        <a:t>4mm</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6.1-30.5mm (used 6.1mm)</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10mm</a:t>
                      </a:r>
                      <a:endParaRPr lang="en-US" sz="900" b="0" i="0" u="none" strike="noStrike">
                        <a:solidFill>
                          <a:srgbClr val="000000"/>
                        </a:solidFill>
                        <a:effectLst/>
                        <a:latin typeface="Calibri"/>
                      </a:endParaRPr>
                    </a:p>
                  </a:txBody>
                  <a:tcPr marL="0" marR="0" marT="0" marB="0" anchor="ctr"/>
                </a:tc>
              </a:tr>
              <a:tr h="174441">
                <a:tc gridSpan="2">
                  <a:txBody>
                    <a:bodyPr/>
                    <a:lstStyle/>
                    <a:p>
                      <a:pPr algn="ctr" fontAlgn="ctr"/>
                      <a:r>
                        <a:rPr lang="en-US" sz="900" u="none" strike="noStrike">
                          <a:effectLst/>
                        </a:rPr>
                        <a:t>Target distance from acrylic</a:t>
                      </a:r>
                      <a:endParaRPr lang="en-US" sz="900" b="0" i="0" u="none" strike="noStrike">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ctr"/>
                      <a:r>
                        <a:rPr lang="en-US" sz="900" u="none" strike="noStrike">
                          <a:effectLst/>
                        </a:rPr>
                        <a:t>0.9 meter</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1.0 meter</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1.05 meter</a:t>
                      </a:r>
                      <a:endParaRPr lang="en-US" sz="900" b="0" i="0" u="none" strike="noStrike">
                        <a:solidFill>
                          <a:srgbClr val="000000"/>
                        </a:solidFill>
                        <a:effectLst/>
                        <a:latin typeface="Calibri"/>
                      </a:endParaRPr>
                    </a:p>
                  </a:txBody>
                  <a:tcPr marL="0" marR="0" marT="0" marB="0" anchor="ctr"/>
                </a:tc>
              </a:tr>
              <a:tr h="174441">
                <a:tc gridSpan="2">
                  <a:txBody>
                    <a:bodyPr/>
                    <a:lstStyle/>
                    <a:p>
                      <a:pPr algn="ctr" fontAlgn="ctr"/>
                      <a:r>
                        <a:rPr lang="en-US" sz="900" u="none" strike="noStrike">
                          <a:effectLst/>
                        </a:rPr>
                        <a:t>Camera lens from acrylic</a:t>
                      </a:r>
                      <a:endParaRPr lang="en-US" sz="900" b="0" i="0" u="none" strike="noStrike">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ctr"/>
                      <a:r>
                        <a:rPr lang="en-US" sz="900" u="none" strike="noStrike">
                          <a:effectLst/>
                        </a:rPr>
                        <a:t>~1-2 mm</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~1-2 mm</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~1-2 mm</a:t>
                      </a:r>
                      <a:endParaRPr lang="en-US" sz="900" b="0" i="0" u="none" strike="noStrike">
                        <a:solidFill>
                          <a:srgbClr val="000000"/>
                        </a:solidFill>
                        <a:effectLst/>
                        <a:latin typeface="Calibri"/>
                      </a:endParaRPr>
                    </a:p>
                  </a:txBody>
                  <a:tcPr marL="0" marR="0" marT="0" marB="0" anchor="ctr"/>
                </a:tc>
              </a:tr>
              <a:tr h="174441">
                <a:tc gridSpan="2">
                  <a:txBody>
                    <a:bodyPr/>
                    <a:lstStyle/>
                    <a:p>
                      <a:pPr algn="ctr" fontAlgn="ctr"/>
                      <a:r>
                        <a:rPr lang="en-US" sz="900" u="none" strike="noStrike">
                          <a:effectLst/>
                        </a:rPr>
                        <a:t>Target size</a:t>
                      </a:r>
                      <a:endParaRPr lang="en-US" sz="900" b="0" i="0" u="none" strike="noStrike">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ctr"/>
                      <a:r>
                        <a:rPr lang="en-US" sz="900" u="none" strike="noStrike">
                          <a:effectLst/>
                        </a:rPr>
                        <a:t>1.0 X  0.8m</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0.9 X 0.7m</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0.9 X 0.7m</a:t>
                      </a:r>
                      <a:endParaRPr lang="en-US" sz="900" b="0" i="0" u="none" strike="noStrike">
                        <a:solidFill>
                          <a:srgbClr val="000000"/>
                        </a:solidFill>
                        <a:effectLst/>
                        <a:latin typeface="Calibri"/>
                      </a:endParaRPr>
                    </a:p>
                  </a:txBody>
                  <a:tcPr marL="0" marR="0" marT="0" marB="0" anchor="ctr"/>
                </a:tc>
              </a:tr>
              <a:tr h="174441">
                <a:tc gridSpan="2">
                  <a:txBody>
                    <a:bodyPr/>
                    <a:lstStyle/>
                    <a:p>
                      <a:pPr algn="ctr" fontAlgn="ctr"/>
                      <a:r>
                        <a:rPr lang="en-US" sz="900" u="none" strike="noStrike">
                          <a:effectLst/>
                        </a:rPr>
                        <a:t>File format</a:t>
                      </a:r>
                      <a:endParaRPr lang="en-US" sz="900" b="0" i="0" u="none" strike="noStrike">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ctr"/>
                      <a:r>
                        <a:rPr lang="en-US" sz="900" u="none" strike="noStrike">
                          <a:effectLst/>
                        </a:rPr>
                        <a:t>jpeg</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jpeg fine</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jpeg fine (1:4)</a:t>
                      </a:r>
                      <a:endParaRPr lang="en-US" sz="900" b="0" i="0" u="none" strike="noStrike">
                        <a:solidFill>
                          <a:srgbClr val="000000"/>
                        </a:solidFill>
                        <a:effectLst/>
                        <a:latin typeface="Calibri"/>
                      </a:endParaRPr>
                    </a:p>
                  </a:txBody>
                  <a:tcPr marL="0" marR="0" marT="0" marB="0" anchor="ctr"/>
                </a:tc>
              </a:tr>
              <a:tr h="174441">
                <a:tc gridSpan="2">
                  <a:txBody>
                    <a:bodyPr/>
                    <a:lstStyle/>
                    <a:p>
                      <a:pPr algn="ctr" fontAlgn="ctr"/>
                      <a:r>
                        <a:rPr lang="en-US" sz="900" u="none" strike="noStrike">
                          <a:effectLst/>
                        </a:rPr>
                        <a:t>Picture size</a:t>
                      </a:r>
                      <a:endParaRPr lang="en-US" sz="900" b="0" i="0" u="none" strike="noStrike">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ctr"/>
                      <a:r>
                        <a:rPr lang="en-US" sz="900" u="none" strike="noStrike">
                          <a:effectLst/>
                        </a:rPr>
                        <a:t>see below</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3648 X 2736</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3872 X 2592</a:t>
                      </a:r>
                      <a:endParaRPr lang="en-US" sz="900" b="0" i="0" u="none" strike="noStrike">
                        <a:solidFill>
                          <a:srgbClr val="000000"/>
                        </a:solidFill>
                        <a:effectLst/>
                        <a:latin typeface="Calibri"/>
                      </a:endParaRPr>
                    </a:p>
                  </a:txBody>
                  <a:tcPr marL="0" marR="0" marT="0" marB="0" anchor="ctr"/>
                </a:tc>
              </a:tr>
              <a:tr h="174441">
                <a:tc gridSpan="2">
                  <a:txBody>
                    <a:bodyPr/>
                    <a:lstStyle/>
                    <a:p>
                      <a:pPr algn="ctr" fontAlgn="ctr"/>
                      <a:r>
                        <a:rPr lang="en-US" sz="900" u="none" strike="noStrike" dirty="0">
                          <a:effectLst/>
                        </a:rPr>
                        <a:t>White Balance setting</a:t>
                      </a:r>
                      <a:endParaRPr lang="en-US" sz="900" b="0" i="0" u="none" strike="noStrike" dirty="0">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ctr"/>
                      <a:r>
                        <a:rPr lang="en-US" sz="900" u="none" strike="noStrike">
                          <a:effectLst/>
                        </a:rPr>
                        <a:t>Auto</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Auto set to LED illum.</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Auto set to LED illum.</a:t>
                      </a:r>
                      <a:endParaRPr lang="en-US" sz="900" b="0" i="0" u="none" strike="noStrike">
                        <a:solidFill>
                          <a:srgbClr val="000000"/>
                        </a:solidFill>
                        <a:effectLst/>
                        <a:latin typeface="Calibri"/>
                      </a:endParaRPr>
                    </a:p>
                  </a:txBody>
                  <a:tcPr marL="0" marR="0" marT="0" marB="0" anchor="ctr"/>
                </a:tc>
              </a:tr>
              <a:tr h="174441">
                <a:tc gridSpan="2">
                  <a:txBody>
                    <a:bodyPr/>
                    <a:lstStyle/>
                    <a:p>
                      <a:pPr algn="ctr" fontAlgn="ctr"/>
                      <a:r>
                        <a:rPr lang="en-US" sz="900" u="none" strike="noStrike">
                          <a:effectLst/>
                        </a:rPr>
                        <a:t>Auto noise reduction</a:t>
                      </a:r>
                      <a:endParaRPr lang="en-US" sz="900" b="0" i="0" u="none" strike="noStrike">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ctr"/>
                      <a:r>
                        <a:rPr lang="en-US" sz="900" u="none" strike="noStrike">
                          <a:effectLst/>
                        </a:rPr>
                        <a:t>NA</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Off</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Off</a:t>
                      </a:r>
                      <a:endParaRPr lang="en-US" sz="900" b="0" i="0" u="none" strike="noStrike">
                        <a:solidFill>
                          <a:srgbClr val="000000"/>
                        </a:solidFill>
                        <a:effectLst/>
                        <a:latin typeface="Calibri"/>
                      </a:endParaRPr>
                    </a:p>
                  </a:txBody>
                  <a:tcPr marL="0" marR="0" marT="0" marB="0" anchor="ctr"/>
                </a:tc>
              </a:tr>
              <a:tr h="174441">
                <a:tc gridSpan="2">
                  <a:txBody>
                    <a:bodyPr/>
                    <a:lstStyle/>
                    <a:p>
                      <a:pPr algn="ctr" fontAlgn="ctr"/>
                      <a:r>
                        <a:rPr lang="en-US" sz="900" u="none" strike="noStrike">
                          <a:effectLst/>
                        </a:rPr>
                        <a:t>Focus</a:t>
                      </a:r>
                      <a:endParaRPr lang="en-US" sz="900" b="0" i="0" u="none" strike="noStrike">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ctr"/>
                      <a:r>
                        <a:rPr lang="en-US" sz="900" u="none" strike="noStrike">
                          <a:effectLst/>
                        </a:rPr>
                        <a:t>NA</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Manual</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Manual</a:t>
                      </a:r>
                      <a:endParaRPr lang="en-US" sz="900" b="0" i="0" u="none" strike="noStrike">
                        <a:solidFill>
                          <a:srgbClr val="000000"/>
                        </a:solidFill>
                        <a:effectLst/>
                        <a:latin typeface="Calibri"/>
                      </a:endParaRPr>
                    </a:p>
                  </a:txBody>
                  <a:tcPr marL="0" marR="0" marT="0" marB="0" anchor="ctr"/>
                </a:tc>
              </a:tr>
              <a:tr h="174441">
                <a:tc gridSpan="2">
                  <a:txBody>
                    <a:bodyPr/>
                    <a:lstStyle/>
                    <a:p>
                      <a:pPr algn="ctr" fontAlgn="ctr"/>
                      <a:r>
                        <a:rPr lang="en-US" sz="900" u="none" strike="noStrike">
                          <a:effectLst/>
                        </a:rPr>
                        <a:t>Picture Control</a:t>
                      </a:r>
                      <a:endParaRPr lang="en-US" sz="900" b="0" i="0" u="none" strike="noStrike">
                        <a:solidFill>
                          <a:srgbClr val="000000"/>
                        </a:solidFill>
                        <a:effectLst/>
                        <a:latin typeface="Calibri"/>
                      </a:endParaRPr>
                    </a:p>
                  </a:txBody>
                  <a:tcPr marL="0" marR="0" marT="0" marB="0" anchor="ctr"/>
                </a:tc>
                <a:tc hMerge="1">
                  <a:txBody>
                    <a:bodyPr/>
                    <a:lstStyle/>
                    <a:p>
                      <a:endParaRPr lang="en-US"/>
                    </a:p>
                  </a:txBody>
                  <a:tcPr/>
                </a:tc>
                <a:tc>
                  <a:txBody>
                    <a:bodyPr/>
                    <a:lstStyle/>
                    <a:p>
                      <a:pPr algn="ctr" fontAlgn="ctr"/>
                      <a:r>
                        <a:rPr lang="en-US" sz="900" u="none" strike="noStrike" dirty="0" smtClean="0">
                          <a:effectLst/>
                        </a:rPr>
                        <a:t>Exposure : </a:t>
                      </a:r>
                      <a:r>
                        <a:rPr lang="en-US" sz="900" u="none" strike="noStrike" baseline="0" dirty="0" smtClean="0">
                          <a:effectLst/>
                        </a:rPr>
                        <a:t> spot off</a:t>
                      </a:r>
                      <a:endParaRPr lang="en-US" sz="900" b="0" i="0" u="none" strike="noStrike" dirty="0">
                        <a:solidFill>
                          <a:srgbClr val="000000"/>
                        </a:solidFill>
                        <a:effectLst/>
                        <a:latin typeface="Calibri"/>
                      </a:endParaRPr>
                    </a:p>
                  </a:txBody>
                  <a:tcPr marL="0" marR="0" marT="0" marB="0" anchor="ctr"/>
                </a:tc>
                <a:tc>
                  <a:txBody>
                    <a:bodyPr/>
                    <a:lstStyle/>
                    <a:p>
                      <a:pPr algn="ctr" fontAlgn="ctr"/>
                      <a:r>
                        <a:rPr lang="en-US" sz="900" u="none" strike="noStrike">
                          <a:effectLst/>
                        </a:rPr>
                        <a:t>NA</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Standard</a:t>
                      </a:r>
                      <a:endParaRPr lang="en-US" sz="900" b="0" i="0" u="none" strike="noStrike">
                        <a:solidFill>
                          <a:srgbClr val="000000"/>
                        </a:solidFill>
                        <a:effectLst/>
                        <a:latin typeface="Calibri"/>
                      </a:endParaRPr>
                    </a:p>
                  </a:txBody>
                  <a:tcPr marL="0" marR="0" marT="0" marB="0" anchor="ctr"/>
                </a:tc>
              </a:tr>
              <a:tr h="363420">
                <a:tc rowSpan="2">
                  <a:txBody>
                    <a:bodyPr/>
                    <a:lstStyle/>
                    <a:p>
                      <a:pPr algn="ctr" fontAlgn="ctr"/>
                      <a:r>
                        <a:rPr lang="en-US" sz="900" u="none" strike="noStrike" dirty="0">
                          <a:effectLst/>
                        </a:rPr>
                        <a:t>Light reading </a:t>
                      </a:r>
                      <a:r>
                        <a:rPr lang="en-US" sz="900" u="none" strike="noStrike" dirty="0" err="1">
                          <a:effectLst/>
                        </a:rPr>
                        <a:t>umol</a:t>
                      </a:r>
                      <a:r>
                        <a:rPr lang="en-US" sz="900" u="none" strike="noStrike" dirty="0">
                          <a:effectLst/>
                        </a:rPr>
                        <a:t> </a:t>
                      </a:r>
                      <a:r>
                        <a:rPr lang="en-US" sz="900" u="none" strike="noStrike" dirty="0" smtClean="0">
                          <a:effectLst/>
                        </a:rPr>
                        <a:t>m^2</a:t>
                      </a:r>
                    </a:p>
                    <a:p>
                      <a:pPr algn="ctr" fontAlgn="ctr"/>
                      <a:r>
                        <a:rPr lang="en-US" sz="900" u="none" strike="noStrike" dirty="0" smtClean="0">
                          <a:effectLst/>
                        </a:rPr>
                        <a:t>LED </a:t>
                      </a:r>
                      <a:r>
                        <a:rPr lang="en-US" sz="900" u="none" strike="noStrike" dirty="0">
                          <a:effectLst/>
                        </a:rPr>
                        <a:t>300 Lumen setting</a:t>
                      </a:r>
                      <a:endParaRPr lang="en-US" sz="900" b="0" i="0" u="none" strike="noStrike" dirty="0">
                        <a:solidFill>
                          <a:srgbClr val="000000"/>
                        </a:solidFill>
                        <a:effectLst/>
                        <a:latin typeface="Calibri"/>
                      </a:endParaRPr>
                    </a:p>
                  </a:txBody>
                  <a:tcPr marL="0" marR="0" marT="0" marB="0" anchor="ctr"/>
                </a:tc>
                <a:tc>
                  <a:txBody>
                    <a:bodyPr/>
                    <a:lstStyle/>
                    <a:p>
                      <a:pPr algn="ctr" fontAlgn="ctr"/>
                      <a:r>
                        <a:rPr lang="en-US" sz="900" u="none" strike="noStrike">
                          <a:effectLst/>
                        </a:rPr>
                        <a:t>Front light Jellies, facing light source</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3.5 (259 Lumens m^2)</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Calibri"/>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Calibri"/>
                      </a:endParaRPr>
                    </a:p>
                  </a:txBody>
                  <a:tcPr marL="0" marR="0" marT="0" marB="0" anchor="ctr"/>
                </a:tc>
              </a:tr>
              <a:tr h="414299">
                <a:tc vMerge="1">
                  <a:txBody>
                    <a:bodyPr/>
                    <a:lstStyle/>
                    <a:p>
                      <a:endParaRPr lang="en-US"/>
                    </a:p>
                  </a:txBody>
                  <a:tcPr/>
                </a:tc>
                <a:tc>
                  <a:txBody>
                    <a:bodyPr/>
                    <a:lstStyle/>
                    <a:p>
                      <a:pPr algn="ctr" fontAlgn="ctr"/>
                      <a:r>
                        <a:rPr lang="en-US" sz="900" u="none" strike="noStrike" dirty="0">
                          <a:effectLst/>
                        </a:rPr>
                        <a:t>Side light Jellies, facing light source</a:t>
                      </a:r>
                      <a:endParaRPr lang="en-US" sz="900" b="0" i="0" u="none" strike="noStrike" dirty="0">
                        <a:solidFill>
                          <a:srgbClr val="000000"/>
                        </a:solidFill>
                        <a:effectLst/>
                        <a:latin typeface="Calibri"/>
                      </a:endParaRPr>
                    </a:p>
                  </a:txBody>
                  <a:tcPr marL="0" marR="0" marT="0" marB="0" anchor="ctr"/>
                </a:tc>
                <a:tc>
                  <a:txBody>
                    <a:bodyPr/>
                    <a:lstStyle/>
                    <a:p>
                      <a:pPr algn="l" fontAlgn="ctr"/>
                      <a:r>
                        <a:rPr lang="en-US" sz="900" u="none" strike="noStrike" dirty="0">
                          <a:effectLst/>
                        </a:rPr>
                        <a:t>140 </a:t>
                      </a:r>
                      <a:r>
                        <a:rPr lang="en-US" sz="900" u="none" strike="noStrike" dirty="0" smtClean="0">
                          <a:effectLst/>
                        </a:rPr>
                        <a:t>(10,360 Lumens m^2)</a:t>
                      </a:r>
                      <a:endParaRPr lang="en-US" sz="900" b="0" i="0" u="none" strike="noStrike" dirty="0">
                        <a:solidFill>
                          <a:srgbClr val="000000"/>
                        </a:solidFill>
                        <a:effectLst/>
                        <a:latin typeface="Calibri"/>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mn-lt"/>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mn-lt"/>
                      </a:endParaRPr>
                    </a:p>
                  </a:txBody>
                  <a:tcPr marL="0" marR="0" marT="0" marB="0" anchor="ctr"/>
                </a:tc>
              </a:tr>
              <a:tr h="363420">
                <a:tc rowSpan="2">
                  <a:txBody>
                    <a:bodyPr/>
                    <a:lstStyle/>
                    <a:p>
                      <a:pPr algn="ctr" fontAlgn="ctr"/>
                      <a:r>
                        <a:rPr lang="en-US" sz="900" u="none" strike="noStrike" dirty="0">
                          <a:effectLst/>
                        </a:rPr>
                        <a:t>Light reading </a:t>
                      </a:r>
                      <a:r>
                        <a:rPr lang="en-US" sz="900" u="none" strike="noStrike" dirty="0" err="1">
                          <a:effectLst/>
                        </a:rPr>
                        <a:t>umol</a:t>
                      </a:r>
                      <a:r>
                        <a:rPr lang="en-US" sz="900" u="none" strike="noStrike" dirty="0">
                          <a:effectLst/>
                        </a:rPr>
                        <a:t> </a:t>
                      </a:r>
                      <a:r>
                        <a:rPr lang="en-US" sz="900" u="none" strike="noStrike" dirty="0" smtClean="0">
                          <a:effectLst/>
                        </a:rPr>
                        <a:t>m^2</a:t>
                      </a:r>
                    </a:p>
                    <a:p>
                      <a:pPr algn="ctr" fontAlgn="ctr"/>
                      <a:r>
                        <a:rPr lang="en-US" sz="900" u="none" strike="noStrike" dirty="0" smtClean="0">
                          <a:effectLst/>
                        </a:rPr>
                        <a:t>LED </a:t>
                      </a:r>
                      <a:r>
                        <a:rPr lang="en-US" sz="900" u="none" strike="noStrike" dirty="0">
                          <a:effectLst/>
                        </a:rPr>
                        <a:t>600 Lumen setting</a:t>
                      </a:r>
                      <a:endParaRPr lang="en-US" sz="900" b="0" i="0" u="none" strike="noStrike" dirty="0">
                        <a:solidFill>
                          <a:srgbClr val="000000"/>
                        </a:solidFill>
                        <a:effectLst/>
                        <a:latin typeface="Calibri"/>
                      </a:endParaRPr>
                    </a:p>
                  </a:txBody>
                  <a:tcPr marL="0" marR="0" marT="0" marB="0" anchor="ctr"/>
                </a:tc>
                <a:tc>
                  <a:txBody>
                    <a:bodyPr/>
                    <a:lstStyle/>
                    <a:p>
                      <a:pPr algn="ctr" fontAlgn="ctr"/>
                      <a:r>
                        <a:rPr lang="en-US" sz="900" u="none" strike="noStrike" dirty="0">
                          <a:effectLst/>
                        </a:rPr>
                        <a:t>target, facing light source</a:t>
                      </a:r>
                      <a:endParaRPr lang="en-US" sz="900" b="0" i="0" u="none" strike="noStrike" dirty="0">
                        <a:solidFill>
                          <a:srgbClr val="000000"/>
                        </a:solidFill>
                        <a:effectLst/>
                        <a:latin typeface="Calibri"/>
                      </a:endParaRPr>
                    </a:p>
                  </a:txBody>
                  <a:tcPr marL="0" marR="0" marT="0" marB="0" anchor="ctr"/>
                </a:tc>
                <a:tc>
                  <a:txBody>
                    <a:bodyPr/>
                    <a:lstStyle/>
                    <a:p>
                      <a:pPr algn="ctr" fontAlgn="ctr"/>
                      <a:r>
                        <a:rPr lang="en-US" sz="900" u="none" strike="noStrike">
                          <a:effectLst/>
                        </a:rPr>
                        <a:t>6.5 (481 Lumens m^2)</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mn-lt"/>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mn-lt"/>
                      </a:endParaRPr>
                    </a:p>
                  </a:txBody>
                  <a:tcPr marL="0" marR="0" marT="0" marB="0" anchor="ctr"/>
                </a:tc>
              </a:tr>
              <a:tr h="414299">
                <a:tc vMerge="1">
                  <a:txBody>
                    <a:bodyPr/>
                    <a:lstStyle/>
                    <a:p>
                      <a:endParaRPr lang="en-US"/>
                    </a:p>
                  </a:txBody>
                  <a:tcPr/>
                </a:tc>
                <a:tc>
                  <a:txBody>
                    <a:bodyPr/>
                    <a:lstStyle/>
                    <a:p>
                      <a:pPr algn="ctr" fontAlgn="ctr"/>
                      <a:r>
                        <a:rPr lang="en-US" sz="900" u="none" strike="noStrike">
                          <a:effectLst/>
                        </a:rPr>
                        <a:t>Jellies, facing light source</a:t>
                      </a:r>
                      <a:endParaRPr lang="en-US" sz="900" b="0" i="0" u="none" strike="noStrike">
                        <a:solidFill>
                          <a:srgbClr val="000000"/>
                        </a:solidFill>
                        <a:effectLst/>
                        <a:latin typeface="Calibri"/>
                      </a:endParaRPr>
                    </a:p>
                  </a:txBody>
                  <a:tcPr marL="0" marR="0" marT="0" marB="0" anchor="ctr"/>
                </a:tc>
                <a:tc>
                  <a:txBody>
                    <a:bodyPr/>
                    <a:lstStyle/>
                    <a:p>
                      <a:pPr algn="l" fontAlgn="ctr"/>
                      <a:r>
                        <a:rPr lang="en-US" sz="900" u="none" strike="noStrike">
                          <a:effectLst/>
                        </a:rPr>
                        <a:t>265 (19,610 Lumens m^2)</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mn-lt"/>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mn-lt"/>
                      </a:endParaRPr>
                    </a:p>
                  </a:txBody>
                  <a:tcPr marL="0" marR="0" marT="0" marB="0" anchor="ctr"/>
                </a:tc>
              </a:tr>
              <a:tr h="363420">
                <a:tc rowSpan="2">
                  <a:txBody>
                    <a:bodyPr/>
                    <a:lstStyle/>
                    <a:p>
                      <a:pPr algn="ctr" fontAlgn="ctr"/>
                      <a:r>
                        <a:rPr lang="en-US" sz="900" u="none" strike="noStrike" dirty="0">
                          <a:effectLst/>
                        </a:rPr>
                        <a:t>Light reading </a:t>
                      </a:r>
                      <a:r>
                        <a:rPr lang="en-US" sz="900" u="none" strike="noStrike" dirty="0" err="1">
                          <a:effectLst/>
                        </a:rPr>
                        <a:t>umol</a:t>
                      </a:r>
                      <a:r>
                        <a:rPr lang="en-US" sz="900" u="none" strike="noStrike" dirty="0">
                          <a:effectLst/>
                        </a:rPr>
                        <a:t> m^2 </a:t>
                      </a:r>
                      <a:r>
                        <a:rPr lang="en-US" sz="900" u="none" strike="noStrike" dirty="0" smtClean="0">
                          <a:effectLst/>
                        </a:rPr>
                        <a:t>LED</a:t>
                      </a:r>
                    </a:p>
                    <a:p>
                      <a:pPr algn="ctr" fontAlgn="ctr"/>
                      <a:r>
                        <a:rPr lang="en-US" sz="900" u="none" strike="noStrike" dirty="0" smtClean="0">
                          <a:effectLst/>
                        </a:rPr>
                        <a:t>1200 </a:t>
                      </a:r>
                      <a:r>
                        <a:rPr lang="en-US" sz="900" u="none" strike="noStrike" dirty="0">
                          <a:effectLst/>
                        </a:rPr>
                        <a:t>Lumen setting</a:t>
                      </a:r>
                      <a:endParaRPr lang="en-US" sz="900" b="0" i="0" u="none" strike="noStrike" dirty="0">
                        <a:solidFill>
                          <a:srgbClr val="000000"/>
                        </a:solidFill>
                        <a:effectLst/>
                        <a:latin typeface="Calibri"/>
                      </a:endParaRPr>
                    </a:p>
                  </a:txBody>
                  <a:tcPr marL="0" marR="0" marT="0" marB="0" anchor="ctr"/>
                </a:tc>
                <a:tc>
                  <a:txBody>
                    <a:bodyPr/>
                    <a:lstStyle/>
                    <a:p>
                      <a:pPr algn="ctr" fontAlgn="ctr"/>
                      <a:r>
                        <a:rPr lang="en-US" sz="900" u="none" strike="noStrike">
                          <a:effectLst/>
                        </a:rPr>
                        <a:t>target, facing light source</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a:effectLst/>
                        </a:rPr>
                        <a:t>15 (1,110 Lumens m^2)</a:t>
                      </a:r>
                      <a:endParaRPr lang="en-US" sz="900" b="0" i="0" u="none" strike="noStrike">
                        <a:solidFill>
                          <a:srgbClr val="000000"/>
                        </a:solidFill>
                        <a:effectLst/>
                        <a:latin typeface="Calibri"/>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mn-lt"/>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mn-lt"/>
                      </a:endParaRPr>
                    </a:p>
                  </a:txBody>
                  <a:tcPr marL="0" marR="0" marT="0" marB="0" anchor="ctr"/>
                </a:tc>
              </a:tr>
              <a:tr h="414299">
                <a:tc vMerge="1">
                  <a:txBody>
                    <a:bodyPr/>
                    <a:lstStyle/>
                    <a:p>
                      <a:endParaRPr lang="en-US"/>
                    </a:p>
                  </a:txBody>
                  <a:tcPr/>
                </a:tc>
                <a:tc>
                  <a:txBody>
                    <a:bodyPr/>
                    <a:lstStyle/>
                    <a:p>
                      <a:pPr algn="ctr" fontAlgn="ctr"/>
                      <a:r>
                        <a:rPr lang="en-US" sz="900" u="none" strike="noStrike">
                          <a:effectLst/>
                        </a:rPr>
                        <a:t>Jellies, facing light source</a:t>
                      </a:r>
                      <a:endParaRPr lang="en-US" sz="900" b="0" i="0" u="none" strike="noStrike">
                        <a:solidFill>
                          <a:srgbClr val="000000"/>
                        </a:solidFill>
                        <a:effectLst/>
                        <a:latin typeface="Calibri"/>
                      </a:endParaRPr>
                    </a:p>
                  </a:txBody>
                  <a:tcPr marL="0" marR="0" marT="0" marB="0" anchor="ctr"/>
                </a:tc>
                <a:tc>
                  <a:txBody>
                    <a:bodyPr/>
                    <a:lstStyle/>
                    <a:p>
                      <a:pPr algn="l" fontAlgn="ctr"/>
                      <a:r>
                        <a:rPr lang="en-US" sz="900" u="none" strike="noStrike" dirty="0">
                          <a:effectLst/>
                        </a:rPr>
                        <a:t>3140 (232,360 Lumens m^2)</a:t>
                      </a:r>
                      <a:endParaRPr lang="en-US" sz="900" b="0" i="0" u="none" strike="noStrike" dirty="0">
                        <a:solidFill>
                          <a:srgbClr val="000000"/>
                        </a:solidFill>
                        <a:effectLst/>
                        <a:latin typeface="Calibri"/>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mn-lt"/>
                      </a:endParaRPr>
                    </a:p>
                  </a:txBody>
                  <a:tcPr marL="0" marR="0" marT="0" marB="0" anchor="ctr"/>
                </a:tc>
                <a:tc>
                  <a:txBody>
                    <a:bodyPr/>
                    <a:lstStyle/>
                    <a:p>
                      <a:pPr algn="ctr" fontAlgn="ctr"/>
                      <a:r>
                        <a:rPr lang="en-US" sz="900" u="none" strike="noStrike" dirty="0" smtClean="0">
                          <a:effectLst/>
                        </a:rPr>
                        <a:t>“</a:t>
                      </a:r>
                      <a:endParaRPr lang="en-US" sz="900" b="0" i="0" u="none" strike="noStrike" dirty="0">
                        <a:solidFill>
                          <a:srgbClr val="000000"/>
                        </a:solidFill>
                        <a:effectLst/>
                        <a:latin typeface="+mn-lt"/>
                      </a:endParaRPr>
                    </a:p>
                  </a:txBody>
                  <a:tcPr marL="0" marR="0" marT="0" marB="0" anchor="ctr"/>
                </a:tc>
              </a:tr>
            </a:tbl>
          </a:graphicData>
        </a:graphic>
      </p:graphicFrame>
    </p:spTree>
    <p:extLst>
      <p:ext uri="{BB962C8B-B14F-4D97-AF65-F5344CB8AC3E}">
        <p14:creationId xmlns:p14="http://schemas.microsoft.com/office/powerpoint/2010/main" val="1231279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92162"/>
          </a:xfrm>
        </p:spPr>
        <p:txBody>
          <a:bodyPr>
            <a:normAutofit/>
          </a:bodyPr>
          <a:lstStyle/>
          <a:p>
            <a:r>
              <a:rPr lang="en-US" sz="2400" dirty="0" smtClean="0"/>
              <a:t>The Importance of Shutter Speed</a:t>
            </a:r>
            <a:endParaRPr lang="en-US" sz="24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36716112"/>
              </p:ext>
            </p:extLst>
          </p:nvPr>
        </p:nvGraphicFramePr>
        <p:xfrm>
          <a:off x="533400" y="2438398"/>
          <a:ext cx="8153400" cy="3276600"/>
        </p:xfrm>
        <a:graphic>
          <a:graphicData uri="http://schemas.openxmlformats.org/drawingml/2006/table">
            <a:tbl>
              <a:tblPr>
                <a:tableStyleId>{5C22544A-7EE6-4342-B048-85BDC9FD1C3A}</a:tableStyleId>
              </a:tblPr>
              <a:tblGrid>
                <a:gridCol w="2770022"/>
                <a:gridCol w="1216677"/>
                <a:gridCol w="1166676"/>
                <a:gridCol w="3000025"/>
              </a:tblGrid>
              <a:tr h="1490484">
                <a:tc>
                  <a:txBody>
                    <a:bodyPr/>
                    <a:lstStyle/>
                    <a:p>
                      <a:pPr algn="ctr" fontAlgn="b"/>
                      <a:r>
                        <a:rPr lang="en-US" sz="1600" u="none" strike="noStrike" dirty="0">
                          <a:effectLst/>
                        </a:rPr>
                        <a:t>Application</a:t>
                      </a:r>
                      <a:endParaRPr lang="en-US" sz="1600" b="0" i="0" u="none" strike="noStrike" dirty="0">
                        <a:solidFill>
                          <a:srgbClr val="000000"/>
                        </a:solidFill>
                        <a:effectLst/>
                        <a:latin typeface="Calibri"/>
                      </a:endParaRPr>
                    </a:p>
                  </a:txBody>
                  <a:tcPr marL="0" marR="0" marT="0" marB="0" anchor="b"/>
                </a:tc>
                <a:tc>
                  <a:txBody>
                    <a:bodyPr/>
                    <a:lstStyle/>
                    <a:p>
                      <a:pPr algn="ctr" fontAlgn="b"/>
                      <a:r>
                        <a:rPr lang="en-US" sz="1600" u="none" strike="noStrike">
                          <a:effectLst/>
                        </a:rPr>
                        <a:t>Object velocity cm per second</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Distance traveled in 1/250 second in millimeters (at 1 meter)</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dirty="0">
                          <a:effectLst/>
                        </a:rPr>
                        <a:t>Recommended shutter speed for Nikon CX format with 20 micron "circle of confusion", ~ 6 pixels in </a:t>
                      </a:r>
                      <a:r>
                        <a:rPr lang="en-US" sz="1600" u="none" strike="noStrike" dirty="0" smtClean="0">
                          <a:effectLst/>
                        </a:rPr>
                        <a:t>hundredths </a:t>
                      </a:r>
                      <a:r>
                        <a:rPr lang="en-US" sz="1600" u="none" strike="noStrike" dirty="0">
                          <a:effectLst/>
                        </a:rPr>
                        <a:t>of a second</a:t>
                      </a:r>
                      <a:endParaRPr lang="en-US" sz="1600" b="0" i="0" u="none" strike="noStrike" dirty="0">
                        <a:solidFill>
                          <a:srgbClr val="000000"/>
                        </a:solidFill>
                        <a:effectLst/>
                        <a:latin typeface="Calibri"/>
                      </a:endParaRPr>
                    </a:p>
                  </a:txBody>
                  <a:tcPr marL="0" marR="0" marT="0" marB="0" anchor="b"/>
                </a:tc>
              </a:tr>
              <a:tr h="295633">
                <a:tc>
                  <a:txBody>
                    <a:bodyPr/>
                    <a:lstStyle/>
                    <a:p>
                      <a:pPr algn="ctr" fontAlgn="b"/>
                      <a:r>
                        <a:rPr lang="en-US" sz="1600" u="none" strike="noStrike">
                          <a:effectLst/>
                        </a:rPr>
                        <a:t>Mooring or Wharf</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100</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4</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500</a:t>
                      </a:r>
                      <a:endParaRPr lang="en-US" sz="1600" b="0" i="0" u="none" strike="noStrike">
                        <a:solidFill>
                          <a:srgbClr val="000000"/>
                        </a:solidFill>
                        <a:effectLst/>
                        <a:latin typeface="Calibri"/>
                      </a:endParaRPr>
                    </a:p>
                  </a:txBody>
                  <a:tcPr marL="0" marR="0" marT="0" marB="0" anchor="b"/>
                </a:tc>
              </a:tr>
              <a:tr h="295633">
                <a:tc>
                  <a:txBody>
                    <a:bodyPr/>
                    <a:lstStyle/>
                    <a:p>
                      <a:pPr algn="ctr" fontAlgn="b"/>
                      <a:r>
                        <a:rPr lang="en-US" sz="1600" u="none" strike="noStrike">
                          <a:effectLst/>
                        </a:rPr>
                        <a:t>AUV (side looking)</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100</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4</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500</a:t>
                      </a:r>
                      <a:endParaRPr lang="en-US" sz="1600" b="0" i="0" u="none" strike="noStrike">
                        <a:solidFill>
                          <a:srgbClr val="000000"/>
                        </a:solidFill>
                        <a:effectLst/>
                        <a:latin typeface="Calibri"/>
                      </a:endParaRPr>
                    </a:p>
                  </a:txBody>
                  <a:tcPr marL="0" marR="0" marT="0" marB="0" anchor="b"/>
                </a:tc>
              </a:tr>
              <a:tr h="295633">
                <a:tc>
                  <a:txBody>
                    <a:bodyPr/>
                    <a:lstStyle/>
                    <a:p>
                      <a:pPr algn="ctr" fontAlgn="b"/>
                      <a:r>
                        <a:rPr lang="en-US" sz="1600" u="none" strike="noStrike">
                          <a:effectLst/>
                        </a:rPr>
                        <a:t>Profiling (CTD), upper 50m</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50</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2</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250</a:t>
                      </a:r>
                      <a:endParaRPr lang="en-US" sz="1600" b="0" i="0" u="none" strike="noStrike">
                        <a:solidFill>
                          <a:srgbClr val="000000"/>
                        </a:solidFill>
                        <a:effectLst/>
                        <a:latin typeface="Calibri"/>
                      </a:endParaRPr>
                    </a:p>
                  </a:txBody>
                  <a:tcPr marL="0" marR="0" marT="0" marB="0" anchor="b"/>
                </a:tc>
              </a:tr>
              <a:tr h="295633">
                <a:tc>
                  <a:txBody>
                    <a:bodyPr/>
                    <a:lstStyle/>
                    <a:p>
                      <a:pPr algn="ctr" fontAlgn="b"/>
                      <a:r>
                        <a:rPr lang="en-US" sz="1600" u="none" strike="noStrike">
                          <a:effectLst/>
                        </a:rPr>
                        <a:t>Profiling (CTD), below 50m</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100</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4</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500</a:t>
                      </a:r>
                      <a:endParaRPr lang="en-US" sz="1600" b="0" i="0" u="none" strike="noStrike">
                        <a:solidFill>
                          <a:srgbClr val="000000"/>
                        </a:solidFill>
                        <a:effectLst/>
                        <a:latin typeface="Calibri"/>
                      </a:endParaRPr>
                    </a:p>
                  </a:txBody>
                  <a:tcPr marL="0" marR="0" marT="0" marB="0" anchor="b"/>
                </a:tc>
              </a:tr>
              <a:tr h="295633">
                <a:tc>
                  <a:txBody>
                    <a:bodyPr/>
                    <a:lstStyle/>
                    <a:p>
                      <a:pPr algn="ctr" fontAlgn="b"/>
                      <a:r>
                        <a:rPr lang="en-US" sz="1600" u="none" strike="noStrike">
                          <a:effectLst/>
                        </a:rPr>
                        <a:t>Sediment trap looking upward</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5</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0.2</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25</a:t>
                      </a:r>
                      <a:endParaRPr lang="en-US" sz="1600" b="0" i="0" u="none" strike="noStrike">
                        <a:solidFill>
                          <a:srgbClr val="000000"/>
                        </a:solidFill>
                        <a:effectLst/>
                        <a:latin typeface="Calibri"/>
                      </a:endParaRPr>
                    </a:p>
                  </a:txBody>
                  <a:tcPr marL="0" marR="0" marT="0" marB="0" anchor="b"/>
                </a:tc>
              </a:tr>
              <a:tr h="307951">
                <a:tc>
                  <a:txBody>
                    <a:bodyPr/>
                    <a:lstStyle/>
                    <a:p>
                      <a:pPr algn="ctr" fontAlgn="b"/>
                      <a:r>
                        <a:rPr lang="en-US" sz="1600" u="none" strike="noStrike">
                          <a:effectLst/>
                        </a:rPr>
                        <a:t>Sediment trap looking downward</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0</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a:effectLst/>
                        </a:rPr>
                        <a:t>0</a:t>
                      </a:r>
                      <a:endParaRPr lang="en-US" sz="1600" b="0" i="0" u="none" strike="noStrike">
                        <a:solidFill>
                          <a:srgbClr val="000000"/>
                        </a:solidFill>
                        <a:effectLst/>
                        <a:latin typeface="Calibri"/>
                      </a:endParaRPr>
                    </a:p>
                  </a:txBody>
                  <a:tcPr marL="0" marR="0" marT="0" marB="0" anchor="b"/>
                </a:tc>
                <a:tc>
                  <a:txBody>
                    <a:bodyPr/>
                    <a:lstStyle/>
                    <a:p>
                      <a:pPr algn="ctr" fontAlgn="b"/>
                      <a:r>
                        <a:rPr lang="en-US" sz="1600" u="none" strike="noStrike" dirty="0">
                          <a:effectLst/>
                        </a:rPr>
                        <a:t>0</a:t>
                      </a:r>
                      <a:endParaRPr lang="en-US" sz="1600" b="0" i="0" u="none" strike="noStrike" dirty="0">
                        <a:solidFill>
                          <a:srgbClr val="000000"/>
                        </a:solidFill>
                        <a:effectLst/>
                        <a:latin typeface="Calibri"/>
                      </a:endParaRPr>
                    </a:p>
                  </a:txBody>
                  <a:tcPr marL="0" marR="0" marT="0" marB="0" anchor="b"/>
                </a:tc>
              </a:tr>
            </a:tbl>
          </a:graphicData>
        </a:graphic>
      </p:graphicFrame>
    </p:spTree>
    <p:extLst>
      <p:ext uri="{BB962C8B-B14F-4D97-AF65-F5344CB8AC3E}">
        <p14:creationId xmlns:p14="http://schemas.microsoft.com/office/powerpoint/2010/main" val="33632309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989" y="609600"/>
            <a:ext cx="8229600" cy="639762"/>
          </a:xfrm>
        </p:spPr>
        <p:txBody>
          <a:bodyPr>
            <a:normAutofit/>
          </a:bodyPr>
          <a:lstStyle/>
          <a:p>
            <a:r>
              <a:rPr lang="en-US" sz="2400" dirty="0" smtClean="0"/>
              <a:t>Performance With Test Target – ISO 400</a:t>
            </a:r>
            <a:endParaRPr lang="en-US" sz="2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228600" y="2501766"/>
            <a:ext cx="2760450" cy="2070337"/>
          </a:xfrm>
          <a:prstGeom prst="rect">
            <a:avLst/>
          </a:prstGeom>
        </p:spPr>
      </p:pic>
      <p:sp>
        <p:nvSpPr>
          <p:cNvPr id="7" name="TextBox 6"/>
          <p:cNvSpPr txBox="1"/>
          <p:nvPr/>
        </p:nvSpPr>
        <p:spPr>
          <a:xfrm>
            <a:off x="647700" y="1752600"/>
            <a:ext cx="1922250" cy="369332"/>
          </a:xfrm>
          <a:prstGeom prst="rect">
            <a:avLst/>
          </a:prstGeom>
          <a:noFill/>
        </p:spPr>
        <p:txBody>
          <a:bodyPr wrap="square" rtlCol="0">
            <a:spAutoFit/>
          </a:bodyPr>
          <a:lstStyle/>
          <a:p>
            <a:r>
              <a:rPr lang="en-US" dirty="0" err="1" smtClean="0"/>
              <a:t>GoPro</a:t>
            </a:r>
            <a:r>
              <a:rPr lang="en-US" dirty="0" smtClean="0"/>
              <a:t> 4mm Lens</a:t>
            </a:r>
            <a:endParaRPr lang="en-US" dirty="0"/>
          </a:p>
        </p:txBody>
      </p:sp>
      <p:sp>
        <p:nvSpPr>
          <p:cNvPr id="8" name="TextBox 7"/>
          <p:cNvSpPr txBox="1"/>
          <p:nvPr/>
        </p:nvSpPr>
        <p:spPr>
          <a:xfrm>
            <a:off x="439950" y="4819471"/>
            <a:ext cx="2796340" cy="1200329"/>
          </a:xfrm>
          <a:prstGeom prst="rect">
            <a:avLst/>
          </a:prstGeom>
          <a:noFill/>
        </p:spPr>
        <p:txBody>
          <a:bodyPr wrap="square" rtlCol="0">
            <a:spAutoFit/>
          </a:bodyPr>
          <a:lstStyle/>
          <a:p>
            <a:r>
              <a:rPr lang="en-US" dirty="0" smtClean="0"/>
              <a:t>LED Power: 3</a:t>
            </a:r>
          </a:p>
          <a:p>
            <a:r>
              <a:rPr lang="en-US" dirty="0" smtClean="0"/>
              <a:t>Shutter:  1/155 second</a:t>
            </a:r>
          </a:p>
          <a:p>
            <a:r>
              <a:rPr lang="en-US" dirty="0" smtClean="0"/>
              <a:t>ISO: 100</a:t>
            </a:r>
          </a:p>
          <a:p>
            <a:r>
              <a:rPr lang="en-US" i="1" dirty="0"/>
              <a:t>f</a:t>
            </a:r>
            <a:r>
              <a:rPr lang="en-US" dirty="0" smtClean="0"/>
              <a:t>-Stop: 2.8</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0189" y="2514703"/>
            <a:ext cx="2743200" cy="20574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5580" y="2514703"/>
            <a:ext cx="3054232" cy="2044568"/>
          </a:xfrm>
          <a:prstGeom prst="rect">
            <a:avLst/>
          </a:prstGeom>
        </p:spPr>
      </p:pic>
      <p:sp>
        <p:nvSpPr>
          <p:cNvPr id="11" name="TextBox 10"/>
          <p:cNvSpPr txBox="1"/>
          <p:nvPr/>
        </p:nvSpPr>
        <p:spPr>
          <a:xfrm>
            <a:off x="3357586" y="1828800"/>
            <a:ext cx="2433613" cy="369332"/>
          </a:xfrm>
          <a:prstGeom prst="rect">
            <a:avLst/>
          </a:prstGeom>
          <a:noFill/>
        </p:spPr>
        <p:txBody>
          <a:bodyPr wrap="square" rtlCol="0">
            <a:spAutoFit/>
          </a:bodyPr>
          <a:lstStyle/>
          <a:p>
            <a:r>
              <a:rPr lang="en-US" dirty="0" smtClean="0"/>
              <a:t>Canon G12 6.1mm Lens</a:t>
            </a:r>
            <a:endParaRPr lang="en-US" dirty="0"/>
          </a:p>
        </p:txBody>
      </p:sp>
      <p:sp>
        <p:nvSpPr>
          <p:cNvPr id="12" name="TextBox 11"/>
          <p:cNvSpPr txBox="1"/>
          <p:nvPr/>
        </p:nvSpPr>
        <p:spPr>
          <a:xfrm>
            <a:off x="3149837" y="4800600"/>
            <a:ext cx="2796340" cy="1200329"/>
          </a:xfrm>
          <a:prstGeom prst="rect">
            <a:avLst/>
          </a:prstGeom>
          <a:noFill/>
        </p:spPr>
        <p:txBody>
          <a:bodyPr wrap="square" rtlCol="0">
            <a:spAutoFit/>
          </a:bodyPr>
          <a:lstStyle/>
          <a:p>
            <a:r>
              <a:rPr lang="en-US" dirty="0" smtClean="0"/>
              <a:t>LED Power: 3</a:t>
            </a:r>
          </a:p>
          <a:p>
            <a:r>
              <a:rPr lang="en-US" dirty="0" smtClean="0"/>
              <a:t>Shutter:  1/250 second</a:t>
            </a:r>
          </a:p>
          <a:p>
            <a:r>
              <a:rPr lang="en-US" dirty="0" smtClean="0"/>
              <a:t>ISO: 400</a:t>
            </a:r>
          </a:p>
          <a:p>
            <a:r>
              <a:rPr lang="en-US" i="1" dirty="0"/>
              <a:t>f</a:t>
            </a:r>
            <a:r>
              <a:rPr lang="en-US" dirty="0" smtClean="0"/>
              <a:t>-Stop: 2.8</a:t>
            </a:r>
          </a:p>
        </p:txBody>
      </p:sp>
      <p:sp>
        <p:nvSpPr>
          <p:cNvPr id="13" name="TextBox 12"/>
          <p:cNvSpPr txBox="1"/>
          <p:nvPr/>
        </p:nvSpPr>
        <p:spPr>
          <a:xfrm>
            <a:off x="6153926" y="1828800"/>
            <a:ext cx="2588591" cy="369332"/>
          </a:xfrm>
          <a:prstGeom prst="rect">
            <a:avLst/>
          </a:prstGeom>
          <a:noFill/>
        </p:spPr>
        <p:txBody>
          <a:bodyPr wrap="square" rtlCol="0">
            <a:spAutoFit/>
          </a:bodyPr>
          <a:lstStyle/>
          <a:p>
            <a:r>
              <a:rPr lang="en-US" dirty="0" smtClean="0"/>
              <a:t>Nikon 1 V1 10mm Lens</a:t>
            </a:r>
            <a:endParaRPr lang="en-US" dirty="0"/>
          </a:p>
        </p:txBody>
      </p:sp>
      <p:sp>
        <p:nvSpPr>
          <p:cNvPr id="14" name="TextBox 13"/>
          <p:cNvSpPr txBox="1"/>
          <p:nvPr/>
        </p:nvSpPr>
        <p:spPr>
          <a:xfrm>
            <a:off x="6050051" y="4800600"/>
            <a:ext cx="2796340" cy="1200329"/>
          </a:xfrm>
          <a:prstGeom prst="rect">
            <a:avLst/>
          </a:prstGeom>
          <a:noFill/>
        </p:spPr>
        <p:txBody>
          <a:bodyPr wrap="square" rtlCol="0">
            <a:spAutoFit/>
          </a:bodyPr>
          <a:lstStyle/>
          <a:p>
            <a:r>
              <a:rPr lang="en-US" dirty="0" smtClean="0"/>
              <a:t>LED Power: 3</a:t>
            </a:r>
          </a:p>
          <a:p>
            <a:r>
              <a:rPr lang="en-US" dirty="0" smtClean="0"/>
              <a:t>Shutter:  1/250 second</a:t>
            </a:r>
          </a:p>
          <a:p>
            <a:r>
              <a:rPr lang="en-US" dirty="0" smtClean="0"/>
              <a:t>ISO: 400</a:t>
            </a:r>
          </a:p>
          <a:p>
            <a:r>
              <a:rPr lang="en-US" i="1" dirty="0"/>
              <a:t>f</a:t>
            </a:r>
            <a:r>
              <a:rPr lang="en-US" dirty="0" smtClean="0"/>
              <a:t>-Stop: 4.5</a:t>
            </a:r>
          </a:p>
        </p:txBody>
      </p:sp>
      <p:sp>
        <p:nvSpPr>
          <p:cNvPr id="15" name="TextBox 14"/>
          <p:cNvSpPr txBox="1"/>
          <p:nvPr/>
        </p:nvSpPr>
        <p:spPr>
          <a:xfrm>
            <a:off x="2810748" y="6096000"/>
            <a:ext cx="4123452" cy="369332"/>
          </a:xfrm>
          <a:prstGeom prst="rect">
            <a:avLst/>
          </a:prstGeom>
          <a:noFill/>
        </p:spPr>
        <p:txBody>
          <a:bodyPr wrap="square" rtlCol="0">
            <a:spAutoFit/>
          </a:bodyPr>
          <a:lstStyle/>
          <a:p>
            <a:r>
              <a:rPr lang="en-US" u="sng" dirty="0" smtClean="0"/>
              <a:t>Note: Nikon 1V1 is  &gt; 1 stop faster.</a:t>
            </a:r>
            <a:endParaRPr lang="en-US" u="sng" dirty="0"/>
          </a:p>
        </p:txBody>
      </p:sp>
      <p:sp>
        <p:nvSpPr>
          <p:cNvPr id="16" name="TextBox 15"/>
          <p:cNvSpPr txBox="1"/>
          <p:nvPr/>
        </p:nvSpPr>
        <p:spPr>
          <a:xfrm>
            <a:off x="309243" y="4572103"/>
            <a:ext cx="2738757" cy="246221"/>
          </a:xfrm>
          <a:prstGeom prst="rect">
            <a:avLst/>
          </a:prstGeom>
          <a:noFill/>
        </p:spPr>
        <p:txBody>
          <a:bodyPr wrap="square" rtlCol="0">
            <a:spAutoFit/>
          </a:bodyPr>
          <a:lstStyle/>
          <a:p>
            <a:r>
              <a:rPr lang="en-US" sz="1000" dirty="0" smtClean="0"/>
              <a:t>GOPRO_5MP_W_LEDPower3.JPG</a:t>
            </a:r>
            <a:endParaRPr lang="en-US" sz="1000" dirty="0"/>
          </a:p>
        </p:txBody>
      </p:sp>
      <p:sp>
        <p:nvSpPr>
          <p:cNvPr id="17" name="TextBox 16"/>
          <p:cNvSpPr txBox="1"/>
          <p:nvPr/>
        </p:nvSpPr>
        <p:spPr>
          <a:xfrm>
            <a:off x="3048000" y="4572103"/>
            <a:ext cx="2898177" cy="246221"/>
          </a:xfrm>
          <a:prstGeom prst="rect">
            <a:avLst/>
          </a:prstGeom>
          <a:noFill/>
        </p:spPr>
        <p:txBody>
          <a:bodyPr wrap="square" rtlCol="0">
            <a:spAutoFit/>
          </a:bodyPr>
          <a:lstStyle/>
          <a:p>
            <a:r>
              <a:rPr lang="en-US" sz="1000" dirty="0" smtClean="0"/>
              <a:t>CanonG12_ISO400_f2.8__250thS_LEDPower3.JPG</a:t>
            </a:r>
            <a:endParaRPr lang="en-US" sz="1000" dirty="0"/>
          </a:p>
        </p:txBody>
      </p:sp>
      <p:sp>
        <p:nvSpPr>
          <p:cNvPr id="18" name="TextBox 17"/>
          <p:cNvSpPr txBox="1"/>
          <p:nvPr/>
        </p:nvSpPr>
        <p:spPr>
          <a:xfrm>
            <a:off x="6050052" y="4554379"/>
            <a:ext cx="2865348" cy="246221"/>
          </a:xfrm>
          <a:prstGeom prst="rect">
            <a:avLst/>
          </a:prstGeom>
          <a:noFill/>
        </p:spPr>
        <p:txBody>
          <a:bodyPr wrap="square" rtlCol="0">
            <a:spAutoFit/>
          </a:bodyPr>
          <a:lstStyle/>
          <a:p>
            <a:r>
              <a:rPr lang="en-US" sz="1000" dirty="0" smtClean="0"/>
              <a:t>Nikon1V1_ISO400_f4.5__250thS_LEDPower3.JPG</a:t>
            </a:r>
            <a:endParaRPr lang="en-US" sz="1400" dirty="0"/>
          </a:p>
        </p:txBody>
      </p:sp>
    </p:spTree>
    <p:extLst>
      <p:ext uri="{BB962C8B-B14F-4D97-AF65-F5344CB8AC3E}">
        <p14:creationId xmlns:p14="http://schemas.microsoft.com/office/powerpoint/2010/main" val="16451370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799" cy="639762"/>
          </a:xfrm>
        </p:spPr>
        <p:txBody>
          <a:bodyPr>
            <a:normAutofit/>
          </a:bodyPr>
          <a:lstStyle/>
          <a:p>
            <a:r>
              <a:rPr lang="en-US" sz="2400" dirty="0" smtClean="0"/>
              <a:t>The Effect of High ISO Settings</a:t>
            </a:r>
            <a:endParaRPr lang="en-US" sz="2400" dirty="0"/>
          </a:p>
        </p:txBody>
      </p:sp>
      <p:sp>
        <p:nvSpPr>
          <p:cNvPr id="13" name="TextBox 12"/>
          <p:cNvSpPr txBox="1"/>
          <p:nvPr/>
        </p:nvSpPr>
        <p:spPr>
          <a:xfrm>
            <a:off x="3636749" y="1724877"/>
            <a:ext cx="2588591" cy="369332"/>
          </a:xfrm>
          <a:prstGeom prst="rect">
            <a:avLst/>
          </a:prstGeom>
          <a:noFill/>
        </p:spPr>
        <p:txBody>
          <a:bodyPr wrap="square" rtlCol="0">
            <a:spAutoFit/>
          </a:bodyPr>
          <a:lstStyle/>
          <a:p>
            <a:r>
              <a:rPr lang="en-US" dirty="0" smtClean="0"/>
              <a:t>Nikon 1 V1 10mm Lens</a:t>
            </a:r>
            <a:endParaRPr lang="en-US" dirty="0"/>
          </a:p>
        </p:txBody>
      </p:sp>
      <p:sp>
        <p:nvSpPr>
          <p:cNvPr id="14" name="TextBox 13"/>
          <p:cNvSpPr txBox="1"/>
          <p:nvPr/>
        </p:nvSpPr>
        <p:spPr>
          <a:xfrm>
            <a:off x="3468275" y="4838685"/>
            <a:ext cx="2796340" cy="1200329"/>
          </a:xfrm>
          <a:prstGeom prst="rect">
            <a:avLst/>
          </a:prstGeom>
          <a:noFill/>
        </p:spPr>
        <p:txBody>
          <a:bodyPr wrap="square" rtlCol="0">
            <a:spAutoFit/>
          </a:bodyPr>
          <a:lstStyle/>
          <a:p>
            <a:r>
              <a:rPr lang="en-US" dirty="0" smtClean="0"/>
              <a:t>LED Power: 3</a:t>
            </a:r>
          </a:p>
          <a:p>
            <a:r>
              <a:rPr lang="en-US" dirty="0" smtClean="0"/>
              <a:t>Shutter:  1/250 second</a:t>
            </a:r>
          </a:p>
          <a:p>
            <a:r>
              <a:rPr lang="en-US" dirty="0" smtClean="0"/>
              <a:t>ISO: 1600</a:t>
            </a:r>
          </a:p>
          <a:p>
            <a:r>
              <a:rPr lang="en-US" i="1" dirty="0"/>
              <a:t>f</a:t>
            </a:r>
            <a:r>
              <a:rPr lang="en-US" dirty="0" smtClean="0"/>
              <a:t>-Stop: 9</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47997" t="44773" r="44003" b="43275"/>
          <a:stretch/>
        </p:blipFill>
        <p:spPr>
          <a:xfrm>
            <a:off x="3352800" y="2198132"/>
            <a:ext cx="2438400" cy="2438400"/>
          </a:xfrm>
          <a:prstGeom prst="rect">
            <a:avLst/>
          </a:prstGeom>
        </p:spPr>
      </p:pic>
      <p:sp>
        <p:nvSpPr>
          <p:cNvPr id="16" name="TextBox 15"/>
          <p:cNvSpPr txBox="1"/>
          <p:nvPr/>
        </p:nvSpPr>
        <p:spPr>
          <a:xfrm>
            <a:off x="6405817" y="1724877"/>
            <a:ext cx="2588591" cy="369332"/>
          </a:xfrm>
          <a:prstGeom prst="rect">
            <a:avLst/>
          </a:prstGeom>
          <a:noFill/>
        </p:spPr>
        <p:txBody>
          <a:bodyPr wrap="square" rtlCol="0">
            <a:spAutoFit/>
          </a:bodyPr>
          <a:lstStyle/>
          <a:p>
            <a:r>
              <a:rPr lang="en-US" dirty="0" smtClean="0"/>
              <a:t>Nikon 1 V1 10mm Lens</a:t>
            </a:r>
            <a:endParaRPr lang="en-US" dirty="0"/>
          </a:p>
        </p:txBody>
      </p:sp>
      <p:sp>
        <p:nvSpPr>
          <p:cNvPr id="17" name="TextBox 16"/>
          <p:cNvSpPr txBox="1"/>
          <p:nvPr/>
        </p:nvSpPr>
        <p:spPr>
          <a:xfrm>
            <a:off x="6237343" y="4838685"/>
            <a:ext cx="2796340" cy="1200329"/>
          </a:xfrm>
          <a:prstGeom prst="rect">
            <a:avLst/>
          </a:prstGeom>
          <a:noFill/>
        </p:spPr>
        <p:txBody>
          <a:bodyPr wrap="square" rtlCol="0">
            <a:spAutoFit/>
          </a:bodyPr>
          <a:lstStyle/>
          <a:p>
            <a:r>
              <a:rPr lang="en-US" dirty="0" smtClean="0"/>
              <a:t>LED Power: 2</a:t>
            </a:r>
          </a:p>
          <a:p>
            <a:r>
              <a:rPr lang="en-US" dirty="0" smtClean="0"/>
              <a:t>Shutter:  1/250 second</a:t>
            </a:r>
          </a:p>
          <a:p>
            <a:r>
              <a:rPr lang="en-US" dirty="0" smtClean="0"/>
              <a:t>ISO: 3200</a:t>
            </a:r>
          </a:p>
          <a:p>
            <a:r>
              <a:rPr lang="en-US" i="1" dirty="0"/>
              <a:t>f</a:t>
            </a:r>
            <a:r>
              <a:rPr lang="en-US" dirty="0" smtClean="0"/>
              <a:t>-Stop: 9</a:t>
            </a:r>
          </a:p>
        </p:txBody>
      </p:sp>
      <p:sp>
        <p:nvSpPr>
          <p:cNvPr id="19" name="TextBox 18"/>
          <p:cNvSpPr txBox="1"/>
          <p:nvPr/>
        </p:nvSpPr>
        <p:spPr>
          <a:xfrm>
            <a:off x="580097" y="1724877"/>
            <a:ext cx="2588591" cy="369332"/>
          </a:xfrm>
          <a:prstGeom prst="rect">
            <a:avLst/>
          </a:prstGeom>
          <a:noFill/>
        </p:spPr>
        <p:txBody>
          <a:bodyPr wrap="square" rtlCol="0">
            <a:spAutoFit/>
          </a:bodyPr>
          <a:lstStyle/>
          <a:p>
            <a:r>
              <a:rPr lang="en-US" dirty="0" smtClean="0"/>
              <a:t>Nikon 1 V1 10mm Lens</a:t>
            </a:r>
            <a:endParaRPr lang="en-US" dirty="0"/>
          </a:p>
        </p:txBody>
      </p:sp>
      <p:sp>
        <p:nvSpPr>
          <p:cNvPr id="20" name="TextBox 19"/>
          <p:cNvSpPr txBox="1"/>
          <p:nvPr/>
        </p:nvSpPr>
        <p:spPr>
          <a:xfrm>
            <a:off x="411623" y="4838685"/>
            <a:ext cx="2796340" cy="1200329"/>
          </a:xfrm>
          <a:prstGeom prst="rect">
            <a:avLst/>
          </a:prstGeom>
          <a:noFill/>
        </p:spPr>
        <p:txBody>
          <a:bodyPr wrap="square" rtlCol="0">
            <a:spAutoFit/>
          </a:bodyPr>
          <a:lstStyle/>
          <a:p>
            <a:r>
              <a:rPr lang="en-US" dirty="0" smtClean="0"/>
              <a:t>LED Power: 3</a:t>
            </a:r>
          </a:p>
          <a:p>
            <a:r>
              <a:rPr lang="en-US" dirty="0" smtClean="0"/>
              <a:t>Shutter:  1/250 second</a:t>
            </a:r>
          </a:p>
          <a:p>
            <a:r>
              <a:rPr lang="en-US" dirty="0" smtClean="0"/>
              <a:t>ISO: 400</a:t>
            </a:r>
          </a:p>
          <a:p>
            <a:r>
              <a:rPr lang="en-US" i="1" dirty="0"/>
              <a:t>f</a:t>
            </a:r>
            <a:r>
              <a:rPr lang="en-US" dirty="0" smtClean="0"/>
              <a:t>-Stop: 4.5</a:t>
            </a:r>
          </a:p>
        </p:txBody>
      </p:sp>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l="47997" t="44773" r="44003" b="43275"/>
          <a:stretch/>
        </p:blipFill>
        <p:spPr>
          <a:xfrm>
            <a:off x="411623" y="2170201"/>
            <a:ext cx="2483977" cy="2483977"/>
          </a:xfrm>
          <a:prstGeom prst="rect">
            <a:avLst/>
          </a:prstGeom>
        </p:spPr>
      </p:pic>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l="47997" t="44773" r="44003" b="43275"/>
          <a:stretch/>
        </p:blipFill>
        <p:spPr>
          <a:xfrm>
            <a:off x="6108305" y="2215778"/>
            <a:ext cx="2438400" cy="2438400"/>
          </a:xfrm>
          <a:prstGeom prst="rect">
            <a:avLst/>
          </a:prstGeom>
        </p:spPr>
      </p:pic>
      <p:sp>
        <p:nvSpPr>
          <p:cNvPr id="25" name="TextBox 24"/>
          <p:cNvSpPr txBox="1"/>
          <p:nvPr/>
        </p:nvSpPr>
        <p:spPr>
          <a:xfrm>
            <a:off x="411623" y="4610188"/>
            <a:ext cx="2956417" cy="246221"/>
          </a:xfrm>
          <a:prstGeom prst="rect">
            <a:avLst/>
          </a:prstGeom>
          <a:noFill/>
        </p:spPr>
        <p:txBody>
          <a:bodyPr wrap="square" rtlCol="0">
            <a:spAutoFit/>
          </a:bodyPr>
          <a:lstStyle/>
          <a:p>
            <a:r>
              <a:rPr lang="en-US" sz="1000" dirty="0" smtClean="0"/>
              <a:t>Nikon1V1_ISO400_f4.5__250thS_LEDPower3.JPG</a:t>
            </a:r>
            <a:endParaRPr lang="en-US" sz="1000" dirty="0"/>
          </a:p>
        </p:txBody>
      </p:sp>
      <p:sp>
        <p:nvSpPr>
          <p:cNvPr id="26" name="TextBox 25"/>
          <p:cNvSpPr txBox="1"/>
          <p:nvPr/>
        </p:nvSpPr>
        <p:spPr>
          <a:xfrm>
            <a:off x="3151875" y="4610188"/>
            <a:ext cx="2898177" cy="246221"/>
          </a:xfrm>
          <a:prstGeom prst="rect">
            <a:avLst/>
          </a:prstGeom>
          <a:noFill/>
        </p:spPr>
        <p:txBody>
          <a:bodyPr wrap="square" rtlCol="0">
            <a:spAutoFit/>
          </a:bodyPr>
          <a:lstStyle/>
          <a:p>
            <a:r>
              <a:rPr lang="en-US" sz="1000" dirty="0" smtClean="0"/>
              <a:t>Nikon1V1_ISO1600_f9__250thS_LEDPower3.JPG</a:t>
            </a:r>
            <a:endParaRPr lang="en-US" sz="1000" dirty="0"/>
          </a:p>
        </p:txBody>
      </p:sp>
      <p:sp>
        <p:nvSpPr>
          <p:cNvPr id="27" name="TextBox 26"/>
          <p:cNvSpPr txBox="1"/>
          <p:nvPr/>
        </p:nvSpPr>
        <p:spPr>
          <a:xfrm>
            <a:off x="6050052" y="4592464"/>
            <a:ext cx="2865348" cy="246221"/>
          </a:xfrm>
          <a:prstGeom prst="rect">
            <a:avLst/>
          </a:prstGeom>
          <a:noFill/>
        </p:spPr>
        <p:txBody>
          <a:bodyPr wrap="square" rtlCol="0">
            <a:spAutoFit/>
          </a:bodyPr>
          <a:lstStyle/>
          <a:p>
            <a:r>
              <a:rPr lang="en-US" sz="1000" dirty="0" smtClean="0"/>
              <a:t>Nikon1V1_ISO3200_f9__250thS_LEDPower2.JPG</a:t>
            </a:r>
            <a:endParaRPr lang="en-US" sz="1400" dirty="0"/>
          </a:p>
        </p:txBody>
      </p:sp>
    </p:spTree>
    <p:extLst>
      <p:ext uri="{BB962C8B-B14F-4D97-AF65-F5344CB8AC3E}">
        <p14:creationId xmlns:p14="http://schemas.microsoft.com/office/powerpoint/2010/main" val="6930077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799" cy="639762"/>
          </a:xfrm>
        </p:spPr>
        <p:txBody>
          <a:bodyPr>
            <a:normAutofit fontScale="90000"/>
          </a:bodyPr>
          <a:lstStyle/>
          <a:p>
            <a:r>
              <a:rPr lang="en-US" sz="2400" dirty="0" smtClean="0"/>
              <a:t>Performance Comparison </a:t>
            </a:r>
            <a:br>
              <a:rPr lang="en-US" sz="2400" dirty="0" smtClean="0"/>
            </a:br>
            <a:r>
              <a:rPr lang="en-US" sz="2400" dirty="0" smtClean="0"/>
              <a:t>at High ISO Settings</a:t>
            </a:r>
            <a:endParaRPr lang="en-US" sz="2400" dirty="0"/>
          </a:p>
        </p:txBody>
      </p:sp>
      <p:sp>
        <p:nvSpPr>
          <p:cNvPr id="7" name="TextBox 6"/>
          <p:cNvSpPr txBox="1"/>
          <p:nvPr/>
        </p:nvSpPr>
        <p:spPr>
          <a:xfrm>
            <a:off x="647700" y="1828800"/>
            <a:ext cx="1922250" cy="369332"/>
          </a:xfrm>
          <a:prstGeom prst="rect">
            <a:avLst/>
          </a:prstGeom>
          <a:noFill/>
        </p:spPr>
        <p:txBody>
          <a:bodyPr wrap="square" rtlCol="0">
            <a:spAutoFit/>
          </a:bodyPr>
          <a:lstStyle/>
          <a:p>
            <a:r>
              <a:rPr lang="en-US" dirty="0" err="1" smtClean="0"/>
              <a:t>GoPro</a:t>
            </a:r>
            <a:r>
              <a:rPr lang="en-US" dirty="0" smtClean="0"/>
              <a:t> 4mm Lens</a:t>
            </a:r>
            <a:endParaRPr lang="en-US" dirty="0"/>
          </a:p>
        </p:txBody>
      </p:sp>
      <p:sp>
        <p:nvSpPr>
          <p:cNvPr id="8" name="TextBox 7"/>
          <p:cNvSpPr txBox="1"/>
          <p:nvPr/>
        </p:nvSpPr>
        <p:spPr>
          <a:xfrm>
            <a:off x="423908" y="4929359"/>
            <a:ext cx="2796340" cy="1200329"/>
          </a:xfrm>
          <a:prstGeom prst="rect">
            <a:avLst/>
          </a:prstGeom>
          <a:noFill/>
        </p:spPr>
        <p:txBody>
          <a:bodyPr wrap="square" rtlCol="0">
            <a:spAutoFit/>
          </a:bodyPr>
          <a:lstStyle/>
          <a:p>
            <a:r>
              <a:rPr lang="en-US" dirty="0" smtClean="0"/>
              <a:t>LED Power: 1</a:t>
            </a:r>
          </a:p>
          <a:p>
            <a:r>
              <a:rPr lang="en-US" dirty="0" smtClean="0"/>
              <a:t>Shutter:  1/60 second</a:t>
            </a:r>
          </a:p>
          <a:p>
            <a:r>
              <a:rPr lang="en-US" dirty="0" smtClean="0"/>
              <a:t>ISO: </a:t>
            </a:r>
            <a:r>
              <a:rPr lang="en-US" dirty="0" smtClean="0">
                <a:solidFill>
                  <a:srgbClr val="FF0000"/>
                </a:solidFill>
              </a:rPr>
              <a:t>115</a:t>
            </a:r>
          </a:p>
          <a:p>
            <a:r>
              <a:rPr lang="en-US" i="1" dirty="0"/>
              <a:t>f</a:t>
            </a:r>
            <a:r>
              <a:rPr lang="en-US" dirty="0" smtClean="0"/>
              <a:t>-Stop: 2.8</a:t>
            </a:r>
          </a:p>
        </p:txBody>
      </p:sp>
      <p:sp>
        <p:nvSpPr>
          <p:cNvPr id="11" name="TextBox 10"/>
          <p:cNvSpPr txBox="1"/>
          <p:nvPr/>
        </p:nvSpPr>
        <p:spPr>
          <a:xfrm>
            <a:off x="3357586" y="1828800"/>
            <a:ext cx="2433613" cy="369332"/>
          </a:xfrm>
          <a:prstGeom prst="rect">
            <a:avLst/>
          </a:prstGeom>
          <a:noFill/>
        </p:spPr>
        <p:txBody>
          <a:bodyPr wrap="square" rtlCol="0">
            <a:spAutoFit/>
          </a:bodyPr>
          <a:lstStyle/>
          <a:p>
            <a:r>
              <a:rPr lang="en-US" dirty="0" smtClean="0"/>
              <a:t>Canon G12 6.1mm Lens</a:t>
            </a:r>
            <a:endParaRPr lang="en-US" dirty="0"/>
          </a:p>
        </p:txBody>
      </p:sp>
      <p:sp>
        <p:nvSpPr>
          <p:cNvPr id="12" name="TextBox 11"/>
          <p:cNvSpPr txBox="1"/>
          <p:nvPr/>
        </p:nvSpPr>
        <p:spPr>
          <a:xfrm>
            <a:off x="3133795" y="4929359"/>
            <a:ext cx="2796340" cy="1200329"/>
          </a:xfrm>
          <a:prstGeom prst="rect">
            <a:avLst/>
          </a:prstGeom>
          <a:noFill/>
        </p:spPr>
        <p:txBody>
          <a:bodyPr wrap="square" rtlCol="0">
            <a:spAutoFit/>
          </a:bodyPr>
          <a:lstStyle/>
          <a:p>
            <a:r>
              <a:rPr lang="en-US" dirty="0" smtClean="0"/>
              <a:t>LED Power: 3</a:t>
            </a:r>
          </a:p>
          <a:p>
            <a:r>
              <a:rPr lang="en-US" dirty="0" smtClean="0"/>
              <a:t>Shutter:  1/250 second</a:t>
            </a:r>
          </a:p>
          <a:p>
            <a:r>
              <a:rPr lang="en-US" dirty="0" smtClean="0"/>
              <a:t>ISO: 1600</a:t>
            </a:r>
          </a:p>
          <a:p>
            <a:r>
              <a:rPr lang="en-US" i="1" dirty="0"/>
              <a:t>f</a:t>
            </a:r>
            <a:r>
              <a:rPr lang="en-US" dirty="0" smtClean="0"/>
              <a:t>-Stop: 2.8</a:t>
            </a:r>
          </a:p>
        </p:txBody>
      </p:sp>
      <p:sp>
        <p:nvSpPr>
          <p:cNvPr id="13" name="TextBox 12"/>
          <p:cNvSpPr txBox="1"/>
          <p:nvPr/>
        </p:nvSpPr>
        <p:spPr>
          <a:xfrm>
            <a:off x="6153926" y="1828800"/>
            <a:ext cx="2588591" cy="369332"/>
          </a:xfrm>
          <a:prstGeom prst="rect">
            <a:avLst/>
          </a:prstGeom>
          <a:noFill/>
        </p:spPr>
        <p:txBody>
          <a:bodyPr wrap="square" rtlCol="0">
            <a:spAutoFit/>
          </a:bodyPr>
          <a:lstStyle/>
          <a:p>
            <a:r>
              <a:rPr lang="en-US" dirty="0" smtClean="0"/>
              <a:t>Nikon 1 V1 10mm Lens</a:t>
            </a:r>
            <a:endParaRPr lang="en-US" dirty="0"/>
          </a:p>
        </p:txBody>
      </p:sp>
      <p:sp>
        <p:nvSpPr>
          <p:cNvPr id="14" name="TextBox 13"/>
          <p:cNvSpPr txBox="1"/>
          <p:nvPr/>
        </p:nvSpPr>
        <p:spPr>
          <a:xfrm>
            <a:off x="5969410" y="4953000"/>
            <a:ext cx="2796340" cy="1200329"/>
          </a:xfrm>
          <a:prstGeom prst="rect">
            <a:avLst/>
          </a:prstGeom>
          <a:noFill/>
        </p:spPr>
        <p:txBody>
          <a:bodyPr wrap="square" rtlCol="0">
            <a:spAutoFit/>
          </a:bodyPr>
          <a:lstStyle/>
          <a:p>
            <a:r>
              <a:rPr lang="en-US" dirty="0" smtClean="0"/>
              <a:t>LED Power: 3</a:t>
            </a:r>
          </a:p>
          <a:p>
            <a:r>
              <a:rPr lang="en-US" dirty="0" smtClean="0"/>
              <a:t>Shutter:  1/250 second</a:t>
            </a:r>
          </a:p>
          <a:p>
            <a:r>
              <a:rPr lang="en-US" dirty="0" smtClean="0"/>
              <a:t>ISO: 1600</a:t>
            </a:r>
          </a:p>
          <a:p>
            <a:r>
              <a:rPr lang="en-US" i="1" dirty="0"/>
              <a:t>f</a:t>
            </a:r>
            <a:r>
              <a:rPr lang="en-US" dirty="0" smtClean="0"/>
              <a:t>-Stop: 9</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44011" t="43995" r="45989" b="44003"/>
          <a:stretch/>
        </p:blipFill>
        <p:spPr>
          <a:xfrm rot="10800000">
            <a:off x="439950" y="2514702"/>
            <a:ext cx="2447624" cy="2202861"/>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44997" t="41326" r="46002" b="48007"/>
          <a:stretch/>
        </p:blipFill>
        <p:spPr>
          <a:xfrm>
            <a:off x="3143365" y="2431666"/>
            <a:ext cx="2571635" cy="2285897"/>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47997" t="44773" r="44003" b="43275"/>
          <a:stretch/>
        </p:blipFill>
        <p:spPr>
          <a:xfrm>
            <a:off x="5946177" y="2302055"/>
            <a:ext cx="2438400" cy="2438400"/>
          </a:xfrm>
          <a:prstGeom prst="rect">
            <a:avLst/>
          </a:prstGeom>
        </p:spPr>
      </p:pic>
      <p:sp>
        <p:nvSpPr>
          <p:cNvPr id="15" name="TextBox 14"/>
          <p:cNvSpPr txBox="1"/>
          <p:nvPr/>
        </p:nvSpPr>
        <p:spPr>
          <a:xfrm>
            <a:off x="2810748" y="6096000"/>
            <a:ext cx="4123452" cy="369332"/>
          </a:xfrm>
          <a:prstGeom prst="rect">
            <a:avLst/>
          </a:prstGeom>
          <a:noFill/>
        </p:spPr>
        <p:txBody>
          <a:bodyPr wrap="square" rtlCol="0">
            <a:spAutoFit/>
          </a:bodyPr>
          <a:lstStyle/>
          <a:p>
            <a:r>
              <a:rPr lang="en-US" u="sng" dirty="0" smtClean="0"/>
              <a:t>Note: Nikon 1V1 is  3 + stops faster.</a:t>
            </a:r>
            <a:endParaRPr lang="en-US" u="sng" dirty="0"/>
          </a:p>
        </p:txBody>
      </p:sp>
      <p:sp>
        <p:nvSpPr>
          <p:cNvPr id="16" name="TextBox 15"/>
          <p:cNvSpPr txBox="1"/>
          <p:nvPr/>
        </p:nvSpPr>
        <p:spPr>
          <a:xfrm>
            <a:off x="411623" y="4735287"/>
            <a:ext cx="2956417" cy="246221"/>
          </a:xfrm>
          <a:prstGeom prst="rect">
            <a:avLst/>
          </a:prstGeom>
          <a:noFill/>
        </p:spPr>
        <p:txBody>
          <a:bodyPr wrap="square" rtlCol="0">
            <a:spAutoFit/>
          </a:bodyPr>
          <a:lstStyle/>
          <a:p>
            <a:r>
              <a:rPr lang="en-US" sz="1000" dirty="0" smtClean="0"/>
              <a:t>GOPRO_5MP_W_LEDPower1.JPG</a:t>
            </a:r>
            <a:endParaRPr lang="en-US" sz="1000" dirty="0"/>
          </a:p>
        </p:txBody>
      </p:sp>
      <p:sp>
        <p:nvSpPr>
          <p:cNvPr id="17" name="TextBox 16"/>
          <p:cNvSpPr txBox="1"/>
          <p:nvPr/>
        </p:nvSpPr>
        <p:spPr>
          <a:xfrm>
            <a:off x="3151875" y="4735287"/>
            <a:ext cx="2898177" cy="246221"/>
          </a:xfrm>
          <a:prstGeom prst="rect">
            <a:avLst/>
          </a:prstGeom>
          <a:noFill/>
        </p:spPr>
        <p:txBody>
          <a:bodyPr wrap="square" rtlCol="0">
            <a:spAutoFit/>
          </a:bodyPr>
          <a:lstStyle/>
          <a:p>
            <a:r>
              <a:rPr lang="en-US" sz="1000" dirty="0" smtClean="0"/>
              <a:t>CanonG12_ISO1600_f2.8_250thS_LEDPower3.JPG</a:t>
            </a:r>
            <a:endParaRPr lang="en-US" sz="1000" dirty="0"/>
          </a:p>
        </p:txBody>
      </p:sp>
      <p:sp>
        <p:nvSpPr>
          <p:cNvPr id="18" name="TextBox 17"/>
          <p:cNvSpPr txBox="1"/>
          <p:nvPr/>
        </p:nvSpPr>
        <p:spPr>
          <a:xfrm>
            <a:off x="6050052" y="4717563"/>
            <a:ext cx="2865348" cy="246221"/>
          </a:xfrm>
          <a:prstGeom prst="rect">
            <a:avLst/>
          </a:prstGeom>
          <a:noFill/>
        </p:spPr>
        <p:txBody>
          <a:bodyPr wrap="square" rtlCol="0">
            <a:spAutoFit/>
          </a:bodyPr>
          <a:lstStyle/>
          <a:p>
            <a:r>
              <a:rPr lang="en-US" sz="1000" dirty="0" smtClean="0"/>
              <a:t>Nikon1V1_ISO1600_f9__250thS_LEDPower3.JPG</a:t>
            </a:r>
            <a:endParaRPr lang="en-US" sz="1400" dirty="0"/>
          </a:p>
        </p:txBody>
      </p:sp>
    </p:spTree>
    <p:extLst>
      <p:ext uri="{BB962C8B-B14F-4D97-AF65-F5344CB8AC3E}">
        <p14:creationId xmlns:p14="http://schemas.microsoft.com/office/powerpoint/2010/main" val="1956886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799" cy="639762"/>
          </a:xfrm>
        </p:spPr>
        <p:txBody>
          <a:bodyPr>
            <a:normAutofit fontScale="90000"/>
          </a:bodyPr>
          <a:lstStyle/>
          <a:p>
            <a:r>
              <a:rPr lang="en-US" sz="2400" dirty="0" smtClean="0"/>
              <a:t>Performance Comparison </a:t>
            </a:r>
            <a:br>
              <a:rPr lang="en-US" sz="2400" dirty="0" smtClean="0"/>
            </a:br>
            <a:r>
              <a:rPr lang="en-US" sz="2400" dirty="0" smtClean="0"/>
              <a:t>Front Lighting “Jellies” Camera in Auto Exposure</a:t>
            </a:r>
            <a:endParaRPr lang="en-US" sz="2400" dirty="0"/>
          </a:p>
        </p:txBody>
      </p:sp>
      <p:sp>
        <p:nvSpPr>
          <p:cNvPr id="7" name="TextBox 6"/>
          <p:cNvSpPr txBox="1"/>
          <p:nvPr/>
        </p:nvSpPr>
        <p:spPr>
          <a:xfrm>
            <a:off x="1553888" y="1364343"/>
            <a:ext cx="1922250" cy="369332"/>
          </a:xfrm>
          <a:prstGeom prst="rect">
            <a:avLst/>
          </a:prstGeom>
          <a:noFill/>
        </p:spPr>
        <p:txBody>
          <a:bodyPr wrap="square" rtlCol="0">
            <a:spAutoFit/>
          </a:bodyPr>
          <a:lstStyle/>
          <a:p>
            <a:r>
              <a:rPr lang="en-US" dirty="0" err="1" smtClean="0"/>
              <a:t>GoPro</a:t>
            </a:r>
            <a:r>
              <a:rPr lang="en-US" dirty="0" smtClean="0"/>
              <a:t> 4mm Lens</a:t>
            </a:r>
            <a:endParaRPr lang="en-US" dirty="0"/>
          </a:p>
        </p:txBody>
      </p:sp>
      <p:sp>
        <p:nvSpPr>
          <p:cNvPr id="8" name="TextBox 7"/>
          <p:cNvSpPr txBox="1"/>
          <p:nvPr/>
        </p:nvSpPr>
        <p:spPr>
          <a:xfrm>
            <a:off x="1116843" y="5221283"/>
            <a:ext cx="2796340" cy="1477328"/>
          </a:xfrm>
          <a:prstGeom prst="rect">
            <a:avLst/>
          </a:prstGeom>
          <a:noFill/>
        </p:spPr>
        <p:txBody>
          <a:bodyPr wrap="square" rtlCol="0">
            <a:spAutoFit/>
          </a:bodyPr>
          <a:lstStyle/>
          <a:p>
            <a:r>
              <a:rPr lang="en-US" dirty="0" smtClean="0"/>
              <a:t>LED Power: 3</a:t>
            </a:r>
          </a:p>
          <a:p>
            <a:r>
              <a:rPr lang="en-US" dirty="0" smtClean="0"/>
              <a:t>Shutter:  </a:t>
            </a:r>
            <a:r>
              <a:rPr lang="en-US" dirty="0" smtClean="0">
                <a:solidFill>
                  <a:srgbClr val="FF0000"/>
                </a:solidFill>
              </a:rPr>
              <a:t>1/7 second</a:t>
            </a:r>
          </a:p>
          <a:p>
            <a:r>
              <a:rPr lang="en-US" dirty="0" smtClean="0"/>
              <a:t>ISO: </a:t>
            </a:r>
            <a:r>
              <a:rPr lang="en-US" dirty="0" smtClean="0">
                <a:solidFill>
                  <a:srgbClr val="FF0000"/>
                </a:solidFill>
              </a:rPr>
              <a:t>400</a:t>
            </a:r>
          </a:p>
          <a:p>
            <a:r>
              <a:rPr lang="en-US" i="1" dirty="0"/>
              <a:t>f</a:t>
            </a:r>
            <a:r>
              <a:rPr lang="en-US" dirty="0" smtClean="0"/>
              <a:t>-Stop: 2.8</a:t>
            </a:r>
          </a:p>
          <a:p>
            <a:r>
              <a:rPr lang="en-US" dirty="0" smtClean="0"/>
              <a:t>5 MP mode</a:t>
            </a:r>
          </a:p>
        </p:txBody>
      </p:sp>
      <p:sp>
        <p:nvSpPr>
          <p:cNvPr id="11" name="TextBox 10"/>
          <p:cNvSpPr txBox="1"/>
          <p:nvPr/>
        </p:nvSpPr>
        <p:spPr>
          <a:xfrm>
            <a:off x="5548221" y="1364343"/>
            <a:ext cx="2433613" cy="369332"/>
          </a:xfrm>
          <a:prstGeom prst="rect">
            <a:avLst/>
          </a:prstGeom>
          <a:noFill/>
        </p:spPr>
        <p:txBody>
          <a:bodyPr wrap="square" rtlCol="0">
            <a:spAutoFit/>
          </a:bodyPr>
          <a:lstStyle/>
          <a:p>
            <a:r>
              <a:rPr lang="en-US" dirty="0" smtClean="0"/>
              <a:t>Canon G12 6.1mm Lens</a:t>
            </a:r>
            <a:endParaRPr lang="en-US" dirty="0"/>
          </a:p>
        </p:txBody>
      </p:sp>
      <p:sp>
        <p:nvSpPr>
          <p:cNvPr id="12" name="TextBox 11"/>
          <p:cNvSpPr txBox="1"/>
          <p:nvPr/>
        </p:nvSpPr>
        <p:spPr>
          <a:xfrm>
            <a:off x="5486400" y="5221282"/>
            <a:ext cx="2796340" cy="1200329"/>
          </a:xfrm>
          <a:prstGeom prst="rect">
            <a:avLst/>
          </a:prstGeom>
          <a:noFill/>
        </p:spPr>
        <p:txBody>
          <a:bodyPr wrap="square" rtlCol="0">
            <a:spAutoFit/>
          </a:bodyPr>
          <a:lstStyle/>
          <a:p>
            <a:r>
              <a:rPr lang="en-US" dirty="0" smtClean="0"/>
              <a:t>LED Power: 3 </a:t>
            </a:r>
            <a:r>
              <a:rPr lang="en-US" sz="1200" dirty="0" smtClean="0"/>
              <a:t>(1,110 Lumens m^2)</a:t>
            </a:r>
          </a:p>
          <a:p>
            <a:r>
              <a:rPr lang="en-US" dirty="0" smtClean="0"/>
              <a:t>Shutter</a:t>
            </a:r>
            <a:r>
              <a:rPr lang="en-US" dirty="0" smtClean="0">
                <a:solidFill>
                  <a:srgbClr val="FF0000"/>
                </a:solidFill>
              </a:rPr>
              <a:t>:  1/40 second</a:t>
            </a:r>
          </a:p>
          <a:p>
            <a:r>
              <a:rPr lang="en-US" dirty="0" smtClean="0"/>
              <a:t>ISO: 3200</a:t>
            </a:r>
          </a:p>
          <a:p>
            <a:r>
              <a:rPr lang="en-US" i="1" dirty="0"/>
              <a:t>f</a:t>
            </a:r>
            <a:r>
              <a:rPr lang="en-US" dirty="0" smtClean="0"/>
              <a:t>-Stop: 2.8</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439" y="1828799"/>
            <a:ext cx="4259761" cy="3194821"/>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0037" y="1836821"/>
            <a:ext cx="4249065" cy="3186799"/>
          </a:xfrm>
          <a:prstGeom prst="rect">
            <a:avLst/>
          </a:prstGeom>
        </p:spPr>
      </p:pic>
      <p:sp>
        <p:nvSpPr>
          <p:cNvPr id="16" name="TextBox 15"/>
          <p:cNvSpPr txBox="1"/>
          <p:nvPr/>
        </p:nvSpPr>
        <p:spPr>
          <a:xfrm>
            <a:off x="2810748" y="6434445"/>
            <a:ext cx="4123452" cy="369332"/>
          </a:xfrm>
          <a:prstGeom prst="rect">
            <a:avLst/>
          </a:prstGeom>
          <a:noFill/>
        </p:spPr>
        <p:txBody>
          <a:bodyPr wrap="square" rtlCol="0">
            <a:spAutoFit/>
          </a:bodyPr>
          <a:lstStyle/>
          <a:p>
            <a:r>
              <a:rPr lang="en-US" u="sng" dirty="0" smtClean="0"/>
              <a:t>Note: Canon is ~ 0.5 stops faster.</a:t>
            </a:r>
            <a:endParaRPr lang="en-US" u="sng" dirty="0"/>
          </a:p>
        </p:txBody>
      </p:sp>
      <p:sp>
        <p:nvSpPr>
          <p:cNvPr id="17" name="TextBox 16"/>
          <p:cNvSpPr txBox="1"/>
          <p:nvPr/>
        </p:nvSpPr>
        <p:spPr>
          <a:xfrm>
            <a:off x="1107389" y="5028362"/>
            <a:ext cx="2956417" cy="246221"/>
          </a:xfrm>
          <a:prstGeom prst="rect">
            <a:avLst/>
          </a:prstGeom>
          <a:noFill/>
        </p:spPr>
        <p:txBody>
          <a:bodyPr wrap="square" rtlCol="0">
            <a:spAutoFit/>
          </a:bodyPr>
          <a:lstStyle/>
          <a:p>
            <a:r>
              <a:rPr lang="en-US" sz="1000" dirty="0" smtClean="0"/>
              <a:t>GOPR0_Jelly_5MP_W_LEDPower3.JPG</a:t>
            </a:r>
            <a:endParaRPr lang="en-US" sz="1000" dirty="0"/>
          </a:p>
        </p:txBody>
      </p:sp>
      <p:sp>
        <p:nvSpPr>
          <p:cNvPr id="18" name="TextBox 17"/>
          <p:cNvSpPr txBox="1"/>
          <p:nvPr/>
        </p:nvSpPr>
        <p:spPr>
          <a:xfrm>
            <a:off x="5435481" y="5028362"/>
            <a:ext cx="3175119" cy="246221"/>
          </a:xfrm>
          <a:prstGeom prst="rect">
            <a:avLst/>
          </a:prstGeom>
          <a:noFill/>
        </p:spPr>
        <p:txBody>
          <a:bodyPr wrap="square" rtlCol="0">
            <a:spAutoFit/>
          </a:bodyPr>
          <a:lstStyle/>
          <a:p>
            <a:r>
              <a:rPr lang="en-US" sz="1000" dirty="0" smtClean="0"/>
              <a:t>CanonG12_Jelly_ISO3200_f2.8_40thS_LEDPower3.JPG</a:t>
            </a:r>
            <a:endParaRPr lang="en-US" sz="1000" dirty="0"/>
          </a:p>
        </p:txBody>
      </p:sp>
    </p:spTree>
    <p:extLst>
      <p:ext uri="{BB962C8B-B14F-4D97-AF65-F5344CB8AC3E}">
        <p14:creationId xmlns:p14="http://schemas.microsoft.com/office/powerpoint/2010/main" val="18277724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799" cy="639762"/>
          </a:xfrm>
        </p:spPr>
        <p:txBody>
          <a:bodyPr>
            <a:normAutofit fontScale="90000"/>
          </a:bodyPr>
          <a:lstStyle/>
          <a:p>
            <a:r>
              <a:rPr lang="en-US" sz="2400" dirty="0" smtClean="0"/>
              <a:t>Performance Comparison </a:t>
            </a:r>
            <a:br>
              <a:rPr lang="en-US" sz="2400" dirty="0" smtClean="0"/>
            </a:br>
            <a:r>
              <a:rPr lang="en-US" sz="2400" dirty="0" smtClean="0"/>
              <a:t>Front Light Jellies 1/125 Second Exposure</a:t>
            </a:r>
            <a:endParaRPr lang="en-US" sz="2400" dirty="0"/>
          </a:p>
        </p:txBody>
      </p:sp>
      <p:sp>
        <p:nvSpPr>
          <p:cNvPr id="11" name="TextBox 10"/>
          <p:cNvSpPr txBox="1"/>
          <p:nvPr/>
        </p:nvSpPr>
        <p:spPr>
          <a:xfrm>
            <a:off x="1524000" y="1459468"/>
            <a:ext cx="2433613" cy="369332"/>
          </a:xfrm>
          <a:prstGeom prst="rect">
            <a:avLst/>
          </a:prstGeom>
          <a:noFill/>
        </p:spPr>
        <p:txBody>
          <a:bodyPr wrap="square" rtlCol="0">
            <a:spAutoFit/>
          </a:bodyPr>
          <a:lstStyle/>
          <a:p>
            <a:r>
              <a:rPr lang="en-US" dirty="0" smtClean="0"/>
              <a:t>Canon G12 6.1mm Lens</a:t>
            </a:r>
            <a:endParaRPr lang="en-US" dirty="0"/>
          </a:p>
        </p:txBody>
      </p:sp>
      <p:sp>
        <p:nvSpPr>
          <p:cNvPr id="12" name="TextBox 11"/>
          <p:cNvSpPr txBox="1"/>
          <p:nvPr/>
        </p:nvSpPr>
        <p:spPr>
          <a:xfrm>
            <a:off x="1150453" y="5217033"/>
            <a:ext cx="2796340" cy="1200329"/>
          </a:xfrm>
          <a:prstGeom prst="rect">
            <a:avLst/>
          </a:prstGeom>
          <a:noFill/>
        </p:spPr>
        <p:txBody>
          <a:bodyPr wrap="square" rtlCol="0">
            <a:spAutoFit/>
          </a:bodyPr>
          <a:lstStyle/>
          <a:p>
            <a:r>
              <a:rPr lang="en-US" dirty="0" smtClean="0"/>
              <a:t>LED Power: 3</a:t>
            </a:r>
          </a:p>
          <a:p>
            <a:r>
              <a:rPr lang="en-US" dirty="0" smtClean="0"/>
              <a:t>Shutter:  1/125 second</a:t>
            </a:r>
          </a:p>
          <a:p>
            <a:r>
              <a:rPr lang="en-US" dirty="0" smtClean="0"/>
              <a:t>ISO: 800</a:t>
            </a:r>
          </a:p>
          <a:p>
            <a:r>
              <a:rPr lang="en-US" i="1" dirty="0"/>
              <a:t>f</a:t>
            </a:r>
            <a:r>
              <a:rPr lang="en-US" dirty="0" smtClean="0"/>
              <a:t>-Stop: 2.8</a:t>
            </a:r>
          </a:p>
        </p:txBody>
      </p:sp>
      <p:sp>
        <p:nvSpPr>
          <p:cNvPr id="13" name="TextBox 12"/>
          <p:cNvSpPr txBox="1"/>
          <p:nvPr/>
        </p:nvSpPr>
        <p:spPr>
          <a:xfrm>
            <a:off x="6050052" y="1430592"/>
            <a:ext cx="2588591" cy="369332"/>
          </a:xfrm>
          <a:prstGeom prst="rect">
            <a:avLst/>
          </a:prstGeom>
          <a:noFill/>
        </p:spPr>
        <p:txBody>
          <a:bodyPr wrap="square" rtlCol="0">
            <a:spAutoFit/>
          </a:bodyPr>
          <a:lstStyle/>
          <a:p>
            <a:r>
              <a:rPr lang="en-US" dirty="0" smtClean="0"/>
              <a:t>Nikon 1 V1 10mm Lens</a:t>
            </a:r>
            <a:endParaRPr lang="en-US" dirty="0"/>
          </a:p>
        </p:txBody>
      </p:sp>
      <p:sp>
        <p:nvSpPr>
          <p:cNvPr id="14" name="TextBox 13"/>
          <p:cNvSpPr txBox="1"/>
          <p:nvPr/>
        </p:nvSpPr>
        <p:spPr>
          <a:xfrm>
            <a:off x="5257800" y="5217033"/>
            <a:ext cx="3409704" cy="1200329"/>
          </a:xfrm>
          <a:prstGeom prst="rect">
            <a:avLst/>
          </a:prstGeom>
          <a:noFill/>
        </p:spPr>
        <p:txBody>
          <a:bodyPr wrap="square" rtlCol="0">
            <a:spAutoFit/>
          </a:bodyPr>
          <a:lstStyle/>
          <a:p>
            <a:r>
              <a:rPr lang="en-US" dirty="0" smtClean="0"/>
              <a:t>LED Power: 3 </a:t>
            </a:r>
            <a:r>
              <a:rPr lang="en-US" sz="1600" dirty="0" smtClean="0"/>
              <a:t>(</a:t>
            </a:r>
            <a:r>
              <a:rPr lang="en-US" sz="1600" dirty="0"/>
              <a:t>1,110 Lumens m^2</a:t>
            </a:r>
            <a:r>
              <a:rPr lang="en-US" sz="1600" dirty="0" smtClean="0"/>
              <a:t>)</a:t>
            </a:r>
            <a:endParaRPr lang="en-US" sz="2400" dirty="0" smtClean="0"/>
          </a:p>
          <a:p>
            <a:r>
              <a:rPr lang="en-US" dirty="0" smtClean="0"/>
              <a:t>Shutter:  1/125 second</a:t>
            </a:r>
          </a:p>
          <a:p>
            <a:r>
              <a:rPr lang="en-US" dirty="0" smtClean="0"/>
              <a:t>ISO: 800</a:t>
            </a:r>
          </a:p>
          <a:p>
            <a:r>
              <a:rPr lang="en-US" i="1" dirty="0"/>
              <a:t>f</a:t>
            </a:r>
            <a:r>
              <a:rPr lang="en-US" dirty="0" smtClean="0"/>
              <a:t>-Stop: 2.8</a:t>
            </a:r>
          </a:p>
        </p:txBody>
      </p:sp>
      <p:sp>
        <p:nvSpPr>
          <p:cNvPr id="17" name="TextBox 16"/>
          <p:cNvSpPr txBox="1"/>
          <p:nvPr/>
        </p:nvSpPr>
        <p:spPr>
          <a:xfrm>
            <a:off x="762001" y="4915163"/>
            <a:ext cx="3144246" cy="246221"/>
          </a:xfrm>
          <a:prstGeom prst="rect">
            <a:avLst/>
          </a:prstGeom>
          <a:noFill/>
        </p:spPr>
        <p:txBody>
          <a:bodyPr wrap="square" rtlCol="0">
            <a:spAutoFit/>
          </a:bodyPr>
          <a:lstStyle/>
          <a:p>
            <a:r>
              <a:rPr lang="en-US" sz="1000" dirty="0" smtClean="0"/>
              <a:t>CanonG12_Jelly_ISO800_f2.8_125thS_LEDPower3.JPG</a:t>
            </a:r>
            <a:endParaRPr lang="en-US" sz="1000" dirty="0"/>
          </a:p>
        </p:txBody>
      </p:sp>
      <p:sp>
        <p:nvSpPr>
          <p:cNvPr id="18" name="TextBox 17"/>
          <p:cNvSpPr txBox="1"/>
          <p:nvPr/>
        </p:nvSpPr>
        <p:spPr>
          <a:xfrm>
            <a:off x="5257800" y="4940753"/>
            <a:ext cx="3384854" cy="246221"/>
          </a:xfrm>
          <a:prstGeom prst="rect">
            <a:avLst/>
          </a:prstGeom>
          <a:noFill/>
        </p:spPr>
        <p:txBody>
          <a:bodyPr wrap="square" rtlCol="0">
            <a:spAutoFit/>
          </a:bodyPr>
          <a:lstStyle/>
          <a:p>
            <a:r>
              <a:rPr lang="en-US" sz="1000" dirty="0" smtClean="0"/>
              <a:t>Nikon1V1__Jelly_ISO800_f2.8__125thS_LEDPower3.JPG</a:t>
            </a:r>
            <a:endParaRPr lang="en-US" sz="1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24" y="1824789"/>
            <a:ext cx="4064000" cy="304800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800" y="1852061"/>
            <a:ext cx="4553186" cy="3048000"/>
          </a:xfrm>
          <a:prstGeom prst="rect">
            <a:avLst/>
          </a:prstGeom>
        </p:spPr>
      </p:pic>
    </p:spTree>
    <p:extLst>
      <p:ext uri="{BB962C8B-B14F-4D97-AF65-F5344CB8AC3E}">
        <p14:creationId xmlns:p14="http://schemas.microsoft.com/office/powerpoint/2010/main" val="34135399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799" cy="639762"/>
          </a:xfrm>
        </p:spPr>
        <p:txBody>
          <a:bodyPr>
            <a:normAutofit fontScale="90000"/>
          </a:bodyPr>
          <a:lstStyle/>
          <a:p>
            <a:r>
              <a:rPr lang="en-US" sz="2400" dirty="0" smtClean="0"/>
              <a:t>Performance Comparison </a:t>
            </a:r>
            <a:br>
              <a:rPr lang="en-US" sz="2400" dirty="0" smtClean="0"/>
            </a:br>
            <a:r>
              <a:rPr lang="en-US" sz="2400" dirty="0" smtClean="0"/>
              <a:t>Front Light Jellies 1/250 Second Exposure</a:t>
            </a:r>
            <a:endParaRPr lang="en-US" sz="2400" dirty="0"/>
          </a:p>
        </p:txBody>
      </p:sp>
      <p:sp>
        <p:nvSpPr>
          <p:cNvPr id="11" name="TextBox 10"/>
          <p:cNvSpPr txBox="1"/>
          <p:nvPr/>
        </p:nvSpPr>
        <p:spPr>
          <a:xfrm>
            <a:off x="1524000" y="1459468"/>
            <a:ext cx="2433613" cy="369332"/>
          </a:xfrm>
          <a:prstGeom prst="rect">
            <a:avLst/>
          </a:prstGeom>
          <a:noFill/>
        </p:spPr>
        <p:txBody>
          <a:bodyPr wrap="square" rtlCol="0">
            <a:spAutoFit/>
          </a:bodyPr>
          <a:lstStyle/>
          <a:p>
            <a:r>
              <a:rPr lang="en-US" dirty="0" smtClean="0"/>
              <a:t>Canon G12 6.1mm Lens</a:t>
            </a:r>
            <a:endParaRPr lang="en-US" dirty="0"/>
          </a:p>
        </p:txBody>
      </p:sp>
      <p:sp>
        <p:nvSpPr>
          <p:cNvPr id="12" name="TextBox 11"/>
          <p:cNvSpPr txBox="1"/>
          <p:nvPr/>
        </p:nvSpPr>
        <p:spPr>
          <a:xfrm>
            <a:off x="1150453" y="5217033"/>
            <a:ext cx="2796340" cy="1200329"/>
          </a:xfrm>
          <a:prstGeom prst="rect">
            <a:avLst/>
          </a:prstGeom>
          <a:noFill/>
        </p:spPr>
        <p:txBody>
          <a:bodyPr wrap="square" rtlCol="0">
            <a:spAutoFit/>
          </a:bodyPr>
          <a:lstStyle/>
          <a:p>
            <a:r>
              <a:rPr lang="en-US" dirty="0" smtClean="0"/>
              <a:t>LED Power: 3</a:t>
            </a:r>
          </a:p>
          <a:p>
            <a:r>
              <a:rPr lang="en-US" dirty="0" smtClean="0"/>
              <a:t>Shutter:  1/250 second</a:t>
            </a:r>
          </a:p>
          <a:p>
            <a:r>
              <a:rPr lang="en-US" dirty="0" smtClean="0"/>
              <a:t>ISO: 800</a:t>
            </a:r>
          </a:p>
          <a:p>
            <a:r>
              <a:rPr lang="en-US" i="1" dirty="0"/>
              <a:t>f</a:t>
            </a:r>
            <a:r>
              <a:rPr lang="en-US" dirty="0" smtClean="0"/>
              <a:t>-Stop: 2.8</a:t>
            </a:r>
          </a:p>
        </p:txBody>
      </p:sp>
      <p:sp>
        <p:nvSpPr>
          <p:cNvPr id="13" name="TextBox 12"/>
          <p:cNvSpPr txBox="1"/>
          <p:nvPr/>
        </p:nvSpPr>
        <p:spPr>
          <a:xfrm>
            <a:off x="6050052" y="1430592"/>
            <a:ext cx="2588591" cy="369332"/>
          </a:xfrm>
          <a:prstGeom prst="rect">
            <a:avLst/>
          </a:prstGeom>
          <a:noFill/>
        </p:spPr>
        <p:txBody>
          <a:bodyPr wrap="square" rtlCol="0">
            <a:spAutoFit/>
          </a:bodyPr>
          <a:lstStyle/>
          <a:p>
            <a:r>
              <a:rPr lang="en-US" dirty="0" smtClean="0"/>
              <a:t>Nikon 1 V1 10mm Lens</a:t>
            </a:r>
            <a:endParaRPr lang="en-US" dirty="0"/>
          </a:p>
        </p:txBody>
      </p:sp>
      <p:sp>
        <p:nvSpPr>
          <p:cNvPr id="14" name="TextBox 13"/>
          <p:cNvSpPr txBox="1"/>
          <p:nvPr/>
        </p:nvSpPr>
        <p:spPr>
          <a:xfrm>
            <a:off x="5105400" y="5217033"/>
            <a:ext cx="3562104" cy="1200329"/>
          </a:xfrm>
          <a:prstGeom prst="rect">
            <a:avLst/>
          </a:prstGeom>
          <a:noFill/>
        </p:spPr>
        <p:txBody>
          <a:bodyPr wrap="square" rtlCol="0">
            <a:spAutoFit/>
          </a:bodyPr>
          <a:lstStyle/>
          <a:p>
            <a:r>
              <a:rPr lang="en-US" dirty="0" smtClean="0"/>
              <a:t>LED Power: 3 </a:t>
            </a:r>
            <a:r>
              <a:rPr lang="en-US" sz="1600" dirty="0" smtClean="0"/>
              <a:t>(</a:t>
            </a:r>
            <a:r>
              <a:rPr lang="en-US" sz="1600" dirty="0"/>
              <a:t>1,110 Lumens m^2</a:t>
            </a:r>
            <a:r>
              <a:rPr lang="en-US" sz="1600" dirty="0" smtClean="0"/>
              <a:t>)*</a:t>
            </a:r>
          </a:p>
          <a:p>
            <a:r>
              <a:rPr lang="en-US" dirty="0" smtClean="0"/>
              <a:t>Shutter:  1/250 second</a:t>
            </a:r>
          </a:p>
          <a:p>
            <a:r>
              <a:rPr lang="en-US" dirty="0" smtClean="0"/>
              <a:t>ISO: 800</a:t>
            </a:r>
          </a:p>
          <a:p>
            <a:r>
              <a:rPr lang="en-US" i="1" dirty="0"/>
              <a:t>f</a:t>
            </a:r>
            <a:r>
              <a:rPr lang="en-US" dirty="0" smtClean="0"/>
              <a:t>-Stop: 2.8</a:t>
            </a:r>
          </a:p>
        </p:txBody>
      </p:sp>
      <p:sp>
        <p:nvSpPr>
          <p:cNvPr id="18" name="TextBox 17"/>
          <p:cNvSpPr txBox="1"/>
          <p:nvPr/>
        </p:nvSpPr>
        <p:spPr>
          <a:xfrm>
            <a:off x="5257800" y="4940753"/>
            <a:ext cx="3384854" cy="246221"/>
          </a:xfrm>
          <a:prstGeom prst="rect">
            <a:avLst/>
          </a:prstGeom>
          <a:noFill/>
        </p:spPr>
        <p:txBody>
          <a:bodyPr wrap="square" rtlCol="0">
            <a:spAutoFit/>
          </a:bodyPr>
          <a:lstStyle/>
          <a:p>
            <a:r>
              <a:rPr lang="en-US" sz="1000" dirty="0" smtClean="0"/>
              <a:t>Nikon1V1__Jelly_ISO800_f2.8__250thS_LEDPower3.JPG</a:t>
            </a:r>
            <a:endParaRPr lang="en-US" sz="14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6472" y="1828800"/>
            <a:ext cx="4458170" cy="2984395"/>
          </a:xfrm>
          <a:prstGeom prst="rect">
            <a:avLst/>
          </a:prstGeom>
        </p:spPr>
      </p:pic>
      <p:sp>
        <p:nvSpPr>
          <p:cNvPr id="15" name="TextBox 14"/>
          <p:cNvSpPr txBox="1"/>
          <p:nvPr/>
        </p:nvSpPr>
        <p:spPr>
          <a:xfrm>
            <a:off x="1137619" y="2951665"/>
            <a:ext cx="2433613" cy="369332"/>
          </a:xfrm>
          <a:prstGeom prst="rect">
            <a:avLst/>
          </a:prstGeom>
          <a:noFill/>
        </p:spPr>
        <p:txBody>
          <a:bodyPr wrap="square" rtlCol="0">
            <a:spAutoFit/>
          </a:bodyPr>
          <a:lstStyle/>
          <a:p>
            <a:r>
              <a:rPr lang="en-US" dirty="0" smtClean="0">
                <a:solidFill>
                  <a:srgbClr val="FF0000"/>
                </a:solidFill>
              </a:rPr>
              <a:t>No Useful Image!</a:t>
            </a:r>
            <a:endParaRPr lang="en-US" dirty="0">
              <a:solidFill>
                <a:srgbClr val="FF0000"/>
              </a:solidFill>
            </a:endParaRPr>
          </a:p>
        </p:txBody>
      </p:sp>
      <p:sp>
        <p:nvSpPr>
          <p:cNvPr id="4" name="TextBox 3"/>
          <p:cNvSpPr txBox="1"/>
          <p:nvPr/>
        </p:nvSpPr>
        <p:spPr>
          <a:xfrm>
            <a:off x="1614672" y="6433924"/>
            <a:ext cx="5943599" cy="369332"/>
          </a:xfrm>
          <a:prstGeom prst="rect">
            <a:avLst/>
          </a:prstGeom>
          <a:noFill/>
        </p:spPr>
        <p:txBody>
          <a:bodyPr wrap="square" rtlCol="0">
            <a:spAutoFit/>
          </a:bodyPr>
          <a:lstStyle/>
          <a:p>
            <a:r>
              <a:rPr lang="en-US" dirty="0" smtClean="0"/>
              <a:t>* Same as previously calculated light and power budget value</a:t>
            </a:r>
            <a:endParaRPr lang="en-US" dirty="0"/>
          </a:p>
        </p:txBody>
      </p:sp>
    </p:spTree>
    <p:extLst>
      <p:ext uri="{BB962C8B-B14F-4D97-AF65-F5344CB8AC3E}">
        <p14:creationId xmlns:p14="http://schemas.microsoft.com/office/powerpoint/2010/main" val="29787576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3390</TotalTime>
  <Words>1887</Words>
  <Application>Microsoft Office PowerPoint</Application>
  <PresentationFormat>On-screen Show (4:3)</PresentationFormat>
  <Paragraphs>494</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SCPI Camera Test Results and Tradeoffs</vt:lpstr>
      <vt:lpstr>Camera Model Under Test</vt:lpstr>
      <vt:lpstr>The Importance of Shutter Speed</vt:lpstr>
      <vt:lpstr>Performance With Test Target – ISO 400</vt:lpstr>
      <vt:lpstr>The Effect of High ISO Settings</vt:lpstr>
      <vt:lpstr>Performance Comparison  at High ISO Settings</vt:lpstr>
      <vt:lpstr>Performance Comparison  Front Lighting “Jellies” Camera in Auto Exposure</vt:lpstr>
      <vt:lpstr>Performance Comparison  Front Light Jellies 1/125 Second Exposure</vt:lpstr>
      <vt:lpstr>Performance Comparison  Front Light Jellies 1/250 Second Exposure</vt:lpstr>
      <vt:lpstr>Performance Comparison  Front Light Jellies 1/250 Second Exposure</vt:lpstr>
      <vt:lpstr>Performance Comparison  With Side Lighting</vt:lpstr>
      <vt:lpstr>Performance Comparison  How Low Can You Go (Lighting)?</vt:lpstr>
      <vt:lpstr>Performance Comparison 2 How Low Can You Go (Lighting)? Really Low!</vt:lpstr>
      <vt:lpstr>Conclusions From Camera Testing</vt:lpstr>
      <vt:lpstr>More Nikon 1 V1 Information</vt:lpstr>
      <vt:lpstr>Updated Power Budget - GoPro</vt:lpstr>
      <vt:lpstr>Updated Power Budget – Nikon 1 V1</vt:lpstr>
      <vt:lpstr>Cost Budget Example</vt:lpstr>
      <vt:lpstr>Recommendations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SCPI Camera Test Results</dc:title>
  <dc:creator>chma</dc:creator>
  <cp:lastModifiedBy>chma</cp:lastModifiedBy>
  <cp:revision>152</cp:revision>
  <dcterms:created xsi:type="dcterms:W3CDTF">2012-06-18T18:50:43Z</dcterms:created>
  <dcterms:modified xsi:type="dcterms:W3CDTF">2012-06-22T20:39:12Z</dcterms:modified>
</cp:coreProperties>
</file>