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64" r:id="rId4"/>
    <p:sldId id="261" r:id="rId5"/>
    <p:sldId id="256" r:id="rId6"/>
    <p:sldId id="271" r:id="rId7"/>
    <p:sldId id="273" r:id="rId8"/>
    <p:sldId id="262" r:id="rId9"/>
    <p:sldId id="263" r:id="rId10"/>
    <p:sldId id="270" r:id="rId11"/>
    <p:sldId id="259" r:id="rId12"/>
    <p:sldId id="266" r:id="rId13"/>
    <p:sldId id="260" r:id="rId14"/>
    <p:sldId id="267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11" autoAdjust="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95B22-426B-44FC-8CF7-02502D39CA5D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0AC14-8C3F-4E1A-BAED-85A7DF2FE79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Deep sea…not a lot known. Hydrothermal</a:t>
            </a:r>
            <a:r>
              <a:rPr lang="en-US" baseline="0" dirty="0" smtClean="0"/>
              <a:t> vents are focused on but the majority is not that environment</a:t>
            </a:r>
          </a:p>
          <a:p>
            <a:r>
              <a:rPr lang="en-US" baseline="0" dirty="0" smtClean="0"/>
              <a:t>Primary production driven</a:t>
            </a:r>
          </a:p>
          <a:p>
            <a:r>
              <a:rPr lang="en-US" baseline="0" dirty="0" smtClean="0"/>
              <a:t>Picture of one of our transect pictures</a:t>
            </a:r>
          </a:p>
          <a:p>
            <a:r>
              <a:rPr lang="en-US" baseline="0" dirty="0" smtClean="0"/>
              <a:t>Map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Diversity is high in deep sea </a:t>
            </a:r>
            <a:r>
              <a:rPr lang="en-US" dirty="0" err="1" smtClean="0"/>
              <a:t>holouthrians</a:t>
            </a:r>
            <a:r>
              <a:rPr lang="en-US" dirty="0" smtClean="0"/>
              <a:t>…</a:t>
            </a:r>
            <a:r>
              <a:rPr lang="en-US" dirty="0" err="1" smtClean="0"/>
              <a:t>henry’s</a:t>
            </a:r>
            <a:r>
              <a:rPr lang="en-US" dirty="0" smtClean="0"/>
              <a:t> paper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SHORT review of transects and ROVs</a:t>
            </a:r>
          </a:p>
          <a:p>
            <a:r>
              <a:rPr lang="en-US" dirty="0" err="1" smtClean="0"/>
              <a:t>Pic</a:t>
            </a:r>
            <a:r>
              <a:rPr lang="en-US" dirty="0" smtClean="0"/>
              <a:t> of ROV and transect</a:t>
            </a:r>
            <a:r>
              <a:rPr lang="en-US" baseline="0" dirty="0" smtClean="0"/>
              <a:t> graphic??</a:t>
            </a:r>
          </a:p>
          <a:p>
            <a:r>
              <a:rPr lang="en-US" baseline="0" dirty="0" smtClean="0"/>
              <a:t>map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Timeline….talk about the three food pulses</a:t>
            </a:r>
            <a:r>
              <a:rPr lang="en-US" baseline="0" dirty="0" smtClean="0"/>
              <a:t> and the sampling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Vars</a:t>
            </a:r>
            <a:r>
              <a:rPr lang="en-US" dirty="0" smtClean="0"/>
              <a:t> processes…measuring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 :all graphs….doesn’t that just make you want to cry!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three species: </a:t>
            </a:r>
            <a:r>
              <a:rPr lang="en-US" dirty="0" err="1" smtClean="0"/>
              <a:t>scotoplanes</a:t>
            </a:r>
            <a:r>
              <a:rPr lang="en-US" dirty="0" smtClean="0"/>
              <a:t>, </a:t>
            </a:r>
            <a:r>
              <a:rPr lang="en-US" dirty="0" err="1" smtClean="0"/>
              <a:t>peniagone</a:t>
            </a:r>
            <a:r>
              <a:rPr lang="en-US" dirty="0" smtClean="0"/>
              <a:t> sp 1 and </a:t>
            </a:r>
            <a:r>
              <a:rPr lang="en-US" dirty="0" err="1" smtClean="0"/>
              <a:t>peniagone</a:t>
            </a:r>
            <a:r>
              <a:rPr lang="en-US" dirty="0" smtClean="0"/>
              <a:t> sp </a:t>
            </a:r>
            <a:r>
              <a:rPr lang="en-US" dirty="0" err="1" smtClean="0"/>
              <a:t>nov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Focus on three species: </a:t>
            </a:r>
            <a:r>
              <a:rPr lang="en-US" dirty="0" err="1" smtClean="0"/>
              <a:t>scotoplanes</a:t>
            </a:r>
            <a:r>
              <a:rPr lang="en-US" dirty="0" smtClean="0"/>
              <a:t>, </a:t>
            </a:r>
            <a:r>
              <a:rPr lang="en-US" dirty="0" err="1" smtClean="0"/>
              <a:t>peniagone</a:t>
            </a:r>
            <a:r>
              <a:rPr lang="en-US" dirty="0" smtClean="0"/>
              <a:t> sp 1 and </a:t>
            </a:r>
            <a:r>
              <a:rPr lang="en-US" dirty="0" err="1" smtClean="0"/>
              <a:t>peniagone</a:t>
            </a:r>
            <a:r>
              <a:rPr lang="en-US" dirty="0" smtClean="0"/>
              <a:t> sp </a:t>
            </a:r>
            <a:r>
              <a:rPr lang="en-US" dirty="0" err="1" smtClean="0"/>
              <a:t>nov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Peniagone</a:t>
            </a:r>
            <a:r>
              <a:rPr lang="en-US" dirty="0" smtClean="0"/>
              <a:t> sp 1 graphs/gif??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0AC14-8C3F-4E1A-BAED-85A7DF2FE79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CC307-E2D6-49B4-8C37-0C1BFE8889F5}" type="datetimeFigureOut">
              <a:rPr lang="en-US" smtClean="0"/>
              <a:pPr/>
              <a:t>8/7/2013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4617E-DA40-403E-BC78-80B538D890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18" Type="http://schemas.openxmlformats.org/officeDocument/2006/relationships/image" Target="../media/image113.jpeg"/><Relationship Id="rId3" Type="http://schemas.openxmlformats.org/officeDocument/2006/relationships/image" Target="../media/image98.jpeg"/><Relationship Id="rId21" Type="http://schemas.openxmlformats.org/officeDocument/2006/relationships/image" Target="../media/image116.jpe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17" Type="http://schemas.openxmlformats.org/officeDocument/2006/relationships/image" Target="../media/image112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11.jpeg"/><Relationship Id="rId20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5" Type="http://schemas.openxmlformats.org/officeDocument/2006/relationships/image" Target="../media/image110.jpeg"/><Relationship Id="rId10" Type="http://schemas.openxmlformats.org/officeDocument/2006/relationships/image" Target="../media/image105.jpeg"/><Relationship Id="rId19" Type="http://schemas.openxmlformats.org/officeDocument/2006/relationships/image" Target="../media/image114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13" Type="http://schemas.openxmlformats.org/officeDocument/2006/relationships/image" Target="../media/image127.jpeg"/><Relationship Id="rId18" Type="http://schemas.openxmlformats.org/officeDocument/2006/relationships/image" Target="../media/image132.jpeg"/><Relationship Id="rId3" Type="http://schemas.openxmlformats.org/officeDocument/2006/relationships/image" Target="../media/image117.jpeg"/><Relationship Id="rId21" Type="http://schemas.openxmlformats.org/officeDocument/2006/relationships/image" Target="../media/image135.jpeg"/><Relationship Id="rId7" Type="http://schemas.openxmlformats.org/officeDocument/2006/relationships/image" Target="../media/image121.jpeg"/><Relationship Id="rId12" Type="http://schemas.openxmlformats.org/officeDocument/2006/relationships/image" Target="../media/image126.jpeg"/><Relationship Id="rId17" Type="http://schemas.openxmlformats.org/officeDocument/2006/relationships/image" Target="../media/image131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0.jpeg"/><Relationship Id="rId20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jpeg"/><Relationship Id="rId11" Type="http://schemas.openxmlformats.org/officeDocument/2006/relationships/image" Target="../media/image125.jpeg"/><Relationship Id="rId5" Type="http://schemas.openxmlformats.org/officeDocument/2006/relationships/image" Target="../media/image119.jpeg"/><Relationship Id="rId15" Type="http://schemas.openxmlformats.org/officeDocument/2006/relationships/image" Target="../media/image129.jpeg"/><Relationship Id="rId10" Type="http://schemas.openxmlformats.org/officeDocument/2006/relationships/image" Target="../media/image124.jpeg"/><Relationship Id="rId19" Type="http://schemas.openxmlformats.org/officeDocument/2006/relationships/image" Target="../media/image133.jpeg"/><Relationship Id="rId4" Type="http://schemas.openxmlformats.org/officeDocument/2006/relationships/image" Target="../media/image118.jpeg"/><Relationship Id="rId9" Type="http://schemas.openxmlformats.org/officeDocument/2006/relationships/image" Target="../media/image123.jpeg"/><Relationship Id="rId14" Type="http://schemas.openxmlformats.org/officeDocument/2006/relationships/image" Target="../media/image12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jpeg"/><Relationship Id="rId13" Type="http://schemas.openxmlformats.org/officeDocument/2006/relationships/image" Target="../media/image146.jpeg"/><Relationship Id="rId18" Type="http://schemas.openxmlformats.org/officeDocument/2006/relationships/image" Target="../media/image151.jpeg"/><Relationship Id="rId3" Type="http://schemas.openxmlformats.org/officeDocument/2006/relationships/image" Target="../media/image136.jpeg"/><Relationship Id="rId21" Type="http://schemas.openxmlformats.org/officeDocument/2006/relationships/image" Target="../media/image154.jpeg"/><Relationship Id="rId7" Type="http://schemas.openxmlformats.org/officeDocument/2006/relationships/image" Target="../media/image140.jpeg"/><Relationship Id="rId12" Type="http://schemas.openxmlformats.org/officeDocument/2006/relationships/image" Target="../media/image145.jpeg"/><Relationship Id="rId17" Type="http://schemas.openxmlformats.org/officeDocument/2006/relationships/image" Target="../media/image150.jpe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9.jpeg"/><Relationship Id="rId20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jpeg"/><Relationship Id="rId11" Type="http://schemas.openxmlformats.org/officeDocument/2006/relationships/image" Target="../media/image144.jpeg"/><Relationship Id="rId5" Type="http://schemas.openxmlformats.org/officeDocument/2006/relationships/image" Target="../media/image138.jpeg"/><Relationship Id="rId15" Type="http://schemas.openxmlformats.org/officeDocument/2006/relationships/image" Target="../media/image148.jpeg"/><Relationship Id="rId10" Type="http://schemas.openxmlformats.org/officeDocument/2006/relationships/image" Target="../media/image143.jpeg"/><Relationship Id="rId19" Type="http://schemas.openxmlformats.org/officeDocument/2006/relationships/image" Target="../media/image152.jpeg"/><Relationship Id="rId4" Type="http://schemas.openxmlformats.org/officeDocument/2006/relationships/image" Target="../media/image137.jpeg"/><Relationship Id="rId9" Type="http://schemas.openxmlformats.org/officeDocument/2006/relationships/image" Target="../media/image142.jpeg"/><Relationship Id="rId14" Type="http://schemas.openxmlformats.org/officeDocument/2006/relationships/image" Target="../media/image1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\\atlas.shore.mbari.org\Tempbox\PacificForum\2013%20Interns\Clary_Holothuroids\Peniagone%20sp%201.mpg" TargetMode="External"/><Relationship Id="rId4" Type="http://schemas.openxmlformats.org/officeDocument/2006/relationships/image" Target="../media/image1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2.gif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6.png"/><Relationship Id="rId7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tiff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5.jpeg"/><Relationship Id="rId18" Type="http://schemas.openxmlformats.org/officeDocument/2006/relationships/image" Target="../media/image50.jpeg"/><Relationship Id="rId26" Type="http://schemas.openxmlformats.org/officeDocument/2006/relationships/image" Target="../media/image58.jpeg"/><Relationship Id="rId39" Type="http://schemas.openxmlformats.org/officeDocument/2006/relationships/image" Target="../media/image71.jpeg"/><Relationship Id="rId21" Type="http://schemas.openxmlformats.org/officeDocument/2006/relationships/image" Target="../media/image53.jpeg"/><Relationship Id="rId34" Type="http://schemas.openxmlformats.org/officeDocument/2006/relationships/image" Target="../media/image66.jpeg"/><Relationship Id="rId42" Type="http://schemas.openxmlformats.org/officeDocument/2006/relationships/image" Target="../media/image74.jpeg"/><Relationship Id="rId47" Type="http://schemas.openxmlformats.org/officeDocument/2006/relationships/image" Target="../media/image79.jpeg"/><Relationship Id="rId50" Type="http://schemas.openxmlformats.org/officeDocument/2006/relationships/image" Target="../media/image82.jpeg"/><Relationship Id="rId55" Type="http://schemas.openxmlformats.org/officeDocument/2006/relationships/image" Target="../media/image87.jpeg"/><Relationship Id="rId63" Type="http://schemas.openxmlformats.org/officeDocument/2006/relationships/image" Target="../media/image9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48.jpeg"/><Relationship Id="rId20" Type="http://schemas.openxmlformats.org/officeDocument/2006/relationships/image" Target="../media/image52.jpeg"/><Relationship Id="rId29" Type="http://schemas.openxmlformats.org/officeDocument/2006/relationships/image" Target="../media/image61.jpeg"/><Relationship Id="rId41" Type="http://schemas.openxmlformats.org/officeDocument/2006/relationships/image" Target="../media/image73.jpeg"/><Relationship Id="rId54" Type="http://schemas.openxmlformats.org/officeDocument/2006/relationships/image" Target="../media/image86.jpeg"/><Relationship Id="rId6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3.jpeg"/><Relationship Id="rId24" Type="http://schemas.openxmlformats.org/officeDocument/2006/relationships/image" Target="../media/image56.jpeg"/><Relationship Id="rId32" Type="http://schemas.openxmlformats.org/officeDocument/2006/relationships/image" Target="../media/image64.jpeg"/><Relationship Id="rId37" Type="http://schemas.openxmlformats.org/officeDocument/2006/relationships/image" Target="../media/image69.jpeg"/><Relationship Id="rId40" Type="http://schemas.openxmlformats.org/officeDocument/2006/relationships/image" Target="../media/image72.jpeg"/><Relationship Id="rId45" Type="http://schemas.openxmlformats.org/officeDocument/2006/relationships/image" Target="../media/image77.jpeg"/><Relationship Id="rId53" Type="http://schemas.openxmlformats.org/officeDocument/2006/relationships/image" Target="../media/image85.jpeg"/><Relationship Id="rId58" Type="http://schemas.openxmlformats.org/officeDocument/2006/relationships/image" Target="../media/image90.jpeg"/><Relationship Id="rId5" Type="http://schemas.openxmlformats.org/officeDocument/2006/relationships/image" Target="../media/image37.jpeg"/><Relationship Id="rId15" Type="http://schemas.openxmlformats.org/officeDocument/2006/relationships/image" Target="../media/image47.jpeg"/><Relationship Id="rId23" Type="http://schemas.openxmlformats.org/officeDocument/2006/relationships/image" Target="../media/image55.jpeg"/><Relationship Id="rId28" Type="http://schemas.openxmlformats.org/officeDocument/2006/relationships/image" Target="../media/image60.jpeg"/><Relationship Id="rId36" Type="http://schemas.openxmlformats.org/officeDocument/2006/relationships/image" Target="../media/image68.jpeg"/><Relationship Id="rId49" Type="http://schemas.openxmlformats.org/officeDocument/2006/relationships/image" Target="../media/image81.jpeg"/><Relationship Id="rId57" Type="http://schemas.openxmlformats.org/officeDocument/2006/relationships/image" Target="../media/image89.jpeg"/><Relationship Id="rId61" Type="http://schemas.openxmlformats.org/officeDocument/2006/relationships/image" Target="../media/image93.jpeg"/><Relationship Id="rId10" Type="http://schemas.openxmlformats.org/officeDocument/2006/relationships/image" Target="../media/image42.jpeg"/><Relationship Id="rId19" Type="http://schemas.openxmlformats.org/officeDocument/2006/relationships/image" Target="../media/image51.jpeg"/><Relationship Id="rId31" Type="http://schemas.openxmlformats.org/officeDocument/2006/relationships/image" Target="../media/image63.jpeg"/><Relationship Id="rId44" Type="http://schemas.openxmlformats.org/officeDocument/2006/relationships/image" Target="../media/image76.jpeg"/><Relationship Id="rId52" Type="http://schemas.openxmlformats.org/officeDocument/2006/relationships/image" Target="../media/image84.jpeg"/><Relationship Id="rId60" Type="http://schemas.openxmlformats.org/officeDocument/2006/relationships/image" Target="../media/image92.jpeg"/><Relationship Id="rId65" Type="http://schemas.openxmlformats.org/officeDocument/2006/relationships/image" Target="../media/image9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Relationship Id="rId14" Type="http://schemas.openxmlformats.org/officeDocument/2006/relationships/image" Target="../media/image46.jpeg"/><Relationship Id="rId22" Type="http://schemas.openxmlformats.org/officeDocument/2006/relationships/image" Target="../media/image54.jpeg"/><Relationship Id="rId27" Type="http://schemas.openxmlformats.org/officeDocument/2006/relationships/image" Target="../media/image59.jpeg"/><Relationship Id="rId30" Type="http://schemas.openxmlformats.org/officeDocument/2006/relationships/image" Target="../media/image62.jpeg"/><Relationship Id="rId35" Type="http://schemas.openxmlformats.org/officeDocument/2006/relationships/image" Target="../media/image67.jpeg"/><Relationship Id="rId43" Type="http://schemas.openxmlformats.org/officeDocument/2006/relationships/image" Target="../media/image75.jpeg"/><Relationship Id="rId48" Type="http://schemas.openxmlformats.org/officeDocument/2006/relationships/image" Target="../media/image80.jpeg"/><Relationship Id="rId56" Type="http://schemas.openxmlformats.org/officeDocument/2006/relationships/image" Target="../media/image88.jpeg"/><Relationship Id="rId64" Type="http://schemas.openxmlformats.org/officeDocument/2006/relationships/image" Target="../media/image96.jpeg"/><Relationship Id="rId8" Type="http://schemas.openxmlformats.org/officeDocument/2006/relationships/image" Target="../media/image40.jpeg"/><Relationship Id="rId51" Type="http://schemas.openxmlformats.org/officeDocument/2006/relationships/image" Target="../media/image83.jpeg"/><Relationship Id="rId3" Type="http://schemas.openxmlformats.org/officeDocument/2006/relationships/image" Target="../media/image35.jpeg"/><Relationship Id="rId12" Type="http://schemas.openxmlformats.org/officeDocument/2006/relationships/image" Target="../media/image44.jpeg"/><Relationship Id="rId17" Type="http://schemas.openxmlformats.org/officeDocument/2006/relationships/image" Target="../media/image49.jpeg"/><Relationship Id="rId25" Type="http://schemas.openxmlformats.org/officeDocument/2006/relationships/image" Target="../media/image57.jpeg"/><Relationship Id="rId33" Type="http://schemas.openxmlformats.org/officeDocument/2006/relationships/image" Target="../media/image65.jpeg"/><Relationship Id="rId38" Type="http://schemas.openxmlformats.org/officeDocument/2006/relationships/image" Target="../media/image70.jpeg"/><Relationship Id="rId46" Type="http://schemas.openxmlformats.org/officeDocument/2006/relationships/image" Target="../media/image78.jpeg"/><Relationship Id="rId59" Type="http://schemas.openxmlformats.org/officeDocument/2006/relationships/image" Target="../media/image9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228600"/>
            <a:ext cx="5721438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Deep Sea </a:t>
            </a:r>
            <a:r>
              <a:rPr lang="en-US" sz="25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Holothuroid</a:t>
            </a:r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Responses to</a:t>
            </a:r>
          </a:p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Nutrient Fluctuations:</a:t>
            </a:r>
          </a:p>
          <a:p>
            <a:pPr algn="ctr"/>
            <a:r>
              <a:rPr lang="en-US" sz="25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Life and Death in the Deep Sea</a:t>
            </a:r>
            <a:endParaRPr lang="en-US" sz="2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http://dsg.mbari.org/images/dsg/Echinodermata/Holothuroidea/Scotoplanes_globosa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0402" y="1558340"/>
            <a:ext cx="4803347" cy="324226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390502" y="4960203"/>
            <a:ext cx="23631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Larissa Clary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MBARI Summer Intern</a:t>
            </a:r>
          </a:p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August 14, 2013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6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75" y="5873750"/>
            <a:ext cx="1295400" cy="755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1524" y="152400"/>
            <a:ext cx="418095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Peniagone</a:t>
            </a:r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sp. </a:t>
            </a:r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nov</a:t>
            </a:r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514600" y="5410200"/>
            <a:ext cx="11430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086600" y="5410200"/>
            <a:ext cx="6096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52578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549305" y="577386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DEC 2006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1708562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2007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1586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2007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26920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SEPT 2007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96029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2009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5197901" y="5767644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MAY 2011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776239" y="5773895"/>
            <a:ext cx="1249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2011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479933" y="578027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2012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730612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2012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7391400" y="5867400"/>
            <a:ext cx="9144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11088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227454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33186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2785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065155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7357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416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57570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5128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3" name="Picture 1" descr="C:\Users\lclary\Dropbox\framegrabs\Pen_sp_nov_multi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066800"/>
            <a:ext cx="2133600" cy="18288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grpSp>
        <p:nvGrpSpPr>
          <p:cNvPr id="55" name="Group 54"/>
          <p:cNvGrpSpPr/>
          <p:nvPr/>
        </p:nvGrpSpPr>
        <p:grpSpPr>
          <a:xfrm>
            <a:off x="762000" y="3124200"/>
            <a:ext cx="7763550" cy="2133600"/>
            <a:chOff x="762000" y="3124200"/>
            <a:chExt cx="7763550" cy="2133600"/>
          </a:xfrm>
        </p:grpSpPr>
        <p:cxnSp>
          <p:nvCxnSpPr>
            <p:cNvPr id="16" name="Straight Connector 15"/>
            <p:cNvCxnSpPr/>
            <p:nvPr/>
          </p:nvCxnSpPr>
          <p:spPr>
            <a:xfrm rot="16200000" flipH="1">
              <a:off x="716635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1405868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2387211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24634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41148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6200000" flipH="1">
              <a:off x="49018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H="1">
              <a:off x="59436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H="1">
              <a:off x="6502012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7653675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810000"/>
              <a:ext cx="82367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8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38400" y="3810000"/>
              <a:ext cx="828167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14800" y="3810000"/>
              <a:ext cx="830534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2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943600" y="3810000"/>
              <a:ext cx="82935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4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696200" y="3810000"/>
              <a:ext cx="82935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7" name="Picture 3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905000" y="3124200"/>
              <a:ext cx="830534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9" name="Picture 5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971800" y="3124200"/>
              <a:ext cx="82367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1" name="Picture 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410200" y="3124200"/>
              <a:ext cx="828167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3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014752" y="3124200"/>
              <a:ext cx="833848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</p:grp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40437" y="1066800"/>
            <a:ext cx="6063126" cy="4038600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24000" y="1066800"/>
            <a:ext cx="6096000" cy="4026939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58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00" y="1066800"/>
            <a:ext cx="6096000" cy="4038448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59" name="Picture 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24000" y="1066800"/>
            <a:ext cx="6096000" cy="4060497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60" name="Picture 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24000" y="1066800"/>
            <a:ext cx="6096000" cy="4026939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61" name="Picture 7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524000" y="1066800"/>
            <a:ext cx="6096230" cy="4038600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62" name="Picture 8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524000" y="1066800"/>
            <a:ext cx="6104940" cy="4038600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63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24000" y="1066800"/>
            <a:ext cx="6096000" cy="4010935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pic>
        <p:nvPicPr>
          <p:cNvPr id="64" name="Picture 1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0" y="1066800"/>
            <a:ext cx="6096000" cy="4032686"/>
          </a:xfrm>
          <a:prstGeom prst="rect">
            <a:avLst/>
          </a:prstGeom>
          <a:noFill/>
          <a:ln w="38100">
            <a:solidFill>
              <a:schemeClr val="accent5"/>
            </a:solidFill>
            <a:miter lim="800000"/>
            <a:headEnd/>
            <a:tailEnd/>
          </a:ln>
          <a:effectLst/>
        </p:spPr>
      </p:pic>
      <p:sp>
        <p:nvSpPr>
          <p:cNvPr id="65" name="Flowchart: Connector 64"/>
          <p:cNvSpPr/>
          <p:nvPr/>
        </p:nvSpPr>
        <p:spPr>
          <a:xfrm>
            <a:off x="2743200" y="1752600"/>
            <a:ext cx="457200" cy="457200"/>
          </a:xfrm>
          <a:prstGeom prst="flowChartConnector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2667000" y="1676400"/>
            <a:ext cx="762000" cy="4572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2590800" y="1752600"/>
            <a:ext cx="762000" cy="4572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65" grpId="0" animBg="1"/>
      <p:bldP spid="65" grpId="1" animBg="1"/>
      <p:bldP spid="65" grpId="2" animBg="1"/>
      <p:bldP spid="65" grpId="3" animBg="1"/>
      <p:bldP spid="66" grpId="0" animBg="1"/>
      <p:bldP spid="66" grpId="1" animBg="1"/>
      <p:bldP spid="67" grpId="0" animBg="1"/>
      <p:bldP spid="67" grpId="1" animBg="1"/>
      <p:bldP spid="67" grpId="2" animBg="1"/>
      <p:bldP spid="67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2" descr="C:\Users\lclary\Dropbox\framegrabs\Scoto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1688" y="1066800"/>
            <a:ext cx="2117112" cy="18288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288362" y="152400"/>
            <a:ext cx="456727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Scotoplanes</a:t>
            </a:r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globosa</a:t>
            </a:r>
            <a:endParaRPr lang="en-US" sz="3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514600" y="5334000"/>
            <a:ext cx="11430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086600" y="5334000"/>
            <a:ext cx="6096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457200" y="52578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 rot="16200000">
            <a:off x="543481" y="577386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DEC 2006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172548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2007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21586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2007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26920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SEPT 2007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96029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2009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5197901" y="5767644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MAY 2011</a:t>
            </a:r>
          </a:p>
        </p:txBody>
      </p:sp>
      <p:sp>
        <p:nvSpPr>
          <p:cNvPr id="23" name="TextBox 22"/>
          <p:cNvSpPr txBox="1"/>
          <p:nvPr/>
        </p:nvSpPr>
        <p:spPr>
          <a:xfrm rot="16200000">
            <a:off x="5776239" y="5773895"/>
            <a:ext cx="1249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2011</a:t>
            </a:r>
          </a:p>
        </p:txBody>
      </p:sp>
      <p:sp>
        <p:nvSpPr>
          <p:cNvPr id="24" name="TextBox 23"/>
          <p:cNvSpPr txBox="1"/>
          <p:nvPr/>
        </p:nvSpPr>
        <p:spPr>
          <a:xfrm rot="16200000">
            <a:off x="7490191" y="578027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2012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6730612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2012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rot="16200000" flipV="1">
            <a:off x="7391400" y="5791201"/>
            <a:ext cx="914400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/>
          <p:cNvGrpSpPr/>
          <p:nvPr/>
        </p:nvGrpSpPr>
        <p:grpSpPr>
          <a:xfrm>
            <a:off x="762000" y="2956560"/>
            <a:ext cx="7746222" cy="2301240"/>
            <a:chOff x="762000" y="2956560"/>
            <a:chExt cx="7746222" cy="2301240"/>
          </a:xfrm>
        </p:grpSpPr>
        <p:cxnSp>
          <p:nvCxnSpPr>
            <p:cNvPr id="26" name="Straight Connector 25"/>
            <p:cNvCxnSpPr/>
            <p:nvPr/>
          </p:nvCxnSpPr>
          <p:spPr>
            <a:xfrm rot="16200000" flipH="1">
              <a:off x="710811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1422790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2387211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4634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41148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H="1">
              <a:off x="49018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16200000" flipH="1">
              <a:off x="59436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6502012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16200000" flipH="1">
              <a:off x="7696199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794760"/>
              <a:ext cx="812023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31178" y="29565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39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71800" y="29565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0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438400" y="37947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1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91000" y="37947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2" name="Picture 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10200" y="29565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3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19800" y="37947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4" name="Picture 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010400" y="29565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45" name="Picture 1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696200" y="3794760"/>
              <a:ext cx="812022" cy="548640"/>
            </a:xfrm>
            <a:prstGeom prst="rect">
              <a:avLst/>
            </a:prstGeom>
            <a:noFill/>
            <a:ln w="9525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</p:grp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133600" y="1219201"/>
            <a:ext cx="5106342" cy="38862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33599" y="1219201"/>
            <a:ext cx="5106347" cy="38862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33599" y="1219201"/>
            <a:ext cx="5106347" cy="38862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33600" y="1219200"/>
            <a:ext cx="5106347" cy="38862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133600" y="1219200"/>
            <a:ext cx="5106347" cy="38862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2133600" y="1219200"/>
            <a:ext cx="5105400" cy="3885479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48" name="Rectangle 47"/>
          <p:cNvSpPr/>
          <p:nvPr/>
        </p:nvSpPr>
        <p:spPr>
          <a:xfrm>
            <a:off x="5105400" y="2590801"/>
            <a:ext cx="1600200" cy="20574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276600" y="2590801"/>
            <a:ext cx="1600200" cy="20574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133600" y="1219200"/>
            <a:ext cx="5105400" cy="3885479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0" name="Rectangle 49"/>
          <p:cNvSpPr/>
          <p:nvPr/>
        </p:nvSpPr>
        <p:spPr>
          <a:xfrm>
            <a:off x="4800600" y="2590801"/>
            <a:ext cx="1600200" cy="20574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2971800" y="1981201"/>
            <a:ext cx="1600200" cy="26670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2133600" y="1219200"/>
            <a:ext cx="5105400" cy="3885479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2" name="Rectangle 51"/>
          <p:cNvSpPr/>
          <p:nvPr/>
        </p:nvSpPr>
        <p:spPr>
          <a:xfrm>
            <a:off x="5105400" y="2667001"/>
            <a:ext cx="1828800" cy="198120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200400" y="2667001"/>
            <a:ext cx="1828800" cy="19812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133600" y="1219200"/>
            <a:ext cx="5105400" cy="3885479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54" name="Rectangle 53"/>
          <p:cNvSpPr/>
          <p:nvPr/>
        </p:nvSpPr>
        <p:spPr>
          <a:xfrm>
            <a:off x="4572000" y="2743201"/>
            <a:ext cx="2057400" cy="198120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3124200" y="2362201"/>
            <a:ext cx="1219200" cy="236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11088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278016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3186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2785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8061960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7357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63416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7570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5128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9" grpId="0" animBg="1"/>
      <p:bldP spid="59" grpId="1" animBg="1"/>
      <p:bldP spid="60" grpId="0" animBg="1"/>
      <p:bldP spid="60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 descr="C:\Users\lclary\Dropbox\framegrabs\Pen_sp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1915" y="1066800"/>
            <a:ext cx="2100170" cy="18288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820559" y="152400"/>
            <a:ext cx="350288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Peniagone</a:t>
            </a:r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sp. 1</a:t>
            </a:r>
            <a:endParaRPr lang="en-US" sz="3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514600" y="5410200"/>
            <a:ext cx="11430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086600" y="5410200"/>
            <a:ext cx="609600" cy="1371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52578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543481" y="577386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DEC 2006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172548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2007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1586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2007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269201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SEPT 2007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396029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2009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5197901" y="5767644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MAY 2011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776239" y="5773895"/>
            <a:ext cx="1249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2011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490191" y="578027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2012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730612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2012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rot="16200000" flipV="1">
            <a:off x="7391400" y="5867400"/>
            <a:ext cx="9144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762000" y="3032760"/>
            <a:ext cx="7766864" cy="2225040"/>
            <a:chOff x="762000" y="3032760"/>
            <a:chExt cx="7766864" cy="2225040"/>
          </a:xfrm>
        </p:grpSpPr>
        <p:cxnSp>
          <p:nvCxnSpPr>
            <p:cNvPr id="16" name="Straight Connector 15"/>
            <p:cNvCxnSpPr/>
            <p:nvPr/>
          </p:nvCxnSpPr>
          <p:spPr>
            <a:xfrm rot="16200000" flipH="1">
              <a:off x="710811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1422790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2387211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24634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41148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16200000" flipH="1">
              <a:off x="4901811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16200000" flipH="1">
              <a:off x="5943600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16200000" flipH="1">
              <a:off x="6502012" y="4343400"/>
              <a:ext cx="1828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7696199" y="48006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2000" y="3947160"/>
              <a:ext cx="831717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36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05000" y="3032760"/>
              <a:ext cx="833848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37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38400" y="3947160"/>
              <a:ext cx="835031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38" name="Picture 5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71800" y="3032760"/>
              <a:ext cx="82935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39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114800" y="3947160"/>
              <a:ext cx="833847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0" name="Picture 7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410200" y="3032760"/>
              <a:ext cx="836215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1" name="Picture 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19800" y="3947160"/>
              <a:ext cx="829350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2" name="Picture 9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010400" y="3032760"/>
              <a:ext cx="833847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43" name="Picture 1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696200" y="3947160"/>
              <a:ext cx="832664" cy="548640"/>
            </a:xfrm>
            <a:prstGeom prst="rect">
              <a:avLst/>
            </a:prstGeom>
            <a:noFill/>
            <a:ln w="9525">
              <a:solidFill>
                <a:schemeClr val="accent5">
                  <a:lumMod val="75000"/>
                </a:schemeClr>
              </a:solidFill>
              <a:miter lim="800000"/>
              <a:headEnd/>
              <a:tailEnd/>
            </a:ln>
            <a:effectLst/>
          </p:spPr>
        </p:pic>
      </p:grpSp>
      <p:sp>
        <p:nvSpPr>
          <p:cNvPr id="44" name="Oval 43"/>
          <p:cNvSpPr/>
          <p:nvPr/>
        </p:nvSpPr>
        <p:spPr>
          <a:xfrm>
            <a:off x="11088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278016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3186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785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8077200" y="661416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73572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3416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5757038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4512827" y="6629400"/>
            <a:ext cx="91440" cy="9144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10819" y="1066800"/>
            <a:ext cx="6122363" cy="40386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24000" y="1066800"/>
            <a:ext cx="6096000" cy="401093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00" y="1066800"/>
            <a:ext cx="6096000" cy="4005251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6" name="Picture 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24000" y="1066800"/>
            <a:ext cx="6104940" cy="40386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7" name="Picture 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23999" y="1066800"/>
            <a:ext cx="6138043" cy="40386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8" name="Picture 7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524000" y="1066800"/>
            <a:ext cx="6155468" cy="40386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59" name="Picture 8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524000" y="1066800"/>
            <a:ext cx="6172200" cy="408309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0" name="Picture 9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24000" y="1066800"/>
            <a:ext cx="6172200" cy="406107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61" name="Picture 1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0" y="1066800"/>
            <a:ext cx="6172200" cy="4066844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20559" y="152400"/>
            <a:ext cx="3502882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Peniagone</a:t>
            </a:r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sp. 1</a:t>
            </a:r>
            <a:endParaRPr lang="en-US" sz="3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eniagone sp 1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1828800"/>
            <a:ext cx="8127999" cy="457200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1380" y="152400"/>
            <a:ext cx="476124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Biomass Conversions</a:t>
            </a:r>
            <a:endParaRPr lang="en-US" sz="3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" y="1295399"/>
            <a:ext cx="8153400" cy="4777901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743200" y="5334000"/>
            <a:ext cx="1066800" cy="609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486400" y="5334000"/>
            <a:ext cx="533400" cy="6096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5638800" y="4800600"/>
            <a:ext cx="9144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76400" y="2057400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n= 9752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4461" y="152400"/>
            <a:ext cx="403507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Acknowledgments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42900" y="1524000"/>
            <a:ext cx="8458200" cy="4038600"/>
            <a:chOff x="228600" y="1371600"/>
            <a:chExt cx="8458200" cy="4038600"/>
          </a:xfrm>
        </p:grpSpPr>
        <p:sp>
          <p:nvSpPr>
            <p:cNvPr id="5" name="TextBox 4"/>
            <p:cNvSpPr txBox="1"/>
            <p:nvPr/>
          </p:nvSpPr>
          <p:spPr>
            <a:xfrm>
              <a:off x="2971800" y="1371600"/>
              <a:ext cx="5715000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Dr. Ken Smith, Linda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Kuhnz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Dr. Christine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Huffard</a:t>
              </a:r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The rest of the Pelagic-Benthic Coupling Lab: Richard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Henthorn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John Ferreira, Paul McGill, Alana Sherman</a:t>
              </a:r>
            </a:p>
            <a:p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MBARI Video Lab: Lonny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Ludsten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Susan Von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Thun</a:t>
              </a:r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George Matsumoto</a:t>
              </a:r>
            </a:p>
            <a:p>
              <a:endPara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Claire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Languionie-Marchais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and the other summer interns</a:t>
              </a:r>
              <a:endPara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" name="Picture 4" descr="http://friends.mlml.calstate.edu/wp-content/uploads/2009/04/mbari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39383" y="1995457"/>
              <a:ext cx="2240280" cy="1306830"/>
            </a:xfrm>
            <a:prstGeom prst="rect">
              <a:avLst/>
            </a:prstGeom>
            <a:noFill/>
          </p:spPr>
        </p:pic>
        <p:pic>
          <p:nvPicPr>
            <p:cNvPr id="1026" name="Picture 2" descr="http://webarchive.nationalarchives.gov.uk/20081027092120/http:/www.noc.soton.ac.uk/nocs/images/noc_header_graphic_v7.gif"/>
            <p:cNvPicPr>
              <a:picLocks noChangeAspect="1" noChangeArrowheads="1"/>
            </p:cNvPicPr>
            <p:nvPr/>
          </p:nvPicPr>
          <p:blipFill>
            <a:blip r:embed="rId3"/>
            <a:srcRect l="1039" t="5333" r="62597" b="25333"/>
            <a:stretch>
              <a:fillRect/>
            </a:stretch>
          </p:blipFill>
          <p:spPr bwMode="auto">
            <a:xfrm>
              <a:off x="228600" y="4495800"/>
              <a:ext cx="2461846" cy="914400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>
            <a:xfrm>
              <a:off x="2971800" y="4783723"/>
              <a:ext cx="5715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Dr. Henry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Ruhl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6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deepseagroup</a:t>
              </a:r>
              <a:r>
                <a:rPr lang="en-US" sz="16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at Southampton University</a:t>
              </a:r>
              <a:endParaRPr lang="en-US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8755" y="152400"/>
            <a:ext cx="798487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Primary Production and the Deep Sea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36394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2" name="Picture 2" descr="http://img.gawkerassets.com/img/18lp0gtq3ynjujpg/origin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6989" y="1066800"/>
            <a:ext cx="8728411" cy="5562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6" name="TextBox 5"/>
          <p:cNvSpPr txBox="1"/>
          <p:nvPr/>
        </p:nvSpPr>
        <p:spPr>
          <a:xfrm flipH="1">
            <a:off x="6858000" y="6400800"/>
            <a:ext cx="2087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latin typeface="Arial" pitchFamily="34" charset="0"/>
                <a:cs typeface="Arial" pitchFamily="34" charset="0"/>
              </a:rPr>
              <a:t>American Scientist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522" y="152400"/>
            <a:ext cx="851867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 Diversity in Deep Sea Holothurians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65061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673" name="Picture 1" descr="C:\Users\lclary\Dropbox\framegrabs\Pen_spnov&amp;vitrea.jpg"/>
          <p:cNvPicPr>
            <a:picLocks noChangeAspect="1" noChangeArrowheads="1"/>
          </p:cNvPicPr>
          <p:nvPr/>
        </p:nvPicPr>
        <p:blipFill>
          <a:blip r:embed="rId3" cstate="print"/>
          <a:srcRect l="4534" r="4779"/>
          <a:stretch>
            <a:fillRect/>
          </a:stretch>
        </p:blipFill>
        <p:spPr bwMode="auto">
          <a:xfrm>
            <a:off x="990841" y="29718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74" name="Picture 2" descr="C:\Users\lclary\Dropbox\framegrabs\Synall.jpg"/>
          <p:cNvPicPr>
            <a:picLocks noChangeAspect="1" noChangeArrowheads="1"/>
          </p:cNvPicPr>
          <p:nvPr/>
        </p:nvPicPr>
        <p:blipFill>
          <a:blip r:embed="rId4" cstate="print"/>
          <a:srcRect l="1606" r="2058"/>
          <a:stretch>
            <a:fillRect/>
          </a:stretch>
        </p:blipFill>
        <p:spPr bwMode="auto">
          <a:xfrm>
            <a:off x="990841" y="11430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75" name="Picture 3" descr="C:\Users\lclary\Dropbox\framegrabs\Pen_pap.jpg"/>
          <p:cNvPicPr>
            <a:picLocks noChangeAspect="1" noChangeArrowheads="1"/>
          </p:cNvPicPr>
          <p:nvPr/>
        </p:nvPicPr>
        <p:blipFill>
          <a:blip r:embed="rId5" cstate="print"/>
          <a:srcRect l="10336" r="12141" b="2240"/>
          <a:stretch>
            <a:fillRect/>
          </a:stretch>
        </p:blipFill>
        <p:spPr bwMode="auto">
          <a:xfrm>
            <a:off x="6477241" y="29718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76" name="Picture 4" descr="C:\Users\lclary\Dropbox\framegrabs\Scoto_multiple.jpg"/>
          <p:cNvPicPr>
            <a:picLocks noChangeAspect="1" noChangeArrowheads="1"/>
          </p:cNvPicPr>
          <p:nvPr/>
        </p:nvPicPr>
        <p:blipFill>
          <a:blip r:embed="rId6" cstate="print"/>
          <a:srcRect l="7128" r="7337"/>
          <a:stretch>
            <a:fillRect/>
          </a:stretch>
        </p:blipFill>
        <p:spPr bwMode="auto">
          <a:xfrm>
            <a:off x="2819641" y="48006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77" name="Picture 5" descr="C:\Users\lclary\Dropbox\framegrabs\Abyssocucumis.jpg"/>
          <p:cNvPicPr>
            <a:picLocks noChangeAspect="1" noChangeArrowheads="1"/>
          </p:cNvPicPr>
          <p:nvPr/>
        </p:nvPicPr>
        <p:blipFill>
          <a:blip r:embed="rId7"/>
          <a:srcRect r="543"/>
          <a:stretch>
            <a:fillRect/>
          </a:stretch>
        </p:blipFill>
        <p:spPr bwMode="auto">
          <a:xfrm>
            <a:off x="990841" y="48006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78" name="Picture 6" descr="C:\Users\lclary\Dropbox\framegrabs\Pen_sp2.jpg"/>
          <p:cNvPicPr>
            <a:picLocks noChangeAspect="1" noChangeArrowheads="1"/>
          </p:cNvPicPr>
          <p:nvPr/>
        </p:nvPicPr>
        <p:blipFill>
          <a:blip r:embed="rId8" cstate="print"/>
          <a:srcRect l="3000" r="7022"/>
          <a:stretch>
            <a:fillRect/>
          </a:stretch>
        </p:blipFill>
        <p:spPr bwMode="auto">
          <a:xfrm>
            <a:off x="2819641" y="11430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0" name="Picture 8" descr="http://dsg.mbari.org/images/dsg/Echinodermata/Holothuroidea/Oneirophanta_mutabilis_01.png"/>
          <p:cNvPicPr>
            <a:picLocks noChangeAspect="1" noChangeArrowheads="1"/>
          </p:cNvPicPr>
          <p:nvPr/>
        </p:nvPicPr>
        <p:blipFill>
          <a:blip r:embed="rId9" cstate="print"/>
          <a:srcRect l="14625" r="17875"/>
          <a:stretch>
            <a:fillRect/>
          </a:stretch>
        </p:blipFill>
        <p:spPr bwMode="auto">
          <a:xfrm>
            <a:off x="2819641" y="29718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1" name="Picture 9" descr="C:\Users\lclary\Dropbox\framegrabs\Paelopatides.jpg"/>
          <p:cNvPicPr>
            <a:picLocks noChangeAspect="1" noChangeArrowheads="1"/>
          </p:cNvPicPr>
          <p:nvPr/>
        </p:nvPicPr>
        <p:blipFill>
          <a:blip r:embed="rId10" cstate="print"/>
          <a:srcRect r="5439"/>
          <a:stretch>
            <a:fillRect/>
          </a:stretch>
        </p:blipFill>
        <p:spPr bwMode="auto">
          <a:xfrm>
            <a:off x="4648441" y="2971800"/>
            <a:ext cx="1691639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2" name="Picture 10" descr="C:\Users\lclary\Dropbox\framegrabs\Pen_sp1_multiple2.jpg"/>
          <p:cNvPicPr>
            <a:picLocks noChangeAspect="1" noChangeArrowheads="1"/>
          </p:cNvPicPr>
          <p:nvPr/>
        </p:nvPicPr>
        <p:blipFill>
          <a:blip r:embed="rId11" cstate="print"/>
          <a:srcRect l="4523" r="5025"/>
          <a:stretch>
            <a:fillRect/>
          </a:stretch>
        </p:blipFill>
        <p:spPr bwMode="auto">
          <a:xfrm>
            <a:off x="6477241" y="11430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3" name="Picture 11" descr="C:\Users\lclary\Dropbox\framegrabs\Elpidia2.jpg"/>
          <p:cNvPicPr>
            <a:picLocks noChangeAspect="1" noChangeArrowheads="1"/>
          </p:cNvPicPr>
          <p:nvPr/>
        </p:nvPicPr>
        <p:blipFill>
          <a:blip r:embed="rId12"/>
          <a:srcRect l="1538" r="6192"/>
          <a:stretch>
            <a:fillRect/>
          </a:stretch>
        </p:blipFill>
        <p:spPr bwMode="auto">
          <a:xfrm>
            <a:off x="4648441" y="11430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6" name="Picture 14" descr="C:\Users\lclary\Dropbox\framegrabs\Pen&amp;Elpidia.jpg"/>
          <p:cNvPicPr>
            <a:picLocks noChangeAspect="1" noChangeArrowheads="1"/>
          </p:cNvPicPr>
          <p:nvPr/>
        </p:nvPicPr>
        <p:blipFill>
          <a:blip r:embed="rId13"/>
          <a:srcRect l="4519" r="5095"/>
          <a:stretch>
            <a:fillRect/>
          </a:stretch>
        </p:blipFill>
        <p:spPr bwMode="auto">
          <a:xfrm>
            <a:off x="4648441" y="48006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8688" name="Picture 16" descr="http://dsg.mbari.org/images/dsg/Echinodermata/Holothuroidea/Psychropotes_longicauda_02.jpg"/>
          <p:cNvPicPr>
            <a:picLocks noChangeAspect="1" noChangeArrowheads="1"/>
          </p:cNvPicPr>
          <p:nvPr/>
        </p:nvPicPr>
        <p:blipFill>
          <a:blip r:embed="rId14" cstate="print"/>
          <a:srcRect l="14625" r="17875"/>
          <a:stretch>
            <a:fillRect/>
          </a:stretch>
        </p:blipFill>
        <p:spPr bwMode="auto">
          <a:xfrm>
            <a:off x="6477241" y="4800600"/>
            <a:ext cx="1691640" cy="169164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33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620000" y="2514600"/>
            <a:ext cx="511629" cy="298450"/>
          </a:xfrm>
          <a:prstGeom prst="rect">
            <a:avLst/>
          </a:prstGeom>
          <a:noFill/>
        </p:spPr>
      </p:pic>
      <p:pic>
        <p:nvPicPr>
          <p:cNvPr id="34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620000" y="4343400"/>
            <a:ext cx="511629" cy="298450"/>
          </a:xfrm>
          <a:prstGeom prst="rect">
            <a:avLst/>
          </a:prstGeom>
          <a:noFill/>
        </p:spPr>
      </p:pic>
      <p:pic>
        <p:nvPicPr>
          <p:cNvPr id="35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620000" y="6178550"/>
            <a:ext cx="511629" cy="298450"/>
          </a:xfrm>
          <a:prstGeom prst="rect">
            <a:avLst/>
          </a:prstGeom>
          <a:noFill/>
        </p:spPr>
      </p:pic>
      <p:pic>
        <p:nvPicPr>
          <p:cNvPr id="36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91200" y="2514600"/>
            <a:ext cx="511629" cy="298450"/>
          </a:xfrm>
          <a:prstGeom prst="rect">
            <a:avLst/>
          </a:prstGeom>
          <a:noFill/>
        </p:spPr>
      </p:pic>
      <p:pic>
        <p:nvPicPr>
          <p:cNvPr id="37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91200" y="4343400"/>
            <a:ext cx="511629" cy="298450"/>
          </a:xfrm>
          <a:prstGeom prst="rect">
            <a:avLst/>
          </a:prstGeom>
          <a:noFill/>
        </p:spPr>
      </p:pic>
      <p:pic>
        <p:nvPicPr>
          <p:cNvPr id="38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791200" y="6178550"/>
            <a:ext cx="511629" cy="298450"/>
          </a:xfrm>
          <a:prstGeom prst="rect">
            <a:avLst/>
          </a:prstGeom>
          <a:noFill/>
        </p:spPr>
      </p:pic>
      <p:pic>
        <p:nvPicPr>
          <p:cNvPr id="39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962400" y="2514600"/>
            <a:ext cx="511629" cy="298450"/>
          </a:xfrm>
          <a:prstGeom prst="rect">
            <a:avLst/>
          </a:prstGeom>
          <a:noFill/>
        </p:spPr>
      </p:pic>
      <p:pic>
        <p:nvPicPr>
          <p:cNvPr id="40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962400" y="4343400"/>
            <a:ext cx="511629" cy="298450"/>
          </a:xfrm>
          <a:prstGeom prst="rect">
            <a:avLst/>
          </a:prstGeom>
          <a:noFill/>
        </p:spPr>
      </p:pic>
      <p:pic>
        <p:nvPicPr>
          <p:cNvPr id="41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962400" y="6178550"/>
            <a:ext cx="511629" cy="298450"/>
          </a:xfrm>
          <a:prstGeom prst="rect">
            <a:avLst/>
          </a:prstGeom>
          <a:noFill/>
        </p:spPr>
      </p:pic>
      <p:pic>
        <p:nvPicPr>
          <p:cNvPr id="42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33600" y="2514600"/>
            <a:ext cx="511629" cy="298450"/>
          </a:xfrm>
          <a:prstGeom prst="rect">
            <a:avLst/>
          </a:prstGeom>
          <a:noFill/>
        </p:spPr>
      </p:pic>
      <p:pic>
        <p:nvPicPr>
          <p:cNvPr id="43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33600" y="4343400"/>
            <a:ext cx="511629" cy="298450"/>
          </a:xfrm>
          <a:prstGeom prst="rect">
            <a:avLst/>
          </a:prstGeom>
          <a:noFill/>
        </p:spPr>
      </p:pic>
      <p:pic>
        <p:nvPicPr>
          <p:cNvPr id="44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133600" y="6178550"/>
            <a:ext cx="511629" cy="298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9000" y="228600"/>
            <a:ext cx="214834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Station M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3"/>
          <a:srcRect l="5527" r="8808" b="3390"/>
          <a:stretch>
            <a:fillRect/>
          </a:stretch>
        </p:blipFill>
        <p:spPr bwMode="auto">
          <a:xfrm>
            <a:off x="228600" y="1447800"/>
            <a:ext cx="5221706" cy="4800600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  <p:pic>
        <p:nvPicPr>
          <p:cNvPr id="26627" name="Picture 3" descr="Dr. Ken Smith stands ready to deploy the Camera Tripod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447800"/>
            <a:ext cx="3107094" cy="228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6629" name="Picture 5" descr="A group of researchers guides a sediment trap over the side of a vessel for deployment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1" y="3962400"/>
            <a:ext cx="3107092" cy="22860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pic>
        <p:nvPicPr>
          <p:cNvPr id="26631" name="Picture 7" descr="The bottom of the sea floor at Station M mainly consists of fine brown sediment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886200" y="1524000"/>
            <a:ext cx="3171825" cy="2333626"/>
          </a:xfrm>
          <a:prstGeom prst="rect">
            <a:avLst/>
          </a:prstGeom>
          <a:noFill/>
        </p:spPr>
      </p:pic>
      <p:pic>
        <p:nvPicPr>
          <p:cNvPr id="8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82200" y="3581400"/>
            <a:ext cx="470263" cy="274320"/>
          </a:xfrm>
          <a:prstGeom prst="rect">
            <a:avLst/>
          </a:prstGeom>
          <a:noFill/>
        </p:spPr>
      </p:pic>
      <p:pic>
        <p:nvPicPr>
          <p:cNvPr id="9" name="Picture 4" descr="http://friends.mlml.calstate.edu/wp-content/uploads/2009/04/mbar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972800" y="5715000"/>
            <a:ext cx="470263" cy="27432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flipH="1">
            <a:off x="3398518" y="6019800"/>
            <a:ext cx="20878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latin typeface="Arial" pitchFamily="34" charset="0"/>
                <a:cs typeface="Arial" pitchFamily="34" charset="0"/>
              </a:rPr>
              <a:t>Linda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Kuhnz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33" name="Picture 9" descr="http://www.montereybayaquarium.org/efc/efc_mbari/content/images/mbari_logo_white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0" y="5943600"/>
            <a:ext cx="422452" cy="274320"/>
          </a:xfrm>
          <a:prstGeom prst="rect">
            <a:avLst/>
          </a:prstGeom>
          <a:noFill/>
        </p:spPr>
      </p:pic>
      <p:pic>
        <p:nvPicPr>
          <p:cNvPr id="12" name="Picture 9" descr="http://www.montereybayaquarium.org/efc/efc_mbari/content/images/mbari_logo_white.gi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0" y="3429000"/>
            <a:ext cx="422452" cy="274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514600" y="3962400"/>
            <a:ext cx="1143000" cy="27432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086600" y="3962400"/>
            <a:ext cx="609600" cy="27432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52578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16200000">
            <a:off x="823271" y="5773864"/>
            <a:ext cx="1249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DEC 2006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1674295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2007</a:t>
            </a:r>
          </a:p>
        </p:txBody>
      </p:sp>
      <p:sp>
        <p:nvSpPr>
          <p:cNvPr id="8" name="TextBox 7"/>
          <p:cNvSpPr txBox="1"/>
          <p:nvPr/>
        </p:nvSpPr>
        <p:spPr>
          <a:xfrm rot="16200000">
            <a:off x="2133600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2007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667000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SEPT 2007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3960294" y="576104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FEB 2009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5249090" y="5767644"/>
            <a:ext cx="1236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MAY 2011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5776239" y="5773895"/>
            <a:ext cx="1249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2011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7293858" y="5780275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NOV 2012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705601" y="5835134"/>
            <a:ext cx="1371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JUNE 2012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914400" y="381000"/>
            <a:ext cx="7543800" cy="4876800"/>
            <a:chOff x="914400" y="381000"/>
            <a:chExt cx="7543800" cy="4876800"/>
          </a:xfrm>
        </p:grpSpPr>
        <p:cxnSp>
          <p:nvCxnSpPr>
            <p:cNvPr id="23" name="Straight Connector 22"/>
            <p:cNvCxnSpPr/>
            <p:nvPr/>
          </p:nvCxnSpPr>
          <p:spPr>
            <a:xfrm rot="16200000" flipH="1">
              <a:off x="-609599" y="3200400"/>
              <a:ext cx="4114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16200000" flipH="1">
              <a:off x="457201" y="3429000"/>
              <a:ext cx="36576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762000" y="3200400"/>
              <a:ext cx="4114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1524000" y="3429000"/>
              <a:ext cx="36576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2514600" y="3200400"/>
              <a:ext cx="4114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3810000" y="3200400"/>
              <a:ext cx="4114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4572000" y="3429000"/>
              <a:ext cx="36576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5334001" y="3200400"/>
              <a:ext cx="41148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16200000" flipH="1">
              <a:off x="6096000" y="3429000"/>
              <a:ext cx="36576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334000" y="3810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038600" y="3810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819400" y="990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286000" y="3810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52600" y="990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14400" y="3810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391400" y="990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858000" y="3810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867400" y="990600"/>
              <a:ext cx="1066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Sampling Period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52" name="Straight Arrow Connector 51"/>
          <p:cNvCxnSpPr/>
          <p:nvPr/>
        </p:nvCxnSpPr>
        <p:spPr>
          <a:xfrm rot="5400000">
            <a:off x="7239000" y="4724400"/>
            <a:ext cx="914400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1447800" y="4343400"/>
            <a:ext cx="6476999" cy="914400"/>
            <a:chOff x="1600201" y="4495800"/>
            <a:chExt cx="6476999" cy="914400"/>
          </a:xfrm>
        </p:grpSpPr>
        <p:cxnSp>
          <p:nvCxnSpPr>
            <p:cNvPr id="45" name="Straight Connector 44"/>
            <p:cNvCxnSpPr/>
            <p:nvPr/>
          </p:nvCxnSpPr>
          <p:spPr>
            <a:xfrm rot="16200000" flipH="1">
              <a:off x="1143001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981201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25146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30480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42672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55626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60960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7086601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16200000" flipH="1">
              <a:off x="7620000" y="4953000"/>
              <a:ext cx="914400" cy="0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Box 58"/>
          <p:cNvSpPr txBox="1"/>
          <p:nvPr/>
        </p:nvSpPr>
        <p:spPr>
          <a:xfrm>
            <a:off x="2655864" y="152400"/>
            <a:ext cx="374493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SamplingPeriods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1143000" y="914400"/>
            <a:ext cx="7010400" cy="4091422"/>
            <a:chOff x="1143000" y="914400"/>
            <a:chExt cx="7010400" cy="409142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43000" y="914400"/>
              <a:ext cx="3657600" cy="2743200"/>
            </a:xfrm>
            <a:prstGeom prst="rect">
              <a:avLst/>
            </a:prstGeom>
            <a:noFill/>
            <a:ln w="38100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pic>
          <p:nvPicPr>
            <p:cNvPr id="24578" name="Picture 2" descr="http://search.mbari.org/ARCHIVE/frameGrabs/Doc%20Ricketts/images/0486/04_50_44_08.jpg"/>
            <p:cNvPicPr>
              <a:picLocks noChangeAspect="1" noChangeArrowheads="1"/>
            </p:cNvPicPr>
            <p:nvPr/>
          </p:nvPicPr>
          <p:blipFill>
            <a:blip r:embed="rId4"/>
            <a:srcRect l="33333" t="16420" r="30000" b="43704"/>
            <a:stretch>
              <a:fillRect/>
            </a:stretch>
          </p:blipFill>
          <p:spPr bwMode="auto">
            <a:xfrm>
              <a:off x="4953000" y="3048000"/>
              <a:ext cx="3200400" cy="1957822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</p:pic>
        <p:pic>
          <p:nvPicPr>
            <p:cNvPr id="24579" name="Picture 3" descr="C:\Users\lclary\Dropbox\framegrabs\June_2007Phytodetritus2.jpg"/>
            <p:cNvPicPr>
              <a:picLocks noChangeAspect="1" noChangeArrowheads="1"/>
            </p:cNvPicPr>
            <p:nvPr/>
          </p:nvPicPr>
          <p:blipFill>
            <a:blip r:embed="rId5"/>
            <a:srcRect l="24375" t="1840" r="25938" b="45000"/>
            <a:stretch>
              <a:fillRect/>
            </a:stretch>
          </p:blipFill>
          <p:spPr bwMode="auto">
            <a:xfrm>
              <a:off x="4953000" y="914400"/>
              <a:ext cx="3200400" cy="1926028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</p:pic>
      </p:grpSp>
      <p:grpSp>
        <p:nvGrpSpPr>
          <p:cNvPr id="64" name="Group 63"/>
          <p:cNvGrpSpPr/>
          <p:nvPr/>
        </p:nvGrpSpPr>
        <p:grpSpPr>
          <a:xfrm>
            <a:off x="533400" y="1143000"/>
            <a:ext cx="8153400" cy="2590800"/>
            <a:chOff x="457200" y="1447800"/>
            <a:chExt cx="8153400" cy="2590800"/>
          </a:xfrm>
        </p:grpSpPr>
        <p:pic>
          <p:nvPicPr>
            <p:cNvPr id="24580" name="Picture 4" descr="C:\Users\lclary\Downloads\02_17_55_07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57200" y="1447800"/>
              <a:ext cx="4600447" cy="2587752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</p:pic>
        <p:grpSp>
          <p:nvGrpSpPr>
            <p:cNvPr id="62" name="Group 61"/>
            <p:cNvGrpSpPr/>
            <p:nvPr/>
          </p:nvGrpSpPr>
          <p:grpSpPr>
            <a:xfrm>
              <a:off x="5257800" y="1447800"/>
              <a:ext cx="3352800" cy="2590800"/>
              <a:chOff x="4038600" y="2362200"/>
              <a:chExt cx="2773682" cy="2057401"/>
            </a:xfrm>
          </p:grpSpPr>
          <p:pic>
            <p:nvPicPr>
              <p:cNvPr id="1029" name="Picture 5" descr="http://jellieszone.com/images/salpa_fusiformis.jpg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038600" y="2362200"/>
                <a:ext cx="2743200" cy="2057401"/>
              </a:xfrm>
              <a:prstGeom prst="rect">
                <a:avLst/>
              </a:prstGeom>
              <a:noFill/>
              <a:ln w="38100">
                <a:solidFill>
                  <a:srgbClr val="00B0F0"/>
                </a:solidFill>
              </a:ln>
            </p:spPr>
          </p:pic>
          <p:sp>
            <p:nvSpPr>
              <p:cNvPr id="49" name="TextBox 48"/>
              <p:cNvSpPr txBox="1"/>
              <p:nvPr/>
            </p:nvSpPr>
            <p:spPr>
              <a:xfrm flipH="1">
                <a:off x="5410200" y="4114800"/>
                <a:ext cx="140208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sz="1200" dirty="0" smtClean="0">
                    <a:solidFill>
                      <a:schemeClr val="bg1">
                        <a:lumMod val="8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David </a:t>
                </a:r>
                <a:r>
                  <a:rPr lang="en-US" sz="1200" dirty="0" err="1" smtClean="0">
                    <a:solidFill>
                      <a:schemeClr val="bg1">
                        <a:lumMod val="8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Worbel</a:t>
                </a:r>
                <a:endParaRPr lang="en-US" sz="1200" dirty="0">
                  <a:solidFill>
                    <a:schemeClr val="bg1">
                      <a:lumMod val="8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63" name="Oval 62"/>
          <p:cNvSpPr/>
          <p:nvPr/>
        </p:nvSpPr>
        <p:spPr>
          <a:xfrm>
            <a:off x="1676400" y="2438400"/>
            <a:ext cx="914400" cy="914400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2057400" y="914400"/>
            <a:ext cx="4724400" cy="3886200"/>
            <a:chOff x="4495800" y="1981200"/>
            <a:chExt cx="3051468" cy="228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495800" y="1981200"/>
              <a:ext cx="3048000" cy="2286000"/>
            </a:xfrm>
            <a:prstGeom prst="rect">
              <a:avLst/>
            </a:prstGeom>
            <a:noFill/>
            <a:ln w="38100">
              <a:solidFill>
                <a:srgbClr val="00B0F0"/>
              </a:solidFill>
              <a:miter lim="800000"/>
              <a:headEnd/>
              <a:tailEnd/>
            </a:ln>
            <a:effectLst/>
          </p:spPr>
        </p:pic>
        <p:sp>
          <p:nvSpPr>
            <p:cNvPr id="53" name="TextBox 52"/>
            <p:cNvSpPr txBox="1"/>
            <p:nvPr/>
          </p:nvSpPr>
          <p:spPr>
            <a:xfrm>
              <a:off x="6400800" y="3962400"/>
              <a:ext cx="11464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i="1" dirty="0" err="1" smtClean="0">
                  <a:solidFill>
                    <a:schemeClr val="bg1">
                      <a:lumMod val="85000"/>
                    </a:schemeClr>
                  </a:solidFill>
                  <a:latin typeface="Arial" pitchFamily="34" charset="0"/>
                  <a:cs typeface="Arial" pitchFamily="34" charset="0"/>
                </a:rPr>
                <a:t>Rhizolenia</a:t>
              </a:r>
              <a:r>
                <a:rPr lang="en-US" sz="1200" i="1" dirty="0" smtClean="0">
                  <a:solidFill>
                    <a:schemeClr val="bg1">
                      <a:lumMod val="8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dirty="0" smtClean="0">
                  <a:solidFill>
                    <a:schemeClr val="bg1">
                      <a:lumMod val="85000"/>
                    </a:schemeClr>
                  </a:solidFill>
                  <a:latin typeface="Arial" pitchFamily="34" charset="0"/>
                  <a:cs typeface="Arial" pitchFamily="34" charset="0"/>
                </a:rPr>
                <a:t>sp.</a:t>
              </a:r>
              <a:endParaRPr lang="en-US" sz="1200" i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  <p:bldP spid="59" grpId="0"/>
      <p:bldP spid="63" grpId="0" animBg="1"/>
      <p:bldP spid="6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9563" y="152400"/>
            <a:ext cx="328487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ROV Transects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30" name="Picture 2" descr="http://www.mbari.org/dmo/vessels_vehicles/Doc_Ricketts/ricketts1_cro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0401" y="1066800"/>
            <a:ext cx="5883199" cy="5562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29563" y="152400"/>
            <a:ext cx="328487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ROV Transects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04_47_08_1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081932" y="2809047"/>
            <a:ext cx="2538703" cy="1430870"/>
          </a:xfrm>
          <a:prstGeom prst="rect">
            <a:avLst/>
          </a:prstGeom>
        </p:spPr>
      </p:pic>
      <p:pic>
        <p:nvPicPr>
          <p:cNvPr id="6" name="Picture 5" descr="04_52_39_0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911555" y="2809047"/>
            <a:ext cx="2538703" cy="1430870"/>
          </a:xfrm>
          <a:prstGeom prst="rect">
            <a:avLst/>
          </a:prstGeom>
        </p:spPr>
      </p:pic>
      <p:pic>
        <p:nvPicPr>
          <p:cNvPr id="7" name="Picture 6" descr="04_49_06_22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491391" y="2809047"/>
            <a:ext cx="2538703" cy="1430870"/>
          </a:xfrm>
          <a:prstGeom prst="rect">
            <a:avLst/>
          </a:prstGeom>
        </p:spPr>
      </p:pic>
      <p:pic>
        <p:nvPicPr>
          <p:cNvPr id="8" name="Picture 7" descr="05_00_56_07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6321013" y="2809047"/>
            <a:ext cx="2538703" cy="14308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635849" y="2257435"/>
            <a:ext cx="5669951" cy="2536399"/>
          </a:xfrm>
          <a:prstGeom prst="rect">
            <a:avLst/>
          </a:prstGeom>
          <a:noFill/>
          <a:ln w="38100" cmpd="sng">
            <a:solidFill>
              <a:srgbClr val="00B0F0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3" name="Rectangle 22"/>
          <p:cNvSpPr/>
          <p:nvPr/>
        </p:nvSpPr>
        <p:spPr>
          <a:xfrm rot="5400000">
            <a:off x="7216064" y="3451936"/>
            <a:ext cx="898434" cy="547762"/>
          </a:xfrm>
          <a:prstGeom prst="rect">
            <a:avLst/>
          </a:prstGeom>
          <a:noFill/>
          <a:ln w="381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05_00_56_0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813" t="22267" r="26562" b="38767"/>
          <a:stretch>
            <a:fillRect/>
          </a:stretch>
        </p:blipFill>
        <p:spPr>
          <a:xfrm>
            <a:off x="3581400" y="4191000"/>
            <a:ext cx="4386943" cy="2362200"/>
          </a:xfrm>
          <a:prstGeom prst="rect">
            <a:avLst/>
          </a:prstGeom>
          <a:ln w="38100" cmpd="sng">
            <a:solidFill>
              <a:srgbClr val="C0504D"/>
            </a:solidFill>
          </a:ln>
        </p:spPr>
      </p:pic>
      <p:grpSp>
        <p:nvGrpSpPr>
          <p:cNvPr id="4" name="Group 44"/>
          <p:cNvGrpSpPr/>
          <p:nvPr/>
        </p:nvGrpSpPr>
        <p:grpSpPr>
          <a:xfrm>
            <a:off x="685800" y="1219200"/>
            <a:ext cx="1994848" cy="3584812"/>
            <a:chOff x="-152400" y="1219200"/>
            <a:chExt cx="1994848" cy="3584812"/>
          </a:xfrm>
        </p:grpSpPr>
        <p:grpSp>
          <p:nvGrpSpPr>
            <p:cNvPr id="14" name="Group 27"/>
            <p:cNvGrpSpPr/>
            <p:nvPr/>
          </p:nvGrpSpPr>
          <p:grpSpPr>
            <a:xfrm>
              <a:off x="-152400" y="1219200"/>
              <a:ext cx="1981995" cy="3574633"/>
              <a:chOff x="685800" y="1219200"/>
              <a:chExt cx="1981995" cy="3574633"/>
            </a:xfrm>
          </p:grpSpPr>
          <p:grpSp>
            <p:nvGrpSpPr>
              <p:cNvPr id="16" name="Group 18"/>
              <p:cNvGrpSpPr/>
              <p:nvPr/>
            </p:nvGrpSpPr>
            <p:grpSpPr>
              <a:xfrm>
                <a:off x="685800" y="1219200"/>
                <a:ext cx="1950049" cy="3574633"/>
                <a:chOff x="685800" y="1219200"/>
                <a:chExt cx="1950049" cy="3574633"/>
              </a:xfrm>
            </p:grpSpPr>
            <p:pic>
              <p:nvPicPr>
                <p:cNvPr id="9" name="Picture 8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BEBA8EAE-BF5A-486C-A8C5-ECC9F3942E4B}">
                      <a14:imgProps xmlns:a14="http://schemas.microsoft.com/office/drawing/2010/main" xmlns="">
                        <a14:imgLayer r:embed="">
                          <a14:imgEffect>
                            <a14:backgroundRemoval t="3743" b="99102" l="8139" r="97311">
                              <a14:backgroundMark x1="59590" y1="35704" x2="59590" y2="3570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685800" y="1219200"/>
                  <a:ext cx="1371744" cy="1294409"/>
                </a:xfrm>
                <a:prstGeom prst="rect">
                  <a:avLst/>
                </a:prstGeom>
                <a:ln w="38100" cmpd="sng">
                  <a:noFill/>
                </a:ln>
              </p:spPr>
            </p:pic>
            <p:cxnSp>
              <p:nvCxnSpPr>
                <p:cNvPr id="10" name="Straight Connector 9"/>
                <p:cNvCxnSpPr>
                  <a:stCxn id="13" idx="2"/>
                </p:cNvCxnSpPr>
                <p:nvPr/>
              </p:nvCxnSpPr>
              <p:spPr>
                <a:xfrm>
                  <a:off x="1410646" y="1943594"/>
                  <a:ext cx="1225203" cy="2850239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>
                  <a:stCxn id="13" idx="7"/>
                </p:cNvCxnSpPr>
                <p:nvPr/>
              </p:nvCxnSpPr>
              <p:spPr>
                <a:xfrm>
                  <a:off x="1607114" y="1866201"/>
                  <a:ext cx="1021146" cy="401725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Oval 12"/>
                <p:cNvSpPr/>
                <p:nvPr/>
              </p:nvSpPr>
              <p:spPr>
                <a:xfrm>
                  <a:off x="1410646" y="1834144"/>
                  <a:ext cx="230177" cy="218902"/>
                </a:xfrm>
                <a:prstGeom prst="ellipse">
                  <a:avLst/>
                </a:prstGeom>
                <a:noFill/>
                <a:ln w="38100" cmpd="sng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25" name="Straight Connector 24"/>
              <p:cNvCxnSpPr/>
              <p:nvPr/>
            </p:nvCxnSpPr>
            <p:spPr>
              <a:xfrm rot="5400000">
                <a:off x="1447800" y="3505199"/>
                <a:ext cx="2438401" cy="1588"/>
              </a:xfrm>
              <a:prstGeom prst="line">
                <a:avLst/>
              </a:prstGeom>
              <a:ln w="38100" cmpd="sng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 28"/>
            <p:cNvGrpSpPr/>
            <p:nvPr/>
          </p:nvGrpSpPr>
          <p:grpSpPr>
            <a:xfrm>
              <a:off x="-152400" y="1219200"/>
              <a:ext cx="1981995" cy="3574633"/>
              <a:chOff x="685800" y="1219200"/>
              <a:chExt cx="1981995" cy="3574633"/>
            </a:xfrm>
          </p:grpSpPr>
          <p:grpSp>
            <p:nvGrpSpPr>
              <p:cNvPr id="18" name="Group 18"/>
              <p:cNvGrpSpPr/>
              <p:nvPr/>
            </p:nvGrpSpPr>
            <p:grpSpPr>
              <a:xfrm>
                <a:off x="685800" y="1219200"/>
                <a:ext cx="1950049" cy="3574633"/>
                <a:chOff x="685800" y="1219200"/>
                <a:chExt cx="1950049" cy="3574633"/>
              </a:xfrm>
            </p:grpSpPr>
            <p:pic>
              <p:nvPicPr>
                <p:cNvPr id="32" name="Picture 31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BEBA8EAE-BF5A-486C-A8C5-ECC9F3942E4B}">
                      <a14:imgProps xmlns:a14="http://schemas.microsoft.com/office/drawing/2010/main" xmlns="">
                        <a14:imgLayer r:embed="">
                          <a14:imgEffect>
                            <a14:backgroundRemoval t="3743" b="99102" l="8139" r="97311">
                              <a14:backgroundMark x1="59590" y1="35704" x2="59590" y2="3570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685800" y="1219200"/>
                  <a:ext cx="1371744" cy="1294409"/>
                </a:xfrm>
                <a:prstGeom prst="rect">
                  <a:avLst/>
                </a:prstGeom>
                <a:ln w="38100" cmpd="sng">
                  <a:noFill/>
                </a:ln>
              </p:spPr>
            </p:pic>
            <p:cxnSp>
              <p:nvCxnSpPr>
                <p:cNvPr id="33" name="Straight Connector 32"/>
                <p:cNvCxnSpPr>
                  <a:stCxn id="35" idx="2"/>
                </p:cNvCxnSpPr>
                <p:nvPr/>
              </p:nvCxnSpPr>
              <p:spPr>
                <a:xfrm>
                  <a:off x="1410646" y="1943594"/>
                  <a:ext cx="1225203" cy="2850239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/>
                <p:cNvCxnSpPr>
                  <a:stCxn id="35" idx="7"/>
                </p:cNvCxnSpPr>
                <p:nvPr/>
              </p:nvCxnSpPr>
              <p:spPr>
                <a:xfrm>
                  <a:off x="1607114" y="1866201"/>
                  <a:ext cx="1021146" cy="401725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Oval 34"/>
                <p:cNvSpPr/>
                <p:nvPr/>
              </p:nvSpPr>
              <p:spPr>
                <a:xfrm>
                  <a:off x="1410646" y="1834144"/>
                  <a:ext cx="230177" cy="218902"/>
                </a:xfrm>
                <a:prstGeom prst="ellipse">
                  <a:avLst/>
                </a:prstGeom>
                <a:noFill/>
                <a:ln w="38100" cmpd="sng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31" name="Straight Connector 30"/>
              <p:cNvCxnSpPr/>
              <p:nvPr/>
            </p:nvCxnSpPr>
            <p:spPr>
              <a:xfrm rot="5400000">
                <a:off x="1447800" y="3505199"/>
                <a:ext cx="2438401" cy="1588"/>
              </a:xfrm>
              <a:prstGeom prst="line">
                <a:avLst/>
              </a:prstGeom>
              <a:ln w="38100" cmpd="sng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Freeform 43"/>
            <p:cNvSpPr/>
            <p:nvPr/>
          </p:nvSpPr>
          <p:spPr>
            <a:xfrm>
              <a:off x="641445" y="1869743"/>
              <a:ext cx="1201003" cy="2934269"/>
            </a:xfrm>
            <a:custGeom>
              <a:avLst/>
              <a:gdLst>
                <a:gd name="connsiteX0" fmla="*/ 136477 w 1201003"/>
                <a:gd name="connsiteY0" fmla="*/ 0 h 2934269"/>
                <a:gd name="connsiteX1" fmla="*/ 1201003 w 1201003"/>
                <a:gd name="connsiteY1" fmla="*/ 423081 h 2934269"/>
                <a:gd name="connsiteX2" fmla="*/ 1201003 w 1201003"/>
                <a:gd name="connsiteY2" fmla="*/ 2934269 h 2934269"/>
                <a:gd name="connsiteX3" fmla="*/ 0 w 1201003"/>
                <a:gd name="connsiteY3" fmla="*/ 177421 h 2934269"/>
                <a:gd name="connsiteX4" fmla="*/ 136477 w 1201003"/>
                <a:gd name="connsiteY4" fmla="*/ 0 h 293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1003" h="2934269">
                  <a:moveTo>
                    <a:pt x="136477" y="0"/>
                  </a:moveTo>
                  <a:lnTo>
                    <a:pt x="1201003" y="423081"/>
                  </a:lnTo>
                  <a:lnTo>
                    <a:pt x="1201003" y="2934269"/>
                  </a:lnTo>
                  <a:lnTo>
                    <a:pt x="0" y="177421"/>
                  </a:lnTo>
                  <a:lnTo>
                    <a:pt x="136477" y="0"/>
                  </a:lnTo>
                  <a:close/>
                </a:path>
              </a:pathLst>
            </a:custGeom>
            <a:solidFill>
              <a:srgbClr val="00B0F0">
                <a:alpha val="37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45"/>
          <p:cNvGrpSpPr/>
          <p:nvPr/>
        </p:nvGrpSpPr>
        <p:grpSpPr>
          <a:xfrm>
            <a:off x="685800" y="1219200"/>
            <a:ext cx="1994848" cy="3584812"/>
            <a:chOff x="-152400" y="1219200"/>
            <a:chExt cx="1994848" cy="3584812"/>
          </a:xfrm>
        </p:grpSpPr>
        <p:grpSp>
          <p:nvGrpSpPr>
            <p:cNvPr id="20" name="Group 27"/>
            <p:cNvGrpSpPr/>
            <p:nvPr/>
          </p:nvGrpSpPr>
          <p:grpSpPr>
            <a:xfrm>
              <a:off x="-152400" y="1219200"/>
              <a:ext cx="1981995" cy="3574633"/>
              <a:chOff x="685800" y="1219200"/>
              <a:chExt cx="1981995" cy="3574633"/>
            </a:xfrm>
          </p:grpSpPr>
          <p:grpSp>
            <p:nvGrpSpPr>
              <p:cNvPr id="21" name="Group 18"/>
              <p:cNvGrpSpPr/>
              <p:nvPr/>
            </p:nvGrpSpPr>
            <p:grpSpPr>
              <a:xfrm>
                <a:off x="685800" y="1219200"/>
                <a:ext cx="1950049" cy="3574633"/>
                <a:chOff x="685800" y="1219200"/>
                <a:chExt cx="1950049" cy="3574633"/>
              </a:xfrm>
            </p:grpSpPr>
            <p:pic>
              <p:nvPicPr>
                <p:cNvPr id="58" name="Picture 57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BEBA8EAE-BF5A-486C-A8C5-ECC9F3942E4B}">
                      <a14:imgProps xmlns:a14="http://schemas.microsoft.com/office/drawing/2010/main" xmlns="">
                        <a14:imgLayer r:embed="">
                          <a14:imgEffect>
                            <a14:backgroundRemoval t="3743" b="99102" l="8139" r="97311">
                              <a14:backgroundMark x1="59590" y1="35704" x2="59590" y2="3570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685800" y="1219200"/>
                  <a:ext cx="1371744" cy="1294409"/>
                </a:xfrm>
                <a:prstGeom prst="rect">
                  <a:avLst/>
                </a:prstGeom>
                <a:ln w="38100" cmpd="sng">
                  <a:noFill/>
                </a:ln>
              </p:spPr>
            </p:pic>
            <p:cxnSp>
              <p:nvCxnSpPr>
                <p:cNvPr id="59" name="Straight Connector 58"/>
                <p:cNvCxnSpPr>
                  <a:stCxn id="61" idx="2"/>
                </p:cNvCxnSpPr>
                <p:nvPr/>
              </p:nvCxnSpPr>
              <p:spPr>
                <a:xfrm>
                  <a:off x="1410646" y="1943594"/>
                  <a:ext cx="1225203" cy="2850239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>
                  <a:stCxn id="61" idx="7"/>
                </p:cNvCxnSpPr>
                <p:nvPr/>
              </p:nvCxnSpPr>
              <p:spPr>
                <a:xfrm>
                  <a:off x="1607114" y="1866201"/>
                  <a:ext cx="1021146" cy="401725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1" name="Oval 60"/>
                <p:cNvSpPr/>
                <p:nvPr/>
              </p:nvSpPr>
              <p:spPr>
                <a:xfrm>
                  <a:off x="1410646" y="1834144"/>
                  <a:ext cx="230177" cy="218902"/>
                </a:xfrm>
                <a:prstGeom prst="ellipse">
                  <a:avLst/>
                </a:prstGeom>
                <a:noFill/>
                <a:ln w="38100" cmpd="sng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7" name="Straight Connector 56"/>
              <p:cNvCxnSpPr/>
              <p:nvPr/>
            </p:nvCxnSpPr>
            <p:spPr>
              <a:xfrm rot="5400000">
                <a:off x="1447800" y="3505199"/>
                <a:ext cx="2438401" cy="1588"/>
              </a:xfrm>
              <a:prstGeom prst="line">
                <a:avLst/>
              </a:prstGeom>
              <a:ln w="38100" cmpd="sng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 28"/>
            <p:cNvGrpSpPr/>
            <p:nvPr/>
          </p:nvGrpSpPr>
          <p:grpSpPr>
            <a:xfrm>
              <a:off x="-152400" y="1219200"/>
              <a:ext cx="1981995" cy="3574633"/>
              <a:chOff x="685800" y="1219200"/>
              <a:chExt cx="1981995" cy="3574633"/>
            </a:xfrm>
          </p:grpSpPr>
          <p:grpSp>
            <p:nvGrpSpPr>
              <p:cNvPr id="24" name="Group 18"/>
              <p:cNvGrpSpPr/>
              <p:nvPr/>
            </p:nvGrpSpPr>
            <p:grpSpPr>
              <a:xfrm>
                <a:off x="685800" y="1219200"/>
                <a:ext cx="1950049" cy="3574633"/>
                <a:chOff x="685800" y="1219200"/>
                <a:chExt cx="1950049" cy="3574633"/>
              </a:xfrm>
            </p:grpSpPr>
            <p:pic>
              <p:nvPicPr>
                <p:cNvPr id="52" name="Picture 51"/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BEBA8EAE-BF5A-486C-A8C5-ECC9F3942E4B}">
                      <a14:imgProps xmlns:a14="http://schemas.microsoft.com/office/drawing/2010/main" xmlns="">
                        <a14:imgLayer r:embed="">
                          <a14:imgEffect>
                            <a14:backgroundRemoval t="3743" b="99102" l="8139" r="97311">
                              <a14:backgroundMark x1="59590" y1="35704" x2="59590" y2="35704"/>
                            </a14:backgroundRemoval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685800" y="1219200"/>
                  <a:ext cx="1371744" cy="1294409"/>
                </a:xfrm>
                <a:prstGeom prst="rect">
                  <a:avLst/>
                </a:prstGeom>
                <a:ln w="38100" cmpd="sng">
                  <a:noFill/>
                </a:ln>
              </p:spPr>
            </p:pic>
            <p:cxnSp>
              <p:nvCxnSpPr>
                <p:cNvPr id="53" name="Straight Connector 52"/>
                <p:cNvCxnSpPr>
                  <a:stCxn id="55" idx="2"/>
                </p:cNvCxnSpPr>
                <p:nvPr/>
              </p:nvCxnSpPr>
              <p:spPr>
                <a:xfrm>
                  <a:off x="1410646" y="1943594"/>
                  <a:ext cx="1225203" cy="2850239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>
                  <a:stCxn id="55" idx="7"/>
                </p:cNvCxnSpPr>
                <p:nvPr/>
              </p:nvCxnSpPr>
              <p:spPr>
                <a:xfrm>
                  <a:off x="1607114" y="1866201"/>
                  <a:ext cx="1021146" cy="401725"/>
                </a:xfrm>
                <a:prstGeom prst="line">
                  <a:avLst/>
                </a:prstGeom>
                <a:ln w="38100" cmpd="sng">
                  <a:solidFill>
                    <a:srgbClr val="00B0F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Oval 54"/>
                <p:cNvSpPr/>
                <p:nvPr/>
              </p:nvSpPr>
              <p:spPr>
                <a:xfrm>
                  <a:off x="1410646" y="1834144"/>
                  <a:ext cx="230177" cy="218902"/>
                </a:xfrm>
                <a:prstGeom prst="ellipse">
                  <a:avLst/>
                </a:prstGeom>
                <a:noFill/>
                <a:ln w="38100" cmpd="sng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 rot="5400000">
                <a:off x="1447800" y="3505199"/>
                <a:ext cx="2438401" cy="1588"/>
              </a:xfrm>
              <a:prstGeom prst="line">
                <a:avLst/>
              </a:prstGeom>
              <a:ln w="38100" cmpd="sng">
                <a:solidFill>
                  <a:srgbClr val="00B0F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9" name="Freeform 48"/>
            <p:cNvSpPr/>
            <p:nvPr/>
          </p:nvSpPr>
          <p:spPr>
            <a:xfrm>
              <a:off x="641445" y="1869743"/>
              <a:ext cx="1201003" cy="2934269"/>
            </a:xfrm>
            <a:custGeom>
              <a:avLst/>
              <a:gdLst>
                <a:gd name="connsiteX0" fmla="*/ 136477 w 1201003"/>
                <a:gd name="connsiteY0" fmla="*/ 0 h 2934269"/>
                <a:gd name="connsiteX1" fmla="*/ 1201003 w 1201003"/>
                <a:gd name="connsiteY1" fmla="*/ 423081 h 2934269"/>
                <a:gd name="connsiteX2" fmla="*/ 1201003 w 1201003"/>
                <a:gd name="connsiteY2" fmla="*/ 2934269 h 2934269"/>
                <a:gd name="connsiteX3" fmla="*/ 0 w 1201003"/>
                <a:gd name="connsiteY3" fmla="*/ 177421 h 2934269"/>
                <a:gd name="connsiteX4" fmla="*/ 136477 w 1201003"/>
                <a:gd name="connsiteY4" fmla="*/ 0 h 293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1003" h="2934269">
                  <a:moveTo>
                    <a:pt x="136477" y="0"/>
                  </a:moveTo>
                  <a:lnTo>
                    <a:pt x="1201003" y="423081"/>
                  </a:lnTo>
                  <a:lnTo>
                    <a:pt x="1201003" y="2934269"/>
                  </a:lnTo>
                  <a:lnTo>
                    <a:pt x="0" y="177421"/>
                  </a:lnTo>
                  <a:lnTo>
                    <a:pt x="136477" y="0"/>
                  </a:lnTo>
                  <a:close/>
                </a:path>
              </a:pathLst>
            </a:custGeom>
            <a:solidFill>
              <a:srgbClr val="00B0F0">
                <a:alpha val="37000"/>
              </a:srgbClr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4.15356E-6 L 0.61597 0.0053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lclary\Dropbox\Screengrabs\Screen Shot 2013-07-01 at 11.41.29 AM.png"/>
          <p:cNvPicPr>
            <a:picLocks noChangeAspect="1" noChangeArrowheads="1"/>
          </p:cNvPicPr>
          <p:nvPr/>
        </p:nvPicPr>
        <p:blipFill>
          <a:blip r:embed="rId3"/>
          <a:srcRect l="2886" t="2692" r="2839" b="5780"/>
          <a:stretch>
            <a:fillRect/>
          </a:stretch>
        </p:blipFill>
        <p:spPr bwMode="auto">
          <a:xfrm>
            <a:off x="762000" y="1066800"/>
            <a:ext cx="7696200" cy="5340221"/>
          </a:xfrm>
          <a:prstGeom prst="rect">
            <a:avLst/>
          </a:prstGeom>
          <a:noFill/>
        </p:spPr>
      </p:pic>
      <p:pic>
        <p:nvPicPr>
          <p:cNvPr id="3" name="Picture 2" descr="C:\Users\lclary\Dropbox\Screengrabs\Screen Shot 2013-07-01 at 11.41.29 AM.png"/>
          <p:cNvPicPr>
            <a:picLocks noChangeAspect="1" noChangeArrowheads="1"/>
          </p:cNvPicPr>
          <p:nvPr/>
        </p:nvPicPr>
        <p:blipFill>
          <a:blip r:embed="rId3"/>
          <a:srcRect l="44454" t="12732" r="7982" b="50000"/>
          <a:stretch>
            <a:fillRect/>
          </a:stretch>
        </p:blipFill>
        <p:spPr bwMode="auto">
          <a:xfrm>
            <a:off x="4191000" y="1676400"/>
            <a:ext cx="3810000" cy="213360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77590" y="152400"/>
            <a:ext cx="598882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Data Collection Using VARS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" y="914400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038600" y="3429000"/>
            <a:ext cx="2057400" cy="1588"/>
          </a:xfrm>
          <a:prstGeom prst="line">
            <a:avLst/>
          </a:prstGeom>
          <a:ln w="57150" cap="sq">
            <a:solidFill>
              <a:srgbClr val="92D050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5372100" y="3543300"/>
            <a:ext cx="381000" cy="304800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42775E-6 L -0.15834 2.4277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34 2.42775E-6 L -0.15834 0.122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7817" y="152400"/>
            <a:ext cx="386836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Size Distributions</a:t>
            </a:r>
            <a:endParaRPr lang="en-US" sz="3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57201" y="912812"/>
            <a:ext cx="8229600" cy="1588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381000" y="1066800"/>
            <a:ext cx="8436669" cy="5715000"/>
            <a:chOff x="21531" y="762000"/>
            <a:chExt cx="9046269" cy="6019800"/>
          </a:xfrm>
        </p:grpSpPr>
        <p:pic>
          <p:nvPicPr>
            <p:cNvPr id="4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36531" y="6096000"/>
              <a:ext cx="10266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1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531" y="762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" name="Picture 1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64531" y="1524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64531" y="2286000"/>
              <a:ext cx="103964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1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79531" y="228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9" name="Picture 1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307531" y="2286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" name="Picture 1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1531" y="5334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64531" y="4572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2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4593531" y="3810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879531" y="1524000"/>
              <a:ext cx="10266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307531" y="4572000"/>
              <a:ext cx="10266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1531" y="6096000"/>
              <a:ext cx="10337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164531" y="762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450531" y="2286000"/>
              <a:ext cx="103964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450531" y="3810000"/>
              <a:ext cx="10337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593531" y="3048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5736531" y="4572000"/>
              <a:ext cx="103964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10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8022531" y="2286000"/>
              <a:ext cx="103373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4593531" y="762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2531" y="5334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1531" y="3810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3450531" y="1524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2307531" y="3810000"/>
              <a:ext cx="1039962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7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1164531" y="3048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8" name="Picture 8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4593531" y="5334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9" name="Picture 9"/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4593531" y="2286000"/>
              <a:ext cx="1039962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" name="Picture 10"/>
            <p:cNvPicPr>
              <a:picLocks noChangeAspect="1" noChangeArrowheads="1"/>
            </p:cNvPicPr>
            <p:nvPr/>
          </p:nvPicPr>
          <p:blipFill>
            <a:blip r:embed="rId29" cstate="print"/>
            <a:srcRect/>
            <a:stretch>
              <a:fillRect/>
            </a:stretch>
          </p:blipFill>
          <p:spPr bwMode="auto">
            <a:xfrm>
              <a:off x="4593531" y="609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0" cstate="print"/>
            <a:srcRect/>
            <a:stretch>
              <a:fillRect/>
            </a:stretch>
          </p:blipFill>
          <p:spPr bwMode="auto">
            <a:xfrm>
              <a:off x="5736531" y="5334000"/>
              <a:ext cx="103964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2" name="Picture 3"/>
            <p:cNvPicPr>
              <a:picLocks noChangeAspect="1" noChangeArrowheads="1"/>
            </p:cNvPicPr>
            <p:nvPr/>
          </p:nvPicPr>
          <p:blipFill>
            <a:blip r:embed="rId31" cstate="print"/>
            <a:srcRect/>
            <a:stretch>
              <a:fillRect/>
            </a:stretch>
          </p:blipFill>
          <p:spPr bwMode="auto">
            <a:xfrm>
              <a:off x="6879531" y="4572000"/>
              <a:ext cx="104231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3" name="Picture 4"/>
            <p:cNvPicPr>
              <a:picLocks noChangeAspect="1" noChangeArrowheads="1"/>
            </p:cNvPicPr>
            <p:nvPr/>
          </p:nvPicPr>
          <p:blipFill>
            <a:blip r:embed="rId32" cstate="print"/>
            <a:srcRect/>
            <a:stretch>
              <a:fillRect/>
            </a:stretch>
          </p:blipFill>
          <p:spPr bwMode="auto">
            <a:xfrm>
              <a:off x="4593531" y="1524000"/>
              <a:ext cx="10437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4" name="Picture 5"/>
            <p:cNvPicPr>
              <a:picLocks noChangeAspect="1" noChangeArrowheads="1"/>
            </p:cNvPicPr>
            <p:nvPr/>
          </p:nvPicPr>
          <p:blipFill>
            <a:blip r:embed="rId33" cstate="print"/>
            <a:srcRect/>
            <a:stretch>
              <a:fillRect/>
            </a:stretch>
          </p:blipFill>
          <p:spPr bwMode="auto">
            <a:xfrm>
              <a:off x="2307531" y="609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5" name="Picture 6"/>
            <p:cNvPicPr>
              <a:picLocks noChangeAspect="1" noChangeArrowheads="1"/>
            </p:cNvPicPr>
            <p:nvPr/>
          </p:nvPicPr>
          <p:blipFill>
            <a:blip r:embed="rId34" cstate="print"/>
            <a:srcRect/>
            <a:stretch>
              <a:fillRect/>
            </a:stretch>
          </p:blipFill>
          <p:spPr bwMode="auto">
            <a:xfrm>
              <a:off x="3450531" y="762000"/>
              <a:ext cx="104231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6" name="Picture 7"/>
            <p:cNvPicPr>
              <a:picLocks noChangeAspect="1" noChangeArrowheads="1"/>
            </p:cNvPicPr>
            <p:nvPr/>
          </p:nvPicPr>
          <p:blipFill>
            <a:blip r:embed="rId35" cstate="print"/>
            <a:srcRect/>
            <a:stretch>
              <a:fillRect/>
            </a:stretch>
          </p:blipFill>
          <p:spPr bwMode="auto">
            <a:xfrm>
              <a:off x="8022531" y="762000"/>
              <a:ext cx="104526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7" name="Picture 8"/>
            <p:cNvPicPr>
              <a:picLocks noChangeAspect="1" noChangeArrowheads="1"/>
            </p:cNvPicPr>
            <p:nvPr/>
          </p:nvPicPr>
          <p:blipFill>
            <a:blip r:embed="rId36" cstate="print"/>
            <a:srcRect/>
            <a:stretch>
              <a:fillRect/>
            </a:stretch>
          </p:blipFill>
          <p:spPr bwMode="auto">
            <a:xfrm>
              <a:off x="2307531" y="1524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8" name="Picture 9"/>
            <p:cNvPicPr>
              <a:picLocks noChangeAspect="1" noChangeArrowheads="1"/>
            </p:cNvPicPr>
            <p:nvPr/>
          </p:nvPicPr>
          <p:blipFill>
            <a:blip r:embed="rId37" cstate="print"/>
            <a:srcRect/>
            <a:stretch>
              <a:fillRect/>
            </a:stretch>
          </p:blipFill>
          <p:spPr bwMode="auto">
            <a:xfrm>
              <a:off x="21531" y="2286000"/>
              <a:ext cx="104231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9" name="Picture 10"/>
            <p:cNvPicPr>
              <a:picLocks noChangeAspect="1" noChangeArrowheads="1"/>
            </p:cNvPicPr>
            <p:nvPr/>
          </p:nvPicPr>
          <p:blipFill>
            <a:blip r:embed="rId38" cstate="print"/>
            <a:srcRect/>
            <a:stretch>
              <a:fillRect/>
            </a:stretch>
          </p:blipFill>
          <p:spPr bwMode="auto">
            <a:xfrm>
              <a:off x="6879531" y="5334000"/>
              <a:ext cx="1040831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49" name="Picture 2"/>
            <p:cNvPicPr>
              <a:picLocks noChangeAspect="1" noChangeArrowheads="1"/>
            </p:cNvPicPr>
            <p:nvPr/>
          </p:nvPicPr>
          <p:blipFill>
            <a:blip r:embed="rId39" cstate="print"/>
            <a:srcRect/>
            <a:stretch>
              <a:fillRect/>
            </a:stretch>
          </p:blipFill>
          <p:spPr bwMode="auto">
            <a:xfrm>
              <a:off x="8022531" y="6096000"/>
              <a:ext cx="102958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0" name="Picture 3"/>
            <p:cNvPicPr>
              <a:picLocks noChangeAspect="1" noChangeArrowheads="1"/>
            </p:cNvPicPr>
            <p:nvPr/>
          </p:nvPicPr>
          <p:blipFill>
            <a:blip r:embed="rId40" cstate="print"/>
            <a:srcRect/>
            <a:stretch>
              <a:fillRect/>
            </a:stretch>
          </p:blipFill>
          <p:spPr bwMode="auto">
            <a:xfrm>
              <a:off x="2307531" y="3048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41" cstate="print"/>
            <a:srcRect/>
            <a:stretch>
              <a:fillRect/>
            </a:stretch>
          </p:blipFill>
          <p:spPr bwMode="auto">
            <a:xfrm>
              <a:off x="6879531" y="762000"/>
              <a:ext cx="103520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2" name="Picture 5"/>
            <p:cNvPicPr>
              <a:picLocks noChangeAspect="1" noChangeArrowheads="1"/>
            </p:cNvPicPr>
            <p:nvPr/>
          </p:nvPicPr>
          <p:blipFill>
            <a:blip r:embed="rId42" cstate="print"/>
            <a:srcRect/>
            <a:stretch>
              <a:fillRect/>
            </a:stretch>
          </p:blipFill>
          <p:spPr bwMode="auto">
            <a:xfrm>
              <a:off x="1164531" y="5334000"/>
              <a:ext cx="102958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3" name="Picture 6"/>
            <p:cNvPicPr>
              <a:picLocks noChangeAspect="1" noChangeArrowheads="1"/>
            </p:cNvPicPr>
            <p:nvPr/>
          </p:nvPicPr>
          <p:blipFill>
            <a:blip r:embed="rId43" cstate="print"/>
            <a:srcRect/>
            <a:stretch>
              <a:fillRect/>
            </a:stretch>
          </p:blipFill>
          <p:spPr bwMode="auto">
            <a:xfrm>
              <a:off x="1164531" y="6096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4" name="Picture 7"/>
            <p:cNvPicPr>
              <a:picLocks noChangeAspect="1" noChangeArrowheads="1"/>
            </p:cNvPicPr>
            <p:nvPr/>
          </p:nvPicPr>
          <p:blipFill>
            <a:blip r:embed="rId44" cstate="print"/>
            <a:srcRect/>
            <a:stretch>
              <a:fillRect/>
            </a:stretch>
          </p:blipFill>
          <p:spPr bwMode="auto">
            <a:xfrm>
              <a:off x="3450531" y="4572000"/>
              <a:ext cx="103520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5" name="Picture 8"/>
            <p:cNvPicPr>
              <a:picLocks noChangeAspect="1" noChangeArrowheads="1"/>
            </p:cNvPicPr>
            <p:nvPr/>
          </p:nvPicPr>
          <p:blipFill>
            <a:blip r:embed="rId45" cstate="print"/>
            <a:srcRect/>
            <a:stretch>
              <a:fillRect/>
            </a:stretch>
          </p:blipFill>
          <p:spPr bwMode="auto">
            <a:xfrm>
              <a:off x="5736531" y="228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6" name="Picture 9"/>
            <p:cNvPicPr>
              <a:picLocks noChangeAspect="1" noChangeArrowheads="1"/>
            </p:cNvPicPr>
            <p:nvPr/>
          </p:nvPicPr>
          <p:blipFill>
            <a:blip r:embed="rId46" cstate="print"/>
            <a:srcRect/>
            <a:stretch>
              <a:fillRect/>
            </a:stretch>
          </p:blipFill>
          <p:spPr bwMode="auto">
            <a:xfrm>
              <a:off x="8022531" y="3048000"/>
              <a:ext cx="104231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7" name="Picture 10"/>
            <p:cNvPicPr>
              <a:picLocks noChangeAspect="1" noChangeArrowheads="1"/>
            </p:cNvPicPr>
            <p:nvPr/>
          </p:nvPicPr>
          <p:blipFill>
            <a:blip r:embed="rId47" cstate="print"/>
            <a:srcRect/>
            <a:stretch>
              <a:fillRect/>
            </a:stretch>
          </p:blipFill>
          <p:spPr bwMode="auto">
            <a:xfrm>
              <a:off x="3450531" y="609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48" cstate="print"/>
            <a:srcRect/>
            <a:stretch>
              <a:fillRect/>
            </a:stretch>
          </p:blipFill>
          <p:spPr bwMode="auto">
            <a:xfrm>
              <a:off x="8022531" y="1524000"/>
              <a:ext cx="1034457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9" name="Picture 3"/>
            <p:cNvPicPr>
              <a:picLocks noChangeAspect="1" noChangeArrowheads="1"/>
            </p:cNvPicPr>
            <p:nvPr/>
          </p:nvPicPr>
          <p:blipFill>
            <a:blip r:embed="rId49" cstate="print"/>
            <a:srcRect/>
            <a:stretch>
              <a:fillRect/>
            </a:stretch>
          </p:blipFill>
          <p:spPr bwMode="auto">
            <a:xfrm>
              <a:off x="21531" y="4572000"/>
              <a:ext cx="1035933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0" name="Picture 4"/>
            <p:cNvPicPr>
              <a:picLocks noChangeAspect="1" noChangeArrowheads="1"/>
            </p:cNvPicPr>
            <p:nvPr/>
          </p:nvPicPr>
          <p:blipFill>
            <a:blip r:embed="rId50" cstate="print"/>
            <a:srcRect/>
            <a:stretch>
              <a:fillRect/>
            </a:stretch>
          </p:blipFill>
          <p:spPr bwMode="auto">
            <a:xfrm>
              <a:off x="5736531" y="1524000"/>
              <a:ext cx="1035933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" name="Picture 5"/>
            <p:cNvPicPr>
              <a:picLocks noChangeAspect="1" noChangeArrowheads="1"/>
            </p:cNvPicPr>
            <p:nvPr/>
          </p:nvPicPr>
          <p:blipFill>
            <a:blip r:embed="rId51" cstate="print"/>
            <a:srcRect/>
            <a:stretch>
              <a:fillRect/>
            </a:stretch>
          </p:blipFill>
          <p:spPr bwMode="auto">
            <a:xfrm>
              <a:off x="5736531" y="762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2" name="Picture 6"/>
            <p:cNvPicPr>
              <a:picLocks noChangeAspect="1" noChangeArrowheads="1"/>
            </p:cNvPicPr>
            <p:nvPr/>
          </p:nvPicPr>
          <p:blipFill>
            <a:blip r:embed="rId52" cstate="print"/>
            <a:srcRect/>
            <a:stretch>
              <a:fillRect/>
            </a:stretch>
          </p:blipFill>
          <p:spPr bwMode="auto">
            <a:xfrm>
              <a:off x="21531" y="3048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3" name="Picture 7"/>
            <p:cNvPicPr>
              <a:picLocks noChangeAspect="1" noChangeArrowheads="1"/>
            </p:cNvPicPr>
            <p:nvPr/>
          </p:nvPicPr>
          <p:blipFill>
            <a:blip r:embed="rId53" cstate="print"/>
            <a:srcRect/>
            <a:stretch>
              <a:fillRect/>
            </a:stretch>
          </p:blipFill>
          <p:spPr bwMode="auto">
            <a:xfrm>
              <a:off x="6879531" y="3810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4" name="Picture 8"/>
            <p:cNvPicPr>
              <a:picLocks noChangeAspect="1" noChangeArrowheads="1"/>
            </p:cNvPicPr>
            <p:nvPr/>
          </p:nvPicPr>
          <p:blipFill>
            <a:blip r:embed="rId54" cstate="print"/>
            <a:srcRect/>
            <a:stretch>
              <a:fillRect/>
            </a:stretch>
          </p:blipFill>
          <p:spPr bwMode="auto">
            <a:xfrm>
              <a:off x="1164531" y="3810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5" name="Picture 9"/>
            <p:cNvPicPr>
              <a:picLocks noChangeAspect="1" noChangeArrowheads="1"/>
            </p:cNvPicPr>
            <p:nvPr/>
          </p:nvPicPr>
          <p:blipFill>
            <a:blip r:embed="rId55" cstate="print"/>
            <a:srcRect/>
            <a:stretch>
              <a:fillRect/>
            </a:stretch>
          </p:blipFill>
          <p:spPr bwMode="auto">
            <a:xfrm>
              <a:off x="3450531" y="5334000"/>
              <a:ext cx="1038168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" name="Picture 10"/>
            <p:cNvPicPr>
              <a:picLocks noChangeAspect="1" noChangeArrowheads="1"/>
            </p:cNvPicPr>
            <p:nvPr/>
          </p:nvPicPr>
          <p:blipFill>
            <a:blip r:embed="rId56" cstate="print"/>
            <a:srcRect/>
            <a:stretch>
              <a:fillRect/>
            </a:stretch>
          </p:blipFill>
          <p:spPr bwMode="auto">
            <a:xfrm>
              <a:off x="6879531" y="6096000"/>
              <a:ext cx="103668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7" name="Picture 2"/>
            <p:cNvPicPr>
              <a:picLocks noChangeAspect="1" noChangeArrowheads="1"/>
            </p:cNvPicPr>
            <p:nvPr/>
          </p:nvPicPr>
          <p:blipFill>
            <a:blip r:embed="rId57" cstate="print"/>
            <a:srcRect/>
            <a:stretch>
              <a:fillRect/>
            </a:stretch>
          </p:blipFill>
          <p:spPr bwMode="auto">
            <a:xfrm>
              <a:off x="4593531" y="4572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8" name="Picture 3"/>
            <p:cNvPicPr>
              <a:picLocks noChangeAspect="1" noChangeArrowheads="1"/>
            </p:cNvPicPr>
            <p:nvPr/>
          </p:nvPicPr>
          <p:blipFill>
            <a:blip r:embed="rId58" cstate="print"/>
            <a:srcRect/>
            <a:stretch>
              <a:fillRect/>
            </a:stretch>
          </p:blipFill>
          <p:spPr bwMode="auto">
            <a:xfrm>
              <a:off x="3450531" y="3048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9" name="Picture 4"/>
            <p:cNvPicPr>
              <a:picLocks noChangeAspect="1" noChangeArrowheads="1"/>
            </p:cNvPicPr>
            <p:nvPr/>
          </p:nvPicPr>
          <p:blipFill>
            <a:blip r:embed="rId59" cstate="print"/>
            <a:srcRect/>
            <a:stretch>
              <a:fillRect/>
            </a:stretch>
          </p:blipFill>
          <p:spPr bwMode="auto">
            <a:xfrm>
              <a:off x="6879531" y="3048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0" name="Picture 5"/>
            <p:cNvPicPr>
              <a:picLocks noChangeAspect="1" noChangeArrowheads="1"/>
            </p:cNvPicPr>
            <p:nvPr/>
          </p:nvPicPr>
          <p:blipFill>
            <a:blip r:embed="rId60" cstate="print"/>
            <a:srcRect/>
            <a:stretch>
              <a:fillRect/>
            </a:stretch>
          </p:blipFill>
          <p:spPr bwMode="auto">
            <a:xfrm>
              <a:off x="5736531" y="3810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1" name="Picture 6"/>
            <p:cNvPicPr>
              <a:picLocks noChangeAspect="1" noChangeArrowheads="1"/>
            </p:cNvPicPr>
            <p:nvPr/>
          </p:nvPicPr>
          <p:blipFill>
            <a:blip r:embed="rId61" cstate="print"/>
            <a:srcRect/>
            <a:stretch>
              <a:fillRect/>
            </a:stretch>
          </p:blipFill>
          <p:spPr bwMode="auto">
            <a:xfrm>
              <a:off x="8022531" y="4572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2" name="Picture 7"/>
            <p:cNvPicPr>
              <a:picLocks noChangeAspect="1" noChangeArrowheads="1"/>
            </p:cNvPicPr>
            <p:nvPr/>
          </p:nvPicPr>
          <p:blipFill>
            <a:blip r:embed="rId62" cstate="print"/>
            <a:srcRect/>
            <a:stretch>
              <a:fillRect/>
            </a:stretch>
          </p:blipFill>
          <p:spPr bwMode="auto">
            <a:xfrm>
              <a:off x="8022531" y="3810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3" name="Picture 8"/>
            <p:cNvPicPr>
              <a:picLocks noChangeAspect="1" noChangeArrowheads="1"/>
            </p:cNvPicPr>
            <p:nvPr/>
          </p:nvPicPr>
          <p:blipFill>
            <a:blip r:embed="rId63" cstate="print"/>
            <a:srcRect/>
            <a:stretch>
              <a:fillRect/>
            </a:stretch>
          </p:blipFill>
          <p:spPr bwMode="auto">
            <a:xfrm>
              <a:off x="21531" y="1524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4" name="Picture 9"/>
            <p:cNvPicPr>
              <a:picLocks noChangeAspect="1" noChangeArrowheads="1"/>
            </p:cNvPicPr>
            <p:nvPr/>
          </p:nvPicPr>
          <p:blipFill>
            <a:blip r:embed="rId64" cstate="print"/>
            <a:srcRect/>
            <a:stretch>
              <a:fillRect/>
            </a:stretch>
          </p:blipFill>
          <p:spPr bwMode="auto">
            <a:xfrm>
              <a:off x="2307531" y="5334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5" name="Picture 10"/>
            <p:cNvPicPr>
              <a:picLocks noChangeAspect="1" noChangeArrowheads="1"/>
            </p:cNvPicPr>
            <p:nvPr/>
          </p:nvPicPr>
          <p:blipFill>
            <a:blip r:embed="rId65" cstate="print"/>
            <a:srcRect/>
            <a:stretch>
              <a:fillRect/>
            </a:stretch>
          </p:blipFill>
          <p:spPr bwMode="auto">
            <a:xfrm>
              <a:off x="5736531" y="3048000"/>
              <a:ext cx="1026629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7" name="Picture 6"/>
            <p:cNvPicPr>
              <a:picLocks noChangeAspect="1" noChangeArrowheads="1"/>
            </p:cNvPicPr>
            <p:nvPr/>
          </p:nvPicPr>
          <p:blipFill>
            <a:blip r:embed="rId34" cstate="print"/>
            <a:srcRect/>
            <a:stretch>
              <a:fillRect/>
            </a:stretch>
          </p:blipFill>
          <p:spPr bwMode="auto">
            <a:xfrm>
              <a:off x="2307531" y="762000"/>
              <a:ext cx="1042310" cy="68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8306</TotalTime>
  <Words>359</Words>
  <Application>Microsoft Office PowerPoint</Application>
  <PresentationFormat>On-screen Show (4:3)</PresentationFormat>
  <Paragraphs>107</Paragraphs>
  <Slides>15</Slides>
  <Notes>11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191</cp:revision>
  <dcterms:created xsi:type="dcterms:W3CDTF">2013-08-06T20:24:45Z</dcterms:created>
  <dcterms:modified xsi:type="dcterms:W3CDTF">2013-08-12T15:30:42Z</dcterms:modified>
</cp:coreProperties>
</file>