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10_C2E39D62.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97" r:id="rId4"/>
    <p:sldId id="298" r:id="rId5"/>
    <p:sldId id="299" r:id="rId6"/>
    <p:sldId id="300" r:id="rId7"/>
    <p:sldId id="258" r:id="rId8"/>
    <p:sldId id="260" r:id="rId9"/>
    <p:sldId id="261" r:id="rId10"/>
    <p:sldId id="295" r:id="rId11"/>
    <p:sldId id="268" r:id="rId12"/>
    <p:sldId id="269" r:id="rId13"/>
    <p:sldId id="294" r:id="rId14"/>
    <p:sldId id="280" r:id="rId15"/>
    <p:sldId id="271" r:id="rId16"/>
    <p:sldId id="272" r:id="rId17"/>
    <p:sldId id="274" r:id="rId18"/>
    <p:sldId id="273" r:id="rId19"/>
    <p:sldId id="275" r:id="rId20"/>
    <p:sldId id="276" r:id="rId21"/>
    <p:sldId id="277" r:id="rId22"/>
    <p:sldId id="278" r:id="rId23"/>
    <p:sldId id="279" r:id="rId24"/>
    <p:sldId id="290" r:id="rId25"/>
    <p:sldId id="281" r:id="rId26"/>
    <p:sldId id="282" r:id="rId27"/>
    <p:sldId id="283" r:id="rId28"/>
    <p:sldId id="284" r:id="rId29"/>
    <p:sldId id="285" r:id="rId30"/>
    <p:sldId id="286" r:id="rId31"/>
    <p:sldId id="287" r:id="rId32"/>
    <p:sldId id="267" r:id="rId33"/>
    <p:sldId id="289" r:id="rId34"/>
    <p:sldId id="291" r:id="rId35"/>
    <p:sldId id="29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C3A71-B056-FDBA-CD99-800BB07969B0}" name="Johann Voigtlander" initials="JV" userId="S::jvoigtlander@mbari.org::302be7f8-3c60-4373-a460-6aabe2265288" providerId="AD"/>
  <p188:author id="{9708D4A5-80E0-3E8E-888C-C6F9A25B0E3C}" name="Alana Sherman" initials="AS" userId="S::alana@mbari.org::8eeb9ec1-6395-4032-847c-c446edccfa8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BD310"/>
    <a:srgbClr val="F9D511"/>
    <a:srgbClr val="FAD411"/>
    <a:srgbClr val="F9D3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23" d="100"/>
          <a:sy n="123" d="100"/>
        </p:scale>
        <p:origin x="9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omments/modernComment_110_C2E39D62.xml><?xml version="1.0" encoding="utf-8"?>
<p188:cmLst xmlns:a="http://schemas.openxmlformats.org/drawingml/2006/main" xmlns:r="http://schemas.openxmlformats.org/officeDocument/2006/relationships" xmlns:p188="http://schemas.microsoft.com/office/powerpoint/2018/8/main">
  <p188:cm id="{6CC8D1B3-60A9-B04E-A2F2-9D44377CA482}" authorId="{9708D4A5-80E0-3E8E-888C-C6F9A25B0E3C}" created="2026-05-18T22:36:43.577">
    <ac:txMkLst xmlns:ac="http://schemas.microsoft.com/office/drawing/2013/main/command">
      <pc:docMk xmlns:pc="http://schemas.microsoft.com/office/powerpoint/2013/main/command"/>
      <pc:sldMk xmlns:pc="http://schemas.microsoft.com/office/powerpoint/2013/main/command" cId="3269696866" sldId="272"/>
      <ac:spMk id="3" creationId="{3F598E57-E0C6-4A60-955A-0FA4B35321D8}"/>
      <ac:txMk cp="354" len="54">
        <ac:context len="473" hash="1096751602"/>
      </ac:txMk>
    </ac:txMkLst>
    <p188:pos x="5330952" y="3668015"/>
    <p188:replyLst>
      <p188:reply id="{51B1F391-0329-4CCE-A2FC-4BF4A7CBDF3F}" authorId="{E24C3A71-B056-FDBA-CD99-800BB07969B0}" created="2026-05-19T16:34:57.235">
        <p188:txBody>
          <a:bodyPr/>
          <a:lstStyle/>
          <a:p>
            <a:r>
              <a:rPr lang="en-US"/>
              <a:t>Agreed!
</a:t>
            </a:r>
          </a:p>
        </p188:txBody>
      </p188:reply>
    </p188:replyLst>
    <p188:txBody>
      <a:bodyPr/>
      <a:lstStyle/>
      <a:p>
        <a:r>
          <a:rPr lang="en-US"/>
          <a:t>@johann@mbari.org I think this is confusing, do you want to say two operators in the Control Van managing telemetry and at the ready to take over vehicle control?</a:t>
        </a:r>
      </a:p>
    </p188:txBody>
  </p188:cm>
</p188:cmLst>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E694-316A-4AA2-80BB-7F3271D832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9489F6-E5F1-4B8B-9F2F-4A62886671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94BE7D-1BC0-49ED-B3D6-6C50A705D593}"/>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99EEC51D-0E4D-4956-B943-493D25FDB3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58D51B-06AE-4C60-9F04-44DBFA95DB36}"/>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265047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4122C-B45A-4D08-B75B-B0B544CC8D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4BEE87-2834-4914-8BBA-6C3A498FD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2BA95-3AB5-42A5-8A54-CE3426CD3EF0}"/>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C7ADF96D-2297-423F-A4D7-ED9B021A1F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DED6D-E968-4789-99E4-BC47679363D6}"/>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2863723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C87CD4-9CCA-423F-B18D-7CBA8C9FC0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EA2563-0D1F-4616-9E71-76630AF783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4C0D5-23C9-49B9-82D8-52F21997FFA0}"/>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F8355BF7-7E24-4A2B-BCD7-4C1A852D7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65780-0549-49B3-A209-D3EBF0C8ACCD}"/>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341450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A3D07-AA1D-49A3-B56B-6024BB85EA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3695C8-2FA1-499B-A5F8-993A14EA92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C45AD-679A-4BD0-809A-F65E65CC5D97}"/>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D8CE5384-ABAC-4C7A-9912-CA2BDD7507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B3629-4C7B-41F2-A055-4B0535BA842D}"/>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144500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0A6A8-CAB6-4DDD-B9DF-92F4FCE7B9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C2751E-D2AF-4B25-B298-BF746A86E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45F2-E381-47FD-802C-353E0FD94296}"/>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2B2CB67C-8BFC-4093-9EB3-B05750A2B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4318A-AF36-4732-AFAF-DB23C0C95BFC}"/>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3320598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B479E-A20D-41CE-9FBE-99932D3B7A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33A138-000C-4718-BA76-9671AED160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A405B8-8049-4772-81C4-7881A663C8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54866B-0DF3-44B6-8B3D-69B89DF61A79}"/>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6" name="Footer Placeholder 5">
            <a:extLst>
              <a:ext uri="{FF2B5EF4-FFF2-40B4-BE49-F238E27FC236}">
                <a16:creationId xmlns:a16="http://schemas.microsoft.com/office/drawing/2014/main" id="{9D0879D5-3CEE-4321-A175-DAEF5DF478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554E4-1F15-48D2-8626-2D27926C0EBB}"/>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4286197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524A-5242-45E6-85FA-6360076CAB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B541A8-BA50-4049-9A60-BB536B565E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652C0-56F1-440D-A606-21FB674DB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532324-6638-4D34-818B-FB551176AB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DA19FB-7F28-45F3-B915-B2726E278C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73C532-05F0-416E-94C4-D3EF5EB3CAEE}"/>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8" name="Footer Placeholder 7">
            <a:extLst>
              <a:ext uri="{FF2B5EF4-FFF2-40B4-BE49-F238E27FC236}">
                <a16:creationId xmlns:a16="http://schemas.microsoft.com/office/drawing/2014/main" id="{118E7249-0AB4-4BAA-A5D9-FF2F7E6D02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E78D09-13BD-416A-A728-B08AE07F4F02}"/>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159762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2305C-D637-4375-9D8D-E5F5D0D44F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252AAE-6288-4054-A15C-C9F9FB99357E}"/>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4" name="Footer Placeholder 3">
            <a:extLst>
              <a:ext uri="{FF2B5EF4-FFF2-40B4-BE49-F238E27FC236}">
                <a16:creationId xmlns:a16="http://schemas.microsoft.com/office/drawing/2014/main" id="{8857B885-85E6-40C1-9137-CA8632D8F3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FFAB5D-BB6A-470E-8F8F-A03C9CB0E212}"/>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3842845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215505-5753-44C2-8350-CE3710D0FC5D}"/>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3" name="Footer Placeholder 2">
            <a:extLst>
              <a:ext uri="{FF2B5EF4-FFF2-40B4-BE49-F238E27FC236}">
                <a16:creationId xmlns:a16="http://schemas.microsoft.com/office/drawing/2014/main" id="{91C7739A-173C-4E06-B60D-7ECFCBD433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2B58BF-B3E5-4AD7-A30E-457D7EE95538}"/>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2506624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65A1-E04C-42CE-9E82-691B81782D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DAEC81-B929-4C9D-AEC4-3648305DE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3F92AB-472C-4B23-AC94-21A704CF9D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A8DEEE-5932-48AE-8651-A64FF966B61E}"/>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6" name="Footer Placeholder 5">
            <a:extLst>
              <a:ext uri="{FF2B5EF4-FFF2-40B4-BE49-F238E27FC236}">
                <a16:creationId xmlns:a16="http://schemas.microsoft.com/office/drawing/2014/main" id="{EF801EF9-8EE2-49BA-902C-872012EF19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ACC53E-9419-4826-9D4C-52B3CB07D9B5}"/>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3934542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91C64-8CD3-4A94-822A-D48F0BDF27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B94E11-8B57-493A-87CA-38BD56E3DF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2988EE-9AE8-4DF3-8F11-DEC5BCA47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C5B581-60C1-4525-B062-4309180F33BE}"/>
              </a:ext>
            </a:extLst>
          </p:cNvPr>
          <p:cNvSpPr>
            <a:spLocks noGrp="1"/>
          </p:cNvSpPr>
          <p:nvPr>
            <p:ph type="dt" sz="half" idx="10"/>
          </p:nvPr>
        </p:nvSpPr>
        <p:spPr/>
        <p:txBody>
          <a:bodyPr/>
          <a:lstStyle/>
          <a:p>
            <a:fld id="{87F6C8C4-1F65-4314-9692-5D296A19560C}" type="datetimeFigureOut">
              <a:rPr lang="en-US" smtClean="0"/>
              <a:t>5/19/2026</a:t>
            </a:fld>
            <a:endParaRPr lang="en-US"/>
          </a:p>
        </p:txBody>
      </p:sp>
      <p:sp>
        <p:nvSpPr>
          <p:cNvPr id="6" name="Footer Placeholder 5">
            <a:extLst>
              <a:ext uri="{FF2B5EF4-FFF2-40B4-BE49-F238E27FC236}">
                <a16:creationId xmlns:a16="http://schemas.microsoft.com/office/drawing/2014/main" id="{F9B5D52A-F106-4BE3-AB7F-E27D9A1698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EDE9FF-BCA3-4F8F-9AC8-B0F7B988BD10}"/>
              </a:ext>
            </a:extLst>
          </p:cNvPr>
          <p:cNvSpPr>
            <a:spLocks noGrp="1"/>
          </p:cNvSpPr>
          <p:nvPr>
            <p:ph type="sldNum" sz="quarter" idx="12"/>
          </p:nvPr>
        </p:nvSpPr>
        <p:spPr/>
        <p:txBody>
          <a:bodyPr/>
          <a:lstStyle/>
          <a:p>
            <a:fld id="{C68DD4F2-1D05-4547-AE94-60F3C3BB0E09}" type="slidenum">
              <a:rPr lang="en-US" smtClean="0"/>
              <a:t>‹#›</a:t>
            </a:fld>
            <a:endParaRPr lang="en-US"/>
          </a:p>
        </p:txBody>
      </p:sp>
    </p:spTree>
    <p:extLst>
      <p:ext uri="{BB962C8B-B14F-4D97-AF65-F5344CB8AC3E}">
        <p14:creationId xmlns:p14="http://schemas.microsoft.com/office/powerpoint/2010/main" val="2247206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DC1EDC-3CE7-4E79-8D87-5D3EAA412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3BCF2F-A358-4D1C-B0B0-003CECB19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269A25-477C-451E-93B7-AF3AF80455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F6C8C4-1F65-4314-9692-5D296A19560C}" type="datetimeFigureOut">
              <a:rPr lang="en-US" smtClean="0"/>
              <a:t>5/19/2026</a:t>
            </a:fld>
            <a:endParaRPr lang="en-US"/>
          </a:p>
        </p:txBody>
      </p:sp>
      <p:sp>
        <p:nvSpPr>
          <p:cNvPr id="5" name="Footer Placeholder 4">
            <a:extLst>
              <a:ext uri="{FF2B5EF4-FFF2-40B4-BE49-F238E27FC236}">
                <a16:creationId xmlns:a16="http://schemas.microsoft.com/office/drawing/2014/main" id="{C57AC44D-767C-428A-ABE9-737586086F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D30D8A-F7A2-4720-A9DA-5E80DD4B41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DD4F2-1D05-4547-AE94-60F3C3BB0E09}" type="slidenum">
              <a:rPr lang="en-US" smtClean="0"/>
              <a:t>‹#›</a:t>
            </a:fld>
            <a:endParaRPr lang="en-US"/>
          </a:p>
        </p:txBody>
      </p:sp>
    </p:spTree>
    <p:extLst>
      <p:ext uri="{BB962C8B-B14F-4D97-AF65-F5344CB8AC3E}">
        <p14:creationId xmlns:p14="http://schemas.microsoft.com/office/powerpoint/2010/main" val="368493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110_C2E39D6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AEF72D3B-C65C-4DDF-8B3B-DD383CB8D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55" y="0"/>
            <a:ext cx="12460310" cy="6858000"/>
          </a:xfrm>
          <a:prstGeom prst="rect">
            <a:avLst/>
          </a:prstGeom>
        </p:spPr>
      </p:pic>
      <p:sp>
        <p:nvSpPr>
          <p:cNvPr id="5" name="TextBox 4">
            <a:extLst>
              <a:ext uri="{FF2B5EF4-FFF2-40B4-BE49-F238E27FC236}">
                <a16:creationId xmlns:a16="http://schemas.microsoft.com/office/drawing/2014/main" id="{2B236F14-D3CF-4B90-B9A4-3E867E98C20D}"/>
              </a:ext>
            </a:extLst>
          </p:cNvPr>
          <p:cNvSpPr txBox="1"/>
          <p:nvPr/>
        </p:nvSpPr>
        <p:spPr>
          <a:xfrm>
            <a:off x="-958488" y="324515"/>
            <a:ext cx="9791700" cy="2308324"/>
          </a:xfrm>
          <a:prstGeom prst="rect">
            <a:avLst/>
          </a:prstGeom>
          <a:noFill/>
        </p:spPr>
        <p:txBody>
          <a:bodyPr wrap="square" rtlCol="0">
            <a:spAutoFit/>
          </a:bodyPr>
          <a:lstStyle/>
          <a:p>
            <a:pPr algn="ctr"/>
            <a:r>
              <a:rPr lang="en-US" sz="4800" dirty="0">
                <a:solidFill>
                  <a:schemeClr val="bg1"/>
                </a:solidFill>
              </a:rPr>
              <a:t>MiniROV Specs And Launch &amp; Recovery Procedure</a:t>
            </a:r>
          </a:p>
          <a:p>
            <a:pPr algn="ctr"/>
            <a:r>
              <a:rPr lang="en-US" sz="4800" dirty="0">
                <a:solidFill>
                  <a:schemeClr val="bg1"/>
                </a:solidFill>
              </a:rPr>
              <a:t>(DRAFT)</a:t>
            </a:r>
          </a:p>
        </p:txBody>
      </p:sp>
      <p:pic>
        <p:nvPicPr>
          <p:cNvPr id="6146" name="Picture 2" descr="Monterey Bay Aquarium Research Institute">
            <a:extLst>
              <a:ext uri="{FF2B5EF4-FFF2-40B4-BE49-F238E27FC236}">
                <a16:creationId xmlns:a16="http://schemas.microsoft.com/office/drawing/2014/main" id="{BDADA966-A093-48EA-B186-337D0D6B98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6860" y="6173562"/>
            <a:ext cx="3025140" cy="68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405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a:xfrm>
            <a:off x="0" y="-180975"/>
            <a:ext cx="10515600" cy="1325563"/>
          </a:xfrm>
        </p:spPr>
        <p:txBody>
          <a:bodyPr/>
          <a:lstStyle/>
          <a:p>
            <a:r>
              <a:rPr lang="en-US" dirty="0"/>
              <a:t>Winch Base Plate</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8906492" y="921942"/>
            <a:ext cx="3486150" cy="4351338"/>
          </a:xfrm>
        </p:spPr>
        <p:txBody>
          <a:bodyPr>
            <a:normAutofit/>
          </a:bodyPr>
          <a:lstStyle/>
          <a:p>
            <a:r>
              <a:rPr lang="en-US" sz="2800" dirty="0"/>
              <a:t>Approximately 1000lbs</a:t>
            </a:r>
          </a:p>
          <a:p>
            <a:r>
              <a:rPr lang="en-US" dirty="0"/>
              <a:t>4x Lifting eyes used on threaded corner holes to move into place</a:t>
            </a:r>
            <a:endParaRPr lang="en-US" sz="2800" dirty="0"/>
          </a:p>
        </p:txBody>
      </p:sp>
      <p:pic>
        <p:nvPicPr>
          <p:cNvPr id="5" name="Picture 4">
            <a:extLst>
              <a:ext uri="{FF2B5EF4-FFF2-40B4-BE49-F238E27FC236}">
                <a16:creationId xmlns:a16="http://schemas.microsoft.com/office/drawing/2014/main" id="{9D3D0799-20D4-4A1D-A5ED-EFDD36538C45}"/>
              </a:ext>
            </a:extLst>
          </p:cNvPr>
          <p:cNvPicPr>
            <a:picLocks noChangeAspect="1"/>
          </p:cNvPicPr>
          <p:nvPr/>
        </p:nvPicPr>
        <p:blipFill rotWithShape="1">
          <a:blip r:embed="rId2"/>
          <a:srcRect l="2540" r="2224"/>
          <a:stretch/>
        </p:blipFill>
        <p:spPr>
          <a:xfrm>
            <a:off x="5936" y="809649"/>
            <a:ext cx="8900556" cy="6048351"/>
          </a:xfrm>
          <a:prstGeom prst="rect">
            <a:avLst/>
          </a:prstGeom>
        </p:spPr>
      </p:pic>
    </p:spTree>
    <p:extLst>
      <p:ext uri="{BB962C8B-B14F-4D97-AF65-F5344CB8AC3E}">
        <p14:creationId xmlns:p14="http://schemas.microsoft.com/office/powerpoint/2010/main" val="2140976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Control Van Option 1: 10Ft</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7867650" y="1825625"/>
            <a:ext cx="3486150" cy="4351338"/>
          </a:xfrm>
        </p:spPr>
        <p:txBody>
          <a:bodyPr/>
          <a:lstStyle/>
          <a:p>
            <a:r>
              <a:rPr lang="en-US" sz="2800" dirty="0"/>
              <a:t>Weight = 9000Lbs</a:t>
            </a:r>
          </a:p>
          <a:p>
            <a:r>
              <a:rPr lang="en-US" dirty="0"/>
              <a:t>Power In = 408 VAC 3 phase, power cable is 30m long</a:t>
            </a:r>
          </a:p>
          <a:p>
            <a:r>
              <a:rPr lang="en-US" dirty="0"/>
              <a:t>Personnel Capacity = 4 - 6</a:t>
            </a:r>
            <a:endParaRPr lang="en-US" sz="2800" dirty="0"/>
          </a:p>
          <a:p>
            <a:pPr marL="0" indent="0">
              <a:buNone/>
            </a:pPr>
            <a:endParaRPr lang="en-US" sz="2800" dirty="0"/>
          </a:p>
        </p:txBody>
      </p:sp>
      <p:pic>
        <p:nvPicPr>
          <p:cNvPr id="2050" name="Picture 2" descr="10ft Shipping Container Office (10STO)">
            <a:extLst>
              <a:ext uri="{FF2B5EF4-FFF2-40B4-BE49-F238E27FC236}">
                <a16:creationId xmlns:a16="http://schemas.microsoft.com/office/drawing/2014/main" id="{B497E47F-2B92-405F-98A8-4EDF18F96E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48" y="2422566"/>
            <a:ext cx="5430615" cy="361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743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Control Van Option 2: 20Ft</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7018317" y="1825625"/>
            <a:ext cx="5034921" cy="4351338"/>
          </a:xfrm>
        </p:spPr>
        <p:txBody>
          <a:bodyPr/>
          <a:lstStyle/>
          <a:p>
            <a:r>
              <a:rPr lang="en-US" sz="2800" dirty="0"/>
              <a:t>Weight = ?</a:t>
            </a:r>
          </a:p>
          <a:p>
            <a:r>
              <a:rPr lang="en-US" dirty="0"/>
              <a:t>Power In = 200-500 VAC 3-phase, Power cable = 30m long. Requires &gt;50A circuit</a:t>
            </a:r>
          </a:p>
          <a:p>
            <a:r>
              <a:rPr lang="en-US" dirty="0"/>
              <a:t>Personnel Capacity ~= 10</a:t>
            </a:r>
            <a:endParaRPr lang="en-US" sz="2800" dirty="0"/>
          </a:p>
          <a:p>
            <a:endParaRPr lang="en-US" sz="2800" dirty="0"/>
          </a:p>
        </p:txBody>
      </p:sp>
      <p:pic>
        <p:nvPicPr>
          <p:cNvPr id="3074" name="Picture 2" descr="20ft High Cube Double Door Dry Cargo Container | Oceanbox Containers">
            <a:extLst>
              <a:ext uri="{FF2B5EF4-FFF2-40B4-BE49-F238E27FC236}">
                <a16:creationId xmlns:a16="http://schemas.microsoft.com/office/drawing/2014/main" id="{C03899FC-7BB4-45C5-8696-18046CA5B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506" y="2705339"/>
            <a:ext cx="5034921" cy="3350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59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7D28-5633-4AE7-B1FC-01A513DCE318}"/>
              </a:ext>
            </a:extLst>
          </p:cNvPr>
          <p:cNvSpPr>
            <a:spLocks noGrp="1"/>
          </p:cNvSpPr>
          <p:nvPr>
            <p:ph type="title"/>
          </p:nvPr>
        </p:nvSpPr>
        <p:spPr>
          <a:xfrm>
            <a:off x="237506" y="139494"/>
            <a:ext cx="12192000" cy="1325563"/>
          </a:xfrm>
        </p:spPr>
        <p:txBody>
          <a:bodyPr>
            <a:normAutofit/>
          </a:bodyPr>
          <a:lstStyle/>
          <a:p>
            <a:r>
              <a:rPr lang="en-US" sz="4000" dirty="0"/>
              <a:t>Additional Container for Transporting MiniROV/Winch/Spares</a:t>
            </a:r>
          </a:p>
        </p:txBody>
      </p:sp>
      <p:sp>
        <p:nvSpPr>
          <p:cNvPr id="3" name="Content Placeholder 2">
            <a:extLst>
              <a:ext uri="{FF2B5EF4-FFF2-40B4-BE49-F238E27FC236}">
                <a16:creationId xmlns:a16="http://schemas.microsoft.com/office/drawing/2014/main" id="{2371560D-092A-443B-B24D-6553AB76EB91}"/>
              </a:ext>
            </a:extLst>
          </p:cNvPr>
          <p:cNvSpPr>
            <a:spLocks noGrp="1"/>
          </p:cNvSpPr>
          <p:nvPr>
            <p:ph idx="1"/>
          </p:nvPr>
        </p:nvSpPr>
        <p:spPr>
          <a:xfrm>
            <a:off x="838200" y="1825625"/>
            <a:ext cx="4517571" cy="4351338"/>
          </a:xfrm>
        </p:spPr>
        <p:txBody>
          <a:bodyPr/>
          <a:lstStyle/>
          <a:p>
            <a:r>
              <a:rPr lang="en-US" dirty="0"/>
              <a:t>MiniROV</a:t>
            </a:r>
          </a:p>
          <a:p>
            <a:r>
              <a:rPr lang="en-US" dirty="0"/>
              <a:t>Winch</a:t>
            </a:r>
          </a:p>
          <a:p>
            <a:r>
              <a:rPr lang="en-US" dirty="0"/>
              <a:t>Spare Power supply</a:t>
            </a:r>
          </a:p>
          <a:p>
            <a:r>
              <a:rPr lang="en-US" dirty="0"/>
              <a:t>Spare Transformer</a:t>
            </a:r>
          </a:p>
          <a:p>
            <a:r>
              <a:rPr lang="en-US" dirty="0"/>
              <a:t>4x Rowe packs full of spares</a:t>
            </a:r>
          </a:p>
          <a:p>
            <a:pPr lvl="1"/>
            <a:r>
              <a:rPr lang="en-US" dirty="0"/>
              <a:t>Smart Clump</a:t>
            </a:r>
          </a:p>
          <a:p>
            <a:r>
              <a:rPr lang="en-US" dirty="0" err="1"/>
              <a:t>Zarges</a:t>
            </a:r>
            <a:r>
              <a:rPr lang="en-US" dirty="0"/>
              <a:t> crates full of spares</a:t>
            </a:r>
          </a:p>
          <a:p>
            <a:r>
              <a:rPr lang="en-US" dirty="0"/>
              <a:t>MiniROV Stand</a:t>
            </a:r>
          </a:p>
        </p:txBody>
      </p:sp>
      <p:pic>
        <p:nvPicPr>
          <p:cNvPr id="1026" name="Picture 2">
            <a:extLst>
              <a:ext uri="{FF2B5EF4-FFF2-40B4-BE49-F238E27FC236}">
                <a16:creationId xmlns:a16="http://schemas.microsoft.com/office/drawing/2014/main" id="{20C0C983-9DC2-4F8C-ACDA-5C0870BFA0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216" y="1678915"/>
            <a:ext cx="6418613" cy="4813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606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D93F9-8BBD-4B86-9975-9B2FF977A683}"/>
              </a:ext>
            </a:extLst>
          </p:cNvPr>
          <p:cNvSpPr>
            <a:spLocks noGrp="1"/>
          </p:cNvSpPr>
          <p:nvPr>
            <p:ph idx="1"/>
          </p:nvPr>
        </p:nvSpPr>
        <p:spPr/>
        <p:txBody>
          <a:bodyPr>
            <a:normAutofit fontScale="85000" lnSpcReduction="20000"/>
          </a:bodyPr>
          <a:lstStyle/>
          <a:p>
            <a:pPr marL="514350" indent="-514350">
              <a:buFont typeface="+mj-lt"/>
              <a:buAutoNum type="arabicPeriod"/>
            </a:pPr>
            <a:r>
              <a:rPr lang="en-US" dirty="0"/>
              <a:t>Responsibilities</a:t>
            </a:r>
          </a:p>
          <a:p>
            <a:pPr marL="514350" indent="-514350">
              <a:buFont typeface="+mj-lt"/>
              <a:buAutoNum type="arabicPeriod"/>
            </a:pPr>
            <a:r>
              <a:rPr lang="en-US" dirty="0"/>
              <a:t>Personnel Required</a:t>
            </a:r>
          </a:p>
          <a:p>
            <a:pPr marL="514350" indent="-514350">
              <a:buFont typeface="+mj-lt"/>
              <a:buAutoNum type="arabicPeriod"/>
            </a:pPr>
            <a:r>
              <a:rPr lang="en-US" dirty="0"/>
              <a:t>Personnel Safety</a:t>
            </a:r>
          </a:p>
          <a:p>
            <a:pPr marL="514350" indent="-514350">
              <a:buFont typeface="+mj-lt"/>
              <a:buAutoNum type="arabicPeriod"/>
            </a:pPr>
            <a:r>
              <a:rPr lang="en-US" dirty="0"/>
              <a:t>Communication Protocols</a:t>
            </a:r>
          </a:p>
          <a:p>
            <a:pPr marL="514350" indent="-514350">
              <a:buFont typeface="+mj-lt"/>
              <a:buAutoNum type="arabicPeriod"/>
            </a:pPr>
            <a:r>
              <a:rPr lang="en-US" dirty="0"/>
              <a:t>Safety Equipment</a:t>
            </a:r>
          </a:p>
          <a:p>
            <a:pPr marL="514350" indent="-514350">
              <a:buFont typeface="+mj-lt"/>
              <a:buAutoNum type="arabicPeriod"/>
            </a:pPr>
            <a:r>
              <a:rPr lang="en-US" dirty="0"/>
              <a:t>ROV Rigging</a:t>
            </a:r>
          </a:p>
          <a:p>
            <a:pPr marL="514350" indent="-514350">
              <a:buFont typeface="+mj-lt"/>
              <a:buAutoNum type="arabicPeriod"/>
            </a:pPr>
            <a:r>
              <a:rPr lang="en-US" dirty="0"/>
              <a:t>Pre-Dive Procedure</a:t>
            </a:r>
          </a:p>
          <a:p>
            <a:pPr marL="514350" indent="-514350">
              <a:buFont typeface="+mj-lt"/>
              <a:buAutoNum type="arabicPeriod"/>
            </a:pPr>
            <a:r>
              <a:rPr lang="en-US" dirty="0"/>
              <a:t>Launch Procedure</a:t>
            </a:r>
          </a:p>
          <a:p>
            <a:pPr marL="514350" indent="-514350">
              <a:buFont typeface="+mj-lt"/>
              <a:buAutoNum type="arabicPeriod"/>
            </a:pPr>
            <a:r>
              <a:rPr lang="en-US" dirty="0"/>
              <a:t>Dive Procedure</a:t>
            </a:r>
          </a:p>
          <a:p>
            <a:pPr marL="514350" indent="-514350">
              <a:buFont typeface="+mj-lt"/>
              <a:buAutoNum type="arabicPeriod"/>
            </a:pPr>
            <a:r>
              <a:rPr lang="en-US" dirty="0"/>
              <a:t>Recovery Procedure</a:t>
            </a:r>
          </a:p>
          <a:p>
            <a:pPr marL="514350" indent="-514350">
              <a:buFont typeface="+mj-lt"/>
              <a:buAutoNum type="arabicPeriod"/>
            </a:pPr>
            <a:r>
              <a:rPr lang="en-US" dirty="0"/>
              <a:t>Post – Dive Procedure</a:t>
            </a:r>
          </a:p>
          <a:p>
            <a:pPr marL="514350" indent="-514350">
              <a:buFont typeface="+mj-lt"/>
              <a:buAutoNum type="arabicPeriod"/>
            </a:pPr>
            <a:endParaRPr lang="en-US" dirty="0"/>
          </a:p>
        </p:txBody>
      </p:sp>
      <p:sp>
        <p:nvSpPr>
          <p:cNvPr id="4" name="Title 1">
            <a:extLst>
              <a:ext uri="{FF2B5EF4-FFF2-40B4-BE49-F238E27FC236}">
                <a16:creationId xmlns:a16="http://schemas.microsoft.com/office/drawing/2014/main" id="{32CFB154-6340-4404-8067-A5742DC36A4C}"/>
              </a:ext>
            </a:extLst>
          </p:cNvPr>
          <p:cNvSpPr>
            <a:spLocks noGrp="1"/>
          </p:cNvSpPr>
          <p:nvPr>
            <p:ph type="title"/>
          </p:nvPr>
        </p:nvSpPr>
        <p:spPr>
          <a:xfrm>
            <a:off x="838200" y="365125"/>
            <a:ext cx="10515600" cy="1325563"/>
          </a:xfrm>
        </p:spPr>
        <p:txBody>
          <a:bodyPr/>
          <a:lstStyle/>
          <a:p>
            <a:r>
              <a:rPr lang="en-US" dirty="0"/>
              <a:t>MiniROV Deployment Procedure</a:t>
            </a:r>
          </a:p>
        </p:txBody>
      </p:sp>
    </p:spTree>
    <p:extLst>
      <p:ext uri="{BB962C8B-B14F-4D97-AF65-F5344CB8AC3E}">
        <p14:creationId xmlns:p14="http://schemas.microsoft.com/office/powerpoint/2010/main" val="2500856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r>
              <a:rPr lang="en-US" sz="4400" dirty="0"/>
              <a:t>1. Responsibilities</a:t>
            </a:r>
            <a:endParaRPr lang="en-US" dirty="0"/>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lnSpcReduction="10000"/>
          </a:bodyPr>
          <a:lstStyle/>
          <a:p>
            <a:pPr marL="0" indent="0">
              <a:buNone/>
            </a:pPr>
            <a:r>
              <a:rPr lang="en-US" b="1" dirty="0"/>
              <a:t>Captain: </a:t>
            </a:r>
            <a:r>
              <a:rPr lang="en-US" dirty="0"/>
              <a:t>Retains overriding authority and ultimate responsibility for the safe execution of the operation, safety of personnel and the vessel. The captain has authority to cancel a dive due to bad weather conditions</a:t>
            </a:r>
          </a:p>
          <a:p>
            <a:pPr marL="0" indent="0">
              <a:buNone/>
            </a:pPr>
            <a:r>
              <a:rPr lang="en-US" b="1" dirty="0"/>
              <a:t>Bosun:</a:t>
            </a:r>
            <a:r>
              <a:rPr lang="en-US" dirty="0"/>
              <a:t> Responsible to the Master for the deployment/recovery of the ROV and for the safety of personnel involved in the operation. Should the Party Chief be absent, this responsibility may be delegated to the ROV Supervisor.</a:t>
            </a:r>
          </a:p>
          <a:p>
            <a:pPr marL="0" indent="0">
              <a:buNone/>
            </a:pPr>
            <a:r>
              <a:rPr lang="en-US" b="1" dirty="0"/>
              <a:t>ROV Chief Pilot: </a:t>
            </a:r>
            <a:r>
              <a:rPr lang="en-US" dirty="0"/>
              <a:t>Coordinates launch, inspection, sample collection and recovery operations, he/she will be in charge of overseeing all operations, ensuring effective coordination and communication among all relevant parties. The chief pilot has authority to cancel a dive due to bad weather conditions</a:t>
            </a:r>
          </a:p>
        </p:txBody>
      </p:sp>
    </p:spTree>
    <p:extLst>
      <p:ext uri="{BB962C8B-B14F-4D97-AF65-F5344CB8AC3E}">
        <p14:creationId xmlns:p14="http://schemas.microsoft.com/office/powerpoint/2010/main" val="261032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r>
              <a:rPr lang="en-US" sz="4400" dirty="0"/>
              <a:t>2. Personnel</a:t>
            </a:r>
            <a:endParaRPr lang="en-US" dirty="0"/>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a:bodyPr>
          <a:lstStyle/>
          <a:p>
            <a:pPr marL="0" indent="0">
              <a:buNone/>
            </a:pPr>
            <a:r>
              <a:rPr lang="en-US" dirty="0"/>
              <a:t>A minimum team of four personnel is required during the launch and recovery of the ROV.</a:t>
            </a:r>
          </a:p>
          <a:p>
            <a:pPr marL="0" indent="0">
              <a:buNone/>
            </a:pPr>
            <a:r>
              <a:rPr lang="en-US" dirty="0"/>
              <a:t>All team members shall be appropriately qualified and adequately trained to carry out their delegated tasks and responsibilities safely.</a:t>
            </a:r>
          </a:p>
          <a:p>
            <a:pPr marL="0" indent="0">
              <a:buNone/>
            </a:pPr>
            <a:r>
              <a:rPr lang="en-US" dirty="0"/>
              <a:t>The team will comprise:</a:t>
            </a:r>
          </a:p>
          <a:p>
            <a:pPr marL="514350" indent="-514350">
              <a:buFont typeface="+mj-lt"/>
              <a:buAutoNum type="arabicPeriod"/>
            </a:pPr>
            <a:r>
              <a:rPr lang="en-US" dirty="0"/>
              <a:t>ROV chief pilot – In charge usually on ROV deck remote control.</a:t>
            </a:r>
          </a:p>
          <a:p>
            <a:pPr marL="514350" indent="-514350">
              <a:buFont typeface="+mj-lt"/>
              <a:buAutoNum type="arabicPeriod"/>
            </a:pPr>
            <a:r>
              <a:rPr lang="en-US" dirty="0"/>
              <a:t>ROV winch operator (from ROV operators).</a:t>
            </a:r>
          </a:p>
          <a:p>
            <a:pPr marL="514350" indent="-514350">
              <a:buFont typeface="+mj-lt"/>
              <a:buAutoNum type="arabicPeriod"/>
            </a:pPr>
            <a:r>
              <a:rPr lang="en-US" dirty="0"/>
              <a:t>2 ROV operators in the control van managing telemetry.</a:t>
            </a:r>
          </a:p>
          <a:p>
            <a:pPr marL="514350" indent="-514350">
              <a:buFont typeface="+mj-lt"/>
              <a:buAutoNum type="arabicPeriod"/>
            </a:pPr>
            <a:r>
              <a:rPr lang="en-US" dirty="0"/>
              <a:t>Science party – In charge of scientific tooling on the vehicle</a:t>
            </a:r>
          </a:p>
          <a:p>
            <a:pPr marL="0" indent="0">
              <a:buNone/>
            </a:pPr>
            <a:endParaRPr lang="en-US" dirty="0"/>
          </a:p>
        </p:txBody>
      </p:sp>
    </p:spTree>
    <p:extLst>
      <p:ext uri="{BB962C8B-B14F-4D97-AF65-F5344CB8AC3E}">
        <p14:creationId xmlns:p14="http://schemas.microsoft.com/office/powerpoint/2010/main" val="3269696866"/>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3. Personnel Safety</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55000" lnSpcReduction="20000"/>
          </a:bodyPr>
          <a:lstStyle/>
          <a:p>
            <a:pPr marL="0" indent="0">
              <a:buNone/>
            </a:pPr>
            <a:br>
              <a:rPr lang="en-US" dirty="0"/>
            </a:br>
            <a:r>
              <a:rPr lang="en-US" dirty="0"/>
              <a:t>Before any operation begins, a toolbox meeting will be conducted, in which all personnel associated with the operation are expected to attend. It is crucial to emphasize that while every effort is made to guarantee a safe operation, each crew member has an individual responsibility to ensure not only their own safety but also the safety of others participating in the operation or involved in the task at hand.</a:t>
            </a:r>
          </a:p>
          <a:p>
            <a:pPr marL="0" indent="0">
              <a:buNone/>
            </a:pPr>
            <a:r>
              <a:rPr lang="en-US" dirty="0"/>
              <a:t>Each person involved with the deployment, inspection, sample collection and recovery of the ROV will be instructed and will be required to know their function and position on deck. In any case personnel will remain alert and follow instructions carefully and must be prepared to carry out urgent, immediate instructions should these be given.</a:t>
            </a:r>
          </a:p>
          <a:p>
            <a:r>
              <a:rPr lang="en-US" dirty="0"/>
              <a:t>Prior to commencement of each operation a risk assessment will be made.</a:t>
            </a:r>
          </a:p>
          <a:p>
            <a:pPr marL="0" indent="0">
              <a:buNone/>
            </a:pPr>
            <a:r>
              <a:rPr lang="en-US" dirty="0"/>
              <a:t>This risk assessment will take into account but will not be limited to the following:</a:t>
            </a:r>
          </a:p>
          <a:p>
            <a:pPr marL="514350" indent="-514350">
              <a:buFont typeface="+mj-lt"/>
              <a:buAutoNum type="arabicPeriod"/>
            </a:pPr>
            <a:r>
              <a:rPr lang="en-US" dirty="0"/>
              <a:t>Environmental conditions, e.g., wind speed and direction, sea state, currents, visibility, rain etc.</a:t>
            </a:r>
          </a:p>
          <a:p>
            <a:pPr marL="514350" indent="-514350">
              <a:buFont typeface="+mj-lt"/>
              <a:buAutoNum type="arabicPeriod"/>
            </a:pPr>
            <a:r>
              <a:rPr lang="en-US" dirty="0"/>
              <a:t>Vessel motion and station keeping ability</a:t>
            </a:r>
          </a:p>
          <a:p>
            <a:pPr marL="514350" indent="-514350">
              <a:buFont typeface="+mj-lt"/>
              <a:buAutoNum type="arabicPeriod"/>
            </a:pPr>
            <a:r>
              <a:rPr lang="en-US" dirty="0"/>
              <a:t>Working area – free from slip/trip hazards</a:t>
            </a:r>
          </a:p>
          <a:p>
            <a:pPr marL="514350" indent="-514350">
              <a:buFont typeface="+mj-lt"/>
              <a:buAutoNum type="arabicPeriod"/>
            </a:pPr>
            <a:r>
              <a:rPr lang="en-US" dirty="0"/>
              <a:t>Equipment status and conditions</a:t>
            </a:r>
          </a:p>
          <a:p>
            <a:pPr marL="514350" indent="-514350">
              <a:buFont typeface="+mj-lt"/>
              <a:buAutoNum type="arabicPeriod"/>
            </a:pPr>
            <a:r>
              <a:rPr lang="en-US" dirty="0"/>
              <a:t>Personnel abilities</a:t>
            </a:r>
          </a:p>
          <a:p>
            <a:pPr marL="514350" indent="-514350">
              <a:buFont typeface="+mj-lt"/>
              <a:buAutoNum type="arabicPeriod"/>
            </a:pPr>
            <a:r>
              <a:rPr lang="en-US" dirty="0"/>
              <a:t>Personnel/Personal Protection Equipment.</a:t>
            </a:r>
          </a:p>
          <a:p>
            <a:pPr marL="0" indent="0">
              <a:buNone/>
            </a:pPr>
            <a:r>
              <a:rPr lang="en-US" dirty="0"/>
              <a:t>Should there be any concerns regarding the safety of the operation, commencement should be postponed until all potential hazards have been addressed and removed.</a:t>
            </a:r>
          </a:p>
        </p:txBody>
      </p:sp>
    </p:spTree>
    <p:extLst>
      <p:ext uri="{BB962C8B-B14F-4D97-AF65-F5344CB8AC3E}">
        <p14:creationId xmlns:p14="http://schemas.microsoft.com/office/powerpoint/2010/main" val="3982558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r>
              <a:rPr lang="en-US" sz="4400" dirty="0"/>
              <a:t>4. Communications</a:t>
            </a:r>
            <a:endParaRPr lang="en-US" dirty="0"/>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92500" lnSpcReduction="10000"/>
          </a:bodyPr>
          <a:lstStyle/>
          <a:p>
            <a:pPr marL="0" indent="0">
              <a:buNone/>
            </a:pPr>
            <a:r>
              <a:rPr lang="en-US" dirty="0"/>
              <a:t>During all operations good communications are essential for both efficiency and safety.</a:t>
            </a:r>
          </a:p>
          <a:p>
            <a:pPr marL="0" indent="0">
              <a:buNone/>
            </a:pPr>
            <a:r>
              <a:rPr lang="en-US" dirty="0"/>
              <a:t>Hand signals will be used to help complement verbal commands. Correct use of these signals will be fully understood before commencement of the operation and correct procedures adopted.</a:t>
            </a:r>
          </a:p>
          <a:p>
            <a:pPr marL="0" indent="0">
              <a:buNone/>
            </a:pPr>
            <a:r>
              <a:rPr lang="en-US" dirty="0"/>
              <a:t>Before starting operations, communication links between the deployment area, the control room, science party, and the bridge will be set up and tested. Handheld radios will serve as the main form of communication; deck personnel are required to use the provided microphone and earpiece extensions. Proper usage of these radios will be comprehensively briefed, and correct procedures established prior to the operation's initiation.</a:t>
            </a:r>
          </a:p>
          <a:p>
            <a:pPr marL="0" indent="0">
              <a:buNone/>
            </a:pPr>
            <a:r>
              <a:rPr lang="en-US" b="1" dirty="0"/>
              <a:t>Anyone on the vessel has authority to call an all stop to the operation for any reason.</a:t>
            </a:r>
          </a:p>
        </p:txBody>
      </p:sp>
    </p:spTree>
    <p:extLst>
      <p:ext uri="{BB962C8B-B14F-4D97-AF65-F5344CB8AC3E}">
        <p14:creationId xmlns:p14="http://schemas.microsoft.com/office/powerpoint/2010/main" val="297829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5. Safety Equipment</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47500" lnSpcReduction="20000"/>
          </a:bodyPr>
          <a:lstStyle/>
          <a:p>
            <a:pPr marL="0" indent="0">
              <a:buNone/>
            </a:pPr>
            <a:r>
              <a:rPr lang="en-US" dirty="0"/>
              <a:t>All personnel involved directly or indirectly with the deployment and recovery operations must wear appropriate Personal Protective Equipment (PPE)</a:t>
            </a:r>
          </a:p>
          <a:p>
            <a:r>
              <a:rPr lang="en-US" dirty="0"/>
              <a:t>Live Jacket</a:t>
            </a:r>
          </a:p>
          <a:p>
            <a:r>
              <a:rPr lang="en-US" dirty="0"/>
              <a:t>High Voltage Gloves (If handling the high voltage tether)</a:t>
            </a:r>
          </a:p>
          <a:p>
            <a:r>
              <a:rPr lang="en-US" dirty="0"/>
              <a:t>Steel Toe Shoes</a:t>
            </a:r>
          </a:p>
          <a:p>
            <a:r>
              <a:rPr lang="en-US" dirty="0"/>
              <a:t>Hard Hat</a:t>
            </a:r>
          </a:p>
          <a:p>
            <a:r>
              <a:rPr lang="en-US" dirty="0"/>
              <a:t>Foul weather gear (If required)</a:t>
            </a:r>
          </a:p>
          <a:p>
            <a:r>
              <a:rPr lang="en-US" dirty="0"/>
              <a:t>High </a:t>
            </a:r>
            <a:r>
              <a:rPr lang="en-US" dirty="0" err="1"/>
              <a:t>Visability</a:t>
            </a:r>
            <a:r>
              <a:rPr lang="en-US" dirty="0"/>
              <a:t> gear</a:t>
            </a:r>
          </a:p>
          <a:p>
            <a:endParaRPr lang="en-US" dirty="0"/>
          </a:p>
          <a:p>
            <a:endParaRPr lang="en-US" dirty="0"/>
          </a:p>
          <a:p>
            <a:pPr marL="0" indent="0">
              <a:buNone/>
            </a:pPr>
            <a:r>
              <a:rPr lang="en-US" dirty="0"/>
              <a:t>On the bridge:</a:t>
            </a:r>
          </a:p>
          <a:p>
            <a:pPr marL="514350" indent="-514350">
              <a:buFont typeface="+mj-lt"/>
              <a:buAutoNum type="arabicPeriod"/>
            </a:pPr>
            <a:r>
              <a:rPr lang="en-US" dirty="0"/>
              <a:t>Live video feed of the ROV main camera + overlay will be displayed on the bridge so the captain can see ROV and smart clump heading</a:t>
            </a:r>
          </a:p>
          <a:p>
            <a:pPr marL="514350" indent="-514350">
              <a:buFont typeface="+mj-lt"/>
              <a:buAutoNum type="arabicPeriod"/>
            </a:pPr>
            <a:r>
              <a:rPr lang="en-US" dirty="0"/>
              <a:t>USBL positioning will be displayed on the bridge so the captain can see ROV and clump position relative to the ship.</a:t>
            </a:r>
          </a:p>
          <a:p>
            <a:pPr marL="0" indent="0">
              <a:buNone/>
            </a:pPr>
            <a:endParaRPr lang="en-US" dirty="0"/>
          </a:p>
          <a:p>
            <a:pPr marL="0" indent="0">
              <a:buNone/>
            </a:pPr>
            <a:r>
              <a:rPr lang="en-US" dirty="0"/>
              <a:t>The MiniROV uses 400VDC with an active ground fault interrupter (GFI) to protect personnel. To ensure safety against the high voltage, high voltage gloves will be provided for all crew members who are required to handle the tether during launch and recovery of the system.</a:t>
            </a:r>
          </a:p>
        </p:txBody>
      </p:sp>
    </p:spTree>
    <p:extLst>
      <p:ext uri="{BB962C8B-B14F-4D97-AF65-F5344CB8AC3E}">
        <p14:creationId xmlns:p14="http://schemas.microsoft.com/office/powerpoint/2010/main" val="2501100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MiniROV Intro</a:t>
            </a:r>
          </a:p>
        </p:txBody>
      </p:sp>
      <p:grpSp>
        <p:nvGrpSpPr>
          <p:cNvPr id="6" name="Group 5">
            <a:extLst>
              <a:ext uri="{FF2B5EF4-FFF2-40B4-BE49-F238E27FC236}">
                <a16:creationId xmlns:a16="http://schemas.microsoft.com/office/drawing/2014/main" id="{12C2A573-8E7C-40C7-AC17-FCAEB54AE60A}"/>
              </a:ext>
            </a:extLst>
          </p:cNvPr>
          <p:cNvGrpSpPr/>
          <p:nvPr/>
        </p:nvGrpSpPr>
        <p:grpSpPr>
          <a:xfrm>
            <a:off x="-91071" y="2654135"/>
            <a:ext cx="4574006" cy="3912919"/>
            <a:chOff x="323290" y="1740846"/>
            <a:chExt cx="5609695" cy="4798919"/>
          </a:xfrm>
        </p:grpSpPr>
        <p:pic>
          <p:nvPicPr>
            <p:cNvPr id="5" name="Picture 4">
              <a:extLst>
                <a:ext uri="{FF2B5EF4-FFF2-40B4-BE49-F238E27FC236}">
                  <a16:creationId xmlns:a16="http://schemas.microsoft.com/office/drawing/2014/main" id="{C4FE4A8C-2030-4227-8DD1-57B2BBC94BC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338" b="89612" l="9961" r="98730">
                          <a14:foregroundMark x1="47461" y1="7877" x2="47461" y2="7877"/>
                          <a14:foregroundMark x1="91406" y1="42694" x2="91406" y2="42694"/>
                          <a14:foregroundMark x1="95020" y1="45662" x2="95020" y2="45662"/>
                          <a14:foregroundMark x1="98828" y1="47489" x2="98828" y2="47489"/>
                          <a14:foregroundMark x1="47559" y1="4338" x2="47559" y2="4338"/>
                          <a14:foregroundMark x1="48340" y1="83790" x2="48340" y2="83790"/>
                        </a14:backgroundRemoval>
                      </a14:imgEffect>
                    </a14:imgLayer>
                  </a14:imgProps>
                </a:ex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4" name="Rectangle 3">
              <a:extLst>
                <a:ext uri="{FF2B5EF4-FFF2-40B4-BE49-F238E27FC236}">
                  <a16:creationId xmlns:a16="http://schemas.microsoft.com/office/drawing/2014/main" id="{601CB50F-EAB7-45A4-BE37-181810E3223D}"/>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
        <p:nvSpPr>
          <p:cNvPr id="8" name="Rectangle 2">
            <a:extLst>
              <a:ext uri="{FF2B5EF4-FFF2-40B4-BE49-F238E27FC236}">
                <a16:creationId xmlns:a16="http://schemas.microsoft.com/office/drawing/2014/main" id="{1AE80F98-93CF-4B07-8778-C5BE5B6509CF}"/>
              </a:ext>
            </a:extLst>
          </p:cNvPr>
          <p:cNvSpPr>
            <a:spLocks noGrp="1" noChangeArrowheads="1"/>
          </p:cNvSpPr>
          <p:nvPr>
            <p:ph idx="1"/>
          </p:nvPr>
        </p:nvSpPr>
        <p:spPr bwMode="auto">
          <a:xfrm>
            <a:off x="4833257" y="670719"/>
            <a:ext cx="7003003"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MINI ROV is MBARI’s next generation (fly away) ROV designed and built at MBARI.  The system provides a portable, low cost, 1500 meter inspection class ROV system for the purpose of providing MBARI a compact fly away ROV capable of operating with a small crew (1 to 2 people) on ships of opportunity around the world.  The vehicle is capable of light duty work functions such as limited sampling, video transects, instrument deployment and recovery (with a 120 pound instrument payload) and is outfitted with the following suite of core instruments: HD camera, scanning sonar, lasers, LED lights and CTD.  In addition, the vehicle has bolt on tool skids for mission specific payload and sampling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The MiniROV </a:t>
            </a:r>
            <a:r>
              <a:rPr lang="en-US" altLang="en-US" sz="1600" dirty="0">
                <a:latin typeface="Arial" panose="020B0604020202020204" pitchFamily="34" charset="0"/>
              </a:rPr>
              <a:t>Is capable of autonomous functions:</a:t>
            </a:r>
          </a:p>
          <a:p>
            <a:pPr eaLnBrk="0" fontAlgn="base" hangingPunct="0">
              <a:lnSpc>
                <a:spcPct val="100000"/>
              </a:lnSpc>
              <a:spcBef>
                <a:spcPct val="0"/>
              </a:spcBef>
              <a:spcAft>
                <a:spcPct val="0"/>
              </a:spcAft>
            </a:pPr>
            <a:r>
              <a:rPr kumimoji="0" lang="en-US" altLang="en-US" sz="1600" b="0" i="0" u="none" strike="noStrike" cap="none" normalizeH="0" baseline="0" dirty="0">
                <a:ln>
                  <a:noFill/>
                </a:ln>
                <a:solidFill>
                  <a:schemeClr val="tx1"/>
                </a:solidFill>
                <a:effectLst/>
                <a:latin typeface="Arial" panose="020B0604020202020204" pitchFamily="34" charset="0"/>
              </a:rPr>
              <a:t>Auto Depth</a:t>
            </a:r>
            <a:endParaRPr lang="en-US" altLang="en-US" sz="1600" dirty="0">
              <a:latin typeface="Arial" panose="020B0604020202020204" pitchFamily="34" charset="0"/>
            </a:endParaRPr>
          </a:p>
          <a:p>
            <a:pPr eaLnBrk="0" fontAlgn="base" hangingPunct="0">
              <a:lnSpc>
                <a:spcPct val="100000"/>
              </a:lnSpc>
              <a:spcBef>
                <a:spcPct val="0"/>
              </a:spcBef>
              <a:spcAft>
                <a:spcPct val="0"/>
              </a:spcAft>
            </a:pPr>
            <a:r>
              <a:rPr kumimoji="0" lang="en-US" altLang="en-US" sz="1600" b="0" i="0" u="none" strike="noStrike" cap="none" normalizeH="0" baseline="0" dirty="0">
                <a:ln>
                  <a:noFill/>
                </a:ln>
                <a:solidFill>
                  <a:schemeClr val="tx1"/>
                </a:solidFill>
                <a:effectLst/>
                <a:latin typeface="Arial" panose="020B0604020202020204" pitchFamily="34" charset="0"/>
              </a:rPr>
              <a:t>Auto Heading</a:t>
            </a:r>
          </a:p>
          <a:p>
            <a:pPr eaLnBrk="0" fontAlgn="base" hangingPunct="0">
              <a:lnSpc>
                <a:spcPct val="100000"/>
              </a:lnSpc>
              <a:spcBef>
                <a:spcPct val="0"/>
              </a:spcBef>
              <a:spcAft>
                <a:spcPct val="0"/>
              </a:spcAft>
            </a:pPr>
            <a:r>
              <a:rPr lang="en-US" altLang="en-US" sz="1600" dirty="0">
                <a:latin typeface="Arial" panose="020B0604020202020204" pitchFamily="34" charset="0"/>
              </a:rPr>
              <a:t>Observation Mode (MBARI Mode) – stops forward thrusters pushing water forward</a:t>
            </a:r>
          </a:p>
          <a:p>
            <a:pPr eaLnBrk="0" fontAlgn="base" hangingPunct="0">
              <a:lnSpc>
                <a:spcPct val="100000"/>
              </a:lnSpc>
              <a:spcBef>
                <a:spcPct val="0"/>
              </a:spcBef>
              <a:spcAft>
                <a:spcPct val="0"/>
              </a:spcAft>
            </a:pPr>
            <a:r>
              <a:rPr kumimoji="0" lang="en-US" altLang="en-US" sz="1600" b="0" i="0" u="none" strike="noStrike" cap="none" normalizeH="0" baseline="0" dirty="0">
                <a:ln>
                  <a:noFill/>
                </a:ln>
                <a:solidFill>
                  <a:schemeClr val="tx1"/>
                </a:solidFill>
                <a:effectLst/>
                <a:latin typeface="Arial" panose="020B0604020202020204" pitchFamily="34" charset="0"/>
              </a:rPr>
              <a:t>Advance Navigation Mode</a:t>
            </a:r>
          </a:p>
          <a:p>
            <a:pPr eaLnBrk="0" fontAlgn="base" hangingPunct="0">
              <a:lnSpc>
                <a:spcPct val="100000"/>
              </a:lnSpc>
              <a:spcBef>
                <a:spcPct val="0"/>
              </a:spcBef>
              <a:spcAft>
                <a:spcPct val="0"/>
              </a:spcAft>
            </a:pPr>
            <a:r>
              <a:rPr lang="en-US" altLang="en-US" sz="1600" dirty="0">
                <a:latin typeface="Arial" panose="020B0604020202020204" pitchFamily="34" charset="0"/>
              </a:rPr>
              <a:t>Dynamic Station Keeping</a:t>
            </a:r>
          </a:p>
          <a:p>
            <a:pPr eaLnBrk="0" fontAlgn="base" hangingPunct="0">
              <a:lnSpc>
                <a:spcPct val="100000"/>
              </a:lnSpc>
              <a:spcBef>
                <a:spcPct val="0"/>
              </a:spcBef>
              <a:spcAft>
                <a:spcPct val="0"/>
              </a:spcAf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600" dirty="0">
                <a:latin typeface="Arial" panose="020B0604020202020204" pitchFamily="34" charset="0"/>
              </a:rPr>
              <a:t>The MiniROV uses M3RS for recording the main HD camera and video annotation and reference system (VARS) for observational notes. Additional camera views can be recorded directly onto SD cards.</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12976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6. ROV Rigging</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a:bodyPr>
          <a:lstStyle/>
          <a:p>
            <a:pPr marL="0" indent="0">
              <a:buNone/>
            </a:pPr>
            <a:r>
              <a:rPr lang="en-US" dirty="0"/>
              <a:t>Prior to any deployment, all equipment will be inspected to ensure suitability for the scope.</a:t>
            </a:r>
          </a:p>
          <a:p>
            <a:pPr marL="0" indent="0">
              <a:buNone/>
            </a:pPr>
            <a:r>
              <a:rPr lang="en-US" dirty="0"/>
              <a:t>All sheaves, wires, shackles, lifting hardware, and connections will be checked to ensure they are fit for purpose.</a:t>
            </a:r>
          </a:p>
          <a:p>
            <a:pPr marL="0" indent="0">
              <a:buNone/>
            </a:pPr>
            <a:r>
              <a:rPr lang="en-US" dirty="0"/>
              <a:t>This responsibility is delegated to the ROV team members.</a:t>
            </a:r>
          </a:p>
          <a:p>
            <a:pPr marL="0" indent="0">
              <a:buNone/>
            </a:pPr>
            <a:r>
              <a:rPr lang="en-US" dirty="0"/>
              <a:t>SHOULD THE ROV SUPERVISOR HAVE ANY CONCERNS REGARDING THE VESSEL'S ABILITY TO HOLD ITS POSITION, OPERATIONS WILL BE POSTPONED UNTIL THE PROBLEM IS ADDRESSED OR THERE IS AN IMPROVEMENT IN CONDITIONS.</a:t>
            </a:r>
          </a:p>
        </p:txBody>
      </p:sp>
    </p:spTree>
    <p:extLst>
      <p:ext uri="{BB962C8B-B14F-4D97-AF65-F5344CB8AC3E}">
        <p14:creationId xmlns:p14="http://schemas.microsoft.com/office/powerpoint/2010/main" val="1473308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7. Pre – Dive Procedure</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92500" lnSpcReduction="10000"/>
          </a:bodyPr>
          <a:lstStyle/>
          <a:p>
            <a:pPr marL="0" indent="0">
              <a:buNone/>
            </a:pPr>
            <a:r>
              <a:rPr lang="en-US" dirty="0"/>
              <a:t>7.1 Unpowered ROV checklist</a:t>
            </a:r>
          </a:p>
          <a:p>
            <a:pPr marL="0" indent="0">
              <a:buNone/>
            </a:pPr>
            <a:endParaRPr lang="en-US" dirty="0"/>
          </a:p>
          <a:p>
            <a:pPr marL="514350" indent="-514350">
              <a:buFont typeface="+mj-lt"/>
              <a:buAutoNum type="arabicPeriod"/>
            </a:pPr>
            <a:r>
              <a:rPr lang="en-US" dirty="0"/>
              <a:t>Visual assessment of the thrusters: no major propeller damage and free/smooth hand rotation</a:t>
            </a:r>
          </a:p>
          <a:p>
            <a:pPr marL="514350" indent="-514350">
              <a:buFont typeface="+mj-lt"/>
              <a:buAutoNum type="arabicPeriod"/>
            </a:pPr>
            <a:r>
              <a:rPr lang="en-US" dirty="0"/>
              <a:t>Check power sources compliance</a:t>
            </a:r>
          </a:p>
          <a:p>
            <a:pPr marL="514350" indent="-514350">
              <a:buFont typeface="+mj-lt"/>
              <a:buAutoNum type="arabicPeriod"/>
            </a:pPr>
            <a:r>
              <a:rPr lang="en-US" dirty="0"/>
              <a:t>Accurate vehicle and umbilical inspection to ensure there is no visible damage</a:t>
            </a:r>
          </a:p>
          <a:p>
            <a:pPr marL="514350" indent="-514350">
              <a:buFont typeface="+mj-lt"/>
              <a:buAutoNum type="arabicPeriod"/>
            </a:pPr>
            <a:r>
              <a:rPr lang="en-US" dirty="0"/>
              <a:t>Check the umbilical is not twisted and is free for vehicle lift and deployment</a:t>
            </a:r>
          </a:p>
          <a:p>
            <a:pPr marL="514350" indent="-514350">
              <a:buFont typeface="+mj-lt"/>
              <a:buAutoNum type="arabicPeriod"/>
            </a:pPr>
            <a:r>
              <a:rPr lang="en-US" dirty="0"/>
              <a:t>Check underwater connections are properly tightened and cables are securely fastened to the vehicle frame</a:t>
            </a:r>
          </a:p>
        </p:txBody>
      </p:sp>
    </p:spTree>
    <p:extLst>
      <p:ext uri="{BB962C8B-B14F-4D97-AF65-F5344CB8AC3E}">
        <p14:creationId xmlns:p14="http://schemas.microsoft.com/office/powerpoint/2010/main" val="301136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7. Pre – Dive Procedure</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70000" lnSpcReduction="20000"/>
          </a:bodyPr>
          <a:lstStyle/>
          <a:p>
            <a:pPr marL="0" indent="0">
              <a:buNone/>
            </a:pPr>
            <a:r>
              <a:rPr lang="en-US" dirty="0"/>
              <a:t>7.2 Powered ROV checklist</a:t>
            </a:r>
          </a:p>
          <a:p>
            <a:pPr marL="0" indent="0">
              <a:buNone/>
            </a:pPr>
            <a:endParaRPr lang="en-US" dirty="0"/>
          </a:p>
          <a:p>
            <a:pPr marL="514350" indent="-514350">
              <a:buFont typeface="+mj-lt"/>
              <a:buAutoNum type="arabicPeriod"/>
            </a:pPr>
            <a:r>
              <a:rPr lang="en-US" dirty="0"/>
              <a:t>Power up the system</a:t>
            </a:r>
          </a:p>
          <a:p>
            <a:pPr marL="514350" indent="-514350">
              <a:buFont typeface="+mj-lt"/>
              <a:buAutoNum type="arabicPeriod"/>
            </a:pPr>
            <a:r>
              <a:rPr lang="en-US" dirty="0"/>
              <a:t>Check ROV communications</a:t>
            </a:r>
          </a:p>
          <a:p>
            <a:pPr marL="514350" indent="-514350">
              <a:buFont typeface="+mj-lt"/>
              <a:buAutoNum type="arabicPeriod"/>
            </a:pPr>
            <a:r>
              <a:rPr lang="en-US" dirty="0"/>
              <a:t>Check ROV cameras and overlay data</a:t>
            </a:r>
          </a:p>
          <a:p>
            <a:pPr marL="514350" indent="-514350">
              <a:buFont typeface="+mj-lt"/>
              <a:buAutoNum type="arabicPeriod"/>
            </a:pPr>
            <a:r>
              <a:rPr lang="en-US" dirty="0"/>
              <a:t>Check tilt functioning and ranging</a:t>
            </a:r>
          </a:p>
          <a:p>
            <a:pPr marL="514350" indent="-514350">
              <a:buFont typeface="+mj-lt"/>
              <a:buAutoNum type="arabicPeriod"/>
            </a:pPr>
            <a:r>
              <a:rPr lang="en-US" dirty="0"/>
              <a:t>Check compass according to ROV relative ship heading</a:t>
            </a:r>
          </a:p>
          <a:p>
            <a:pPr marL="514350" indent="-514350">
              <a:buFont typeface="+mj-lt"/>
              <a:buAutoNum type="arabicPeriod"/>
            </a:pPr>
            <a:r>
              <a:rPr lang="en-US" dirty="0"/>
              <a:t>Check lights</a:t>
            </a:r>
          </a:p>
          <a:p>
            <a:pPr marL="514350" indent="-514350">
              <a:buFont typeface="+mj-lt"/>
              <a:buAutoNum type="arabicPeriod"/>
            </a:pPr>
            <a:r>
              <a:rPr lang="en-US" dirty="0"/>
              <a:t>Check thrusters movement according to HCU commands</a:t>
            </a:r>
          </a:p>
          <a:p>
            <a:pPr marL="514350" indent="-514350">
              <a:buFont typeface="+mj-lt"/>
              <a:buAutoNum type="arabicPeriod"/>
            </a:pPr>
            <a:r>
              <a:rPr lang="en-US" dirty="0"/>
              <a:t>Check auxiliary instruments onboard ROV</a:t>
            </a:r>
          </a:p>
          <a:p>
            <a:pPr marL="514350" indent="-514350">
              <a:buFont typeface="+mj-lt"/>
              <a:buAutoNum type="arabicPeriod"/>
            </a:pPr>
            <a:r>
              <a:rPr lang="en-US" dirty="0"/>
              <a:t>Turn on USBL tracking beacon</a:t>
            </a:r>
          </a:p>
          <a:p>
            <a:pPr marL="514350" indent="-514350">
              <a:buFont typeface="+mj-lt"/>
              <a:buAutoNum type="arabicPeriod"/>
            </a:pPr>
            <a:r>
              <a:rPr lang="en-US" dirty="0"/>
              <a:t>Turn on RF/strobe</a:t>
            </a:r>
          </a:p>
          <a:p>
            <a:pPr marL="514350" indent="-514350">
              <a:buFont typeface="+mj-lt"/>
              <a:buAutoNum type="arabicPeriod"/>
            </a:pPr>
            <a:r>
              <a:rPr lang="en-US" dirty="0"/>
              <a:t>Check ROV science sled tools all functional</a:t>
            </a:r>
          </a:p>
          <a:p>
            <a:pPr marL="514350" indent="-514350">
              <a:buFont typeface="+mj-lt"/>
              <a:buAutoNum type="arabicPeriod"/>
            </a:pPr>
            <a:endParaRPr lang="en-US" dirty="0"/>
          </a:p>
        </p:txBody>
      </p:sp>
    </p:spTree>
    <p:extLst>
      <p:ext uri="{BB962C8B-B14F-4D97-AF65-F5344CB8AC3E}">
        <p14:creationId xmlns:p14="http://schemas.microsoft.com/office/powerpoint/2010/main" val="395489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0ED8-991E-4A80-9E75-C9AAC0751E76}"/>
              </a:ext>
            </a:extLst>
          </p:cNvPr>
          <p:cNvSpPr>
            <a:spLocks noGrp="1"/>
          </p:cNvSpPr>
          <p:nvPr>
            <p:ph type="title"/>
          </p:nvPr>
        </p:nvSpPr>
        <p:spPr/>
        <p:txBody>
          <a:bodyPr/>
          <a:lstStyle/>
          <a:p>
            <a:pPr marL="0" indent="0">
              <a:buNone/>
            </a:pPr>
            <a:r>
              <a:rPr lang="en-US" sz="4400" dirty="0"/>
              <a:t>8. Launch Procedure</a:t>
            </a:r>
          </a:p>
        </p:txBody>
      </p:sp>
      <p:sp>
        <p:nvSpPr>
          <p:cNvPr id="3" name="Content Placeholder 2">
            <a:extLst>
              <a:ext uri="{FF2B5EF4-FFF2-40B4-BE49-F238E27FC236}">
                <a16:creationId xmlns:a16="http://schemas.microsoft.com/office/drawing/2014/main" id="{3F598E57-E0C6-4A60-955A-0FA4B35321D8}"/>
              </a:ext>
            </a:extLst>
          </p:cNvPr>
          <p:cNvSpPr>
            <a:spLocks noGrp="1"/>
          </p:cNvSpPr>
          <p:nvPr>
            <p:ph idx="1"/>
          </p:nvPr>
        </p:nvSpPr>
        <p:spPr>
          <a:xfrm>
            <a:off x="838200" y="1562353"/>
            <a:ext cx="10515600" cy="4614610"/>
          </a:xfrm>
        </p:spPr>
        <p:txBody>
          <a:bodyPr>
            <a:normAutofit fontScale="92500" lnSpcReduction="10000"/>
          </a:bodyPr>
          <a:lstStyle/>
          <a:p>
            <a:pPr marL="0" indent="0">
              <a:buNone/>
            </a:pPr>
            <a:r>
              <a:rPr lang="en-US" dirty="0"/>
              <a:t>The Chief ROV Pilot verifies with Navigation that the vessel is in the correct location. He will confirm deck crew and science party is ready. He then asks the Bridge for permission to start (green light) with the deployment of the ROV.</a:t>
            </a:r>
          </a:p>
          <a:p>
            <a:pPr marL="0" indent="0">
              <a:buNone/>
            </a:pPr>
            <a:r>
              <a:rPr lang="en-US" dirty="0"/>
              <a:t>The ROV will be lifted with a crane that latches into a lifting block directly attached to the vehicle with a tag line release mechanism. That line will be kept slack until the ROV is in the water and the pilot on belly pack gives the signal for the vehicle to be released</a:t>
            </a:r>
          </a:p>
          <a:p>
            <a:pPr marL="0" indent="0">
              <a:buNone/>
            </a:pPr>
            <a:endParaRPr lang="en-US" dirty="0"/>
          </a:p>
          <a:p>
            <a:pPr marL="0" indent="0">
              <a:buNone/>
            </a:pPr>
            <a:r>
              <a:rPr lang="en-US" dirty="0"/>
              <a:t>After the ROV is released, deck crew can pay out the flying lead (50m of tether between the MiniROV and the Smart Clump) which will be coiled in a figure 8 patter on deck. The belly pack pilot will begin flying the vehicle away from the ship while maintaining a visual of it on the surface.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59877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79D7-D709-4B50-8FC1-4B9795320156}"/>
              </a:ext>
            </a:extLst>
          </p:cNvPr>
          <p:cNvSpPr>
            <a:spLocks noGrp="1"/>
          </p:cNvSpPr>
          <p:nvPr>
            <p:ph type="title"/>
          </p:nvPr>
        </p:nvSpPr>
        <p:spPr>
          <a:xfrm>
            <a:off x="838200" y="-351155"/>
            <a:ext cx="10515600" cy="1325563"/>
          </a:xfrm>
        </p:spPr>
        <p:txBody>
          <a:bodyPr/>
          <a:lstStyle/>
          <a:p>
            <a:pPr algn="ctr"/>
            <a:r>
              <a:rPr lang="en-US" dirty="0"/>
              <a:t>System Components on Deck</a:t>
            </a:r>
          </a:p>
        </p:txBody>
      </p:sp>
      <p:pic>
        <p:nvPicPr>
          <p:cNvPr id="5" name="Picture 4">
            <a:extLst>
              <a:ext uri="{FF2B5EF4-FFF2-40B4-BE49-F238E27FC236}">
                <a16:creationId xmlns:a16="http://schemas.microsoft.com/office/drawing/2014/main" id="{19D04377-C54C-418D-B90B-3D9992B1B5B7}"/>
              </a:ext>
            </a:extLst>
          </p:cNvPr>
          <p:cNvPicPr>
            <a:picLocks noChangeAspect="1"/>
          </p:cNvPicPr>
          <p:nvPr/>
        </p:nvPicPr>
        <p:blipFill>
          <a:blip r:embed="rId2"/>
          <a:stretch>
            <a:fillRect/>
          </a:stretch>
        </p:blipFill>
        <p:spPr>
          <a:xfrm>
            <a:off x="1215763" y="1292338"/>
            <a:ext cx="9760474" cy="5504702"/>
          </a:xfrm>
          <a:prstGeom prst="rect">
            <a:avLst/>
          </a:prstGeom>
        </p:spPr>
      </p:pic>
      <p:sp>
        <p:nvSpPr>
          <p:cNvPr id="7" name="TextBox 6">
            <a:extLst>
              <a:ext uri="{FF2B5EF4-FFF2-40B4-BE49-F238E27FC236}">
                <a16:creationId xmlns:a16="http://schemas.microsoft.com/office/drawing/2014/main" id="{510AFE48-7E34-406D-844E-C1C42801C0EE}"/>
              </a:ext>
            </a:extLst>
          </p:cNvPr>
          <p:cNvSpPr txBox="1"/>
          <p:nvPr/>
        </p:nvSpPr>
        <p:spPr>
          <a:xfrm>
            <a:off x="5379720" y="5846326"/>
            <a:ext cx="975360"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dirty="0">
                <a:solidFill>
                  <a:srgbClr val="FF0000"/>
                </a:solidFill>
              </a:rPr>
              <a:t>Winch</a:t>
            </a:r>
          </a:p>
        </p:txBody>
      </p:sp>
      <p:sp>
        <p:nvSpPr>
          <p:cNvPr id="8" name="TextBox 7">
            <a:extLst>
              <a:ext uri="{FF2B5EF4-FFF2-40B4-BE49-F238E27FC236}">
                <a16:creationId xmlns:a16="http://schemas.microsoft.com/office/drawing/2014/main" id="{2947A447-30AD-419C-8EDE-A350583A86C5}"/>
              </a:ext>
            </a:extLst>
          </p:cNvPr>
          <p:cNvSpPr txBox="1"/>
          <p:nvPr/>
        </p:nvSpPr>
        <p:spPr>
          <a:xfrm>
            <a:off x="9784080" y="5608558"/>
            <a:ext cx="97536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dirty="0">
                <a:solidFill>
                  <a:srgbClr val="FF0000"/>
                </a:solidFill>
              </a:rPr>
              <a:t>Control Van</a:t>
            </a:r>
          </a:p>
        </p:txBody>
      </p:sp>
      <p:sp>
        <p:nvSpPr>
          <p:cNvPr id="10" name="Arrow: Right 9">
            <a:extLst>
              <a:ext uri="{FF2B5EF4-FFF2-40B4-BE49-F238E27FC236}">
                <a16:creationId xmlns:a16="http://schemas.microsoft.com/office/drawing/2014/main" id="{4390709B-FCE6-4029-AC57-D964C2826B2A}"/>
              </a:ext>
            </a:extLst>
          </p:cNvPr>
          <p:cNvSpPr/>
          <p:nvPr/>
        </p:nvSpPr>
        <p:spPr>
          <a:xfrm>
            <a:off x="2446020" y="3002280"/>
            <a:ext cx="1569720"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Release Line</a:t>
            </a:r>
          </a:p>
        </p:txBody>
      </p:sp>
      <p:sp>
        <p:nvSpPr>
          <p:cNvPr id="11" name="Arrow: Right 10">
            <a:extLst>
              <a:ext uri="{FF2B5EF4-FFF2-40B4-BE49-F238E27FC236}">
                <a16:creationId xmlns:a16="http://schemas.microsoft.com/office/drawing/2014/main" id="{E972D788-2A27-45C5-9422-C08AED7ABCCF}"/>
              </a:ext>
            </a:extLst>
          </p:cNvPr>
          <p:cNvSpPr/>
          <p:nvPr/>
        </p:nvSpPr>
        <p:spPr>
          <a:xfrm rot="5400000">
            <a:off x="860748" y="4857511"/>
            <a:ext cx="1341120" cy="64633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solidFill>
                <a:srgbClr val="FF0000"/>
              </a:solidFill>
            </a:endParaRPr>
          </a:p>
        </p:txBody>
      </p:sp>
      <p:sp>
        <p:nvSpPr>
          <p:cNvPr id="12" name="TextBox 11">
            <a:extLst>
              <a:ext uri="{FF2B5EF4-FFF2-40B4-BE49-F238E27FC236}">
                <a16:creationId xmlns:a16="http://schemas.microsoft.com/office/drawing/2014/main" id="{9DF7A7B5-7E92-426A-8D0F-714A7CC85DD4}"/>
              </a:ext>
            </a:extLst>
          </p:cNvPr>
          <p:cNvSpPr txBox="1"/>
          <p:nvPr/>
        </p:nvSpPr>
        <p:spPr>
          <a:xfrm>
            <a:off x="729304" y="4011125"/>
            <a:ext cx="1716716" cy="116955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solidFill>
                  <a:srgbClr val="FF0000"/>
                </a:solidFill>
              </a:rPr>
              <a:t>Slack in cable between clump and winch. This is so the A-frame can articulate</a:t>
            </a:r>
          </a:p>
        </p:txBody>
      </p:sp>
      <p:sp>
        <p:nvSpPr>
          <p:cNvPr id="14" name="Arrow: Right 13">
            <a:extLst>
              <a:ext uri="{FF2B5EF4-FFF2-40B4-BE49-F238E27FC236}">
                <a16:creationId xmlns:a16="http://schemas.microsoft.com/office/drawing/2014/main" id="{75C7E0E3-C91E-416C-89F4-5E5EEBC0CF4F}"/>
              </a:ext>
            </a:extLst>
          </p:cNvPr>
          <p:cNvSpPr/>
          <p:nvPr/>
        </p:nvSpPr>
        <p:spPr>
          <a:xfrm flipH="1">
            <a:off x="6713220" y="2866249"/>
            <a:ext cx="1722120"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MiniROV</a:t>
            </a:r>
          </a:p>
        </p:txBody>
      </p:sp>
      <p:sp>
        <p:nvSpPr>
          <p:cNvPr id="15" name="Arrow: Right 14">
            <a:extLst>
              <a:ext uri="{FF2B5EF4-FFF2-40B4-BE49-F238E27FC236}">
                <a16:creationId xmlns:a16="http://schemas.microsoft.com/office/drawing/2014/main" id="{BB3D1B9D-81D9-4398-815D-C7394C1BC0D2}"/>
              </a:ext>
            </a:extLst>
          </p:cNvPr>
          <p:cNvSpPr/>
          <p:nvPr/>
        </p:nvSpPr>
        <p:spPr>
          <a:xfrm flipH="1">
            <a:off x="7696200" y="4237849"/>
            <a:ext cx="2438400"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50m flying tether</a:t>
            </a:r>
          </a:p>
        </p:txBody>
      </p:sp>
      <p:sp>
        <p:nvSpPr>
          <p:cNvPr id="16" name="Arrow: Right 15">
            <a:extLst>
              <a:ext uri="{FF2B5EF4-FFF2-40B4-BE49-F238E27FC236}">
                <a16:creationId xmlns:a16="http://schemas.microsoft.com/office/drawing/2014/main" id="{D6254C44-5F42-4DCC-9694-78856B802D1D}"/>
              </a:ext>
            </a:extLst>
          </p:cNvPr>
          <p:cNvSpPr/>
          <p:nvPr/>
        </p:nvSpPr>
        <p:spPr>
          <a:xfrm flipH="1">
            <a:off x="6731896" y="2259534"/>
            <a:ext cx="3181723"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Smart Clump behind MiniROV</a:t>
            </a:r>
          </a:p>
        </p:txBody>
      </p:sp>
      <p:sp>
        <p:nvSpPr>
          <p:cNvPr id="17" name="Arrow: Right 16">
            <a:extLst>
              <a:ext uri="{FF2B5EF4-FFF2-40B4-BE49-F238E27FC236}">
                <a16:creationId xmlns:a16="http://schemas.microsoft.com/office/drawing/2014/main" id="{C6AE3D2D-1D22-4C1A-9C93-8052172540AC}"/>
              </a:ext>
            </a:extLst>
          </p:cNvPr>
          <p:cNvSpPr/>
          <p:nvPr/>
        </p:nvSpPr>
        <p:spPr>
          <a:xfrm>
            <a:off x="3368040" y="668004"/>
            <a:ext cx="2194560"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Sheave Block</a:t>
            </a:r>
          </a:p>
        </p:txBody>
      </p:sp>
      <p:pic>
        <p:nvPicPr>
          <p:cNvPr id="19" name="Picture 18">
            <a:extLst>
              <a:ext uri="{FF2B5EF4-FFF2-40B4-BE49-F238E27FC236}">
                <a16:creationId xmlns:a16="http://schemas.microsoft.com/office/drawing/2014/main" id="{066BFAAD-2E0B-4DEF-AA1D-009C1CC0888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462" b="91949" l="9874" r="89856">
                        <a14:foregroundMark x1="58259" y1="6462" x2="55745" y2="8475"/>
                        <a14:foregroundMark x1="58348" y1="91949" x2="58348" y2="91949"/>
                        <a14:backgroundMark x1="42819" y1="91314" x2="26750" y2="88665"/>
                      </a14:backgroundRemoval>
                    </a14:imgEffect>
                  </a14:imgLayer>
                </a14:imgProps>
              </a:ext>
              <a:ext uri="{28A0092B-C50C-407E-A947-70E740481C1C}">
                <a14:useLocalDpi xmlns:a14="http://schemas.microsoft.com/office/drawing/2010/main" val="0"/>
              </a:ext>
            </a:extLst>
          </a:blip>
          <a:stretch>
            <a:fillRect/>
          </a:stretch>
        </p:blipFill>
        <p:spPr>
          <a:xfrm>
            <a:off x="5379720" y="720115"/>
            <a:ext cx="975360" cy="826517"/>
          </a:xfrm>
          <a:prstGeom prst="rect">
            <a:avLst/>
          </a:prstGeom>
        </p:spPr>
      </p:pic>
      <p:sp>
        <p:nvSpPr>
          <p:cNvPr id="20" name="Arrow: Right 19">
            <a:extLst>
              <a:ext uri="{FF2B5EF4-FFF2-40B4-BE49-F238E27FC236}">
                <a16:creationId xmlns:a16="http://schemas.microsoft.com/office/drawing/2014/main" id="{7ED6EAD6-AA03-4F92-977C-128C6161DAD9}"/>
              </a:ext>
            </a:extLst>
          </p:cNvPr>
          <p:cNvSpPr/>
          <p:nvPr/>
        </p:nvSpPr>
        <p:spPr>
          <a:xfrm flipH="1">
            <a:off x="8854067" y="2889109"/>
            <a:ext cx="3181723" cy="742746"/>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rgbClr val="FF0000"/>
                </a:solidFill>
              </a:rPr>
              <a:t>Remote ROV Pilot</a:t>
            </a:r>
          </a:p>
        </p:txBody>
      </p:sp>
    </p:spTree>
    <p:extLst>
      <p:ext uri="{BB962C8B-B14F-4D97-AF65-F5344CB8AC3E}">
        <p14:creationId xmlns:p14="http://schemas.microsoft.com/office/powerpoint/2010/main" val="1688010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1. Pick up MiniROV</a:t>
            </a:r>
          </a:p>
        </p:txBody>
      </p:sp>
      <p:pic>
        <p:nvPicPr>
          <p:cNvPr id="6" name="Picture 5">
            <a:extLst>
              <a:ext uri="{FF2B5EF4-FFF2-40B4-BE49-F238E27FC236}">
                <a16:creationId xmlns:a16="http://schemas.microsoft.com/office/drawing/2014/main" id="{0B18A7B1-00E7-4135-82D2-C58BD705B364}"/>
              </a:ext>
            </a:extLst>
          </p:cNvPr>
          <p:cNvPicPr>
            <a:picLocks noChangeAspect="1"/>
          </p:cNvPicPr>
          <p:nvPr/>
        </p:nvPicPr>
        <p:blipFill>
          <a:blip r:embed="rId2"/>
          <a:stretch>
            <a:fillRect/>
          </a:stretch>
        </p:blipFill>
        <p:spPr>
          <a:xfrm>
            <a:off x="1072488" y="1165861"/>
            <a:ext cx="10047023" cy="5600700"/>
          </a:xfrm>
          <a:prstGeom prst="rect">
            <a:avLst/>
          </a:prstGeom>
        </p:spPr>
      </p:pic>
      <p:sp>
        <p:nvSpPr>
          <p:cNvPr id="7" name="Arrow: Up 6">
            <a:extLst>
              <a:ext uri="{FF2B5EF4-FFF2-40B4-BE49-F238E27FC236}">
                <a16:creationId xmlns:a16="http://schemas.microsoft.com/office/drawing/2014/main" id="{0075EF77-9E26-4A15-9A76-AC44B7610881}"/>
              </a:ext>
            </a:extLst>
          </p:cNvPr>
          <p:cNvSpPr/>
          <p:nvPr/>
        </p:nvSpPr>
        <p:spPr>
          <a:xfrm>
            <a:off x="7703820" y="3732372"/>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9982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2. Extend A-Frame and lower MiniROV</a:t>
            </a:r>
          </a:p>
        </p:txBody>
      </p:sp>
      <p:pic>
        <p:nvPicPr>
          <p:cNvPr id="3" name="Picture 2">
            <a:extLst>
              <a:ext uri="{FF2B5EF4-FFF2-40B4-BE49-F238E27FC236}">
                <a16:creationId xmlns:a16="http://schemas.microsoft.com/office/drawing/2014/main" id="{E2480403-54B5-40C6-9DB9-1B87655B8CCB}"/>
              </a:ext>
            </a:extLst>
          </p:cNvPr>
          <p:cNvPicPr>
            <a:picLocks noChangeAspect="1"/>
          </p:cNvPicPr>
          <p:nvPr/>
        </p:nvPicPr>
        <p:blipFill>
          <a:blip r:embed="rId2"/>
          <a:stretch>
            <a:fillRect/>
          </a:stretch>
        </p:blipFill>
        <p:spPr>
          <a:xfrm>
            <a:off x="1446538" y="1011187"/>
            <a:ext cx="8863322" cy="5846813"/>
          </a:xfrm>
          <a:prstGeom prst="rect">
            <a:avLst/>
          </a:prstGeom>
        </p:spPr>
      </p:pic>
      <p:sp>
        <p:nvSpPr>
          <p:cNvPr id="7" name="Arrow: Up 6">
            <a:extLst>
              <a:ext uri="{FF2B5EF4-FFF2-40B4-BE49-F238E27FC236}">
                <a16:creationId xmlns:a16="http://schemas.microsoft.com/office/drawing/2014/main" id="{0075EF77-9E26-4A15-9A76-AC44B7610881}"/>
              </a:ext>
            </a:extLst>
          </p:cNvPr>
          <p:cNvSpPr/>
          <p:nvPr/>
        </p:nvSpPr>
        <p:spPr>
          <a:xfrm rot="5400000">
            <a:off x="10189202" y="1031082"/>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Up 7">
            <a:extLst>
              <a:ext uri="{FF2B5EF4-FFF2-40B4-BE49-F238E27FC236}">
                <a16:creationId xmlns:a16="http://schemas.microsoft.com/office/drawing/2014/main" id="{A1161362-F071-4F6D-AD24-984E22789C51}"/>
              </a:ext>
            </a:extLst>
          </p:cNvPr>
          <p:cNvSpPr/>
          <p:nvPr/>
        </p:nvSpPr>
        <p:spPr>
          <a:xfrm rot="10800000">
            <a:off x="9114782" y="4140042"/>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66778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3BFA57-35A6-4977-B6F8-CB9B600E7D91}"/>
              </a:ext>
            </a:extLst>
          </p:cNvPr>
          <p:cNvPicPr>
            <a:picLocks noChangeAspect="1"/>
          </p:cNvPicPr>
          <p:nvPr/>
        </p:nvPicPr>
        <p:blipFill>
          <a:blip r:embed="rId2"/>
          <a:stretch>
            <a:fillRect/>
          </a:stretch>
        </p:blipFill>
        <p:spPr>
          <a:xfrm>
            <a:off x="670560" y="780574"/>
            <a:ext cx="11029508" cy="5928360"/>
          </a:xfrm>
          <a:prstGeom prst="rect">
            <a:avLst/>
          </a:prstGeom>
        </p:spPr>
      </p:pic>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3. Unlatch MiniROV (Pull release line)</a:t>
            </a:r>
          </a:p>
        </p:txBody>
      </p:sp>
      <p:sp>
        <p:nvSpPr>
          <p:cNvPr id="8" name="Arrow: Up 7">
            <a:extLst>
              <a:ext uri="{FF2B5EF4-FFF2-40B4-BE49-F238E27FC236}">
                <a16:creationId xmlns:a16="http://schemas.microsoft.com/office/drawing/2014/main" id="{A1161362-F071-4F6D-AD24-984E22789C51}"/>
              </a:ext>
            </a:extLst>
          </p:cNvPr>
          <p:cNvSpPr/>
          <p:nvPr/>
        </p:nvSpPr>
        <p:spPr>
          <a:xfrm rot="10800000">
            <a:off x="7514582" y="2867502"/>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4092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4. MiniROV begins flying away</a:t>
            </a:r>
          </a:p>
        </p:txBody>
      </p:sp>
      <p:pic>
        <p:nvPicPr>
          <p:cNvPr id="3" name="Picture 2">
            <a:extLst>
              <a:ext uri="{FF2B5EF4-FFF2-40B4-BE49-F238E27FC236}">
                <a16:creationId xmlns:a16="http://schemas.microsoft.com/office/drawing/2014/main" id="{750A4C8A-DD06-4DD0-AB6E-9ED39A692B74}"/>
              </a:ext>
            </a:extLst>
          </p:cNvPr>
          <p:cNvPicPr>
            <a:picLocks noChangeAspect="1"/>
          </p:cNvPicPr>
          <p:nvPr/>
        </p:nvPicPr>
        <p:blipFill>
          <a:blip r:embed="rId2"/>
          <a:stretch>
            <a:fillRect/>
          </a:stretch>
        </p:blipFill>
        <p:spPr>
          <a:xfrm>
            <a:off x="2151352" y="944110"/>
            <a:ext cx="7889295" cy="5807210"/>
          </a:xfrm>
          <a:prstGeom prst="rect">
            <a:avLst/>
          </a:prstGeom>
        </p:spPr>
      </p:pic>
      <p:sp>
        <p:nvSpPr>
          <p:cNvPr id="7" name="Arrow: Up 6">
            <a:extLst>
              <a:ext uri="{FF2B5EF4-FFF2-40B4-BE49-F238E27FC236}">
                <a16:creationId xmlns:a16="http://schemas.microsoft.com/office/drawing/2014/main" id="{B38DB5F1-4ADC-4E68-8BB0-4DFDD8B67D2D}"/>
              </a:ext>
            </a:extLst>
          </p:cNvPr>
          <p:cNvSpPr/>
          <p:nvPr/>
        </p:nvSpPr>
        <p:spPr>
          <a:xfrm rot="16200000">
            <a:off x="9338941" y="5762121"/>
            <a:ext cx="449580" cy="1141738"/>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96C0A10-134C-4002-A780-F01257009BBE}"/>
              </a:ext>
            </a:extLst>
          </p:cNvPr>
          <p:cNvSpPr txBox="1"/>
          <p:nvPr/>
        </p:nvSpPr>
        <p:spPr>
          <a:xfrm>
            <a:off x="10170186" y="5173981"/>
            <a:ext cx="2098013" cy="1754326"/>
          </a:xfrm>
          <a:prstGeom prst="rect">
            <a:avLst/>
          </a:prstGeom>
          <a:noFill/>
        </p:spPr>
        <p:txBody>
          <a:bodyPr wrap="square" rtlCol="0">
            <a:spAutoFit/>
          </a:bodyPr>
          <a:lstStyle/>
          <a:p>
            <a:r>
              <a:rPr lang="en-US" dirty="0"/>
              <a:t>50m of tether between Mini and Smart Clump.</a:t>
            </a:r>
            <a:br>
              <a:rPr lang="en-US" dirty="0"/>
            </a:br>
            <a:r>
              <a:rPr lang="en-US" dirty="0"/>
              <a:t>Deck Crew paying out tether while the MiniROV flies aft</a:t>
            </a:r>
          </a:p>
        </p:txBody>
      </p:sp>
      <p:sp>
        <p:nvSpPr>
          <p:cNvPr id="9" name="TextBox 8">
            <a:extLst>
              <a:ext uri="{FF2B5EF4-FFF2-40B4-BE49-F238E27FC236}">
                <a16:creationId xmlns:a16="http://schemas.microsoft.com/office/drawing/2014/main" id="{6A4E2C27-65F1-4014-BE55-F3E8AA5932E4}"/>
              </a:ext>
            </a:extLst>
          </p:cNvPr>
          <p:cNvSpPr txBox="1"/>
          <p:nvPr/>
        </p:nvSpPr>
        <p:spPr>
          <a:xfrm>
            <a:off x="238732" y="4996994"/>
            <a:ext cx="1676400" cy="1754326"/>
          </a:xfrm>
          <a:prstGeom prst="rect">
            <a:avLst/>
          </a:prstGeom>
          <a:noFill/>
        </p:spPr>
        <p:txBody>
          <a:bodyPr wrap="square" rtlCol="0">
            <a:spAutoFit/>
          </a:bodyPr>
          <a:lstStyle/>
          <a:p>
            <a:r>
              <a:rPr lang="en-US" dirty="0"/>
              <a:t>*Remote pilot on deck with visual to ROV</a:t>
            </a:r>
            <a:br>
              <a:rPr lang="en-US" dirty="0"/>
            </a:br>
            <a:br>
              <a:rPr lang="en-US" dirty="0"/>
            </a:br>
            <a:r>
              <a:rPr lang="en-US" dirty="0" err="1"/>
              <a:t>ROV</a:t>
            </a:r>
            <a:r>
              <a:rPr lang="en-US" dirty="0"/>
              <a:t> lights are ON at night</a:t>
            </a:r>
          </a:p>
        </p:txBody>
      </p:sp>
    </p:spTree>
    <p:extLst>
      <p:ext uri="{BB962C8B-B14F-4D97-AF65-F5344CB8AC3E}">
        <p14:creationId xmlns:p14="http://schemas.microsoft.com/office/powerpoint/2010/main" val="243203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5. Pull in Slack from Smart Clump</a:t>
            </a:r>
          </a:p>
        </p:txBody>
      </p:sp>
      <p:pic>
        <p:nvPicPr>
          <p:cNvPr id="5" name="Picture 4">
            <a:extLst>
              <a:ext uri="{FF2B5EF4-FFF2-40B4-BE49-F238E27FC236}">
                <a16:creationId xmlns:a16="http://schemas.microsoft.com/office/drawing/2014/main" id="{4AC3CA3F-69AA-4283-8700-96F5A7015B04}"/>
              </a:ext>
            </a:extLst>
          </p:cNvPr>
          <p:cNvPicPr>
            <a:picLocks noChangeAspect="1"/>
          </p:cNvPicPr>
          <p:nvPr/>
        </p:nvPicPr>
        <p:blipFill>
          <a:blip r:embed="rId2"/>
          <a:stretch>
            <a:fillRect/>
          </a:stretch>
        </p:blipFill>
        <p:spPr>
          <a:xfrm>
            <a:off x="1666803" y="678602"/>
            <a:ext cx="8858393" cy="6118438"/>
          </a:xfrm>
          <a:prstGeom prst="rect">
            <a:avLst/>
          </a:prstGeom>
        </p:spPr>
      </p:pic>
      <p:sp>
        <p:nvSpPr>
          <p:cNvPr id="7" name="Arrow: Up 6">
            <a:extLst>
              <a:ext uri="{FF2B5EF4-FFF2-40B4-BE49-F238E27FC236}">
                <a16:creationId xmlns:a16="http://schemas.microsoft.com/office/drawing/2014/main" id="{B38DB5F1-4ADC-4E68-8BB0-4DFDD8B67D2D}"/>
              </a:ext>
            </a:extLst>
          </p:cNvPr>
          <p:cNvSpPr/>
          <p:nvPr/>
        </p:nvSpPr>
        <p:spPr>
          <a:xfrm rot="16200000">
            <a:off x="6900541" y="5608529"/>
            <a:ext cx="449580" cy="1141738"/>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5EC2483-2B64-4120-89CA-11DFF1C746EF}"/>
              </a:ext>
            </a:extLst>
          </p:cNvPr>
          <p:cNvSpPr txBox="1"/>
          <p:nvPr/>
        </p:nvSpPr>
        <p:spPr>
          <a:xfrm>
            <a:off x="10515600" y="5596711"/>
            <a:ext cx="16764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34414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MiniROV Specs</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6210795" y="361858"/>
            <a:ext cx="5854535" cy="6299334"/>
          </a:xfrm>
        </p:spPr>
        <p:txBody>
          <a:bodyPr>
            <a:normAutofit fontScale="92500" lnSpcReduction="20000"/>
          </a:bodyPr>
          <a:lstStyle/>
          <a:p>
            <a:pPr marL="0" indent="0">
              <a:buNone/>
            </a:pPr>
            <a:r>
              <a:rPr lang="en-US" sz="2800" b="1" dirty="0"/>
              <a:t>Specs:</a:t>
            </a:r>
          </a:p>
          <a:p>
            <a:r>
              <a:rPr lang="en-US" sz="2800" dirty="0"/>
              <a:t>900lbs (408kg)</a:t>
            </a:r>
          </a:p>
          <a:p>
            <a:r>
              <a:rPr lang="en-US" sz="2800" dirty="0"/>
              <a:t>Electric drive (400VDC, ~5kW)</a:t>
            </a:r>
          </a:p>
          <a:p>
            <a:r>
              <a:rPr lang="en-US" dirty="0"/>
              <a:t>Thrusters: (6x) ~0.75hp electric DC brushless</a:t>
            </a:r>
            <a:endParaRPr lang="en-US" sz="2800" dirty="0"/>
          </a:p>
          <a:p>
            <a:r>
              <a:rPr lang="en-US" sz="2800" dirty="0"/>
              <a:t>Dimensions: 48”L x 35”W x 24”H</a:t>
            </a:r>
          </a:p>
          <a:p>
            <a:r>
              <a:rPr lang="en-US" sz="2800" dirty="0"/>
              <a:t>1500m Depth Rated</a:t>
            </a:r>
          </a:p>
          <a:p>
            <a:r>
              <a:rPr lang="en-US" sz="2800" dirty="0"/>
              <a:t>4DOF</a:t>
            </a:r>
          </a:p>
          <a:p>
            <a:pPr marL="0" indent="0">
              <a:buNone/>
            </a:pPr>
            <a:r>
              <a:rPr lang="en-US" sz="2800" b="1" dirty="0"/>
              <a:t>Auxiliary instrument power &amp; available voltages</a:t>
            </a:r>
          </a:p>
          <a:p>
            <a:r>
              <a:rPr lang="en-US" sz="2800" dirty="0"/>
              <a:t>~1kW</a:t>
            </a:r>
          </a:p>
          <a:p>
            <a:r>
              <a:rPr lang="en-US" sz="2800" dirty="0"/>
              <a:t>240, 48, 24, 12, and 5 VDC</a:t>
            </a:r>
          </a:p>
          <a:p>
            <a:pPr marL="0" indent="0">
              <a:buNone/>
            </a:pPr>
            <a:r>
              <a:rPr lang="en-US" sz="2800" b="1" dirty="0"/>
              <a:t>Auxiliary Data</a:t>
            </a:r>
          </a:p>
          <a:p>
            <a:r>
              <a:rPr lang="en-US" sz="2800" dirty="0"/>
              <a:t>(1) spare single mode fibers</a:t>
            </a:r>
          </a:p>
          <a:p>
            <a:r>
              <a:rPr lang="en-US" sz="2800" dirty="0"/>
              <a:t>RS-232 serial ports</a:t>
            </a:r>
          </a:p>
          <a:p>
            <a:pPr marL="0" indent="0">
              <a:buNone/>
            </a:pPr>
            <a:endParaRPr lang="en-US" sz="2800" dirty="0"/>
          </a:p>
          <a:p>
            <a:pPr marL="0" indent="0">
              <a:buNone/>
            </a:pPr>
            <a:endParaRPr lang="en-US" sz="2800" dirty="0"/>
          </a:p>
        </p:txBody>
      </p:sp>
      <p:grpSp>
        <p:nvGrpSpPr>
          <p:cNvPr id="6" name="Group 5">
            <a:extLst>
              <a:ext uri="{FF2B5EF4-FFF2-40B4-BE49-F238E27FC236}">
                <a16:creationId xmlns:a16="http://schemas.microsoft.com/office/drawing/2014/main" id="{12C2A573-8E7C-40C7-AC17-FCAEB54AE60A}"/>
              </a:ext>
            </a:extLst>
          </p:cNvPr>
          <p:cNvGrpSpPr/>
          <p:nvPr/>
        </p:nvGrpSpPr>
        <p:grpSpPr>
          <a:xfrm>
            <a:off x="-159785" y="1919588"/>
            <a:ext cx="5609695" cy="4798919"/>
            <a:chOff x="323290" y="1740846"/>
            <a:chExt cx="5609695" cy="4798919"/>
          </a:xfrm>
        </p:grpSpPr>
        <p:pic>
          <p:nvPicPr>
            <p:cNvPr id="5" name="Picture 4">
              <a:extLst>
                <a:ext uri="{FF2B5EF4-FFF2-40B4-BE49-F238E27FC236}">
                  <a16:creationId xmlns:a16="http://schemas.microsoft.com/office/drawing/2014/main" id="{C4FE4A8C-2030-4227-8DD1-57B2BBC94BC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338" b="89612" l="9961" r="98730">
                          <a14:foregroundMark x1="47461" y1="7877" x2="47461" y2="7877"/>
                          <a14:foregroundMark x1="91406" y1="42694" x2="91406" y2="42694"/>
                          <a14:foregroundMark x1="95020" y1="45662" x2="95020" y2="45662"/>
                          <a14:foregroundMark x1="98828" y1="47489" x2="98828" y2="47489"/>
                          <a14:foregroundMark x1="47559" y1="4338" x2="47559" y2="4338"/>
                          <a14:foregroundMark x1="48340" y1="83790" x2="48340" y2="83790"/>
                        </a14:backgroundRemoval>
                      </a14:imgEffect>
                    </a14:imgLayer>
                  </a14:imgProps>
                </a:ex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4" name="Rectangle 3">
              <a:extLst>
                <a:ext uri="{FF2B5EF4-FFF2-40B4-BE49-F238E27FC236}">
                  <a16:creationId xmlns:a16="http://schemas.microsoft.com/office/drawing/2014/main" id="{601CB50F-EAB7-45A4-BE37-181810E3223D}"/>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Tree>
    <p:extLst>
      <p:ext uri="{BB962C8B-B14F-4D97-AF65-F5344CB8AC3E}">
        <p14:creationId xmlns:p14="http://schemas.microsoft.com/office/powerpoint/2010/main" val="2018978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5. Lift Smart Clump over Rail</a:t>
            </a:r>
          </a:p>
        </p:txBody>
      </p:sp>
      <p:pic>
        <p:nvPicPr>
          <p:cNvPr id="3" name="Picture 2">
            <a:extLst>
              <a:ext uri="{FF2B5EF4-FFF2-40B4-BE49-F238E27FC236}">
                <a16:creationId xmlns:a16="http://schemas.microsoft.com/office/drawing/2014/main" id="{DB839464-8815-416C-9610-F356071D3F68}"/>
              </a:ext>
            </a:extLst>
          </p:cNvPr>
          <p:cNvPicPr>
            <a:picLocks noChangeAspect="1"/>
          </p:cNvPicPr>
          <p:nvPr/>
        </p:nvPicPr>
        <p:blipFill>
          <a:blip r:embed="rId2"/>
          <a:stretch>
            <a:fillRect/>
          </a:stretch>
        </p:blipFill>
        <p:spPr>
          <a:xfrm>
            <a:off x="1923684" y="1220955"/>
            <a:ext cx="8344632" cy="5629001"/>
          </a:xfrm>
          <a:prstGeom prst="rect">
            <a:avLst/>
          </a:prstGeom>
        </p:spPr>
      </p:pic>
      <p:sp>
        <p:nvSpPr>
          <p:cNvPr id="7" name="Arrow: Up 6">
            <a:extLst>
              <a:ext uri="{FF2B5EF4-FFF2-40B4-BE49-F238E27FC236}">
                <a16:creationId xmlns:a16="http://schemas.microsoft.com/office/drawing/2014/main" id="{B38DB5F1-4ADC-4E68-8BB0-4DFDD8B67D2D}"/>
              </a:ext>
            </a:extLst>
          </p:cNvPr>
          <p:cNvSpPr/>
          <p:nvPr/>
        </p:nvSpPr>
        <p:spPr>
          <a:xfrm rot="16200000">
            <a:off x="9144631" y="4363747"/>
            <a:ext cx="449580" cy="1957078"/>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1A31960-0D20-4F02-8FF5-270C72CCAA0F}"/>
              </a:ext>
            </a:extLst>
          </p:cNvPr>
          <p:cNvSpPr txBox="1"/>
          <p:nvPr/>
        </p:nvSpPr>
        <p:spPr>
          <a:xfrm>
            <a:off x="10268316" y="5117496"/>
            <a:ext cx="1676400" cy="646331"/>
          </a:xfrm>
          <a:prstGeom prst="rect">
            <a:avLst/>
          </a:prstGeom>
          <a:noFill/>
        </p:spPr>
        <p:txBody>
          <a:bodyPr wrap="square" rtlCol="0">
            <a:spAutoFit/>
          </a:bodyPr>
          <a:lstStyle/>
          <a:p>
            <a:r>
              <a:rPr lang="en-US" dirty="0"/>
              <a:t>Lift up Smart Clump</a:t>
            </a:r>
          </a:p>
        </p:txBody>
      </p:sp>
    </p:spTree>
    <p:extLst>
      <p:ext uri="{BB962C8B-B14F-4D97-AF65-F5344CB8AC3E}">
        <p14:creationId xmlns:p14="http://schemas.microsoft.com/office/powerpoint/2010/main" val="3834306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A1BE31-5C52-4333-848A-3BD8D85595AF}"/>
              </a:ext>
            </a:extLst>
          </p:cNvPr>
          <p:cNvSpPr txBox="1">
            <a:spLocks noGrp="1"/>
          </p:cNvSpPr>
          <p:nvPr>
            <p:ph type="title"/>
          </p:nvPr>
        </p:nvSpPr>
        <p:spPr>
          <a:xfrm>
            <a:off x="594360" y="-780574"/>
            <a:ext cx="11003280" cy="1561148"/>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t>6. Extend A-frame &amp; Lower Clump in water</a:t>
            </a:r>
          </a:p>
        </p:txBody>
      </p:sp>
      <p:pic>
        <p:nvPicPr>
          <p:cNvPr id="5" name="Picture 4">
            <a:extLst>
              <a:ext uri="{FF2B5EF4-FFF2-40B4-BE49-F238E27FC236}">
                <a16:creationId xmlns:a16="http://schemas.microsoft.com/office/drawing/2014/main" id="{7414610E-E3C2-47E1-80BA-16835E571537}"/>
              </a:ext>
            </a:extLst>
          </p:cNvPr>
          <p:cNvPicPr>
            <a:picLocks noChangeAspect="1"/>
          </p:cNvPicPr>
          <p:nvPr/>
        </p:nvPicPr>
        <p:blipFill>
          <a:blip r:embed="rId2"/>
          <a:stretch>
            <a:fillRect/>
          </a:stretch>
        </p:blipFill>
        <p:spPr>
          <a:xfrm>
            <a:off x="464414" y="1165860"/>
            <a:ext cx="11263172" cy="5692140"/>
          </a:xfrm>
          <a:prstGeom prst="rect">
            <a:avLst/>
          </a:prstGeom>
        </p:spPr>
      </p:pic>
      <p:sp>
        <p:nvSpPr>
          <p:cNvPr id="9" name="Arrow: Up 8">
            <a:extLst>
              <a:ext uri="{FF2B5EF4-FFF2-40B4-BE49-F238E27FC236}">
                <a16:creationId xmlns:a16="http://schemas.microsoft.com/office/drawing/2014/main" id="{987D9962-DDCB-457A-B311-3F68DD7029C3}"/>
              </a:ext>
            </a:extLst>
          </p:cNvPr>
          <p:cNvSpPr/>
          <p:nvPr/>
        </p:nvSpPr>
        <p:spPr>
          <a:xfrm rot="16200000" flipV="1">
            <a:off x="11277600" y="1435948"/>
            <a:ext cx="449580" cy="78486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Up 9">
            <a:extLst>
              <a:ext uri="{FF2B5EF4-FFF2-40B4-BE49-F238E27FC236}">
                <a16:creationId xmlns:a16="http://schemas.microsoft.com/office/drawing/2014/main" id="{B3E4356C-0C61-4FE0-ADC3-E4F314D98103}"/>
              </a:ext>
            </a:extLst>
          </p:cNvPr>
          <p:cNvSpPr/>
          <p:nvPr/>
        </p:nvSpPr>
        <p:spPr>
          <a:xfrm flipV="1">
            <a:off x="9212580" y="3810000"/>
            <a:ext cx="281940" cy="635848"/>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51191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a:xfrm>
            <a:off x="623811" y="43311"/>
            <a:ext cx="11582400" cy="1325563"/>
          </a:xfrm>
        </p:spPr>
        <p:txBody>
          <a:bodyPr/>
          <a:lstStyle/>
          <a:p>
            <a:r>
              <a:rPr lang="en-US" dirty="0"/>
              <a:t>7. Begin lowering Clump and Mini simultaneously</a:t>
            </a:r>
          </a:p>
        </p:txBody>
      </p:sp>
      <p:pic>
        <p:nvPicPr>
          <p:cNvPr id="1026" name="Picture 2" descr="R/V David Packard • MBARI">
            <a:extLst>
              <a:ext uri="{FF2B5EF4-FFF2-40B4-BE49-F238E27FC236}">
                <a16:creationId xmlns:a16="http://schemas.microsoft.com/office/drawing/2014/main" id="{3F8AE4E9-AB11-4F45-A5C0-2E6CA5678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3483" y="1368874"/>
            <a:ext cx="2690949" cy="20182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24825E1-A0C9-4087-84A5-3744DAD32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5422" y="3627851"/>
            <a:ext cx="905691" cy="957098"/>
          </a:xfrm>
          <a:prstGeom prst="rect">
            <a:avLst/>
          </a:prstGeom>
        </p:spPr>
      </p:pic>
      <p:cxnSp>
        <p:nvCxnSpPr>
          <p:cNvPr id="10" name="Straight Connector 9">
            <a:extLst>
              <a:ext uri="{FF2B5EF4-FFF2-40B4-BE49-F238E27FC236}">
                <a16:creationId xmlns:a16="http://schemas.microsoft.com/office/drawing/2014/main" id="{D097A564-9BD9-4A3B-BE3B-5E5332715CB3}"/>
              </a:ext>
            </a:extLst>
          </p:cNvPr>
          <p:cNvCxnSpPr>
            <a:cxnSpLocks/>
          </p:cNvCxnSpPr>
          <p:nvPr/>
        </p:nvCxnSpPr>
        <p:spPr>
          <a:xfrm flipH="1">
            <a:off x="9331440" y="2293620"/>
            <a:ext cx="56191" cy="1539240"/>
          </a:xfrm>
          <a:prstGeom prst="line">
            <a:avLst/>
          </a:prstGeom>
          <a:ln w="57150">
            <a:solidFill>
              <a:srgbClr val="F9D310"/>
            </a:solidFill>
          </a:ln>
        </p:spPr>
        <p:style>
          <a:lnRef idx="1">
            <a:schemeClr val="accent4"/>
          </a:lnRef>
          <a:fillRef idx="0">
            <a:schemeClr val="accent4"/>
          </a:fillRef>
          <a:effectRef idx="0">
            <a:schemeClr val="accent4"/>
          </a:effectRef>
          <a:fontRef idx="minor">
            <a:schemeClr val="tx1"/>
          </a:fontRef>
        </p:style>
      </p:cxnSp>
      <p:cxnSp>
        <p:nvCxnSpPr>
          <p:cNvPr id="12" name="Straight Connector 11">
            <a:extLst>
              <a:ext uri="{FF2B5EF4-FFF2-40B4-BE49-F238E27FC236}">
                <a16:creationId xmlns:a16="http://schemas.microsoft.com/office/drawing/2014/main" id="{4D9ED882-B00B-46FD-A8AD-7F1497FA4F9D}"/>
              </a:ext>
            </a:extLst>
          </p:cNvPr>
          <p:cNvCxnSpPr>
            <a:cxnSpLocks/>
          </p:cNvCxnSpPr>
          <p:nvPr/>
        </p:nvCxnSpPr>
        <p:spPr>
          <a:xfrm flipH="1">
            <a:off x="3792702" y="3726180"/>
            <a:ext cx="5244619" cy="53340"/>
          </a:xfrm>
          <a:prstGeom prst="line">
            <a:avLst/>
          </a:prstGeom>
          <a:ln w="57150">
            <a:solidFill>
              <a:srgbClr val="F9D310"/>
            </a:solidFill>
          </a:ln>
        </p:spPr>
        <p:style>
          <a:lnRef idx="1">
            <a:schemeClr val="accent4"/>
          </a:lnRef>
          <a:fillRef idx="0">
            <a:schemeClr val="accent4"/>
          </a:fillRef>
          <a:effectRef idx="0">
            <a:schemeClr val="accent4"/>
          </a:effectRef>
          <a:fontRef idx="minor">
            <a:schemeClr val="tx1"/>
          </a:fontRef>
        </p:style>
      </p:cxnSp>
      <p:sp>
        <p:nvSpPr>
          <p:cNvPr id="14" name="TextBox 13">
            <a:extLst>
              <a:ext uri="{FF2B5EF4-FFF2-40B4-BE49-F238E27FC236}">
                <a16:creationId xmlns:a16="http://schemas.microsoft.com/office/drawing/2014/main" id="{1424DCA5-3C00-4FEE-96CB-9A0AE370957D}"/>
              </a:ext>
            </a:extLst>
          </p:cNvPr>
          <p:cNvSpPr txBox="1"/>
          <p:nvPr/>
        </p:nvSpPr>
        <p:spPr>
          <a:xfrm>
            <a:off x="4726232" y="2639178"/>
            <a:ext cx="3519409" cy="1200329"/>
          </a:xfrm>
          <a:prstGeom prst="rect">
            <a:avLst/>
          </a:prstGeom>
          <a:noFill/>
        </p:spPr>
        <p:txBody>
          <a:bodyPr wrap="square" rtlCol="0">
            <a:spAutoFit/>
          </a:bodyPr>
          <a:lstStyle/>
          <a:p>
            <a:r>
              <a:rPr lang="en-US" dirty="0"/>
              <a:t>50m Flying Tether stretched out (When on surface small floats keep cable on buoyant, limiting risk of prop entanglement)</a:t>
            </a:r>
          </a:p>
        </p:txBody>
      </p:sp>
      <p:grpSp>
        <p:nvGrpSpPr>
          <p:cNvPr id="16" name="Group 15">
            <a:extLst>
              <a:ext uri="{FF2B5EF4-FFF2-40B4-BE49-F238E27FC236}">
                <a16:creationId xmlns:a16="http://schemas.microsoft.com/office/drawing/2014/main" id="{D9797861-5B12-4BC6-9BF6-2C5C76CBA61F}"/>
              </a:ext>
            </a:extLst>
          </p:cNvPr>
          <p:cNvGrpSpPr/>
          <p:nvPr/>
        </p:nvGrpSpPr>
        <p:grpSpPr>
          <a:xfrm>
            <a:off x="1754296" y="2960963"/>
            <a:ext cx="2038406" cy="1743793"/>
            <a:chOff x="323290" y="1740846"/>
            <a:chExt cx="5609695" cy="4798919"/>
          </a:xfrm>
        </p:grpSpPr>
        <p:pic>
          <p:nvPicPr>
            <p:cNvPr id="18" name="Picture 17">
              <a:extLst>
                <a:ext uri="{FF2B5EF4-FFF2-40B4-BE49-F238E27FC236}">
                  <a16:creationId xmlns:a16="http://schemas.microsoft.com/office/drawing/2014/main" id="{72FE5BAE-7F19-498D-979B-04D1412BB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19" name="Rectangle 18">
              <a:extLst>
                <a:ext uri="{FF2B5EF4-FFF2-40B4-BE49-F238E27FC236}">
                  <a16:creationId xmlns:a16="http://schemas.microsoft.com/office/drawing/2014/main" id="{4DFCCD3F-1F55-42B4-B4D4-267DF928C086}"/>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
        <p:nvSpPr>
          <p:cNvPr id="22" name="Arrow: Up 21">
            <a:extLst>
              <a:ext uri="{FF2B5EF4-FFF2-40B4-BE49-F238E27FC236}">
                <a16:creationId xmlns:a16="http://schemas.microsoft.com/office/drawing/2014/main" id="{5AD88C4B-1256-4A46-93C7-E8F55B804C08}"/>
              </a:ext>
            </a:extLst>
          </p:cNvPr>
          <p:cNvSpPr/>
          <p:nvPr/>
        </p:nvSpPr>
        <p:spPr>
          <a:xfrm rot="10800000">
            <a:off x="9134745" y="4598077"/>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Up 22">
            <a:extLst>
              <a:ext uri="{FF2B5EF4-FFF2-40B4-BE49-F238E27FC236}">
                <a16:creationId xmlns:a16="http://schemas.microsoft.com/office/drawing/2014/main" id="{CF8AA7A4-27AE-4A67-85FF-9FDB78687582}"/>
              </a:ext>
            </a:extLst>
          </p:cNvPr>
          <p:cNvSpPr/>
          <p:nvPr/>
        </p:nvSpPr>
        <p:spPr>
          <a:xfrm rot="10800000">
            <a:off x="2607675" y="4506637"/>
            <a:ext cx="449580" cy="662940"/>
          </a:xfrm>
          <a:prstGeom prst="upArrow">
            <a:avLst/>
          </a:prstGeom>
          <a:solidFill>
            <a:srgbClr val="FF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5DE65526-5091-4980-B883-F2736463765D}"/>
              </a:ext>
            </a:extLst>
          </p:cNvPr>
          <p:cNvSpPr>
            <a:spLocks noGrp="1"/>
          </p:cNvSpPr>
          <p:nvPr>
            <p:ph idx="1"/>
          </p:nvPr>
        </p:nvSpPr>
        <p:spPr>
          <a:xfrm>
            <a:off x="838200" y="5576215"/>
            <a:ext cx="10515600" cy="4351338"/>
          </a:xfrm>
        </p:spPr>
        <p:txBody>
          <a:bodyPr/>
          <a:lstStyle/>
          <a:p>
            <a:pPr marL="0" indent="0">
              <a:buNone/>
            </a:pPr>
            <a:r>
              <a:rPr lang="en-US" dirty="0"/>
              <a:t>*Once the USBL positioning system has acquired tracking and the ROV has reached 40m depth, the winch operator may continue paying out cable to allow the ROV to descend further.</a:t>
            </a:r>
          </a:p>
        </p:txBody>
      </p:sp>
    </p:spTree>
    <p:extLst>
      <p:ext uri="{BB962C8B-B14F-4D97-AF65-F5344CB8AC3E}">
        <p14:creationId xmlns:p14="http://schemas.microsoft.com/office/powerpoint/2010/main" val="940214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8. System Fully Deployed</a:t>
            </a:r>
          </a:p>
        </p:txBody>
      </p:sp>
      <p:pic>
        <p:nvPicPr>
          <p:cNvPr id="1026" name="Picture 2" descr="R/V David Packard • MBARI">
            <a:extLst>
              <a:ext uri="{FF2B5EF4-FFF2-40B4-BE49-F238E27FC236}">
                <a16:creationId xmlns:a16="http://schemas.microsoft.com/office/drawing/2014/main" id="{3F8AE4E9-AB11-4F45-A5C0-2E6CA5678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3483" y="1368874"/>
            <a:ext cx="2690949" cy="20182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24825E1-A0C9-4087-84A5-3744DAD32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0637" y="3938618"/>
            <a:ext cx="905691" cy="957098"/>
          </a:xfrm>
          <a:prstGeom prst="rect">
            <a:avLst/>
          </a:prstGeom>
        </p:spPr>
      </p:pic>
      <p:cxnSp>
        <p:nvCxnSpPr>
          <p:cNvPr id="10" name="Straight Connector 9">
            <a:extLst>
              <a:ext uri="{FF2B5EF4-FFF2-40B4-BE49-F238E27FC236}">
                <a16:creationId xmlns:a16="http://schemas.microsoft.com/office/drawing/2014/main" id="{D097A564-9BD9-4A3B-BE3B-5E5332715CB3}"/>
              </a:ext>
            </a:extLst>
          </p:cNvPr>
          <p:cNvCxnSpPr>
            <a:cxnSpLocks/>
          </p:cNvCxnSpPr>
          <p:nvPr/>
        </p:nvCxnSpPr>
        <p:spPr>
          <a:xfrm flipH="1">
            <a:off x="9308268" y="2247562"/>
            <a:ext cx="1" cy="1958678"/>
          </a:xfrm>
          <a:prstGeom prst="line">
            <a:avLst/>
          </a:prstGeom>
          <a:ln w="57150">
            <a:solidFill>
              <a:srgbClr val="F9D310"/>
            </a:solidFill>
          </a:ln>
        </p:spPr>
        <p:style>
          <a:lnRef idx="1">
            <a:schemeClr val="accent4"/>
          </a:lnRef>
          <a:fillRef idx="0">
            <a:schemeClr val="accent4"/>
          </a:fillRef>
          <a:effectRef idx="0">
            <a:schemeClr val="accent4"/>
          </a:effectRef>
          <a:fontRef idx="minor">
            <a:schemeClr val="tx1"/>
          </a:fontRef>
        </p:style>
      </p:cxnSp>
      <p:cxnSp>
        <p:nvCxnSpPr>
          <p:cNvPr id="12" name="Straight Connector 11">
            <a:extLst>
              <a:ext uri="{FF2B5EF4-FFF2-40B4-BE49-F238E27FC236}">
                <a16:creationId xmlns:a16="http://schemas.microsoft.com/office/drawing/2014/main" id="{4D9ED882-B00B-46FD-A8AD-7F1497FA4F9D}"/>
              </a:ext>
            </a:extLst>
          </p:cNvPr>
          <p:cNvCxnSpPr>
            <a:cxnSpLocks/>
          </p:cNvCxnSpPr>
          <p:nvPr/>
        </p:nvCxnSpPr>
        <p:spPr>
          <a:xfrm flipH="1">
            <a:off x="6542186" y="4076700"/>
            <a:ext cx="2335114" cy="1651446"/>
          </a:xfrm>
          <a:prstGeom prst="line">
            <a:avLst/>
          </a:prstGeom>
          <a:ln w="57150">
            <a:solidFill>
              <a:srgbClr val="F9D310"/>
            </a:solidFill>
          </a:ln>
        </p:spPr>
        <p:style>
          <a:lnRef idx="1">
            <a:schemeClr val="accent4"/>
          </a:lnRef>
          <a:fillRef idx="0">
            <a:schemeClr val="accent4"/>
          </a:fillRef>
          <a:effectRef idx="0">
            <a:schemeClr val="accent4"/>
          </a:effectRef>
          <a:fontRef idx="minor">
            <a:schemeClr val="tx1"/>
          </a:fontRef>
        </p:style>
      </p:cxnSp>
      <p:grpSp>
        <p:nvGrpSpPr>
          <p:cNvPr id="16" name="Group 15">
            <a:extLst>
              <a:ext uri="{FF2B5EF4-FFF2-40B4-BE49-F238E27FC236}">
                <a16:creationId xmlns:a16="http://schemas.microsoft.com/office/drawing/2014/main" id="{D9797861-5B12-4BC6-9BF6-2C5C76CBA61F}"/>
              </a:ext>
            </a:extLst>
          </p:cNvPr>
          <p:cNvGrpSpPr/>
          <p:nvPr/>
        </p:nvGrpSpPr>
        <p:grpSpPr>
          <a:xfrm>
            <a:off x="4503779" y="4895716"/>
            <a:ext cx="2038406" cy="1743793"/>
            <a:chOff x="323290" y="1740846"/>
            <a:chExt cx="5609695" cy="4798919"/>
          </a:xfrm>
        </p:grpSpPr>
        <p:pic>
          <p:nvPicPr>
            <p:cNvPr id="18" name="Picture 17">
              <a:extLst>
                <a:ext uri="{FF2B5EF4-FFF2-40B4-BE49-F238E27FC236}">
                  <a16:creationId xmlns:a16="http://schemas.microsoft.com/office/drawing/2014/main" id="{72FE5BAE-7F19-498D-979B-04D1412BB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19" name="Rectangle 18">
              <a:extLst>
                <a:ext uri="{FF2B5EF4-FFF2-40B4-BE49-F238E27FC236}">
                  <a16:creationId xmlns:a16="http://schemas.microsoft.com/office/drawing/2014/main" id="{4DFCCD3F-1F55-42B4-B4D4-267DF928C086}"/>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cxnSp>
        <p:nvCxnSpPr>
          <p:cNvPr id="15" name="Straight Connector 14">
            <a:extLst>
              <a:ext uri="{FF2B5EF4-FFF2-40B4-BE49-F238E27FC236}">
                <a16:creationId xmlns:a16="http://schemas.microsoft.com/office/drawing/2014/main" id="{1CEF855D-A1FF-4026-A7A7-304499868682}"/>
              </a:ext>
            </a:extLst>
          </p:cNvPr>
          <p:cNvCxnSpPr>
            <a:cxnSpLocks/>
          </p:cNvCxnSpPr>
          <p:nvPr/>
        </p:nvCxnSpPr>
        <p:spPr>
          <a:xfrm flipH="1" flipV="1">
            <a:off x="9104652" y="3477301"/>
            <a:ext cx="407231" cy="121920"/>
          </a:xfrm>
          <a:prstGeom prst="line">
            <a:avLst/>
          </a:prstGeom>
          <a:ln w="5715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7" name="Straight Connector 16">
            <a:extLst>
              <a:ext uri="{FF2B5EF4-FFF2-40B4-BE49-F238E27FC236}">
                <a16:creationId xmlns:a16="http://schemas.microsoft.com/office/drawing/2014/main" id="{657EAAF2-0BA9-4E57-8E82-1A9B65259A4E}"/>
              </a:ext>
            </a:extLst>
          </p:cNvPr>
          <p:cNvCxnSpPr>
            <a:cxnSpLocks/>
          </p:cNvCxnSpPr>
          <p:nvPr/>
        </p:nvCxnSpPr>
        <p:spPr>
          <a:xfrm flipH="1" flipV="1">
            <a:off x="9091535" y="3567516"/>
            <a:ext cx="407231" cy="121920"/>
          </a:xfrm>
          <a:prstGeom prst="line">
            <a:avLst/>
          </a:prstGeom>
          <a:ln w="57150">
            <a:solidFill>
              <a:schemeClr val="tx1"/>
            </a:solidFill>
          </a:ln>
        </p:spPr>
        <p:style>
          <a:lnRef idx="1">
            <a:schemeClr val="accent4"/>
          </a:lnRef>
          <a:fillRef idx="0">
            <a:schemeClr val="accent4"/>
          </a:fillRef>
          <a:effectRef idx="0">
            <a:schemeClr val="accent4"/>
          </a:effectRef>
          <a:fontRef idx="minor">
            <a:schemeClr val="tx1"/>
          </a:fontRef>
        </p:style>
      </p:cxnSp>
      <p:sp>
        <p:nvSpPr>
          <p:cNvPr id="20" name="TextBox 19">
            <a:extLst>
              <a:ext uri="{FF2B5EF4-FFF2-40B4-BE49-F238E27FC236}">
                <a16:creationId xmlns:a16="http://schemas.microsoft.com/office/drawing/2014/main" id="{EFEDC975-6D03-4CDB-A17E-970B24BE4C77}"/>
              </a:ext>
            </a:extLst>
          </p:cNvPr>
          <p:cNvSpPr txBox="1"/>
          <p:nvPr/>
        </p:nvSpPr>
        <p:spPr>
          <a:xfrm>
            <a:off x="9511883" y="3399588"/>
            <a:ext cx="3519409" cy="369332"/>
          </a:xfrm>
          <a:prstGeom prst="rect">
            <a:avLst/>
          </a:prstGeom>
          <a:noFill/>
        </p:spPr>
        <p:txBody>
          <a:bodyPr wrap="square" rtlCol="0">
            <a:spAutoFit/>
          </a:bodyPr>
          <a:lstStyle/>
          <a:p>
            <a:r>
              <a:rPr lang="en-US" dirty="0"/>
              <a:t>1500m max depth</a:t>
            </a:r>
          </a:p>
        </p:txBody>
      </p:sp>
      <p:cxnSp>
        <p:nvCxnSpPr>
          <p:cNvPr id="11" name="Straight Arrow Connector 10">
            <a:extLst>
              <a:ext uri="{FF2B5EF4-FFF2-40B4-BE49-F238E27FC236}">
                <a16:creationId xmlns:a16="http://schemas.microsoft.com/office/drawing/2014/main" id="{92B65D14-9CC8-497F-A04E-470AD40D6852}"/>
              </a:ext>
            </a:extLst>
          </p:cNvPr>
          <p:cNvCxnSpPr/>
          <p:nvPr/>
        </p:nvCxnSpPr>
        <p:spPr>
          <a:xfrm flipV="1">
            <a:off x="4503779" y="4632960"/>
            <a:ext cx="0" cy="14097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AB5D2E7-859C-45B5-9C62-DA9BD313AC67}"/>
              </a:ext>
            </a:extLst>
          </p:cNvPr>
          <p:cNvSpPr txBox="1"/>
          <p:nvPr/>
        </p:nvSpPr>
        <p:spPr>
          <a:xfrm>
            <a:off x="984369" y="4931023"/>
            <a:ext cx="3519409" cy="1200329"/>
          </a:xfrm>
          <a:prstGeom prst="rect">
            <a:avLst/>
          </a:prstGeom>
          <a:noFill/>
        </p:spPr>
        <p:txBody>
          <a:bodyPr wrap="square" rtlCol="0">
            <a:spAutoFit/>
          </a:bodyPr>
          <a:lstStyle/>
          <a:p>
            <a:r>
              <a:rPr lang="en-US" dirty="0"/>
              <a:t>We try to keep the MiniROV</a:t>
            </a:r>
            <a:br>
              <a:rPr lang="en-US" dirty="0"/>
            </a:br>
            <a:r>
              <a:rPr lang="en-US" dirty="0"/>
              <a:t>Directly below the clump weight</a:t>
            </a:r>
            <a:br>
              <a:rPr lang="en-US" dirty="0"/>
            </a:br>
            <a:r>
              <a:rPr lang="en-US" dirty="0"/>
              <a:t>With a vertical distance (Delta) of ~20-35m</a:t>
            </a:r>
          </a:p>
        </p:txBody>
      </p:sp>
      <p:sp>
        <p:nvSpPr>
          <p:cNvPr id="22" name="TextBox 21">
            <a:extLst>
              <a:ext uri="{FF2B5EF4-FFF2-40B4-BE49-F238E27FC236}">
                <a16:creationId xmlns:a16="http://schemas.microsoft.com/office/drawing/2014/main" id="{89211369-77EE-4EA0-A5A7-62AB445332DD}"/>
              </a:ext>
            </a:extLst>
          </p:cNvPr>
          <p:cNvSpPr txBox="1"/>
          <p:nvPr/>
        </p:nvSpPr>
        <p:spPr>
          <a:xfrm>
            <a:off x="8670637" y="5069523"/>
            <a:ext cx="3519409" cy="923330"/>
          </a:xfrm>
          <a:prstGeom prst="rect">
            <a:avLst/>
          </a:prstGeom>
          <a:noFill/>
        </p:spPr>
        <p:txBody>
          <a:bodyPr wrap="square" rtlCol="0">
            <a:spAutoFit/>
          </a:bodyPr>
          <a:lstStyle/>
          <a:p>
            <a:r>
              <a:rPr lang="en-US" dirty="0"/>
              <a:t>Clump has thrusters to counteract some current, maintaining a vertical tether back to the ship.</a:t>
            </a:r>
          </a:p>
        </p:txBody>
      </p:sp>
    </p:spTree>
    <p:extLst>
      <p:ext uri="{BB962C8B-B14F-4D97-AF65-F5344CB8AC3E}">
        <p14:creationId xmlns:p14="http://schemas.microsoft.com/office/powerpoint/2010/main" val="1422506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94928-AA79-462D-B6B4-8E80B539F734}"/>
              </a:ext>
            </a:extLst>
          </p:cNvPr>
          <p:cNvSpPr>
            <a:spLocks noGrp="1"/>
          </p:cNvSpPr>
          <p:nvPr>
            <p:ph type="title"/>
          </p:nvPr>
        </p:nvSpPr>
        <p:spPr/>
        <p:txBody>
          <a:bodyPr/>
          <a:lstStyle/>
          <a:p>
            <a:r>
              <a:rPr lang="en-US" dirty="0"/>
              <a:t>Dive Procedure</a:t>
            </a:r>
          </a:p>
        </p:txBody>
      </p:sp>
      <p:sp>
        <p:nvSpPr>
          <p:cNvPr id="3" name="Content Placeholder 2">
            <a:extLst>
              <a:ext uri="{FF2B5EF4-FFF2-40B4-BE49-F238E27FC236}">
                <a16:creationId xmlns:a16="http://schemas.microsoft.com/office/drawing/2014/main" id="{577BF08D-3B67-44AC-A099-81F4328AB48C}"/>
              </a:ext>
            </a:extLst>
          </p:cNvPr>
          <p:cNvSpPr>
            <a:spLocks noGrp="1"/>
          </p:cNvSpPr>
          <p:nvPr>
            <p:ph idx="1"/>
          </p:nvPr>
        </p:nvSpPr>
        <p:spPr/>
        <p:txBody>
          <a:bodyPr/>
          <a:lstStyle/>
          <a:p>
            <a:r>
              <a:rPr lang="en-US" dirty="0"/>
              <a:t>During operations the ROV operators will pay attention to umbilical twisting, possibly holding on from time to time in order to unwind the cable when needed. The ROV crew may ask the Bridge to maintain a certain heading related to surface currents in order to ensure the cable is carried off the hull and propellers. The umbilical will not be paid out more than necessary for ROV to move freely, in order to avoid to get caught on the bottom. </a:t>
            </a:r>
          </a:p>
        </p:txBody>
      </p:sp>
    </p:spTree>
    <p:extLst>
      <p:ext uri="{BB962C8B-B14F-4D97-AF65-F5344CB8AC3E}">
        <p14:creationId xmlns:p14="http://schemas.microsoft.com/office/powerpoint/2010/main" val="736569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94928-AA79-462D-B6B4-8E80B539F734}"/>
              </a:ext>
            </a:extLst>
          </p:cNvPr>
          <p:cNvSpPr>
            <a:spLocks noGrp="1"/>
          </p:cNvSpPr>
          <p:nvPr>
            <p:ph type="title"/>
          </p:nvPr>
        </p:nvSpPr>
        <p:spPr/>
        <p:txBody>
          <a:bodyPr/>
          <a:lstStyle/>
          <a:p>
            <a:r>
              <a:rPr lang="en-US" dirty="0"/>
              <a:t>Recovery Procedure</a:t>
            </a:r>
          </a:p>
        </p:txBody>
      </p:sp>
      <p:sp>
        <p:nvSpPr>
          <p:cNvPr id="3" name="Content Placeholder 2">
            <a:extLst>
              <a:ext uri="{FF2B5EF4-FFF2-40B4-BE49-F238E27FC236}">
                <a16:creationId xmlns:a16="http://schemas.microsoft.com/office/drawing/2014/main" id="{577BF08D-3B67-44AC-A099-81F4328AB48C}"/>
              </a:ext>
            </a:extLst>
          </p:cNvPr>
          <p:cNvSpPr>
            <a:spLocks noGrp="1"/>
          </p:cNvSpPr>
          <p:nvPr>
            <p:ph idx="1"/>
          </p:nvPr>
        </p:nvSpPr>
        <p:spPr/>
        <p:txBody>
          <a:bodyPr/>
          <a:lstStyle/>
          <a:p>
            <a:r>
              <a:rPr lang="en-US" dirty="0"/>
              <a:t>The Recovery procedure is essentially the deployment in reverse. The Smart Clump and MiniROV will rise together till about 50m below the ship. Deck crew will be in position and the captain will be notified we are ready to recover. Once everyone is ready and in position the final ascent will take place. Using Sonardyne positioning the MiniROV will be flown away down wind/current of the ship until the 50m flying tether is stretched out. The clump will be recovered and secured on deck. The MiniROV will slowly by remotely piloted back towards the ship and the latching mechanism will be slid down the tether until it locks in place. The MiniROV can then be lifted up and placed on the stand on deck.</a:t>
            </a:r>
          </a:p>
        </p:txBody>
      </p:sp>
    </p:spTree>
    <p:extLst>
      <p:ext uri="{BB962C8B-B14F-4D97-AF65-F5344CB8AC3E}">
        <p14:creationId xmlns:p14="http://schemas.microsoft.com/office/powerpoint/2010/main" val="3227578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a:xfrm>
            <a:off x="214288" y="125556"/>
            <a:ext cx="10515600" cy="1325563"/>
          </a:xfrm>
        </p:spPr>
        <p:txBody>
          <a:bodyPr/>
          <a:lstStyle/>
          <a:p>
            <a:r>
              <a:rPr lang="en-US" dirty="0"/>
              <a:t>MiniROV Core Vehicle Sensors</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7422078" y="361858"/>
            <a:ext cx="4607626" cy="6299334"/>
          </a:xfrm>
        </p:spPr>
        <p:txBody>
          <a:bodyPr>
            <a:normAutofit fontScale="92500" lnSpcReduction="20000"/>
          </a:bodyPr>
          <a:lstStyle/>
          <a:p>
            <a:pPr marL="0" indent="0">
              <a:buNone/>
            </a:pPr>
            <a:r>
              <a:rPr lang="en-US" sz="2800" b="1" dirty="0"/>
              <a:t>Sensors:</a:t>
            </a:r>
          </a:p>
          <a:p>
            <a:r>
              <a:rPr lang="en-US" dirty="0"/>
              <a:t>Insite Pacific Mini Zeus III Main HD Camera (On +-75 degree tilt)</a:t>
            </a:r>
          </a:p>
          <a:p>
            <a:r>
              <a:rPr lang="en-US" dirty="0"/>
              <a:t>(2) DSPL HD Multi </a:t>
            </a:r>
            <a:r>
              <a:rPr lang="en-US" dirty="0" err="1"/>
              <a:t>SeaCam</a:t>
            </a:r>
            <a:r>
              <a:rPr lang="en-US" dirty="0"/>
              <a:t> Cameras</a:t>
            </a:r>
          </a:p>
          <a:p>
            <a:r>
              <a:rPr lang="en-US" dirty="0"/>
              <a:t>(3) DSPL Analog Cameras</a:t>
            </a:r>
          </a:p>
          <a:p>
            <a:r>
              <a:rPr lang="en-US" dirty="0"/>
              <a:t>(6) DSPL </a:t>
            </a:r>
            <a:r>
              <a:rPr lang="en-US" dirty="0" err="1"/>
              <a:t>Sealite</a:t>
            </a:r>
            <a:endParaRPr lang="en-US" dirty="0"/>
          </a:p>
          <a:p>
            <a:r>
              <a:rPr lang="en-US" dirty="0"/>
              <a:t>CTD</a:t>
            </a:r>
          </a:p>
          <a:p>
            <a:r>
              <a:rPr lang="en-US" dirty="0"/>
              <a:t>Scaling Lasers</a:t>
            </a:r>
          </a:p>
          <a:p>
            <a:r>
              <a:rPr lang="en-US" dirty="0" err="1"/>
              <a:t>Valeport</a:t>
            </a:r>
            <a:r>
              <a:rPr lang="en-US" dirty="0"/>
              <a:t> </a:t>
            </a:r>
            <a:r>
              <a:rPr lang="en-US" dirty="0" err="1"/>
              <a:t>UltaP</a:t>
            </a:r>
            <a:r>
              <a:rPr lang="en-US" dirty="0"/>
              <a:t> Depth Sensor</a:t>
            </a:r>
          </a:p>
          <a:p>
            <a:r>
              <a:rPr lang="en-US" dirty="0"/>
              <a:t>PNI 3-axis digital Compass (To be upgraded to a VN100 soon)</a:t>
            </a:r>
          </a:p>
          <a:p>
            <a:r>
              <a:rPr lang="en-US" sz="2800" dirty="0"/>
              <a:t>Sonardyne WMT USBL transponder with remote head</a:t>
            </a:r>
          </a:p>
          <a:p>
            <a:r>
              <a:rPr lang="en-US" dirty="0" err="1"/>
              <a:t>Imagenex</a:t>
            </a:r>
            <a:r>
              <a:rPr lang="en-US" dirty="0"/>
              <a:t> 881-A scanning sonar w/gyro compass</a:t>
            </a:r>
            <a:endParaRPr lang="en-US" sz="2800" dirty="0"/>
          </a:p>
        </p:txBody>
      </p:sp>
      <p:grpSp>
        <p:nvGrpSpPr>
          <p:cNvPr id="6" name="Group 5">
            <a:extLst>
              <a:ext uri="{FF2B5EF4-FFF2-40B4-BE49-F238E27FC236}">
                <a16:creationId xmlns:a16="http://schemas.microsoft.com/office/drawing/2014/main" id="{12C2A573-8E7C-40C7-AC17-FCAEB54AE60A}"/>
              </a:ext>
            </a:extLst>
          </p:cNvPr>
          <p:cNvGrpSpPr/>
          <p:nvPr/>
        </p:nvGrpSpPr>
        <p:grpSpPr>
          <a:xfrm>
            <a:off x="214288" y="1693956"/>
            <a:ext cx="5609695" cy="4798919"/>
            <a:chOff x="323290" y="1740846"/>
            <a:chExt cx="5609695" cy="4798919"/>
          </a:xfrm>
        </p:grpSpPr>
        <p:pic>
          <p:nvPicPr>
            <p:cNvPr id="5" name="Picture 4">
              <a:extLst>
                <a:ext uri="{FF2B5EF4-FFF2-40B4-BE49-F238E27FC236}">
                  <a16:creationId xmlns:a16="http://schemas.microsoft.com/office/drawing/2014/main" id="{C4FE4A8C-2030-4227-8DD1-57B2BBC94BC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338" b="89612" l="9961" r="98730">
                          <a14:foregroundMark x1="47461" y1="7877" x2="47461" y2="7877"/>
                          <a14:foregroundMark x1="91406" y1="42694" x2="91406" y2="42694"/>
                          <a14:foregroundMark x1="95020" y1="45662" x2="95020" y2="45662"/>
                          <a14:foregroundMark x1="98828" y1="47489" x2="98828" y2="47489"/>
                          <a14:foregroundMark x1="47559" y1="4338" x2="47559" y2="4338"/>
                          <a14:foregroundMark x1="48340" y1="83790" x2="48340" y2="83790"/>
                        </a14:backgroundRemoval>
                      </a14:imgEffect>
                    </a14:imgLayer>
                  </a14:imgProps>
                </a:ex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4" name="Rectangle 3">
              <a:extLst>
                <a:ext uri="{FF2B5EF4-FFF2-40B4-BE49-F238E27FC236}">
                  <a16:creationId xmlns:a16="http://schemas.microsoft.com/office/drawing/2014/main" id="{601CB50F-EAB7-45A4-BE37-181810E3223D}"/>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Tree>
    <p:extLst>
      <p:ext uri="{BB962C8B-B14F-4D97-AF65-F5344CB8AC3E}">
        <p14:creationId xmlns:p14="http://schemas.microsoft.com/office/powerpoint/2010/main" val="284037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a:xfrm>
            <a:off x="480951" y="196808"/>
            <a:ext cx="10515600" cy="1325563"/>
          </a:xfrm>
        </p:spPr>
        <p:txBody>
          <a:bodyPr/>
          <a:lstStyle/>
          <a:p>
            <a:r>
              <a:rPr lang="en-US" dirty="0"/>
              <a:t>MiniROV Benthic Sled</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7042067" y="83820"/>
            <a:ext cx="4668981" cy="6577372"/>
          </a:xfrm>
        </p:spPr>
        <p:txBody>
          <a:bodyPr>
            <a:normAutofit fontScale="77500" lnSpcReduction="20000"/>
          </a:bodyPr>
          <a:lstStyle/>
          <a:p>
            <a:pPr marL="0" indent="0">
              <a:buNone/>
            </a:pPr>
            <a:r>
              <a:rPr lang="en-US" b="1" dirty="0"/>
              <a:t>Benthic Sled Sensors:</a:t>
            </a:r>
          </a:p>
          <a:p>
            <a:r>
              <a:rPr lang="en-US" sz="2800" dirty="0"/>
              <a:t>Stereo Camera x2</a:t>
            </a:r>
          </a:p>
          <a:p>
            <a:r>
              <a:rPr lang="en-US" dirty="0"/>
              <a:t>Laser Lines x3</a:t>
            </a:r>
          </a:p>
          <a:p>
            <a:r>
              <a:rPr lang="en-US" sz="2800" dirty="0"/>
              <a:t>VN100 IMU</a:t>
            </a:r>
          </a:p>
          <a:p>
            <a:r>
              <a:rPr lang="en-US" dirty="0" err="1"/>
              <a:t>Norbit</a:t>
            </a:r>
            <a:r>
              <a:rPr lang="en-US" dirty="0"/>
              <a:t> WBMS Bathy</a:t>
            </a:r>
          </a:p>
          <a:p>
            <a:r>
              <a:rPr lang="en-US" sz="2800" dirty="0"/>
              <a:t>Oculus Forward MBES</a:t>
            </a:r>
          </a:p>
          <a:p>
            <a:r>
              <a:rPr lang="en-US" dirty="0" err="1"/>
              <a:t>Waterlinked</a:t>
            </a:r>
            <a:r>
              <a:rPr lang="en-US" dirty="0"/>
              <a:t> A125 DVL (One downward facing, one forward facing)</a:t>
            </a:r>
          </a:p>
          <a:p>
            <a:r>
              <a:rPr lang="en-US" dirty="0"/>
              <a:t>(4) DSPL Lights</a:t>
            </a:r>
          </a:p>
          <a:p>
            <a:r>
              <a:rPr lang="en-US" dirty="0"/>
              <a:t>Drawer for sample collections</a:t>
            </a:r>
          </a:p>
          <a:p>
            <a:r>
              <a:rPr lang="en-US" dirty="0"/>
              <a:t>Swing Arm</a:t>
            </a:r>
          </a:p>
          <a:p>
            <a:r>
              <a:rPr lang="en-US" dirty="0" err="1"/>
              <a:t>Valeport</a:t>
            </a:r>
            <a:r>
              <a:rPr lang="en-US" dirty="0"/>
              <a:t> VA500 Altimeter/Depth Sensor</a:t>
            </a:r>
          </a:p>
          <a:p>
            <a:pPr lvl="1"/>
            <a:r>
              <a:rPr lang="en-US" dirty="0"/>
              <a:t>Gas Sampler</a:t>
            </a:r>
          </a:p>
          <a:p>
            <a:pPr lvl="1"/>
            <a:r>
              <a:rPr lang="en-US" dirty="0"/>
              <a:t>7 Push Cores</a:t>
            </a:r>
          </a:p>
          <a:p>
            <a:r>
              <a:rPr lang="en-US" dirty="0"/>
              <a:t>Manipulator 5 DOF, continuously rotating wrist</a:t>
            </a:r>
          </a:p>
          <a:p>
            <a:pPr lvl="1"/>
            <a:r>
              <a:rPr lang="en-US" dirty="0"/>
              <a:t>Temperature probe and CT attached to a probe motor</a:t>
            </a:r>
          </a:p>
          <a:p>
            <a:endParaRPr lang="en-US" sz="2800" dirty="0"/>
          </a:p>
        </p:txBody>
      </p:sp>
      <p:grpSp>
        <p:nvGrpSpPr>
          <p:cNvPr id="6" name="Group 5">
            <a:extLst>
              <a:ext uri="{FF2B5EF4-FFF2-40B4-BE49-F238E27FC236}">
                <a16:creationId xmlns:a16="http://schemas.microsoft.com/office/drawing/2014/main" id="{12C2A573-8E7C-40C7-AC17-FCAEB54AE60A}"/>
              </a:ext>
            </a:extLst>
          </p:cNvPr>
          <p:cNvGrpSpPr/>
          <p:nvPr/>
        </p:nvGrpSpPr>
        <p:grpSpPr>
          <a:xfrm>
            <a:off x="214288" y="1693956"/>
            <a:ext cx="5609695" cy="4798919"/>
            <a:chOff x="323290" y="1740846"/>
            <a:chExt cx="5609695" cy="4798919"/>
          </a:xfrm>
        </p:grpSpPr>
        <p:pic>
          <p:nvPicPr>
            <p:cNvPr id="5" name="Picture 4">
              <a:extLst>
                <a:ext uri="{FF2B5EF4-FFF2-40B4-BE49-F238E27FC236}">
                  <a16:creationId xmlns:a16="http://schemas.microsoft.com/office/drawing/2014/main" id="{C4FE4A8C-2030-4227-8DD1-57B2BBC94BC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338" b="89612" l="9961" r="98730">
                          <a14:foregroundMark x1="47461" y1="7877" x2="47461" y2="7877"/>
                          <a14:foregroundMark x1="91406" y1="42694" x2="91406" y2="42694"/>
                          <a14:foregroundMark x1="95020" y1="45662" x2="95020" y2="45662"/>
                          <a14:foregroundMark x1="98828" y1="47489" x2="98828" y2="47489"/>
                          <a14:foregroundMark x1="47559" y1="4338" x2="47559" y2="4338"/>
                          <a14:foregroundMark x1="48340" y1="83790" x2="48340" y2="83790"/>
                        </a14:backgroundRemoval>
                      </a14:imgEffect>
                    </a14:imgLayer>
                  </a14:imgProps>
                </a:ex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4" name="Rectangle 3">
              <a:extLst>
                <a:ext uri="{FF2B5EF4-FFF2-40B4-BE49-F238E27FC236}">
                  <a16:creationId xmlns:a16="http://schemas.microsoft.com/office/drawing/2014/main" id="{601CB50F-EAB7-45A4-BE37-181810E3223D}"/>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Tree>
    <p:extLst>
      <p:ext uri="{BB962C8B-B14F-4D97-AF65-F5344CB8AC3E}">
        <p14:creationId xmlns:p14="http://schemas.microsoft.com/office/powerpoint/2010/main" val="1692602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a:xfrm>
            <a:off x="415636" y="143369"/>
            <a:ext cx="10515600" cy="1325563"/>
          </a:xfrm>
        </p:spPr>
        <p:txBody>
          <a:bodyPr/>
          <a:lstStyle/>
          <a:p>
            <a:r>
              <a:rPr lang="en-US" dirty="0"/>
              <a:t>MiniROV Midwater Sled</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7042068" y="1626918"/>
            <a:ext cx="4311732" cy="5034273"/>
          </a:xfrm>
        </p:spPr>
        <p:txBody>
          <a:bodyPr>
            <a:normAutofit/>
          </a:bodyPr>
          <a:lstStyle/>
          <a:p>
            <a:pPr marL="0" indent="0">
              <a:buNone/>
            </a:pPr>
            <a:r>
              <a:rPr lang="en-US" b="1" dirty="0"/>
              <a:t>Midwater Sled:</a:t>
            </a:r>
          </a:p>
          <a:p>
            <a:r>
              <a:rPr lang="en-US" dirty="0"/>
              <a:t>8 Bucket Suction Sampler</a:t>
            </a:r>
          </a:p>
          <a:p>
            <a:r>
              <a:rPr lang="en-US" dirty="0"/>
              <a:t>Stereo VR camera</a:t>
            </a:r>
          </a:p>
          <a:p>
            <a:r>
              <a:rPr lang="en-US" dirty="0"/>
              <a:t>Autonomous animal tracking</a:t>
            </a:r>
          </a:p>
          <a:p>
            <a:r>
              <a:rPr lang="en-US" dirty="0"/>
              <a:t>Deep PIV</a:t>
            </a:r>
          </a:p>
        </p:txBody>
      </p:sp>
      <p:grpSp>
        <p:nvGrpSpPr>
          <p:cNvPr id="6" name="Group 5">
            <a:extLst>
              <a:ext uri="{FF2B5EF4-FFF2-40B4-BE49-F238E27FC236}">
                <a16:creationId xmlns:a16="http://schemas.microsoft.com/office/drawing/2014/main" id="{12C2A573-8E7C-40C7-AC17-FCAEB54AE60A}"/>
              </a:ext>
            </a:extLst>
          </p:cNvPr>
          <p:cNvGrpSpPr/>
          <p:nvPr/>
        </p:nvGrpSpPr>
        <p:grpSpPr>
          <a:xfrm>
            <a:off x="214288" y="1693956"/>
            <a:ext cx="5609695" cy="4798919"/>
            <a:chOff x="323290" y="1740846"/>
            <a:chExt cx="5609695" cy="4798919"/>
          </a:xfrm>
        </p:grpSpPr>
        <p:pic>
          <p:nvPicPr>
            <p:cNvPr id="5" name="Picture 4">
              <a:extLst>
                <a:ext uri="{FF2B5EF4-FFF2-40B4-BE49-F238E27FC236}">
                  <a16:creationId xmlns:a16="http://schemas.microsoft.com/office/drawing/2014/main" id="{C4FE4A8C-2030-4227-8DD1-57B2BBC94BC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338" b="89612" l="9961" r="98730">
                          <a14:foregroundMark x1="47461" y1="7877" x2="47461" y2="7877"/>
                          <a14:foregroundMark x1="91406" y1="42694" x2="91406" y2="42694"/>
                          <a14:foregroundMark x1="95020" y1="45662" x2="95020" y2="45662"/>
                          <a14:foregroundMark x1="98828" y1="47489" x2="98828" y2="47489"/>
                          <a14:foregroundMark x1="47559" y1="4338" x2="47559" y2="4338"/>
                          <a14:foregroundMark x1="48340" y1="83790" x2="48340" y2="83790"/>
                        </a14:backgroundRemoval>
                      </a14:imgEffect>
                    </a14:imgLayer>
                  </a14:imgProps>
                </a:ext>
                <a:ext uri="{28A0092B-C50C-407E-A947-70E740481C1C}">
                  <a14:useLocalDpi xmlns:a14="http://schemas.microsoft.com/office/drawing/2010/main" val="0"/>
                </a:ext>
              </a:extLst>
            </a:blip>
            <a:stretch>
              <a:fillRect/>
            </a:stretch>
          </p:blipFill>
          <p:spPr>
            <a:xfrm>
              <a:off x="323290" y="1740846"/>
              <a:ext cx="5609695" cy="4798919"/>
            </a:xfrm>
            <a:prstGeom prst="rect">
              <a:avLst/>
            </a:prstGeom>
          </p:spPr>
        </p:pic>
        <p:sp>
          <p:nvSpPr>
            <p:cNvPr id="4" name="Rectangle 3">
              <a:extLst>
                <a:ext uri="{FF2B5EF4-FFF2-40B4-BE49-F238E27FC236}">
                  <a16:creationId xmlns:a16="http://schemas.microsoft.com/office/drawing/2014/main" id="{601CB50F-EAB7-45A4-BE37-181810E3223D}"/>
                </a:ext>
              </a:extLst>
            </p:cNvPr>
            <p:cNvSpPr/>
            <p:nvPr/>
          </p:nvSpPr>
          <p:spPr>
            <a:xfrm rot="1069648">
              <a:off x="4040041" y="3378508"/>
              <a:ext cx="654096" cy="457182"/>
            </a:xfrm>
            <a:prstGeom prst="rect">
              <a:avLst/>
            </a:prstGeom>
            <a:solidFill>
              <a:srgbClr val="FBD310"/>
            </a:solidFill>
            <a:ln>
              <a:solidFill>
                <a:srgbClr val="FBD3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BD310"/>
                  </a:solidFill>
                </a:ln>
              </a:endParaRPr>
            </a:p>
          </p:txBody>
        </p:sp>
      </p:grpSp>
    </p:spTree>
    <p:extLst>
      <p:ext uri="{BB962C8B-B14F-4D97-AF65-F5344CB8AC3E}">
        <p14:creationId xmlns:p14="http://schemas.microsoft.com/office/powerpoint/2010/main" val="655698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Smart Clump</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6096000" y="955964"/>
            <a:ext cx="5594350" cy="5220999"/>
          </a:xfrm>
        </p:spPr>
        <p:txBody>
          <a:bodyPr>
            <a:normAutofit fontScale="70000" lnSpcReduction="20000"/>
          </a:bodyPr>
          <a:lstStyle/>
          <a:p>
            <a:r>
              <a:rPr lang="en-US" dirty="0"/>
              <a:t>Weight: 350lbs (159kg)</a:t>
            </a:r>
          </a:p>
          <a:p>
            <a:r>
              <a:rPr lang="en-US" dirty="0"/>
              <a:t>DSPL HD Multi </a:t>
            </a:r>
            <a:r>
              <a:rPr lang="en-US" dirty="0" err="1"/>
              <a:t>SeaCam</a:t>
            </a:r>
            <a:r>
              <a:rPr lang="en-US" dirty="0"/>
              <a:t> (On +-90 degree tilt)</a:t>
            </a:r>
          </a:p>
          <a:p>
            <a:r>
              <a:rPr lang="en-US" dirty="0"/>
              <a:t>DSPL Analog Cam</a:t>
            </a:r>
          </a:p>
          <a:p>
            <a:r>
              <a:rPr lang="en-US" dirty="0"/>
              <a:t>DSPL Light (Dimmable)</a:t>
            </a:r>
          </a:p>
          <a:p>
            <a:r>
              <a:rPr lang="en-US" dirty="0"/>
              <a:t>Thrusters for auto heading / driving capabilities</a:t>
            </a:r>
          </a:p>
          <a:p>
            <a:r>
              <a:rPr lang="en-US" dirty="0" err="1"/>
              <a:t>Valeport</a:t>
            </a:r>
            <a:r>
              <a:rPr lang="en-US" dirty="0"/>
              <a:t> VA500 Altimeter/Depth sensor</a:t>
            </a:r>
          </a:p>
          <a:p>
            <a:r>
              <a:rPr lang="en-US" dirty="0"/>
              <a:t>Sonardyne WMT USBL transponder</a:t>
            </a:r>
          </a:p>
          <a:p>
            <a:r>
              <a:rPr lang="en-US" dirty="0"/>
              <a:t>Triggerable </a:t>
            </a:r>
            <a:r>
              <a:rPr lang="en-US" dirty="0" err="1"/>
              <a:t>Niskin</a:t>
            </a:r>
            <a:r>
              <a:rPr lang="en-US" dirty="0"/>
              <a:t> Bottle (5L)</a:t>
            </a:r>
          </a:p>
          <a:p>
            <a:r>
              <a:rPr lang="en-US" dirty="0" err="1"/>
              <a:t>Imagenex</a:t>
            </a:r>
            <a:r>
              <a:rPr lang="en-US" dirty="0"/>
              <a:t> 881-A Scanning Sonar (Optional)</a:t>
            </a:r>
          </a:p>
          <a:p>
            <a:r>
              <a:rPr lang="en-US" dirty="0"/>
              <a:t>Pumped seabird DO sensor</a:t>
            </a:r>
          </a:p>
          <a:p>
            <a:r>
              <a:rPr lang="en-US" dirty="0"/>
              <a:t>PNI 3-Axis Digital Compass (To be upgraded to a VN100 soon)</a:t>
            </a:r>
          </a:p>
          <a:p>
            <a:endParaRPr lang="en-US" dirty="0"/>
          </a:p>
          <a:p>
            <a:pPr marL="0" indent="0">
              <a:buNone/>
            </a:pPr>
            <a:r>
              <a:rPr lang="en-US" dirty="0"/>
              <a:t>Connects directly to winch. Has ~50m flying tether connected to MiniROV. Taps onto the 400VDC from the umbilical</a:t>
            </a:r>
          </a:p>
          <a:p>
            <a:endParaRPr lang="en-US" dirty="0"/>
          </a:p>
        </p:txBody>
      </p:sp>
      <p:pic>
        <p:nvPicPr>
          <p:cNvPr id="10" name="Picture 9">
            <a:extLst>
              <a:ext uri="{FF2B5EF4-FFF2-40B4-BE49-F238E27FC236}">
                <a16:creationId xmlns:a16="http://schemas.microsoft.com/office/drawing/2014/main" id="{85888D2C-5C7D-4F9A-9F42-70D0F7A74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17340">
            <a:off x="762025" y="1633470"/>
            <a:ext cx="4546575" cy="4804636"/>
          </a:xfrm>
          <a:prstGeom prst="rect">
            <a:avLst/>
          </a:prstGeom>
        </p:spPr>
      </p:pic>
    </p:spTree>
    <p:extLst>
      <p:ext uri="{BB962C8B-B14F-4D97-AF65-F5344CB8AC3E}">
        <p14:creationId xmlns:p14="http://schemas.microsoft.com/office/powerpoint/2010/main" val="3032279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Sheave Block 28-Inch</a:t>
            </a:r>
          </a:p>
        </p:txBody>
      </p:sp>
      <p:pic>
        <p:nvPicPr>
          <p:cNvPr id="5" name="Picture 4">
            <a:extLst>
              <a:ext uri="{FF2B5EF4-FFF2-40B4-BE49-F238E27FC236}">
                <a16:creationId xmlns:a16="http://schemas.microsoft.com/office/drawing/2014/main" id="{0C7EE662-DFEC-43C8-86CD-A8F44C193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6" y="1728495"/>
            <a:ext cx="5804733" cy="4914500"/>
          </a:xfrm>
          <a:prstGeom prst="rect">
            <a:avLst/>
          </a:prstGeom>
        </p:spPr>
      </p:pic>
      <p:grpSp>
        <p:nvGrpSpPr>
          <p:cNvPr id="11" name="Group 10">
            <a:extLst>
              <a:ext uri="{FF2B5EF4-FFF2-40B4-BE49-F238E27FC236}">
                <a16:creationId xmlns:a16="http://schemas.microsoft.com/office/drawing/2014/main" id="{6A13DE16-94D6-4A51-A323-00B17D21A65C}"/>
              </a:ext>
            </a:extLst>
          </p:cNvPr>
          <p:cNvGrpSpPr/>
          <p:nvPr/>
        </p:nvGrpSpPr>
        <p:grpSpPr>
          <a:xfrm>
            <a:off x="6599583" y="-258417"/>
            <a:ext cx="5592417" cy="7116417"/>
            <a:chOff x="6895395" y="2741"/>
            <a:chExt cx="5296605" cy="6855259"/>
          </a:xfrm>
        </p:grpSpPr>
        <p:graphicFrame>
          <p:nvGraphicFramePr>
            <p:cNvPr id="6" name="Object 5">
              <a:extLst>
                <a:ext uri="{FF2B5EF4-FFF2-40B4-BE49-F238E27FC236}">
                  <a16:creationId xmlns:a16="http://schemas.microsoft.com/office/drawing/2014/main" id="{07557E71-BF00-4631-8AB2-C016339DD862}"/>
                </a:ext>
              </a:extLst>
            </p:cNvPr>
            <p:cNvGraphicFramePr>
              <a:graphicFrameLocks noChangeAspect="1"/>
            </p:cNvGraphicFramePr>
            <p:nvPr>
              <p:extLst>
                <p:ext uri="{D42A27DB-BD31-4B8C-83A1-F6EECF244321}">
                  <p14:modId xmlns:p14="http://schemas.microsoft.com/office/powerpoint/2010/main" val="2052230261"/>
                </p:ext>
              </p:extLst>
            </p:nvPr>
          </p:nvGraphicFramePr>
          <p:xfrm>
            <a:off x="6895395" y="2741"/>
            <a:ext cx="5296605" cy="6855259"/>
          </p:xfrm>
          <a:graphic>
            <a:graphicData uri="http://schemas.openxmlformats.org/presentationml/2006/ole">
              <mc:AlternateContent xmlns:mc="http://schemas.openxmlformats.org/markup-compatibility/2006">
                <mc:Choice xmlns:v="urn:schemas-microsoft-com:vml" Requires="v">
                  <p:oleObj spid="_x0000_s1027" name="Acrobat Document" r:id="rId4" imgW="5829071" imgH="7543800" progId="Acrobat.Document.DC">
                    <p:embed/>
                  </p:oleObj>
                </mc:Choice>
                <mc:Fallback>
                  <p:oleObj name="Acrobat Document" r:id="rId4" imgW="5829071" imgH="7543800" progId="Acrobat.Document.DC">
                    <p:embed/>
                    <p:pic>
                      <p:nvPicPr>
                        <p:cNvPr id="0" name=""/>
                        <p:cNvPicPr/>
                        <p:nvPr/>
                      </p:nvPicPr>
                      <p:blipFill>
                        <a:blip r:embed="rId5"/>
                        <a:stretch>
                          <a:fillRect/>
                        </a:stretch>
                      </p:blipFill>
                      <p:spPr>
                        <a:xfrm>
                          <a:off x="6895395" y="2741"/>
                          <a:ext cx="5296605" cy="6855259"/>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4965A93D-C85E-4803-ACDC-10F23EC65A55}"/>
                </a:ext>
              </a:extLst>
            </p:cNvPr>
            <p:cNvSpPr/>
            <p:nvPr/>
          </p:nvSpPr>
          <p:spPr>
            <a:xfrm>
              <a:off x="7171032" y="4212432"/>
              <a:ext cx="4692356" cy="14535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7203F8-61AB-4ED7-813A-7F1C9F617BE0}"/>
                </a:ext>
              </a:extLst>
            </p:cNvPr>
            <p:cNvSpPr/>
            <p:nvPr/>
          </p:nvSpPr>
          <p:spPr>
            <a:xfrm>
              <a:off x="7171032" y="5562600"/>
              <a:ext cx="520406" cy="11796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5292D5-7188-4E9F-9A11-69DCAD0E5DC9}"/>
                </a:ext>
              </a:extLst>
            </p:cNvPr>
            <p:cNvSpPr/>
            <p:nvPr/>
          </p:nvSpPr>
          <p:spPr>
            <a:xfrm>
              <a:off x="8337844" y="5562600"/>
              <a:ext cx="1251449" cy="11796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7711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A8AF-1B63-4898-89CF-A5CDCB5CDF44}"/>
              </a:ext>
            </a:extLst>
          </p:cNvPr>
          <p:cNvSpPr>
            <a:spLocks noGrp="1"/>
          </p:cNvSpPr>
          <p:nvPr>
            <p:ph type="title"/>
          </p:nvPr>
        </p:nvSpPr>
        <p:spPr/>
        <p:txBody>
          <a:bodyPr/>
          <a:lstStyle/>
          <a:p>
            <a:r>
              <a:rPr lang="en-US" dirty="0"/>
              <a:t>Winch</a:t>
            </a:r>
          </a:p>
        </p:txBody>
      </p:sp>
      <p:sp>
        <p:nvSpPr>
          <p:cNvPr id="3" name="Content Placeholder 2">
            <a:extLst>
              <a:ext uri="{FF2B5EF4-FFF2-40B4-BE49-F238E27FC236}">
                <a16:creationId xmlns:a16="http://schemas.microsoft.com/office/drawing/2014/main" id="{2EC10FB2-3033-4AF3-BF3B-BAE44B086162}"/>
              </a:ext>
            </a:extLst>
          </p:cNvPr>
          <p:cNvSpPr>
            <a:spLocks noGrp="1"/>
          </p:cNvSpPr>
          <p:nvPr>
            <p:ph idx="1"/>
          </p:nvPr>
        </p:nvSpPr>
        <p:spPr>
          <a:xfrm>
            <a:off x="6608618" y="409699"/>
            <a:ext cx="4745182" cy="5767264"/>
          </a:xfrm>
        </p:spPr>
        <p:txBody>
          <a:bodyPr>
            <a:normAutofit fontScale="70000" lnSpcReduction="20000"/>
          </a:bodyPr>
          <a:lstStyle/>
          <a:p>
            <a:pPr marL="0" indent="0">
              <a:buNone/>
            </a:pPr>
            <a:r>
              <a:rPr lang="en-US" b="1" dirty="0"/>
              <a:t>Winch Specs</a:t>
            </a:r>
            <a:endParaRPr lang="en-US" sz="2800" b="1" dirty="0"/>
          </a:p>
          <a:p>
            <a:r>
              <a:rPr lang="en-US" sz="2800" dirty="0"/>
              <a:t>1700 m of tether, 0.625” OD</a:t>
            </a:r>
            <a:endParaRPr lang="en-US" dirty="0"/>
          </a:p>
          <a:p>
            <a:r>
              <a:rPr lang="en-US" sz="2800" dirty="0"/>
              <a:t>3500 </a:t>
            </a:r>
            <a:r>
              <a:rPr lang="en-US" sz="2800" dirty="0" err="1"/>
              <a:t>lbs</a:t>
            </a:r>
            <a:r>
              <a:rPr lang="en-US" sz="2800" dirty="0"/>
              <a:t> (1600 kg)</a:t>
            </a:r>
          </a:p>
          <a:p>
            <a:r>
              <a:rPr lang="en-US" dirty="0"/>
              <a:t>Mounts 4 ft x 4 ft 1.25 Inch Threaded Bolt</a:t>
            </a:r>
          </a:p>
          <a:p>
            <a:r>
              <a:rPr lang="en-US" dirty="0"/>
              <a:t>Dimensions: ~60”x60”x60”</a:t>
            </a:r>
          </a:p>
          <a:p>
            <a:r>
              <a:rPr lang="en-US" sz="2800" dirty="0"/>
              <a:t>Can be mounted at </a:t>
            </a:r>
            <a:r>
              <a:rPr lang="en-US" dirty="0"/>
              <a:t>various</a:t>
            </a:r>
            <a:r>
              <a:rPr lang="en-US" sz="2800" dirty="0"/>
              <a:t> angle (22 degree increments)</a:t>
            </a:r>
          </a:p>
          <a:p>
            <a:r>
              <a:rPr lang="en-US" dirty="0"/>
              <a:t>Variable speed electric drive motor</a:t>
            </a:r>
          </a:p>
          <a:p>
            <a:r>
              <a:rPr lang="en-US" sz="2800" dirty="0"/>
              <a:t>Power = 240 VAC Single Phase 4 kW (plugs into control van, plug is 21 m long)</a:t>
            </a:r>
          </a:p>
          <a:p>
            <a:r>
              <a:rPr lang="en-US" sz="2800" dirty="0"/>
              <a:t>Operated directly with winch joysticks or remotely in the control van</a:t>
            </a:r>
          </a:p>
          <a:p>
            <a:r>
              <a:rPr lang="en-US" dirty="0"/>
              <a:t>Uses 240 VAC Single Phase and plugs directly into control van</a:t>
            </a:r>
          </a:p>
          <a:p>
            <a:r>
              <a:rPr lang="en-US" sz="2800" dirty="0"/>
              <a:t>Emergency hydraulic brake</a:t>
            </a:r>
          </a:p>
          <a:p>
            <a:r>
              <a:rPr lang="en-US" dirty="0"/>
              <a:t>Can bolt onto base plate or welded directly to deck</a:t>
            </a:r>
          </a:p>
        </p:txBody>
      </p:sp>
      <p:pic>
        <p:nvPicPr>
          <p:cNvPr id="7" name="Picture 6">
            <a:extLst>
              <a:ext uri="{FF2B5EF4-FFF2-40B4-BE49-F238E27FC236}">
                <a16:creationId xmlns:a16="http://schemas.microsoft.com/office/drawing/2014/main" id="{E91BC5C6-8EE9-447B-A97E-0DF7700DD2F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83" b="89931" l="7784" r="89946">
                        <a14:foregroundMark x1="10054" y1="37587" x2="10054" y2="37587"/>
                        <a14:foregroundMark x1="7784" y1="40712" x2="7784" y2="40712"/>
                      </a14:backgroundRemoval>
                    </a14:imgEffect>
                  </a14:imgLayer>
                </a14:imgProps>
              </a:ext>
              <a:ext uri="{28A0092B-C50C-407E-A947-70E740481C1C}">
                <a14:useLocalDpi xmlns:a14="http://schemas.microsoft.com/office/drawing/2010/main" val="0"/>
              </a:ext>
            </a:extLst>
          </a:blip>
          <a:stretch>
            <a:fillRect/>
          </a:stretch>
        </p:blipFill>
        <p:spPr>
          <a:xfrm>
            <a:off x="1174632" y="1086591"/>
            <a:ext cx="4814894" cy="5996495"/>
          </a:xfrm>
          <a:prstGeom prst="rect">
            <a:avLst/>
          </a:prstGeom>
        </p:spPr>
      </p:pic>
    </p:spTree>
    <p:extLst>
      <p:ext uri="{BB962C8B-B14F-4D97-AF65-F5344CB8AC3E}">
        <p14:creationId xmlns:p14="http://schemas.microsoft.com/office/powerpoint/2010/main" val="1280486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5697</TotalTime>
  <Words>2392</Words>
  <Application>Microsoft Office PowerPoint</Application>
  <PresentationFormat>Widescreen</PresentationFormat>
  <Paragraphs>228</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Acrobat Document</vt:lpstr>
      <vt:lpstr>PowerPoint Presentation</vt:lpstr>
      <vt:lpstr>MiniROV Intro</vt:lpstr>
      <vt:lpstr>MiniROV Specs</vt:lpstr>
      <vt:lpstr>MiniROV Core Vehicle Sensors</vt:lpstr>
      <vt:lpstr>MiniROV Benthic Sled</vt:lpstr>
      <vt:lpstr>MiniROV Midwater Sled</vt:lpstr>
      <vt:lpstr>Smart Clump</vt:lpstr>
      <vt:lpstr>Sheave Block 28-Inch</vt:lpstr>
      <vt:lpstr>Winch</vt:lpstr>
      <vt:lpstr>Winch Base Plate</vt:lpstr>
      <vt:lpstr>Control Van Option 1: 10Ft</vt:lpstr>
      <vt:lpstr>Control Van Option 2: 20Ft</vt:lpstr>
      <vt:lpstr>Additional Container for Transporting MiniROV/Winch/Spares</vt:lpstr>
      <vt:lpstr>MiniROV Deployment Procedure</vt:lpstr>
      <vt:lpstr>1. Responsibilities</vt:lpstr>
      <vt:lpstr>2. Personnel</vt:lpstr>
      <vt:lpstr>3. Personnel Safety</vt:lpstr>
      <vt:lpstr>4. Communications</vt:lpstr>
      <vt:lpstr>5. Safety Equipment</vt:lpstr>
      <vt:lpstr>6. ROV Rigging</vt:lpstr>
      <vt:lpstr>7. Pre – Dive Procedure</vt:lpstr>
      <vt:lpstr>7. Pre – Dive Procedure</vt:lpstr>
      <vt:lpstr>8. Launch Procedure</vt:lpstr>
      <vt:lpstr>System Components on Deck</vt:lpstr>
      <vt:lpstr>1. Pick up MiniROV</vt:lpstr>
      <vt:lpstr>2. Extend A-Frame and lower MiniROV</vt:lpstr>
      <vt:lpstr>3. Unlatch MiniROV (Pull release line)</vt:lpstr>
      <vt:lpstr>4. MiniROV begins flying away</vt:lpstr>
      <vt:lpstr>5. Pull in Slack from Smart Clump</vt:lpstr>
      <vt:lpstr>5. Lift Smart Clump over Rail</vt:lpstr>
      <vt:lpstr>6. Extend A-frame &amp; Lower Clump in water</vt:lpstr>
      <vt:lpstr>7. Begin lowering Clump and Mini simultaneously</vt:lpstr>
      <vt:lpstr>8. System Fully Deployed</vt:lpstr>
      <vt:lpstr>Dive Procedure</vt:lpstr>
      <vt:lpstr>Recovery Procedure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Johann Voigtlander</dc:creator>
  <cp:lastModifiedBy>Johann Voigtlander</cp:lastModifiedBy>
  <cp:revision>98</cp:revision>
  <dcterms:created xsi:type="dcterms:W3CDTF">2026-04-22T17:27:20Z</dcterms:created>
  <dcterms:modified xsi:type="dcterms:W3CDTF">2026-05-19T19:33:47Z</dcterms:modified>
</cp:coreProperties>
</file>