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66" r:id="rId6"/>
    <p:sldId id="259" r:id="rId7"/>
    <p:sldId id="260" r:id="rId8"/>
    <p:sldId id="261" r:id="rId9"/>
    <p:sldId id="265" r:id="rId10"/>
    <p:sldId id="264" r:id="rId11"/>
    <p:sldId id="26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-96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20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98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42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94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471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625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68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110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322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7127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556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719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8985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2008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54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26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976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213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374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84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86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897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24571-B746-4B1B-9F14-3E9ACE6E8C76}" type="datetimeFigureOut">
              <a:rPr lang="en-US" smtClean="0"/>
              <a:t>9/13/2016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E2E02-19B2-4C0B-B60D-3D006D8433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9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9E156165-317C-4171-B50C-2826C5C574B3}" type="datetimeFigureOut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9/13/2016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4F562B51-D47B-4BCC-9737-3E9111E67F30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111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ROV Operations - 2016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9" y="1600202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4029935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Clump Weight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490" y="1785144"/>
            <a:ext cx="7886700" cy="4351338"/>
          </a:xfrm>
        </p:spPr>
        <p:txBody>
          <a:bodyPr/>
          <a:lstStyle/>
          <a:p>
            <a:r>
              <a:rPr lang="en-US" dirty="0"/>
              <a:t>What’s the function and why does the </a:t>
            </a:r>
            <a:r>
              <a:rPr lang="en-US" dirty="0" err="1"/>
              <a:t>MiniROV</a:t>
            </a:r>
            <a:r>
              <a:rPr lang="en-US" dirty="0"/>
              <a:t> use one?</a:t>
            </a:r>
          </a:p>
          <a:p>
            <a:pPr lvl="1"/>
            <a:r>
              <a:rPr lang="en-US" dirty="0"/>
              <a:t>Reduce umbilical drag</a:t>
            </a:r>
          </a:p>
          <a:p>
            <a:pPr lvl="1"/>
            <a:r>
              <a:rPr lang="en-US" dirty="0"/>
              <a:t>Overcome limited power</a:t>
            </a:r>
          </a:p>
          <a:p>
            <a:r>
              <a:rPr lang="en-US" dirty="0"/>
              <a:t>Current clump weight design</a:t>
            </a:r>
          </a:p>
          <a:p>
            <a:pPr lvl="1"/>
            <a:r>
              <a:rPr lang="en-US" dirty="0"/>
              <a:t>Scrap steel (150 </a:t>
            </a:r>
            <a:r>
              <a:rPr lang="en-US" dirty="0" err="1"/>
              <a:t>lbs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USBL Transponder</a:t>
            </a:r>
          </a:p>
          <a:p>
            <a:r>
              <a:rPr lang="en-US" dirty="0"/>
              <a:t>Drawbacks</a:t>
            </a:r>
          </a:p>
          <a:p>
            <a:pPr lvl="1"/>
            <a:r>
              <a:rPr lang="en-US" dirty="0"/>
              <a:t>Limited operating area</a:t>
            </a:r>
          </a:p>
          <a:p>
            <a:pPr lvl="1"/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body to track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974" y="3607595"/>
            <a:ext cx="3350419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92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436" y="1600202"/>
            <a:ext cx="6811130" cy="4525963"/>
          </a:xfrm>
        </p:spPr>
      </p:pic>
    </p:spTree>
    <p:extLst>
      <p:ext uri="{BB962C8B-B14F-4D97-AF65-F5344CB8AC3E}">
        <p14:creationId xmlns:p14="http://schemas.microsoft.com/office/powerpoint/2010/main" val="4272601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MiniROV</a:t>
            </a:r>
            <a:r>
              <a:rPr lang="en-US" dirty="0" smtClean="0"/>
              <a:t> (1500 meter rated)</a:t>
            </a:r>
          </a:p>
          <a:p>
            <a:pPr lvl="1"/>
            <a:r>
              <a:rPr lang="en-US" dirty="0" smtClean="0"/>
              <a:t>Developed by MBARI specifically for remote ship of opportunity deployments</a:t>
            </a:r>
          </a:p>
          <a:p>
            <a:pPr lvl="1"/>
            <a:r>
              <a:rPr lang="en-US" dirty="0" smtClean="0"/>
              <a:t>HD camera</a:t>
            </a:r>
          </a:p>
          <a:p>
            <a:pPr lvl="1"/>
            <a:r>
              <a:rPr lang="en-US" dirty="0" smtClean="0"/>
              <a:t>Forward looking </a:t>
            </a:r>
            <a:r>
              <a:rPr lang="en-US" dirty="0" err="1" smtClean="0"/>
              <a:t>multibeam</a:t>
            </a:r>
            <a:r>
              <a:rPr lang="en-US" dirty="0" smtClean="0"/>
              <a:t> &amp; scanning sonars</a:t>
            </a:r>
          </a:p>
          <a:p>
            <a:pPr lvl="1"/>
            <a:r>
              <a:rPr lang="en-US" dirty="0" smtClean="0"/>
              <a:t>5 function manipulator</a:t>
            </a:r>
          </a:p>
          <a:p>
            <a:pPr lvl="1"/>
            <a:r>
              <a:rPr lang="en-US" dirty="0" smtClean="0"/>
              <a:t>Retractable sample drawer</a:t>
            </a:r>
          </a:p>
          <a:p>
            <a:pPr lvl="1"/>
            <a:r>
              <a:rPr lang="en-US" dirty="0" smtClean="0"/>
              <a:t>Swing arm for storage of sampling gear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705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configured for Arctic 2016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  <p:extLst>
      <p:ext uri="{BB962C8B-B14F-4D97-AF65-F5344CB8AC3E}">
        <p14:creationId xmlns:p14="http://schemas.microsoft.com/office/powerpoint/2010/main" val="2950267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 (cont.)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Umbilical Winch</a:t>
            </a:r>
          </a:p>
          <a:p>
            <a:pPr lvl="1"/>
            <a:r>
              <a:rPr lang="en-US" dirty="0" smtClean="0"/>
              <a:t>1700 meters of .625 EOM umbilical</a:t>
            </a:r>
          </a:p>
          <a:p>
            <a:pPr lvl="1"/>
            <a:r>
              <a:rPr lang="en-US" dirty="0" smtClean="0"/>
              <a:t>Electric drive (25 meters/min, 1500 pound lift)</a:t>
            </a:r>
          </a:p>
          <a:p>
            <a:pPr lvl="2"/>
            <a:r>
              <a:rPr lang="en-US" dirty="0" smtClean="0"/>
              <a:t>Winch is not used to pick the ROV load.</a:t>
            </a:r>
          </a:p>
          <a:p>
            <a:pPr lvl="1"/>
            <a:r>
              <a:rPr lang="en-US" dirty="0" smtClean="0"/>
              <a:t>Level wind (electric drive, manual feed)</a:t>
            </a:r>
          </a:p>
          <a:p>
            <a:pPr lvl="1"/>
            <a:r>
              <a:rPr lang="en-US" dirty="0" smtClean="0"/>
              <a:t>Emergency hydraulic disk brake</a:t>
            </a:r>
          </a:p>
          <a:p>
            <a:pPr lvl="1"/>
            <a:r>
              <a:rPr lang="en-US" dirty="0" smtClean="0"/>
              <a:t>Winch/umbilical design was upgraded in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422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Equipment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ROV Control Van</a:t>
            </a:r>
          </a:p>
          <a:p>
            <a:pPr lvl="1"/>
            <a:r>
              <a:rPr lang="en-US" dirty="0" smtClean="0"/>
              <a:t>8 x 10 modified shipping container</a:t>
            </a:r>
          </a:p>
          <a:p>
            <a:pPr lvl="1"/>
            <a:r>
              <a:rPr lang="en-US" dirty="0" smtClean="0"/>
              <a:t>480vac 3 phase 30 amp input</a:t>
            </a:r>
          </a:p>
          <a:p>
            <a:pPr lvl="1"/>
            <a:r>
              <a:rPr lang="en-US" dirty="0" smtClean="0"/>
              <a:t>Stepdown transformer to 220vac for ROV and winch</a:t>
            </a:r>
          </a:p>
          <a:p>
            <a:pPr lvl="1"/>
            <a:r>
              <a:rPr lang="en-US" dirty="0" smtClean="0"/>
              <a:t>Contains ROV topside electronics &amp; computers</a:t>
            </a:r>
          </a:p>
          <a:p>
            <a:pPr lvl="1"/>
            <a:r>
              <a:rPr lang="en-US" dirty="0" smtClean="0"/>
              <a:t>Room for Pilot, Co-pilot and 3 to 4 scientist/guests</a:t>
            </a:r>
          </a:p>
          <a:p>
            <a:pPr lvl="1"/>
            <a:r>
              <a:rPr lang="en-US" dirty="0" smtClean="0"/>
              <a:t>Feel free to come in and watch at any 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910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Communications/feeds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VHF radios for communications between the bridge and van</a:t>
            </a:r>
          </a:p>
          <a:p>
            <a:pPr lvl="1"/>
            <a:r>
              <a:rPr lang="en-US" dirty="0" smtClean="0"/>
              <a:t>ROV personnel will communicate the any change in status of the ROV to the bridge.</a:t>
            </a:r>
          </a:p>
          <a:p>
            <a:r>
              <a:rPr lang="en-US" dirty="0" smtClean="0"/>
              <a:t>We will supply a monitor and decoder for the ROV video feed on the Bridge</a:t>
            </a:r>
          </a:p>
          <a:p>
            <a:r>
              <a:rPr lang="en-US" dirty="0" smtClean="0"/>
              <a:t>We will supply our Navigation display of the ROV to the bridge.</a:t>
            </a:r>
          </a:p>
          <a:p>
            <a:pPr lvl="1"/>
            <a:r>
              <a:rPr lang="en-US" dirty="0" smtClean="0"/>
              <a:t>Shows the ROV position relative to the ship.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1697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Communications/feeds (cont.)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476173"/>
              </p:ext>
            </p:extLst>
          </p:nvPr>
        </p:nvGraphicFramePr>
        <p:xfrm>
          <a:off x="1643063" y="1600200"/>
          <a:ext cx="5857875" cy="452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Acrobat Document" r:id="rId3" imgW="7543648" imgH="5829300" progId="Acrobat.Document.2015">
                  <p:embed/>
                </p:oleObj>
              </mc:Choice>
              <mc:Fallback>
                <p:oleObj name="Acrobat Document" r:id="rId3" imgW="7543648" imgH="5829300" progId="Acrobat.Document.2015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43063" y="1600200"/>
                        <a:ext cx="5857875" cy="4525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0804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Vehicle deployment/recovery Latch</a:t>
            </a:r>
          </a:p>
          <a:p>
            <a:r>
              <a:rPr lang="en-US" dirty="0" smtClean="0"/>
              <a:t>Belly pack controller (WIFI)</a:t>
            </a:r>
          </a:p>
          <a:p>
            <a:r>
              <a:rPr lang="en-US" dirty="0" smtClean="0"/>
              <a:t>Over boarding sheave</a:t>
            </a:r>
          </a:p>
          <a:p>
            <a:r>
              <a:rPr lang="en-US" dirty="0" smtClean="0"/>
              <a:t>Cable floats</a:t>
            </a:r>
          </a:p>
          <a:p>
            <a:r>
              <a:rPr lang="en-US" dirty="0" smtClean="0"/>
              <a:t>Clump weight system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6885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281</Words>
  <Application>Microsoft Office PowerPoint</Application>
  <PresentationFormat>On-screen Show (4:3)</PresentationFormat>
  <Paragraphs>50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1_Office Theme</vt:lpstr>
      <vt:lpstr>Adobe Acrobat Document</vt:lpstr>
      <vt:lpstr>ROV Operations - 2016</vt:lpstr>
      <vt:lpstr>Equipment</vt:lpstr>
      <vt:lpstr>Equipment (cont.)</vt:lpstr>
      <vt:lpstr>As configured for Arctic 2016</vt:lpstr>
      <vt:lpstr>Equipment (cont.)</vt:lpstr>
      <vt:lpstr>Equipment (cont.)</vt:lpstr>
      <vt:lpstr>Communications/feeds</vt:lpstr>
      <vt:lpstr>Communications/feeds (cont.)</vt:lpstr>
      <vt:lpstr>Operations</vt:lpstr>
      <vt:lpstr>Clump Weight System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Dale Graves</dc:creator>
  <cp:lastModifiedBy>Dale Graves</cp:lastModifiedBy>
  <cp:revision>9</cp:revision>
  <dcterms:created xsi:type="dcterms:W3CDTF">2016-09-13T19:23:57Z</dcterms:created>
  <dcterms:modified xsi:type="dcterms:W3CDTF">2016-09-13T21:21:50Z</dcterms:modified>
</cp:coreProperties>
</file>