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7" r:id="rId4"/>
    <p:sldId id="269" r:id="rId5"/>
    <p:sldId id="258" r:id="rId6"/>
    <p:sldId id="259" r:id="rId7"/>
    <p:sldId id="260" r:id="rId8"/>
    <p:sldId id="265" r:id="rId9"/>
    <p:sldId id="266" r:id="rId10"/>
    <p:sldId id="268" r:id="rId11"/>
    <p:sldId id="271" r:id="rId12"/>
    <p:sldId id="261" r:id="rId13"/>
    <p:sldId id="262" r:id="rId14"/>
    <p:sldId id="264" r:id="rId15"/>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24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8247181-FAB1-43C9-898B-D98D5862D97D}"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235974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247181-FAB1-43C9-898B-D98D5862D97D}"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3916994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247181-FAB1-43C9-898B-D98D5862D97D}"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2007122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8247181-FAB1-43C9-898B-D98D5862D97D}"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1081273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247181-FAB1-43C9-898B-D98D5862D97D}" type="datetimeFigureOut">
              <a:rPr lang="en-US" smtClean="0"/>
              <a:t>5/22/2017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3840738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8247181-FAB1-43C9-898B-D98D5862D97D}" type="datetimeFigureOut">
              <a:rPr lang="en-US" smtClean="0"/>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198313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8247181-FAB1-43C9-898B-D98D5862D97D}" type="datetimeFigureOut">
              <a:rPr lang="en-US" smtClean="0"/>
              <a:t>5/22/2017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646261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247181-FAB1-43C9-898B-D98D5862D97D}" type="datetimeFigureOut">
              <a:rPr lang="en-US" smtClean="0"/>
              <a:t>5/22/2017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3931769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247181-FAB1-43C9-898B-D98D5862D97D}" type="datetimeFigureOut">
              <a:rPr lang="en-US" smtClean="0"/>
              <a:t>5/22/2017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1700577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247181-FAB1-43C9-898B-D98D5862D97D}" type="datetimeFigureOut">
              <a:rPr lang="en-US" smtClean="0"/>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2236132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247181-FAB1-43C9-898B-D98D5862D97D}" type="datetimeFigureOut">
              <a:rPr lang="en-US" smtClean="0"/>
              <a:t>5/22/2017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0E0D7-7052-41AE-B9EF-1AAABB7D5446}" type="slidenum">
              <a:rPr lang="en-US" smtClean="0"/>
              <a:t>‹#›</a:t>
            </a:fld>
            <a:endParaRPr lang="en-US"/>
          </a:p>
        </p:txBody>
      </p:sp>
    </p:spTree>
    <p:extLst>
      <p:ext uri="{BB962C8B-B14F-4D97-AF65-F5344CB8AC3E}">
        <p14:creationId xmlns:p14="http://schemas.microsoft.com/office/powerpoint/2010/main" val="69612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247181-FAB1-43C9-898B-D98D5862D97D}" type="datetimeFigureOut">
              <a:rPr lang="en-US" smtClean="0"/>
              <a:t>5/22/2017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0E0D7-7052-41AE-B9EF-1AAABB7D5446}" type="slidenum">
              <a:rPr lang="en-US" smtClean="0"/>
              <a:t>‹#›</a:t>
            </a:fld>
            <a:endParaRPr lang="en-US"/>
          </a:p>
        </p:txBody>
      </p:sp>
    </p:spTree>
    <p:extLst>
      <p:ext uri="{BB962C8B-B14F-4D97-AF65-F5344CB8AC3E}">
        <p14:creationId xmlns:p14="http://schemas.microsoft.com/office/powerpoint/2010/main" val="3874373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Test Tank Development Platform</a:t>
            </a:r>
            <a:br>
              <a:rPr lang="en-US" dirty="0" smtClean="0"/>
            </a:br>
            <a:r>
              <a:rPr lang="en-US" dirty="0" smtClean="0"/>
              <a:t>Abstract Presentation</a:t>
            </a:r>
            <a:br>
              <a:rPr lang="en-US" dirty="0" smtClean="0"/>
            </a:br>
            <a:endParaRPr lang="en-US" dirty="0"/>
          </a:p>
        </p:txBody>
      </p:sp>
    </p:spTree>
    <p:extLst>
      <p:ext uri="{BB962C8B-B14F-4D97-AF65-F5344CB8AC3E}">
        <p14:creationId xmlns:p14="http://schemas.microsoft.com/office/powerpoint/2010/main" val="1821930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 - Kemp</a:t>
            </a:r>
            <a:endParaRPr lang="en-US" dirty="0"/>
          </a:p>
        </p:txBody>
      </p:sp>
      <p:sp>
        <p:nvSpPr>
          <p:cNvPr id="6" name="TextBox 5"/>
          <p:cNvSpPr txBox="1"/>
          <p:nvPr/>
        </p:nvSpPr>
        <p:spPr>
          <a:xfrm>
            <a:off x="609600" y="1524000"/>
            <a:ext cx="8229600" cy="5109091"/>
          </a:xfrm>
          <a:prstGeom prst="rect">
            <a:avLst/>
          </a:prstGeom>
          <a:noFill/>
        </p:spPr>
        <p:txBody>
          <a:bodyPr wrap="square" rtlCol="0">
            <a:spAutoFit/>
          </a:bodyPr>
          <a:lstStyle/>
          <a:p>
            <a:r>
              <a:rPr lang="en-US" sz="2800" dirty="0"/>
              <a:t>Matt Kemp could make use of TTDP for testing the docking capability of his “sea hive”, which would require thousands of test docks to ensure reliability. </a:t>
            </a:r>
            <a:endParaRPr lang="en-US" sz="2800" dirty="0" smtClean="0"/>
          </a:p>
          <a:p>
            <a:endParaRPr lang="en-US" sz="2800" dirty="0" smtClean="0"/>
          </a:p>
          <a:p>
            <a:r>
              <a:rPr lang="en-US" sz="2800" dirty="0" smtClean="0"/>
              <a:t>Traditional </a:t>
            </a:r>
            <a:r>
              <a:rPr lang="en-US" sz="2800" dirty="0"/>
              <a:t>ship-based approaches would be cost-prohibitive (5,000 hours of testing @ 8 hours per ship day = 62 days at sea = $5M</a:t>
            </a:r>
            <a:r>
              <a:rPr lang="en-US" sz="2800" dirty="0" smtClean="0"/>
              <a:t>+)</a:t>
            </a:r>
          </a:p>
          <a:p>
            <a:endParaRPr lang="en-US" sz="2800" dirty="0" smtClean="0"/>
          </a:p>
          <a:p>
            <a:r>
              <a:rPr lang="en-US" sz="2800" dirty="0"/>
              <a:t>A</a:t>
            </a:r>
            <a:r>
              <a:rPr lang="en-US" sz="2800" dirty="0" smtClean="0"/>
              <a:t> </a:t>
            </a:r>
            <a:r>
              <a:rPr lang="en-US" sz="2800" dirty="0"/>
              <a:t>low-logistic, flexible platform in a controlled environment like the test tank, could achieve cost-realism through testing automation.</a:t>
            </a:r>
          </a:p>
          <a:p>
            <a:endParaRPr lang="en-US" dirty="0"/>
          </a:p>
        </p:txBody>
      </p:sp>
    </p:spTree>
    <p:extLst>
      <p:ext uri="{BB962C8B-B14F-4D97-AF65-F5344CB8AC3E}">
        <p14:creationId xmlns:p14="http://schemas.microsoft.com/office/powerpoint/2010/main" val="303458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 - Rock</a:t>
            </a:r>
            <a:endParaRPr lang="en-US" dirty="0"/>
          </a:p>
        </p:txBody>
      </p:sp>
      <p:sp>
        <p:nvSpPr>
          <p:cNvPr id="6" name="TextBox 5"/>
          <p:cNvSpPr txBox="1"/>
          <p:nvPr/>
        </p:nvSpPr>
        <p:spPr>
          <a:xfrm>
            <a:off x="609600" y="1524000"/>
            <a:ext cx="8229600" cy="4801314"/>
          </a:xfrm>
          <a:prstGeom prst="rect">
            <a:avLst/>
          </a:prstGeom>
          <a:noFill/>
        </p:spPr>
        <p:txBody>
          <a:bodyPr wrap="square" rtlCol="0">
            <a:spAutoFit/>
          </a:bodyPr>
          <a:lstStyle/>
          <a:p>
            <a:r>
              <a:rPr lang="en-US" sz="2400" dirty="0"/>
              <a:t>Steve Rock could use the TTDP to aid the development of all of the vision-based control algorithms required in the Precision Control Project.  </a:t>
            </a:r>
            <a:endParaRPr lang="en-US" sz="2400" dirty="0" smtClean="0"/>
          </a:p>
          <a:p>
            <a:endParaRPr lang="en-US" sz="2400" dirty="0" smtClean="0"/>
          </a:p>
          <a:p>
            <a:r>
              <a:rPr lang="en-US" sz="2400" dirty="0" smtClean="0"/>
              <a:t>This </a:t>
            </a:r>
            <a:r>
              <a:rPr lang="en-US" sz="2400" dirty="0"/>
              <a:t>includes algorithms for tracking midwater targets (e.g. jellies) as well as advanced control approaches for performing benthic transects using both ROVs and AUVs.  </a:t>
            </a:r>
            <a:endParaRPr lang="en-US" sz="2400" dirty="0" smtClean="0"/>
          </a:p>
          <a:p>
            <a:endParaRPr lang="en-US" sz="2400" dirty="0"/>
          </a:p>
          <a:p>
            <a:r>
              <a:rPr lang="en-US" sz="2400" dirty="0" smtClean="0"/>
              <a:t>Currently</a:t>
            </a:r>
            <a:r>
              <a:rPr lang="en-US" sz="2400" dirty="0"/>
              <a:t>, the only means of validating these control laws is to perform sea trials.  The test tank platform would enable a much more time-efficient and much less costly means of performing all the preliminary tests.</a:t>
            </a:r>
          </a:p>
          <a:p>
            <a:endParaRPr lang="en-US" dirty="0"/>
          </a:p>
        </p:txBody>
      </p:sp>
    </p:spTree>
    <p:extLst>
      <p:ext uri="{BB962C8B-B14F-4D97-AF65-F5344CB8AC3E}">
        <p14:creationId xmlns:p14="http://schemas.microsoft.com/office/powerpoint/2010/main" val="3875846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Resource required- Estimated Expense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93344810"/>
              </p:ext>
            </p:extLst>
          </p:nvPr>
        </p:nvGraphicFramePr>
        <p:xfrm>
          <a:off x="1676401" y="1828804"/>
          <a:ext cx="5562600" cy="3657599"/>
        </p:xfrm>
        <a:graphic>
          <a:graphicData uri="http://schemas.openxmlformats.org/drawingml/2006/table">
            <a:tbl>
              <a:tblPr>
                <a:tableStyleId>{5C22544A-7EE6-4342-B048-85BDC9FD1C3A}</a:tableStyleId>
              </a:tblPr>
              <a:tblGrid>
                <a:gridCol w="2650636"/>
                <a:gridCol w="1455982"/>
                <a:gridCol w="1455982"/>
              </a:tblGrid>
              <a:tr h="674847">
                <a:tc gridSpan="3">
                  <a:txBody>
                    <a:bodyPr/>
                    <a:lstStyle/>
                    <a:p>
                      <a:pPr algn="ctr" fontAlgn="b"/>
                      <a:r>
                        <a:rPr lang="en-US" sz="1800" u="none" strike="noStrike" dirty="0" err="1">
                          <a:effectLst/>
                        </a:rPr>
                        <a:t>MiniROV</a:t>
                      </a:r>
                      <a:r>
                        <a:rPr lang="en-US" sz="1800" u="none" strike="noStrike" dirty="0">
                          <a:effectLst/>
                        </a:rPr>
                        <a:t> Material Costs (see following worksheets)</a:t>
                      </a:r>
                      <a:endParaRPr lang="en-US" sz="1800" b="1"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r>
              <a:tr h="372844">
                <a:tc>
                  <a:txBody>
                    <a:bodyPr/>
                    <a:lstStyle/>
                    <a:p>
                      <a:pPr algn="ctr" fontAlgn="b"/>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b="0" i="0" u="none" strike="noStrike" dirty="0" err="1" smtClean="0">
                          <a:solidFill>
                            <a:srgbClr val="000000"/>
                          </a:solidFill>
                          <a:effectLst/>
                          <a:latin typeface="Calibri"/>
                        </a:rPr>
                        <a:t>MiniROV</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TTDP</a:t>
                      </a:r>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dirty="0">
                          <a:effectLst/>
                        </a:rPr>
                        <a:t>ROV</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a:effectLst/>
                        </a:rPr>
                        <a:t>$247,700.00</a:t>
                      </a:r>
                      <a:endParaRPr lang="en-US" sz="18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$63,000.00</a:t>
                      </a:r>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dirty="0">
                          <a:effectLst/>
                        </a:rPr>
                        <a:t>Winch</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$118,800.00</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dirty="0">
                          <a:effectLst/>
                        </a:rPr>
                        <a:t>Top side gear</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$62,800.00</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$26,500.00</a:t>
                      </a:r>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a:effectLst/>
                        </a:rPr>
                        <a:t>Smart Clump (2018)</a:t>
                      </a:r>
                      <a:endParaRPr lang="en-US" sz="18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$96,250.00</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a:effectLst/>
                        </a:rPr>
                        <a:t>Additional items </a:t>
                      </a:r>
                      <a:endParaRPr lang="en-US" sz="18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$85,000.00</a:t>
                      </a:r>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endParaRPr lang="en-US" sz="1800" b="0" i="0" u="none" strike="noStrike">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i="0" u="none" strike="noStrike" dirty="0">
                        <a:solidFill>
                          <a:srgbClr val="00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372844">
                <a:tc>
                  <a:txBody>
                    <a:bodyPr/>
                    <a:lstStyle/>
                    <a:p>
                      <a:pPr algn="ctr" fontAlgn="b"/>
                      <a:r>
                        <a:rPr lang="en-US" sz="1800" u="none" strike="noStrike">
                          <a:effectLst/>
                        </a:rPr>
                        <a:t>Total</a:t>
                      </a:r>
                      <a:endParaRPr lang="en-US" sz="1800" b="1" i="0" u="none" strike="noStrike">
                        <a:solidFill>
                          <a:srgbClr val="FF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$610,550.00</a:t>
                      </a:r>
                      <a:endParaRPr lang="en-US" sz="1800" b="1" i="0" u="none" strike="noStrike" dirty="0">
                        <a:solidFill>
                          <a:srgbClr val="FF0000"/>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US" sz="1800" u="none" strike="noStrike" dirty="0">
                          <a:effectLst/>
                        </a:rPr>
                        <a:t>$89,500.00</a:t>
                      </a:r>
                      <a:endParaRPr lang="en-US" sz="1800" b="0" i="0" u="none" strike="noStrike" dirty="0">
                        <a:solidFill>
                          <a:srgbClr val="76933C"/>
                        </a:solidFill>
                        <a:effectLst/>
                        <a:latin typeface="Calibri"/>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bl>
          </a:graphicData>
        </a:graphic>
      </p:graphicFrame>
      <p:sp>
        <p:nvSpPr>
          <p:cNvPr id="6" name="TextBox 5"/>
          <p:cNvSpPr txBox="1"/>
          <p:nvPr/>
        </p:nvSpPr>
        <p:spPr>
          <a:xfrm>
            <a:off x="1600200" y="5943600"/>
            <a:ext cx="6172200" cy="369332"/>
          </a:xfrm>
          <a:prstGeom prst="rect">
            <a:avLst/>
          </a:prstGeom>
          <a:noFill/>
        </p:spPr>
        <p:txBody>
          <a:bodyPr wrap="square" rtlCol="0">
            <a:spAutoFit/>
          </a:bodyPr>
          <a:lstStyle/>
          <a:p>
            <a:r>
              <a:rPr lang="en-US" dirty="0" smtClean="0"/>
              <a:t>Estimated continued annual maintenance cost is  ~ $5000.</a:t>
            </a:r>
            <a:endParaRPr lang="en-US" dirty="0"/>
          </a:p>
        </p:txBody>
      </p:sp>
      <p:sp>
        <p:nvSpPr>
          <p:cNvPr id="3" name="TextBox 2"/>
          <p:cNvSpPr txBox="1"/>
          <p:nvPr/>
        </p:nvSpPr>
        <p:spPr>
          <a:xfrm>
            <a:off x="7239000" y="5117068"/>
            <a:ext cx="1788888" cy="369332"/>
          </a:xfrm>
          <a:prstGeom prst="rect">
            <a:avLst/>
          </a:prstGeom>
          <a:noFill/>
        </p:spPr>
        <p:txBody>
          <a:bodyPr wrap="none" rtlCol="0">
            <a:spAutoFit/>
          </a:bodyPr>
          <a:lstStyle/>
          <a:p>
            <a:r>
              <a:rPr lang="en-US" dirty="0" smtClean="0"/>
              <a:t>&lt; 5 </a:t>
            </a:r>
            <a:r>
              <a:rPr lang="en-US" dirty="0" err="1" smtClean="0"/>
              <a:t>Ventana</a:t>
            </a:r>
            <a:r>
              <a:rPr lang="en-US" dirty="0" smtClean="0"/>
              <a:t> Days</a:t>
            </a:r>
            <a:endParaRPr lang="en-US" dirty="0"/>
          </a:p>
        </p:txBody>
      </p:sp>
    </p:spTree>
    <p:extLst>
      <p:ext uri="{BB962C8B-B14F-4D97-AF65-F5344CB8AC3E}">
        <p14:creationId xmlns:p14="http://schemas.microsoft.com/office/powerpoint/2010/main" val="3773703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Resources required- Estimated Labor</a:t>
            </a:r>
            <a:endParaRPr lang="en-US" dirty="0"/>
          </a:p>
        </p:txBody>
      </p:sp>
      <p:sp>
        <p:nvSpPr>
          <p:cNvPr id="3" name="Content Placeholder 2"/>
          <p:cNvSpPr>
            <a:spLocks noGrp="1"/>
          </p:cNvSpPr>
          <p:nvPr>
            <p:ph idx="1"/>
          </p:nvPr>
        </p:nvSpPr>
        <p:spPr/>
        <p:txBody>
          <a:bodyPr/>
          <a:lstStyle/>
          <a:p>
            <a:r>
              <a:rPr lang="en-US" dirty="0" smtClean="0"/>
              <a:t>Machine Shop</a:t>
            </a:r>
          </a:p>
          <a:p>
            <a:r>
              <a:rPr lang="en-US" dirty="0" smtClean="0"/>
              <a:t>Technicians</a:t>
            </a:r>
          </a:p>
          <a:p>
            <a:pPr lvl="1"/>
            <a:r>
              <a:rPr lang="en-US" dirty="0" err="1" smtClean="0"/>
              <a:t>Etechs</a:t>
            </a:r>
            <a:r>
              <a:rPr lang="en-US" dirty="0" smtClean="0"/>
              <a:t>: 240</a:t>
            </a:r>
          </a:p>
          <a:p>
            <a:pPr lvl="1"/>
            <a:r>
              <a:rPr lang="en-US" dirty="0" err="1" smtClean="0"/>
              <a:t>Mtechs</a:t>
            </a:r>
            <a:r>
              <a:rPr lang="en-US" dirty="0" smtClean="0"/>
              <a:t>: 480</a:t>
            </a:r>
          </a:p>
          <a:p>
            <a:r>
              <a:rPr lang="en-US" dirty="0" smtClean="0"/>
              <a:t>Engineering time</a:t>
            </a:r>
          </a:p>
          <a:p>
            <a:pPr lvl="1"/>
            <a:r>
              <a:rPr lang="en-US" dirty="0" smtClean="0"/>
              <a:t>ME: 400</a:t>
            </a:r>
          </a:p>
          <a:p>
            <a:pPr lvl="1"/>
            <a:r>
              <a:rPr lang="en-US" dirty="0" smtClean="0"/>
              <a:t>EE: 300</a:t>
            </a:r>
          </a:p>
          <a:p>
            <a:pPr lvl="1"/>
            <a:r>
              <a:rPr lang="en-US" dirty="0" smtClean="0"/>
              <a:t>SE: 280</a:t>
            </a:r>
            <a:endParaRPr lang="en-US" dirty="0"/>
          </a:p>
        </p:txBody>
      </p:sp>
    </p:spTree>
    <p:extLst>
      <p:ext uri="{BB962C8B-B14F-4D97-AF65-F5344CB8AC3E}">
        <p14:creationId xmlns:p14="http://schemas.microsoft.com/office/powerpoint/2010/main" val="1170019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issues</a:t>
            </a:r>
            <a:endParaRPr lang="en-US" dirty="0"/>
          </a:p>
        </p:txBody>
      </p:sp>
      <p:sp>
        <p:nvSpPr>
          <p:cNvPr id="3" name="Content Placeholder 2"/>
          <p:cNvSpPr>
            <a:spLocks noGrp="1"/>
          </p:cNvSpPr>
          <p:nvPr>
            <p:ph idx="1"/>
          </p:nvPr>
        </p:nvSpPr>
        <p:spPr/>
        <p:txBody>
          <a:bodyPr/>
          <a:lstStyle/>
          <a:p>
            <a:r>
              <a:rPr lang="en-US" dirty="0" smtClean="0"/>
              <a:t>Who takes care of it: Dale</a:t>
            </a:r>
          </a:p>
          <a:p>
            <a:r>
              <a:rPr lang="en-US" dirty="0" smtClean="0"/>
              <a:t>Where does it live:</a:t>
            </a:r>
          </a:p>
          <a:p>
            <a:pPr lvl="1"/>
            <a:r>
              <a:rPr lang="en-US" dirty="0" smtClean="0"/>
              <a:t>Topside controls: ME lab previously used for </a:t>
            </a:r>
            <a:r>
              <a:rPr lang="en-US" dirty="0" err="1" smtClean="0"/>
              <a:t>miniROV</a:t>
            </a:r>
            <a:endParaRPr lang="en-US" dirty="0" smtClean="0"/>
          </a:p>
          <a:p>
            <a:pPr lvl="1"/>
            <a:r>
              <a:rPr lang="en-US" dirty="0" smtClean="0"/>
              <a:t>Vehicle could sit where nitrogen tanks were previously stored</a:t>
            </a:r>
          </a:p>
          <a:p>
            <a:r>
              <a:rPr lang="en-US" dirty="0" smtClean="0"/>
              <a:t>If needed this project can be split over two years to lessen financial and labor impact</a:t>
            </a:r>
          </a:p>
          <a:p>
            <a:endParaRPr lang="en-US" dirty="0" smtClean="0"/>
          </a:p>
        </p:txBody>
      </p:sp>
    </p:spTree>
    <p:extLst>
      <p:ext uri="{BB962C8B-B14F-4D97-AF65-F5344CB8AC3E}">
        <p14:creationId xmlns:p14="http://schemas.microsoft.com/office/powerpoint/2010/main" val="2987894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Tank Development Platform</a:t>
            </a:r>
            <a:endParaRPr lang="en-US" dirty="0"/>
          </a:p>
        </p:txBody>
      </p:sp>
      <p:sp>
        <p:nvSpPr>
          <p:cNvPr id="3" name="Content Placeholder 2"/>
          <p:cNvSpPr>
            <a:spLocks noGrp="1"/>
          </p:cNvSpPr>
          <p:nvPr>
            <p:ph idx="1"/>
          </p:nvPr>
        </p:nvSpPr>
        <p:spPr/>
        <p:txBody>
          <a:bodyPr/>
          <a:lstStyle/>
          <a:p>
            <a:pPr marL="0" indent="0">
              <a:buNone/>
            </a:pPr>
            <a:r>
              <a:rPr lang="en-US" dirty="0" smtClean="0"/>
              <a:t>We propose to design and build a test-tank capable tethered platform to enable testing of instruments and algorithms destined for MBARI’s ROVs and AUVs.</a:t>
            </a:r>
            <a:endParaRPr lang="en-US" dirty="0"/>
          </a:p>
        </p:txBody>
      </p:sp>
    </p:spTree>
    <p:extLst>
      <p:ext uri="{BB962C8B-B14F-4D97-AF65-F5344CB8AC3E}">
        <p14:creationId xmlns:p14="http://schemas.microsoft.com/office/powerpoint/2010/main" val="2606717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a:xfrm>
            <a:off x="221926" y="1524000"/>
            <a:ext cx="4953000" cy="4754563"/>
          </a:xfrm>
        </p:spPr>
        <p:txBody>
          <a:bodyPr>
            <a:normAutofit/>
          </a:bodyPr>
          <a:lstStyle/>
          <a:p>
            <a:r>
              <a:rPr lang="en-US" sz="2800" dirty="0" smtClean="0"/>
              <a:t>The </a:t>
            </a:r>
            <a:r>
              <a:rPr lang="en-US" sz="2800" dirty="0" err="1" smtClean="0"/>
              <a:t>miniROV</a:t>
            </a:r>
            <a:r>
              <a:rPr lang="en-US" sz="2800" dirty="0" smtClean="0"/>
              <a:t> provides some of this utility but is often unavailable</a:t>
            </a:r>
          </a:p>
          <a:p>
            <a:r>
              <a:rPr lang="en-US" sz="2800" dirty="0" smtClean="0"/>
              <a:t>Accelerate development cycle </a:t>
            </a:r>
          </a:p>
          <a:p>
            <a:r>
              <a:rPr lang="en-US" sz="2800" dirty="0" smtClean="0"/>
              <a:t>Instrument development/calibration</a:t>
            </a:r>
          </a:p>
          <a:p>
            <a:r>
              <a:rPr lang="en-US" sz="2800" dirty="0" smtClean="0"/>
              <a:t>Algorithm development</a:t>
            </a:r>
          </a:p>
          <a:p>
            <a:r>
              <a:rPr lang="en-US" sz="2800" dirty="0" smtClean="0"/>
              <a:t>Increase likelihood of success at sea - makes better use of sea time</a:t>
            </a:r>
          </a:p>
          <a:p>
            <a:endParaRPr lang="en-US" dirty="0"/>
          </a:p>
        </p:txBody>
      </p:sp>
      <p:pic>
        <p:nvPicPr>
          <p:cNvPr id="1028" name="Picture 4" descr="https://dscl.lcsr.jhu.edu/main/images/9/90/JHUROV_coordinateframe.jpg"/>
          <p:cNvPicPr>
            <a:picLocks noChangeAspect="1" noChangeArrowheads="1"/>
          </p:cNvPicPr>
          <p:nvPr/>
        </p:nvPicPr>
        <p:blipFill rotWithShape="1">
          <a:blip r:embed="rId2">
            <a:extLst>
              <a:ext uri="{28A0092B-C50C-407E-A947-70E740481C1C}">
                <a14:useLocalDpi xmlns:a14="http://schemas.microsoft.com/office/drawing/2010/main" val="0"/>
              </a:ext>
            </a:extLst>
          </a:blip>
          <a:srcRect l="1581" t="6670" r="2581" b="9620"/>
          <a:stretch/>
        </p:blipFill>
        <p:spPr bwMode="auto">
          <a:xfrm>
            <a:off x="5374536" y="2514600"/>
            <a:ext cx="3543744" cy="2324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25017" y="4876800"/>
            <a:ext cx="3842783" cy="369332"/>
          </a:xfrm>
          <a:prstGeom prst="rect">
            <a:avLst/>
          </a:prstGeom>
          <a:noFill/>
        </p:spPr>
        <p:txBody>
          <a:bodyPr wrap="none" rtlCol="0">
            <a:spAutoFit/>
          </a:bodyPr>
          <a:lstStyle/>
          <a:p>
            <a:r>
              <a:rPr lang="en-US" dirty="0" smtClean="0"/>
              <a:t>Johns Hopkins University test tank ROV</a:t>
            </a:r>
            <a:endParaRPr lang="en-US" dirty="0"/>
          </a:p>
        </p:txBody>
      </p:sp>
    </p:spTree>
    <p:extLst>
      <p:ext uri="{BB962C8B-B14F-4D97-AF65-F5344CB8AC3E}">
        <p14:creationId xmlns:p14="http://schemas.microsoft.com/office/powerpoint/2010/main" val="4136314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Alignment with MBARI’s Goals</a:t>
            </a:r>
            <a:endParaRPr lang="en-US" dirty="0"/>
          </a:p>
        </p:txBody>
      </p:sp>
      <p:sp>
        <p:nvSpPr>
          <p:cNvPr id="3" name="Content Placeholder 2"/>
          <p:cNvSpPr>
            <a:spLocks noGrp="1"/>
          </p:cNvSpPr>
          <p:nvPr>
            <p:ph idx="1"/>
          </p:nvPr>
        </p:nvSpPr>
        <p:spPr/>
        <p:txBody>
          <a:bodyPr>
            <a:normAutofit lnSpcReduction="10000"/>
          </a:bodyPr>
          <a:lstStyle/>
          <a:p>
            <a:r>
              <a:rPr lang="en-US" dirty="0" smtClean="0"/>
              <a:t>This enabling technology is relevant to all the themes of our Strategic </a:t>
            </a:r>
            <a:r>
              <a:rPr lang="en-US" dirty="0"/>
              <a:t>P</a:t>
            </a:r>
            <a:r>
              <a:rPr lang="en-US" dirty="0" smtClean="0"/>
              <a:t>lan. In particular, many of the initial use cases fall into the categories of Ocean </a:t>
            </a:r>
            <a:r>
              <a:rPr lang="en-US" dirty="0"/>
              <a:t>V</a:t>
            </a:r>
            <a:r>
              <a:rPr lang="en-US" dirty="0" smtClean="0"/>
              <a:t>isualization and Ecosystem </a:t>
            </a:r>
            <a:r>
              <a:rPr lang="en-US" dirty="0"/>
              <a:t>D</a:t>
            </a:r>
            <a:r>
              <a:rPr lang="en-US" dirty="0" smtClean="0"/>
              <a:t>ynamics</a:t>
            </a:r>
          </a:p>
          <a:p>
            <a:r>
              <a:rPr lang="en-US" dirty="0" smtClean="0"/>
              <a:t>This project also aligns with the engineering opportunities outlined in the Tech </a:t>
            </a:r>
            <a:r>
              <a:rPr lang="en-US" dirty="0"/>
              <a:t>R</a:t>
            </a:r>
            <a:r>
              <a:rPr lang="en-US" dirty="0" smtClean="0"/>
              <a:t>oadmap, especially taking the lab into the ocean and advancing persistent presence.</a:t>
            </a:r>
            <a:endParaRPr lang="en-US" dirty="0"/>
          </a:p>
        </p:txBody>
      </p:sp>
    </p:spTree>
    <p:extLst>
      <p:ext uri="{BB962C8B-B14F-4D97-AF65-F5344CB8AC3E}">
        <p14:creationId xmlns:p14="http://schemas.microsoft.com/office/powerpoint/2010/main" val="1981483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it</a:t>
            </a:r>
            <a:endParaRPr lang="en-US" dirty="0"/>
          </a:p>
        </p:txBody>
      </p:sp>
      <p:sp>
        <p:nvSpPr>
          <p:cNvPr id="3" name="Content Placeholder 2"/>
          <p:cNvSpPr>
            <a:spLocks noGrp="1"/>
          </p:cNvSpPr>
          <p:nvPr>
            <p:ph idx="1"/>
          </p:nvPr>
        </p:nvSpPr>
        <p:spPr/>
        <p:txBody>
          <a:bodyPr/>
          <a:lstStyle/>
          <a:p>
            <a:r>
              <a:rPr lang="en-US" dirty="0" smtClean="0"/>
              <a:t>A tethered platform that:</a:t>
            </a:r>
          </a:p>
          <a:p>
            <a:pPr lvl="1"/>
            <a:r>
              <a:rPr lang="en-US" dirty="0" smtClean="0"/>
              <a:t>Reuses </a:t>
            </a:r>
            <a:r>
              <a:rPr lang="en-US" dirty="0" err="1"/>
              <a:t>m</a:t>
            </a:r>
            <a:r>
              <a:rPr lang="en-US" dirty="0" err="1" smtClean="0"/>
              <a:t>iniROV</a:t>
            </a:r>
            <a:r>
              <a:rPr lang="en-US" dirty="0" smtClean="0"/>
              <a:t> technology</a:t>
            </a:r>
          </a:p>
          <a:p>
            <a:pPr lvl="1"/>
            <a:r>
              <a:rPr lang="en-US" dirty="0" smtClean="0"/>
              <a:t>Is only test tank capable</a:t>
            </a:r>
          </a:p>
          <a:p>
            <a:pPr lvl="1"/>
            <a:r>
              <a:rPr lang="en-US" dirty="0" smtClean="0"/>
              <a:t>Has interfaces compatible with MBARI’s ROVs</a:t>
            </a:r>
          </a:p>
          <a:p>
            <a:pPr lvl="1"/>
            <a:r>
              <a:rPr lang="en-US" dirty="0" smtClean="0"/>
              <a:t>Is capable of carrying large instrument payloads</a:t>
            </a:r>
          </a:p>
          <a:p>
            <a:pPr lvl="1"/>
            <a:r>
              <a:rPr lang="en-US" dirty="0" smtClean="0"/>
              <a:t>Operable by scientists and engineers</a:t>
            </a:r>
            <a:endParaRPr lang="en-US" dirty="0"/>
          </a:p>
        </p:txBody>
      </p:sp>
    </p:spTree>
    <p:extLst>
      <p:ext uri="{BB962C8B-B14F-4D97-AF65-F5344CB8AC3E}">
        <p14:creationId xmlns:p14="http://schemas.microsoft.com/office/powerpoint/2010/main" val="1986872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capabilities will it have</a:t>
            </a:r>
            <a:endParaRPr lang="en-US" dirty="0"/>
          </a:p>
        </p:txBody>
      </p:sp>
      <p:sp>
        <p:nvSpPr>
          <p:cNvPr id="3" name="Content Placeholder 2"/>
          <p:cNvSpPr>
            <a:spLocks noGrp="1"/>
          </p:cNvSpPr>
          <p:nvPr>
            <p:ph idx="1"/>
          </p:nvPr>
        </p:nvSpPr>
        <p:spPr>
          <a:xfrm>
            <a:off x="457200" y="1371600"/>
            <a:ext cx="8229600" cy="5105400"/>
          </a:xfrm>
        </p:spPr>
        <p:txBody>
          <a:bodyPr>
            <a:noAutofit/>
          </a:bodyPr>
          <a:lstStyle/>
          <a:p>
            <a:r>
              <a:rPr lang="en-US" sz="1800" dirty="0" smtClean="0"/>
              <a:t>Multiple HD video channels</a:t>
            </a:r>
          </a:p>
          <a:p>
            <a:r>
              <a:rPr lang="en-US" sz="1800" dirty="0" smtClean="0"/>
              <a:t>Standard MBARI ROV interfaces:</a:t>
            </a:r>
          </a:p>
          <a:p>
            <a:pPr lvl="1"/>
            <a:r>
              <a:rPr lang="en-US" sz="1800" dirty="0" smtClean="0"/>
              <a:t>Science ports</a:t>
            </a:r>
          </a:p>
          <a:p>
            <a:pPr lvl="1"/>
            <a:r>
              <a:rPr lang="en-US" sz="1800" dirty="0" smtClean="0"/>
              <a:t>Fiber multiplexer</a:t>
            </a:r>
          </a:p>
          <a:p>
            <a:pPr lvl="1"/>
            <a:r>
              <a:rPr lang="en-US" sz="1800" dirty="0" smtClean="0"/>
              <a:t>Common bus voltages</a:t>
            </a:r>
          </a:p>
          <a:p>
            <a:r>
              <a:rPr lang="en-US" sz="1800" dirty="0" smtClean="0"/>
              <a:t>Configurable tool skid</a:t>
            </a:r>
          </a:p>
          <a:p>
            <a:r>
              <a:rPr lang="en-US" sz="1800" dirty="0" smtClean="0"/>
              <a:t>Subset of </a:t>
            </a:r>
            <a:r>
              <a:rPr lang="en-US" sz="1800" dirty="0" err="1"/>
              <a:t>M</a:t>
            </a:r>
            <a:r>
              <a:rPr lang="en-US" sz="1800" dirty="0" err="1" smtClean="0"/>
              <a:t>iniROV</a:t>
            </a:r>
            <a:r>
              <a:rPr lang="en-US" sz="1800" dirty="0" smtClean="0"/>
              <a:t> </a:t>
            </a:r>
            <a:r>
              <a:rPr lang="en-US" sz="1800" dirty="0" err="1" smtClean="0"/>
              <a:t>Labview</a:t>
            </a:r>
            <a:r>
              <a:rPr lang="en-US" sz="1800" dirty="0" smtClean="0"/>
              <a:t> control software</a:t>
            </a:r>
          </a:p>
          <a:p>
            <a:pPr lvl="1"/>
            <a:r>
              <a:rPr lang="en-US" sz="1800" dirty="0" smtClean="0"/>
              <a:t>Hooks available for direct control</a:t>
            </a:r>
          </a:p>
          <a:p>
            <a:r>
              <a:rPr lang="en-US" sz="1800" dirty="0" smtClean="0"/>
              <a:t>Open frame concept</a:t>
            </a:r>
          </a:p>
          <a:p>
            <a:pPr lvl="1"/>
            <a:r>
              <a:rPr lang="en-US" sz="1800" dirty="0" smtClean="0"/>
              <a:t>Configurable thrusters</a:t>
            </a:r>
          </a:p>
          <a:p>
            <a:r>
              <a:rPr lang="en-US" sz="1800" dirty="0"/>
              <a:t>GigE</a:t>
            </a:r>
          </a:p>
          <a:p>
            <a:r>
              <a:rPr lang="en-US" sz="1800" dirty="0"/>
              <a:t>Auxiliary video cameras</a:t>
            </a:r>
          </a:p>
          <a:p>
            <a:r>
              <a:rPr lang="en-US" sz="1800" dirty="0" smtClean="0"/>
              <a:t>Spare fibers </a:t>
            </a:r>
          </a:p>
          <a:p>
            <a:r>
              <a:rPr lang="en-US" sz="1800" dirty="0" smtClean="0"/>
              <a:t>DVL </a:t>
            </a:r>
            <a:r>
              <a:rPr lang="en-US" sz="1800" dirty="0"/>
              <a:t>(Optional</a:t>
            </a:r>
            <a:r>
              <a:rPr lang="en-US" sz="1800" dirty="0" smtClean="0"/>
              <a:t>)</a:t>
            </a:r>
          </a:p>
          <a:p>
            <a:r>
              <a:rPr lang="en-US" sz="1800" dirty="0" smtClean="0"/>
              <a:t>BYO sensor/payload</a:t>
            </a:r>
            <a:endParaRPr lang="en-US" sz="1800" dirty="0"/>
          </a:p>
        </p:txBody>
      </p:sp>
    </p:spTree>
    <p:extLst>
      <p:ext uri="{BB962C8B-B14F-4D97-AF65-F5344CB8AC3E}">
        <p14:creationId xmlns:p14="http://schemas.microsoft.com/office/powerpoint/2010/main" val="1760592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Use </a:t>
            </a:r>
            <a:r>
              <a:rPr lang="en-US" smtClean="0"/>
              <a:t>Cases</a:t>
            </a:r>
            <a:endParaRPr lang="en-US" dirty="0"/>
          </a:p>
        </p:txBody>
      </p:sp>
      <p:sp>
        <p:nvSpPr>
          <p:cNvPr id="3" name="Content Placeholder 2"/>
          <p:cNvSpPr>
            <a:spLocks noGrp="1"/>
          </p:cNvSpPr>
          <p:nvPr>
            <p:ph idx="1"/>
          </p:nvPr>
        </p:nvSpPr>
        <p:spPr/>
        <p:txBody>
          <a:bodyPr/>
          <a:lstStyle/>
          <a:p>
            <a:r>
              <a:rPr lang="en-US" dirty="0" err="1" smtClean="0"/>
              <a:t>Kakani</a:t>
            </a:r>
            <a:r>
              <a:rPr lang="en-US" dirty="0" smtClean="0"/>
              <a:t> </a:t>
            </a:r>
            <a:r>
              <a:rPr lang="en-US" dirty="0" err="1" smtClean="0"/>
              <a:t>Katija</a:t>
            </a:r>
            <a:endParaRPr lang="en-US" dirty="0" smtClean="0"/>
          </a:p>
          <a:p>
            <a:r>
              <a:rPr lang="en-US" dirty="0" smtClean="0"/>
              <a:t>Kelly Benoit-Bird</a:t>
            </a:r>
          </a:p>
          <a:p>
            <a:r>
              <a:rPr lang="en-US" dirty="0" smtClean="0"/>
              <a:t>Matt Kemp</a:t>
            </a:r>
          </a:p>
          <a:p>
            <a:r>
              <a:rPr lang="en-US" dirty="0" smtClean="0"/>
              <a:t>Steve Rock</a:t>
            </a:r>
            <a:endParaRPr lang="en-US" dirty="0"/>
          </a:p>
        </p:txBody>
      </p:sp>
    </p:spTree>
    <p:extLst>
      <p:ext uri="{BB962C8B-B14F-4D97-AF65-F5344CB8AC3E}">
        <p14:creationId xmlns:p14="http://schemas.microsoft.com/office/powerpoint/2010/main" val="2280221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 - </a:t>
            </a:r>
            <a:r>
              <a:rPr lang="en-US" dirty="0" err="1" smtClean="0"/>
              <a:t>Katija</a:t>
            </a:r>
            <a:endParaRPr lang="en-US"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0803" t="27313" r="32380" b="28502"/>
          <a:stretch/>
        </p:blipFill>
        <p:spPr>
          <a:xfrm>
            <a:off x="5876852" y="1451264"/>
            <a:ext cx="2505148" cy="2254828"/>
          </a:xfrm>
          <a:prstGeom prst="rect">
            <a:avLst/>
          </a:prstGeom>
        </p:spPr>
      </p:pic>
      <p:sp>
        <p:nvSpPr>
          <p:cNvPr id="5" name="TextBox 4"/>
          <p:cNvSpPr txBox="1"/>
          <p:nvPr/>
        </p:nvSpPr>
        <p:spPr>
          <a:xfrm>
            <a:off x="762000" y="1447800"/>
            <a:ext cx="5114852" cy="5016758"/>
          </a:xfrm>
          <a:prstGeom prst="rect">
            <a:avLst/>
          </a:prstGeom>
          <a:noFill/>
        </p:spPr>
        <p:txBody>
          <a:bodyPr wrap="square" rtlCol="0">
            <a:spAutoFit/>
          </a:bodyPr>
          <a:lstStyle/>
          <a:p>
            <a:r>
              <a:rPr lang="en-US" sz="2000" dirty="0" err="1"/>
              <a:t>Kakani</a:t>
            </a:r>
            <a:r>
              <a:rPr lang="en-US" sz="2000" dirty="0"/>
              <a:t> </a:t>
            </a:r>
            <a:r>
              <a:rPr lang="en-US" sz="2000" dirty="0" err="1"/>
              <a:t>Katija</a:t>
            </a:r>
            <a:r>
              <a:rPr lang="en-US" sz="2000" dirty="0"/>
              <a:t> proposes to use the TTDP to develop instrumentation that </a:t>
            </a:r>
            <a:r>
              <a:rPr lang="en-US" sz="2000" dirty="0" smtClean="0"/>
              <a:t>will:</a:t>
            </a:r>
          </a:p>
          <a:p>
            <a:endParaRPr lang="en-US" sz="2000" dirty="0" smtClean="0"/>
          </a:p>
          <a:p>
            <a:pPr marL="800100" lvl="1" indent="-342900">
              <a:buFont typeface="+mj-lt"/>
              <a:buAutoNum type="arabicPeriod"/>
            </a:pPr>
            <a:r>
              <a:rPr lang="en-US" sz="2000" dirty="0"/>
              <a:t>A</a:t>
            </a:r>
            <a:r>
              <a:rPr lang="en-US" sz="2000" dirty="0" smtClean="0"/>
              <a:t>llow </a:t>
            </a:r>
            <a:r>
              <a:rPr lang="en-US" sz="2000" dirty="0"/>
              <a:t>for fluid visualizations of reflective </a:t>
            </a:r>
            <a:r>
              <a:rPr lang="en-US" sz="2000" dirty="0" smtClean="0"/>
              <a:t>surfaces</a:t>
            </a:r>
          </a:p>
          <a:p>
            <a:pPr marL="800100" lvl="1" indent="-342900">
              <a:buFont typeface="+mj-lt"/>
              <a:buAutoNum type="arabicPeriod"/>
            </a:pPr>
            <a:r>
              <a:rPr lang="en-US" sz="2000" dirty="0"/>
              <a:t>E</a:t>
            </a:r>
            <a:r>
              <a:rPr lang="en-US" sz="2000" dirty="0" smtClean="0"/>
              <a:t>xpand </a:t>
            </a:r>
            <a:r>
              <a:rPr lang="en-US" sz="2000" dirty="0"/>
              <a:t>the utility of </a:t>
            </a:r>
            <a:r>
              <a:rPr lang="en-US" sz="2000" dirty="0" err="1"/>
              <a:t>DeepPIV</a:t>
            </a:r>
            <a:r>
              <a:rPr lang="en-US" sz="2000" dirty="0"/>
              <a:t> to measure three-dimensional fluid </a:t>
            </a:r>
            <a:r>
              <a:rPr lang="en-US" sz="2000" dirty="0" smtClean="0"/>
              <a:t>interactions</a:t>
            </a:r>
          </a:p>
          <a:p>
            <a:pPr marL="800100" lvl="1" indent="-342900">
              <a:buFont typeface="+mj-lt"/>
              <a:buAutoNum type="arabicPeriod"/>
            </a:pPr>
            <a:r>
              <a:rPr lang="en-US" sz="2000" dirty="0"/>
              <a:t>Q</a:t>
            </a:r>
            <a:r>
              <a:rPr lang="en-US" sz="2000" dirty="0" smtClean="0"/>
              <a:t>uantify </a:t>
            </a:r>
            <a:r>
              <a:rPr lang="en-US" sz="2000" dirty="0"/>
              <a:t>temporally varying, shape-shifting surfaces for bio-inspired design applications. </a:t>
            </a:r>
            <a:endParaRPr lang="en-US" sz="2000" dirty="0" smtClean="0"/>
          </a:p>
          <a:p>
            <a:pPr marL="800100" lvl="1" indent="-342900">
              <a:buFont typeface="+mj-lt"/>
              <a:buAutoNum type="arabicPeriod"/>
            </a:pPr>
            <a:endParaRPr lang="en-US" sz="2000" dirty="0" smtClean="0"/>
          </a:p>
          <a:p>
            <a:r>
              <a:rPr lang="en-US" sz="2000" dirty="0" smtClean="0"/>
              <a:t>Each </a:t>
            </a:r>
            <a:r>
              <a:rPr lang="en-US" sz="2000" dirty="0"/>
              <a:t>of these instrument packages will benefit from the use of TTDP as a test bed and calibration platform prior to cruise deployments.</a:t>
            </a:r>
          </a:p>
        </p:txBody>
      </p:sp>
    </p:spTree>
    <p:extLst>
      <p:ext uri="{BB962C8B-B14F-4D97-AF65-F5344CB8AC3E}">
        <p14:creationId xmlns:p14="http://schemas.microsoft.com/office/powerpoint/2010/main" val="330917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Cases – Benoit-Bird</a:t>
            </a:r>
            <a:endParaRPr lang="en-US" dirty="0"/>
          </a:p>
        </p:txBody>
      </p:sp>
      <p:sp>
        <p:nvSpPr>
          <p:cNvPr id="5" name="TextBox 4"/>
          <p:cNvSpPr txBox="1"/>
          <p:nvPr/>
        </p:nvSpPr>
        <p:spPr>
          <a:xfrm>
            <a:off x="762000" y="1447800"/>
            <a:ext cx="4876800" cy="5355312"/>
          </a:xfrm>
          <a:prstGeom prst="rect">
            <a:avLst/>
          </a:prstGeom>
          <a:noFill/>
        </p:spPr>
        <p:txBody>
          <a:bodyPr wrap="square" rtlCol="0">
            <a:spAutoFit/>
          </a:bodyPr>
          <a:lstStyle/>
          <a:p>
            <a:r>
              <a:rPr lang="en-US" dirty="0"/>
              <a:t>Kelly Benoit Bird would use the TTDP as a development platform for new acoustic </a:t>
            </a:r>
            <a:r>
              <a:rPr lang="en-US" dirty="0" smtClean="0"/>
              <a:t>sensors, allowing </a:t>
            </a:r>
            <a:r>
              <a:rPr lang="en-US" dirty="0"/>
              <a:t>her to experiment with :</a:t>
            </a:r>
            <a:endParaRPr lang="en-US" dirty="0" smtClean="0"/>
          </a:p>
          <a:p>
            <a:pPr marL="342900" indent="-342900">
              <a:buFont typeface="+mj-lt"/>
              <a:buAutoNum type="arabicPeriod"/>
            </a:pPr>
            <a:r>
              <a:rPr lang="en-US" dirty="0" smtClean="0"/>
              <a:t>Sensor placement</a:t>
            </a:r>
          </a:p>
          <a:p>
            <a:pPr marL="342900" indent="-342900">
              <a:buFont typeface="+mj-lt"/>
              <a:buAutoNum type="arabicPeriod"/>
            </a:pPr>
            <a:r>
              <a:rPr lang="en-US" dirty="0"/>
              <a:t>I</a:t>
            </a:r>
            <a:r>
              <a:rPr lang="en-US" dirty="0" smtClean="0"/>
              <a:t>ntegration </a:t>
            </a:r>
            <a:r>
              <a:rPr lang="en-US" dirty="0"/>
              <a:t>with imaging </a:t>
            </a:r>
            <a:r>
              <a:rPr lang="en-US" dirty="0" smtClean="0"/>
              <a:t>systems</a:t>
            </a:r>
          </a:p>
          <a:p>
            <a:pPr marL="342900" indent="-342900">
              <a:buFont typeface="+mj-lt"/>
              <a:buAutoNum type="arabicPeriod"/>
            </a:pPr>
            <a:r>
              <a:rPr lang="en-US" dirty="0" smtClean="0"/>
              <a:t>Coordinate </a:t>
            </a:r>
            <a:r>
              <a:rPr lang="en-US" dirty="0"/>
              <a:t>movement, lighting, calibration and </a:t>
            </a:r>
            <a:r>
              <a:rPr lang="en-US" dirty="0" err="1" smtClean="0"/>
              <a:t>intercomparison</a:t>
            </a:r>
            <a:endParaRPr lang="en-US" dirty="0" smtClean="0"/>
          </a:p>
          <a:p>
            <a:pPr marL="342900" indent="-342900">
              <a:buFont typeface="+mj-lt"/>
              <a:buAutoNum type="arabicPeriod"/>
            </a:pPr>
            <a:r>
              <a:rPr lang="en-US" dirty="0" smtClean="0"/>
              <a:t>Facilitate the </a:t>
            </a:r>
            <a:r>
              <a:rPr lang="en-US" dirty="0"/>
              <a:t>development of in situ methods including calibration </a:t>
            </a:r>
            <a:r>
              <a:rPr lang="en-US" dirty="0" smtClean="0"/>
              <a:t>approaches</a:t>
            </a:r>
          </a:p>
          <a:p>
            <a:endParaRPr lang="en-US" dirty="0"/>
          </a:p>
          <a:p>
            <a:r>
              <a:rPr lang="en-US" i="1" dirty="0" smtClean="0"/>
              <a:t>“</a:t>
            </a:r>
            <a:r>
              <a:rPr lang="en-US" i="1" dirty="0"/>
              <a:t>I will tell you that a test tank vehicle would have been very helpful to work out bugs! We spent a couple of hours of our cruise diagnosing cabling issues that only became clear when the ROV was in the water and had one other problem that couldn't be dealt with at sea but was easily fixed in the tank once we replicated the conditions correctly</a:t>
            </a:r>
            <a:r>
              <a:rPr lang="en-US" i="1" dirty="0" smtClean="0"/>
              <a:t>.” – KBB</a:t>
            </a:r>
            <a:endParaRPr lang="en-US" i="1" dirty="0"/>
          </a:p>
          <a:p>
            <a:endParaRPr lang="en-US" dirty="0"/>
          </a:p>
        </p:txBody>
      </p:sp>
      <p:pic>
        <p:nvPicPr>
          <p:cNvPr id="2051" name="Picture 3" descr="T:\kbb\ROV photos\IMG_3877.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668" t="4452" r="15992" b="17043"/>
          <a:stretch/>
        </p:blipFill>
        <p:spPr bwMode="auto">
          <a:xfrm>
            <a:off x="5882000" y="1524000"/>
            <a:ext cx="3123453" cy="4597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7708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404</TotalTime>
  <Words>725</Words>
  <Application>Microsoft Office PowerPoint</Application>
  <PresentationFormat>On-screen Show (4:3)</PresentationFormat>
  <Paragraphs>105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Test Tank Development Platform Abstract Presentation </vt:lpstr>
      <vt:lpstr>Test Tank Development Platform</vt:lpstr>
      <vt:lpstr>Motivation</vt:lpstr>
      <vt:lpstr>Alignment with MBARI’s Goals</vt:lpstr>
      <vt:lpstr>What is it</vt:lpstr>
      <vt:lpstr>What capabilities will it have</vt:lpstr>
      <vt:lpstr>Use Cases</vt:lpstr>
      <vt:lpstr>Use Cases - Katija</vt:lpstr>
      <vt:lpstr>Use Cases – Benoit-Bird</vt:lpstr>
      <vt:lpstr>Use Cases - Kemp</vt:lpstr>
      <vt:lpstr>Use Cases - Rock</vt:lpstr>
      <vt:lpstr>Resource required- Estimated Expense</vt:lpstr>
      <vt:lpstr>Resources required- Estimated Labor</vt:lpstr>
      <vt:lpstr>Other issues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Tank Development Platform Abstract Presentation </dc:title>
  <dc:creator>Dale Graves</dc:creator>
  <cp:lastModifiedBy>Alana Sherman</cp:lastModifiedBy>
  <cp:revision>36</cp:revision>
  <cp:lastPrinted>2017-05-22T17:12:50Z</cp:lastPrinted>
  <dcterms:created xsi:type="dcterms:W3CDTF">2017-04-24T16:23:32Z</dcterms:created>
  <dcterms:modified xsi:type="dcterms:W3CDTF">2017-05-22T19:19:46Z</dcterms:modified>
</cp:coreProperties>
</file>