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69" r:id="rId6"/>
    <p:sldId id="263" r:id="rId7"/>
    <p:sldId id="261" r:id="rId8"/>
    <p:sldId id="272" r:id="rId9"/>
    <p:sldId id="282" r:id="rId10"/>
    <p:sldId id="281" r:id="rId11"/>
    <p:sldId id="266" r:id="rId12"/>
    <p:sldId id="283" r:id="rId13"/>
    <p:sldId id="284" r:id="rId14"/>
    <p:sldId id="285" r:id="rId15"/>
    <p:sldId id="286" r:id="rId16"/>
    <p:sldId id="287" r:id="rId17"/>
    <p:sldId id="288" r:id="rId18"/>
    <p:sldId id="273" r:id="rId19"/>
    <p:sldId id="289" r:id="rId20"/>
    <p:sldId id="290" r:id="rId21"/>
    <p:sldId id="271" r:id="rId22"/>
    <p:sldId id="280" r:id="rId23"/>
    <p:sldId id="259" r:id="rId24"/>
    <p:sldId id="267" r:id="rId25"/>
    <p:sldId id="265" r:id="rId26"/>
    <p:sldId id="277" r:id="rId27"/>
    <p:sldId id="278" r:id="rId28"/>
    <p:sldId id="279" r:id="rId29"/>
    <p:sldId id="291" r:id="rId30"/>
    <p:sldId id="29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>
        <p:scale>
          <a:sx n="89" d="100"/>
          <a:sy n="89" d="100"/>
        </p:scale>
        <p:origin x="-3108" y="-22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7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5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1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57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5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2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8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3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6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1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0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56165-317C-4171-B50C-2826C5C574B3}" type="datetimeFigureOut">
              <a:rPr lang="en-US" smtClean="0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387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1" b="10018"/>
          <a:stretch/>
        </p:blipFill>
        <p:spPr>
          <a:xfrm>
            <a:off x="20" y="10"/>
            <a:ext cx="12191980" cy="5395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534025"/>
            <a:ext cx="10515600" cy="82232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 err="1"/>
              <a:t>MiniROV</a:t>
            </a:r>
            <a:r>
              <a:rPr lang="en-US" sz="4400" dirty="0"/>
              <a:t> Smart </a:t>
            </a:r>
            <a:r>
              <a:rPr lang="en-US" sz="4400" dirty="0" smtClean="0"/>
              <a:t>Clump Preliminary Design Review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52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Mech.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New EPOD housing </a:t>
            </a:r>
          </a:p>
          <a:p>
            <a:pPr lvl="1"/>
            <a:r>
              <a:rPr lang="en-US" dirty="0" smtClean="0"/>
              <a:t>7” ID X 15” L  </a:t>
            </a:r>
          </a:p>
          <a:p>
            <a:pPr lvl="1"/>
            <a:r>
              <a:rPr lang="en-US" dirty="0" smtClean="0"/>
              <a:t>1500 Meter rated</a:t>
            </a:r>
          </a:p>
          <a:p>
            <a:pPr lvl="1"/>
            <a:r>
              <a:rPr lang="en-US" dirty="0" smtClean="0"/>
              <a:t>Anodized 6061-T6 </a:t>
            </a:r>
          </a:p>
          <a:p>
            <a:pPr lvl="1"/>
            <a:r>
              <a:rPr lang="en-US" dirty="0" smtClean="0"/>
              <a:t>All penetrations on one endcap</a:t>
            </a:r>
          </a:p>
          <a:p>
            <a:pPr lvl="1"/>
            <a:r>
              <a:rPr lang="en-US" dirty="0" smtClean="0"/>
              <a:t>New low cost single pass fiber connector.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415090"/>
            <a:ext cx="5181600" cy="3172407"/>
          </a:xfrm>
        </p:spPr>
      </p:pic>
    </p:spTree>
    <p:extLst>
      <p:ext uri="{BB962C8B-B14F-4D97-AF65-F5344CB8AC3E}">
        <p14:creationId xmlns:p14="http://schemas.microsoft.com/office/powerpoint/2010/main" val="3897028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30" y="1785768"/>
            <a:ext cx="4459303" cy="454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042" y="1785770"/>
            <a:ext cx="3617364" cy="454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58" y="1785770"/>
            <a:ext cx="3662962" cy="454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Proposed Design - Mechanical Layout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47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- Electrical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system</a:t>
            </a:r>
          </a:p>
          <a:p>
            <a:r>
              <a:rPr lang="en-US" dirty="0" smtClean="0"/>
              <a:t>High voltage power routing through </a:t>
            </a:r>
            <a:r>
              <a:rPr lang="en-US" dirty="0"/>
              <a:t>S</a:t>
            </a:r>
            <a:r>
              <a:rPr lang="en-US" dirty="0" smtClean="0"/>
              <a:t>mart Clump and </a:t>
            </a:r>
            <a:r>
              <a:rPr lang="en-US" dirty="0" err="1" smtClean="0"/>
              <a:t>MiniROV</a:t>
            </a:r>
            <a:endParaRPr lang="en-US" dirty="0" smtClean="0"/>
          </a:p>
          <a:p>
            <a:r>
              <a:rPr lang="en-US" dirty="0" smtClean="0"/>
              <a:t>Power budget and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61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6" y="161365"/>
            <a:ext cx="11984019" cy="65729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25" y="258184"/>
            <a:ext cx="10324090" cy="626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68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Smart Clump </a:t>
            </a:r>
            <a:r>
              <a:rPr lang="en-US" dirty="0" err="1" smtClean="0"/>
              <a:t>EPod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1525"/>
            <a:ext cx="10515600" cy="473543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ALL components of Smart Clump </a:t>
            </a:r>
            <a:r>
              <a:rPr lang="en-US" dirty="0" err="1" smtClean="0"/>
              <a:t>Epod</a:t>
            </a:r>
            <a:r>
              <a:rPr lang="en-US" dirty="0" smtClean="0"/>
              <a:t> currently exist in </a:t>
            </a:r>
            <a:r>
              <a:rPr lang="en-US" dirty="0" err="1" smtClean="0"/>
              <a:t>MiniROV</a:t>
            </a:r>
            <a:r>
              <a:rPr lang="en-US" dirty="0" smtClean="0"/>
              <a:t> </a:t>
            </a:r>
            <a:r>
              <a:rPr lang="en-US" dirty="0" err="1" smtClean="0"/>
              <a:t>Epod</a:t>
            </a:r>
            <a:endParaRPr lang="en-US" dirty="0" smtClean="0"/>
          </a:p>
          <a:p>
            <a:r>
              <a:rPr lang="en-US" dirty="0" smtClean="0"/>
              <a:t>Focal fiber mux provides:</a:t>
            </a:r>
          </a:p>
          <a:p>
            <a:pPr lvl="1"/>
            <a:r>
              <a:rPr lang="en-US" dirty="0" smtClean="0"/>
              <a:t>3 channels video</a:t>
            </a:r>
          </a:p>
          <a:p>
            <a:pPr lvl="1"/>
            <a:r>
              <a:rPr lang="en-US" dirty="0" smtClean="0"/>
              <a:t>6 channels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1"/>
            <a:r>
              <a:rPr lang="en-US" dirty="0" smtClean="0"/>
              <a:t>CWDM board adds two channels of HD video </a:t>
            </a:r>
          </a:p>
          <a:p>
            <a:r>
              <a:rPr lang="en-US" dirty="0" smtClean="0"/>
              <a:t>Terminal blocks and fuse blocks distribute +24V, +5V, Frame </a:t>
            </a:r>
            <a:r>
              <a:rPr lang="en-US" dirty="0" err="1" smtClean="0"/>
              <a:t>Gnd</a:t>
            </a:r>
            <a:r>
              <a:rPr lang="en-US" dirty="0" smtClean="0"/>
              <a:t>, +375V</a:t>
            </a:r>
          </a:p>
          <a:p>
            <a:r>
              <a:rPr lang="en-US" dirty="0" err="1" smtClean="0"/>
              <a:t>Wago</a:t>
            </a:r>
            <a:r>
              <a:rPr lang="en-US" dirty="0" smtClean="0"/>
              <a:t> modules provide Digital I/O, Analog I/O, can temp sensing</a:t>
            </a:r>
          </a:p>
          <a:p>
            <a:r>
              <a:rPr lang="en-US" dirty="0" smtClean="0"/>
              <a:t>Two GFMs monitor low voltage GFs for +24 bus, +5V bus, +48V bus (thrusters)</a:t>
            </a:r>
          </a:p>
          <a:p>
            <a:r>
              <a:rPr lang="en-US" dirty="0" smtClean="0"/>
              <a:t>GFI monitoring of +375V done on topside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8215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32734"/>
            <a:ext cx="12192000" cy="58252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58" y="1344948"/>
            <a:ext cx="10125283" cy="520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7691"/>
            <a:ext cx="10515600" cy="1325563"/>
          </a:xfrm>
        </p:spPr>
        <p:txBody>
          <a:bodyPr/>
          <a:lstStyle/>
          <a:p>
            <a:r>
              <a:rPr lang="en-US" dirty="0" smtClean="0"/>
              <a:t>Proposed Design – High Voltage Routing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37468" y="1149953"/>
            <a:ext cx="5056094" cy="5590827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962451" y="6176453"/>
            <a:ext cx="3528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Existing system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495774" y="4397391"/>
            <a:ext cx="355002" cy="175611"/>
          </a:xfrm>
          <a:custGeom>
            <a:avLst/>
            <a:gdLst>
              <a:gd name="connsiteX0" fmla="*/ 0 w 355002"/>
              <a:gd name="connsiteY0" fmla="*/ 88548 h 175611"/>
              <a:gd name="connsiteX1" fmla="*/ 107577 w 355002"/>
              <a:gd name="connsiteY1" fmla="*/ 2487 h 175611"/>
              <a:gd name="connsiteX2" fmla="*/ 215153 w 355002"/>
              <a:gd name="connsiteY2" fmla="*/ 174609 h 175611"/>
              <a:gd name="connsiteX3" fmla="*/ 355002 w 355002"/>
              <a:gd name="connsiteY3" fmla="*/ 77790 h 175611"/>
              <a:gd name="connsiteX4" fmla="*/ 355002 w 355002"/>
              <a:gd name="connsiteY4" fmla="*/ 77790 h 17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002" h="175611">
                <a:moveTo>
                  <a:pt x="0" y="88548"/>
                </a:moveTo>
                <a:cubicBezTo>
                  <a:pt x="35859" y="38346"/>
                  <a:pt x="71718" y="-11856"/>
                  <a:pt x="107577" y="2487"/>
                </a:cubicBezTo>
                <a:cubicBezTo>
                  <a:pt x="143436" y="16830"/>
                  <a:pt x="173916" y="162059"/>
                  <a:pt x="215153" y="174609"/>
                </a:cubicBezTo>
                <a:cubicBezTo>
                  <a:pt x="256390" y="187159"/>
                  <a:pt x="355002" y="77790"/>
                  <a:pt x="355002" y="77790"/>
                </a:cubicBezTo>
                <a:lnTo>
                  <a:pt x="355002" y="7779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607449" y="4398393"/>
            <a:ext cx="355002" cy="175611"/>
          </a:xfrm>
          <a:custGeom>
            <a:avLst/>
            <a:gdLst>
              <a:gd name="connsiteX0" fmla="*/ 0 w 355002"/>
              <a:gd name="connsiteY0" fmla="*/ 88548 h 175611"/>
              <a:gd name="connsiteX1" fmla="*/ 107577 w 355002"/>
              <a:gd name="connsiteY1" fmla="*/ 2487 h 175611"/>
              <a:gd name="connsiteX2" fmla="*/ 215153 w 355002"/>
              <a:gd name="connsiteY2" fmla="*/ 174609 h 175611"/>
              <a:gd name="connsiteX3" fmla="*/ 355002 w 355002"/>
              <a:gd name="connsiteY3" fmla="*/ 77790 h 175611"/>
              <a:gd name="connsiteX4" fmla="*/ 355002 w 355002"/>
              <a:gd name="connsiteY4" fmla="*/ 77790 h 17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002" h="175611">
                <a:moveTo>
                  <a:pt x="0" y="88548"/>
                </a:moveTo>
                <a:cubicBezTo>
                  <a:pt x="35859" y="38346"/>
                  <a:pt x="71718" y="-11856"/>
                  <a:pt x="107577" y="2487"/>
                </a:cubicBezTo>
                <a:cubicBezTo>
                  <a:pt x="143436" y="16830"/>
                  <a:pt x="173916" y="162059"/>
                  <a:pt x="215153" y="174609"/>
                </a:cubicBezTo>
                <a:cubicBezTo>
                  <a:pt x="256390" y="187159"/>
                  <a:pt x="355002" y="77790"/>
                  <a:pt x="355002" y="77790"/>
                </a:cubicBezTo>
                <a:lnTo>
                  <a:pt x="355002" y="7779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41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– Power Considerations: Umbilical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Umbilical length = 1710 m</a:t>
            </a:r>
          </a:p>
          <a:p>
            <a:r>
              <a:rPr lang="en-US" dirty="0" smtClean="0"/>
              <a:t>Total round trip resistance = 9.2 Ohms</a:t>
            </a:r>
          </a:p>
          <a:p>
            <a:r>
              <a:rPr lang="en-US" dirty="0" smtClean="0"/>
              <a:t>Min Voltage for </a:t>
            </a:r>
            <a:r>
              <a:rPr lang="en-US" dirty="0" err="1" smtClean="0"/>
              <a:t>Vicors</a:t>
            </a:r>
            <a:r>
              <a:rPr lang="en-US" dirty="0" smtClean="0"/>
              <a:t> = 250 V </a:t>
            </a:r>
          </a:p>
          <a:p>
            <a:r>
              <a:rPr lang="en-US" dirty="0" smtClean="0"/>
              <a:t>Max Voltage for </a:t>
            </a:r>
            <a:r>
              <a:rPr lang="en-US" dirty="0" err="1" smtClean="0"/>
              <a:t>Vicors</a:t>
            </a:r>
            <a:r>
              <a:rPr lang="en-US" dirty="0" smtClean="0"/>
              <a:t> = 425 V</a:t>
            </a:r>
          </a:p>
          <a:p>
            <a:r>
              <a:rPr lang="en-US" dirty="0" smtClean="0"/>
              <a:t>Max current capacity of umbilical = 24 A</a:t>
            </a:r>
          </a:p>
          <a:p>
            <a:r>
              <a:rPr lang="en-US" dirty="0" smtClean="0"/>
              <a:t>Topside power supply provides 600 V</a:t>
            </a:r>
            <a:r>
              <a:rPr lang="en-US" sz="2000" dirty="0" smtClean="0"/>
              <a:t>max</a:t>
            </a:r>
            <a:r>
              <a:rPr lang="en-US" dirty="0" smtClean="0"/>
              <a:t>, 10 </a:t>
            </a:r>
            <a:r>
              <a:rPr lang="en-US" dirty="0" err="1" smtClean="0"/>
              <a:t>kWatts</a:t>
            </a:r>
            <a:endParaRPr lang="en-US" dirty="0" smtClean="0"/>
          </a:p>
          <a:p>
            <a:r>
              <a:rPr lang="en-US" dirty="0" smtClean="0"/>
              <a:t>Maximum power delivery to bottom side calculated ~ </a:t>
            </a:r>
            <a:r>
              <a:rPr lang="en-US" sz="3200" b="1" dirty="0" smtClean="0">
                <a:solidFill>
                  <a:srgbClr val="FFFF00"/>
                </a:solidFill>
              </a:rPr>
              <a:t>4.7 </a:t>
            </a:r>
            <a:r>
              <a:rPr lang="en-US" sz="3200" b="1" dirty="0" err="1" smtClean="0">
                <a:solidFill>
                  <a:srgbClr val="FFFF00"/>
                </a:solidFill>
              </a:rPr>
              <a:t>kWatts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(254V at vehicle)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270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– Smart Clump Power Budget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444314"/>
              </p:ext>
            </p:extLst>
          </p:nvPr>
        </p:nvGraphicFramePr>
        <p:xfrm>
          <a:off x="955563" y="1385711"/>
          <a:ext cx="9145868" cy="5068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3267"/>
                <a:gridCol w="2118619"/>
                <a:gridCol w="387916"/>
                <a:gridCol w="1104069"/>
                <a:gridCol w="1118989"/>
                <a:gridCol w="1685943"/>
                <a:gridCol w="1477065"/>
              </a:tblGrid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load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Man./Model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qnty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voltage (Volts)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current (Amps)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power per unit (Watts)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 power (Watts)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+24V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HD Camera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DSP&amp;L, HD Multi Seacam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0.0833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1.9992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1.9992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Light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DSP&amp;L, LED Sealite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106.08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106.08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Altimeter/Depth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Valeport, VA500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0.0625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Aux Cam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DSP&amp;L, Super Wide-i Seacam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0.145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Sonar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Imagenex, 881A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0.208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Tilt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MBARI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Wago Stack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Wago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Hotel load Epod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GFM, Relays, SSRs, Fan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190.0512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+5V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Fiber Mux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Focal 907-R/C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Heading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PNI, Fieldforce TCM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Hotel load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Rattler, humidity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11.85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+48V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Thrusters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MBARI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864.00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137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Total Power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1065.90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7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Total Power- </a:t>
                      </a:r>
                      <a:r>
                        <a:rPr lang="en-US" sz="1400" u="none" strike="noStrike" dirty="0" err="1">
                          <a:effectLst/>
                        </a:rPr>
                        <a:t>PreConverter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At 85% eff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1225.79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998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– Power Considerations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773395"/>
              </p:ext>
            </p:extLst>
          </p:nvPr>
        </p:nvGraphicFramePr>
        <p:xfrm>
          <a:off x="913728" y="2188183"/>
          <a:ext cx="5228888" cy="2469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919"/>
                <a:gridCol w="3061170"/>
                <a:gridCol w="1127799"/>
              </a:tblGrid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Date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Max Current Draw topside @ 400V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Deployment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2/4/2017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Flyer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2/6/2017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Flyer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10/1/2016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Arctic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9/27/2016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8.02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Arctic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9/26/2016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Arctic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5/5/2016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6.87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Carson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5/3/2016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5.38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Carson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4551" y="1645920"/>
            <a:ext cx="9907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Top side power supply current measurements from last two years: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247" y="4808668"/>
            <a:ext cx="9983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Power draw never exceeded 8.2A @400V = 3.28 </a:t>
            </a:r>
            <a:r>
              <a:rPr lang="en-US" sz="2800" dirty="0" err="1" smtClean="0"/>
              <a:t>kWatts</a:t>
            </a:r>
            <a:endParaRPr lang="en-US" sz="2800" dirty="0" smtClean="0"/>
          </a:p>
          <a:p>
            <a:r>
              <a:rPr lang="en-US" sz="2800" dirty="0"/>
              <a:t>E</a:t>
            </a:r>
            <a:r>
              <a:rPr lang="en-US" sz="2800" dirty="0" smtClean="0"/>
              <a:t>stimated </a:t>
            </a:r>
            <a:r>
              <a:rPr lang="en-US" sz="2800" dirty="0"/>
              <a:t>max power at vehicle 2.66 </a:t>
            </a:r>
            <a:r>
              <a:rPr lang="en-US" sz="2800" dirty="0" err="1" smtClean="0"/>
              <a:t>kWatts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761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869"/>
            <a:ext cx="10515600" cy="1325563"/>
          </a:xfrm>
        </p:spPr>
        <p:txBody>
          <a:bodyPr/>
          <a:lstStyle/>
          <a:p>
            <a:r>
              <a:rPr lang="en-US" dirty="0" smtClean="0"/>
              <a:t>Proposed Design – Power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581" y="1344705"/>
            <a:ext cx="10536219" cy="515291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Total combined power for vehicle (all components consuming maximum power draw) is calculated at 4 kW BUT all loads never drawing maximum power at once</a:t>
            </a:r>
          </a:p>
          <a:p>
            <a:r>
              <a:rPr lang="en-US" sz="2400" dirty="0" smtClean="0"/>
              <a:t>Realistic worst case vehicle power draw (all thrusters, lights, core instruments on) calculated to be 3.3 kW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Measured maximum power draw from field deployments over the past two years ~ 2.66 kW</a:t>
            </a:r>
          </a:p>
          <a:p>
            <a:pPr marL="0" indent="0">
              <a:buNone/>
            </a:pPr>
            <a:r>
              <a:rPr lang="en-US" sz="2400" dirty="0" smtClean="0"/>
              <a:t>Thus:</a:t>
            </a:r>
          </a:p>
          <a:p>
            <a:pPr marL="0" indent="0">
              <a:buNone/>
            </a:pPr>
            <a:r>
              <a:rPr lang="en-US" sz="2400" dirty="0" smtClean="0"/>
              <a:t>   4.7 kW  available power on bottom side</a:t>
            </a:r>
          </a:p>
          <a:p>
            <a:pPr>
              <a:buFontTx/>
              <a:buChar char="-"/>
            </a:pPr>
            <a:r>
              <a:rPr lang="en-US" sz="2400" dirty="0" smtClean="0"/>
              <a:t>1.2 kW  power for smart clump</a:t>
            </a:r>
          </a:p>
          <a:p>
            <a:pPr>
              <a:buFontTx/>
              <a:buChar char="-"/>
            </a:pPr>
            <a:r>
              <a:rPr lang="en-US" sz="2400" dirty="0" smtClean="0"/>
              <a:t>2.66 kW  measured worst case</a:t>
            </a:r>
          </a:p>
          <a:p>
            <a:pPr marL="0" indent="0">
              <a:buNone/>
            </a:pPr>
            <a:r>
              <a:rPr lang="en-US" sz="2400" dirty="0"/>
              <a:t>= 0.84 kW based on power measurements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(</a:t>
            </a:r>
            <a:r>
              <a:rPr lang="en-US" sz="2400" dirty="0" smtClean="0"/>
              <a:t>= 0.2 kW  remain in calculated worst case scenario )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63748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Review of design requirements</a:t>
            </a:r>
          </a:p>
          <a:p>
            <a:r>
              <a:rPr lang="en-US" dirty="0" smtClean="0"/>
              <a:t>Mechanical design</a:t>
            </a:r>
          </a:p>
          <a:p>
            <a:r>
              <a:rPr lang="en-US" dirty="0" smtClean="0"/>
              <a:t>Electrical design</a:t>
            </a:r>
          </a:p>
          <a:p>
            <a:r>
              <a:rPr lang="en-US" dirty="0" smtClean="0"/>
              <a:t>Software</a:t>
            </a:r>
          </a:p>
          <a:p>
            <a:r>
              <a:rPr lang="en-US" dirty="0" smtClean="0"/>
              <a:t>Operational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345165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11"/>
            <a:ext cx="10515600" cy="1325563"/>
          </a:xfrm>
        </p:spPr>
        <p:txBody>
          <a:bodyPr/>
          <a:lstStyle/>
          <a:p>
            <a:r>
              <a:rPr lang="en-US" dirty="0" smtClean="0"/>
              <a:t>In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401"/>
            <a:ext cx="10515600" cy="4351338"/>
          </a:xfrm>
        </p:spPr>
        <p:txBody>
          <a:bodyPr/>
          <a:lstStyle/>
          <a:p>
            <a:r>
              <a:rPr lang="en-US" dirty="0" smtClean="0"/>
              <a:t>In practice the vehicle is using about half of the total power capacity and a conservative estimate is that the clump will consume 1/3 of the power of the vehicle</a:t>
            </a:r>
          </a:p>
          <a:p>
            <a:r>
              <a:rPr lang="en-US" dirty="0" smtClean="0"/>
              <a:t>Current to the clump/ROV and voltage at the ROV can be measured and trigger an alarm</a:t>
            </a:r>
          </a:p>
          <a:p>
            <a:r>
              <a:rPr lang="en-US" dirty="0" smtClean="0"/>
              <a:t>There is enough reserve in the original design to handle the additional power consumption of the clump</a:t>
            </a:r>
          </a:p>
        </p:txBody>
      </p:sp>
    </p:spTree>
    <p:extLst>
      <p:ext uri="{BB962C8B-B14F-4D97-AF65-F5344CB8AC3E}">
        <p14:creationId xmlns:p14="http://schemas.microsoft.com/office/powerpoint/2010/main" val="630131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LabVIEW Development</a:t>
            </a:r>
          </a:p>
          <a:p>
            <a:pPr lvl="1"/>
            <a:r>
              <a:rPr lang="en-US" dirty="0" smtClean="0"/>
              <a:t>Incorporated into existing ROV GUI</a:t>
            </a:r>
          </a:p>
          <a:p>
            <a:pPr lvl="1"/>
            <a:r>
              <a:rPr lang="en-US" dirty="0" smtClean="0"/>
              <a:t>Auto Heading (AH) function</a:t>
            </a:r>
          </a:p>
          <a:p>
            <a:pPr lvl="1"/>
            <a:r>
              <a:rPr lang="en-US" dirty="0" smtClean="0"/>
              <a:t>Delta function – displayed on GUI and overlay </a:t>
            </a:r>
          </a:p>
          <a:p>
            <a:pPr lvl="1"/>
            <a:r>
              <a:rPr lang="en-US" dirty="0" smtClean="0"/>
              <a:t>Joystick lock function – Hands free mode for transects</a:t>
            </a:r>
          </a:p>
          <a:p>
            <a:pPr lvl="1"/>
            <a:r>
              <a:rPr lang="en-US" dirty="0" smtClean="0"/>
              <a:t>Reuse existing instrument drivers for depth, heading, thrust, AH and tilt </a:t>
            </a:r>
          </a:p>
          <a:p>
            <a:pPr lvl="1"/>
            <a:r>
              <a:rPr lang="en-US" dirty="0" smtClean="0"/>
              <a:t>Small Co-pilot USB joystick controller topside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85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 – Launch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Deck setup</a:t>
            </a:r>
          </a:p>
          <a:p>
            <a:pPr lvl="1"/>
            <a:r>
              <a:rPr lang="en-US" dirty="0" smtClean="0"/>
              <a:t>Vehicle and clump staged on well deck.</a:t>
            </a:r>
          </a:p>
          <a:p>
            <a:pPr lvl="2"/>
            <a:r>
              <a:rPr lang="en-US" dirty="0" smtClean="0"/>
              <a:t>Clump must be secured to prevent accidental  over-boarding during launch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(new) 50 meters of flying tether must be stored (figure </a:t>
            </a:r>
            <a:r>
              <a:rPr lang="en-US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eighted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 on deck</a:t>
            </a:r>
          </a:p>
          <a:p>
            <a:pPr lvl="2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Floats can be pre-attached now.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(new) tether is not in over-boarding sheave </a:t>
            </a:r>
          </a:p>
          <a:p>
            <a:r>
              <a:rPr lang="en-US" dirty="0" smtClean="0"/>
              <a:t>Launch</a:t>
            </a:r>
          </a:p>
          <a:p>
            <a:pPr lvl="1"/>
            <a:r>
              <a:rPr lang="en-US" dirty="0" smtClean="0"/>
              <a:t>Deploy ROV with release as normal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Fly ROV away as previously done, but now the flying tether is hand tended from figure eight.</a:t>
            </a:r>
          </a:p>
          <a:p>
            <a:pPr lvl="1"/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As ROV flies away, the clump’s umbilical can be loaded into the sheave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95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Considerations - Pros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Entanglement on canyon walls</a:t>
            </a:r>
          </a:p>
          <a:p>
            <a:pPr lvl="1"/>
            <a:r>
              <a:rPr lang="en-US" dirty="0"/>
              <a:t>Altitude sensor and camera insures the clump is clear of the </a:t>
            </a:r>
            <a:r>
              <a:rPr lang="en-US" dirty="0" smtClean="0"/>
              <a:t>sea floor/wall</a:t>
            </a:r>
            <a:endParaRPr lang="en-US" dirty="0"/>
          </a:p>
          <a:p>
            <a:r>
              <a:rPr lang="en-US" dirty="0"/>
              <a:t>Manage umbilical turns</a:t>
            </a:r>
          </a:p>
          <a:p>
            <a:pPr lvl="1"/>
            <a:r>
              <a:rPr lang="en-US" dirty="0"/>
              <a:t>Measure twists from cable torque with heading sensor</a:t>
            </a:r>
          </a:p>
          <a:p>
            <a:r>
              <a:rPr lang="en-US" dirty="0"/>
              <a:t>Overcome bad tracking</a:t>
            </a:r>
          </a:p>
          <a:p>
            <a:pPr lvl="1"/>
            <a:r>
              <a:rPr lang="en-US" dirty="0"/>
              <a:t>Camera provides feedback of the ROV position to the </a:t>
            </a:r>
            <a:r>
              <a:rPr lang="en-US" dirty="0" smtClean="0"/>
              <a:t>pilot/captain</a:t>
            </a:r>
            <a:endParaRPr lang="en-US" dirty="0"/>
          </a:p>
          <a:p>
            <a:pPr lvl="1"/>
            <a:r>
              <a:rPr lang="en-US" dirty="0"/>
              <a:t>Increased efficiency for </a:t>
            </a:r>
            <a:r>
              <a:rPr lang="en-US" dirty="0" smtClean="0"/>
              <a:t>transects</a:t>
            </a:r>
          </a:p>
          <a:p>
            <a:r>
              <a:rPr lang="en-US" dirty="0" smtClean="0"/>
              <a:t>Better understanding of surrounding area (Bird’s eye view)</a:t>
            </a:r>
          </a:p>
          <a:p>
            <a:r>
              <a:rPr lang="en-US" dirty="0" smtClean="0"/>
              <a:t>Possibly extend the life expectancy of the umbilical.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Considerations -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Can’t remove Clump during launch &amp; recovery </a:t>
            </a:r>
          </a:p>
          <a:p>
            <a:pPr lvl="1"/>
            <a:r>
              <a:rPr lang="en-US" dirty="0" smtClean="0"/>
              <a:t>Unable to spool flying tether section onto winch drum.</a:t>
            </a:r>
          </a:p>
          <a:p>
            <a:pPr lvl="2"/>
            <a:r>
              <a:rPr lang="en-US" dirty="0" smtClean="0"/>
              <a:t>Can’t restrain payout of tether</a:t>
            </a:r>
          </a:p>
          <a:p>
            <a:pPr lvl="1"/>
            <a:r>
              <a:rPr lang="en-US" dirty="0" smtClean="0"/>
              <a:t>Must deal with 50m of tether on deck.</a:t>
            </a:r>
          </a:p>
          <a:p>
            <a:r>
              <a:rPr lang="en-US" dirty="0" smtClean="0"/>
              <a:t>Increase complexity of system – more things can break, more to maintain.  </a:t>
            </a:r>
          </a:p>
          <a:p>
            <a:r>
              <a:rPr lang="en-US" dirty="0" smtClean="0"/>
              <a:t>Impact on reliability?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417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0" y="134887"/>
            <a:ext cx="11522781" cy="658023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13831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69597"/>
            <a:ext cx="10515600" cy="1325563"/>
          </a:xfrm>
        </p:spPr>
        <p:txBody>
          <a:bodyPr/>
          <a:lstStyle/>
          <a:p>
            <a:r>
              <a:rPr lang="en-US" dirty="0" err="1" smtClean="0"/>
              <a:t>MiniROV</a:t>
            </a:r>
            <a:r>
              <a:rPr lang="en-US" dirty="0" smtClean="0"/>
              <a:t> Power Budget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807054"/>
              </p:ext>
            </p:extLst>
          </p:nvPr>
        </p:nvGraphicFramePr>
        <p:xfrm>
          <a:off x="1005232" y="665791"/>
          <a:ext cx="6976940" cy="6173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4406"/>
                <a:gridCol w="1197553"/>
                <a:gridCol w="261103"/>
                <a:gridCol w="743135"/>
                <a:gridCol w="753178"/>
                <a:gridCol w="1167426"/>
                <a:gridCol w="625138"/>
                <a:gridCol w="783305"/>
                <a:gridCol w="401696"/>
              </a:tblGrid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load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Man./Model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qnty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voltage (Volts)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current (Amps)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power per unit (watts)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Total </a:t>
                      </a:r>
                      <a:r>
                        <a:rPr lang="en-US" sz="900" u="none" strike="noStrike" dirty="0" smtClean="0">
                          <a:effectLst/>
                        </a:rPr>
                        <a:t>power (Watts)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Watts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+5V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Heading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PSN ForceField TCM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Fiber Mux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Focal 20907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GigE-Fiber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Focal Dual GigE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1.500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Humidity Sensor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TE connectivity HM1520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Lasers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OIS Model 400-37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Depth sensor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Valeport ultra-p?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Serial Expansion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Focal 907-SER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1.500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5V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21.24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+12V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CTD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FSI micro-CTD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1.44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1.44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Science 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Science 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Rattler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Rattler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12V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26.04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+24V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Color Pencil Cam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Insite Tritech Nova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8.40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Sonar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Imagenex 881A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4.80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4.80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B&amp;W Camera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Insite Tritech IT-1000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Lights (Mains)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DSPL Multi-SeaLite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3.200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76.80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307.20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Lights (Secondary)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DSPL Nano sealites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0.583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13.99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27.98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DVL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Rowe RTDP1200DR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0.170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Tilt motor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MBARI stock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Manipulator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ECA ARM-5E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120.00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120.00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Controller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Wago stack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HD Cam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Insite Pacific MiniZeus II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0.300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Drawer Motor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MBARI stock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Swing Arm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MBARI stock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 +24V Relays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Crydom CMXE100D10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0.012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HV Solid state relays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Crydom SSC800-25-24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0.36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0.72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Science 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0.500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24V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653.14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+48V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Thrusters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Cleveland Mtr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6.00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9.000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432.00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2592.00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Suction sampler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Cleveland Mtr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9.000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432.00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432.00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48V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2592.00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Total Power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3724.42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4735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Total Power- </a:t>
                      </a:r>
                      <a:r>
                        <a:rPr lang="en-US" sz="900" u="none" strike="noStrike" dirty="0" err="1">
                          <a:effectLst/>
                        </a:rPr>
                        <a:t>PreConverter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At 85% eff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4096.86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364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- Electrical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4707"/>
            <a:ext cx="10515600" cy="187183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Total combined power for vehicle (all components consuming maximum power draw) = 4 kW</a:t>
            </a:r>
          </a:p>
          <a:p>
            <a:r>
              <a:rPr lang="en-US" sz="2400" dirty="0" smtClean="0"/>
              <a:t>Realistic worst case vehicle power draw (all thrusters, lights, core instruments on) ~ 3.3 kW</a:t>
            </a:r>
          </a:p>
          <a:p>
            <a:endParaRPr lang="en-US" sz="2400" dirty="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156768"/>
              </p:ext>
            </p:extLst>
          </p:nvPr>
        </p:nvGraphicFramePr>
        <p:xfrm>
          <a:off x="1095338" y="2842997"/>
          <a:ext cx="9328822" cy="2966130"/>
        </p:xfrm>
        <a:graphic>
          <a:graphicData uri="http://schemas.openxmlformats.org/drawingml/2006/table">
            <a:tbl>
              <a:tblPr/>
              <a:tblGrid>
                <a:gridCol w="3594656"/>
                <a:gridCol w="445876"/>
                <a:gridCol w="1233934"/>
                <a:gridCol w="1285780"/>
                <a:gridCol w="1036920"/>
                <a:gridCol w="1119874"/>
                <a:gridCol w="611782"/>
              </a:tblGrid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qnty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voltage (Volts)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current (Amps)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power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Watts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+5V: Heading, Focal Stack, Lasers, Depth, Humidity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+12V: CTD, Rattler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59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+24V: Aux Cams, Sonar, Lights, DVL, Controller, 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HD Cam,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Ports, Hotel load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16.040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48V: Thrusters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957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957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Power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3000.23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2957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Power-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PreConverter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3300.26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00461" y="5852160"/>
            <a:ext cx="9843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Does not include suction pump (400 W), manipulator (120 W), draw motor (48 W), and swing arm (48 W) – none of these loads would likely be in use when all thrusters are on.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3669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Umbilical Power Loss Calculations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117673"/>
              </p:ext>
            </p:extLst>
          </p:nvPr>
        </p:nvGraphicFramePr>
        <p:xfrm>
          <a:off x="962884" y="1451563"/>
          <a:ext cx="6535196" cy="46039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34006"/>
                <a:gridCol w="1257405"/>
                <a:gridCol w="843785"/>
              </a:tblGrid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SOUTH BAY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810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1700 m tether calculated </a:t>
                      </a:r>
                      <a:br>
                        <a:rPr lang="en-US" sz="1400" u="none" strike="noStrike">
                          <a:effectLst/>
                        </a:rPr>
                      </a:br>
                      <a:r>
                        <a:rPr lang="en-US" sz="1400" u="none" strike="noStrike">
                          <a:effectLst/>
                        </a:rPr>
                        <a:t>based on acceptance testing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Units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Tether length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1710.00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 AWG conductor resistance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7.58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Ohms/km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82458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 pair 13 AWG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2.53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Ohms/km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49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 resistance for round trip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9.20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Ohms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Max Safe Current for 13 AWG conductor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topside voltage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425.00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Current to vehicle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18.50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drop in cable @ specified current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170.22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 dirty="0">
                          <a:effectLst/>
                        </a:rPr>
                        <a:t>Voltage @ </a:t>
                      </a:r>
                      <a:r>
                        <a:rPr lang="en-US" sz="1400" u="sng" strike="noStrike" dirty="0" err="1">
                          <a:effectLst/>
                        </a:rPr>
                        <a:t>veh</a:t>
                      </a:r>
                      <a:r>
                        <a:rPr lang="en-US" sz="1400" u="sng" strike="noStrike" dirty="0">
                          <a:effectLst/>
                        </a:rPr>
                        <a:t> for specified current</a:t>
                      </a:r>
                      <a:endParaRPr lang="en-US" sz="1400" b="0" i="0" u="sng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254.78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power @</a:t>
                      </a:r>
                      <a:r>
                        <a:rPr lang="en-US" sz="1400" u="none" strike="noStrike" dirty="0" err="1">
                          <a:effectLst/>
                        </a:rPr>
                        <a:t>veh</a:t>
                      </a:r>
                      <a:r>
                        <a:rPr lang="en-US" sz="1400" u="none" strike="noStrike" dirty="0">
                          <a:effectLst/>
                        </a:rPr>
                        <a:t> for specified current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4713.34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Watts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power on deck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7862.50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Watts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483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 Block Diagram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78914" y="5142153"/>
            <a:ext cx="106500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Sense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09968" y="5142152"/>
            <a:ext cx="16764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Ground Fault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Interrutper</a:t>
            </a:r>
            <a:endParaRPr lang="en-US" dirty="0" smtClean="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>
            <a:stCxn id="4" idx="3"/>
            <a:endCxn id="5" idx="1"/>
          </p:cNvCxnSpPr>
          <p:nvPr/>
        </p:nvCxnSpPr>
        <p:spPr>
          <a:xfrm flipV="1">
            <a:off x="3143921" y="5465318"/>
            <a:ext cx="1766047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67696" y="2936836"/>
            <a:ext cx="34101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4" idx="0"/>
          </p:cNvCxnSpPr>
          <p:nvPr/>
        </p:nvCxnSpPr>
        <p:spPr>
          <a:xfrm>
            <a:off x="2611417" y="2936836"/>
            <a:ext cx="1" cy="22053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477869" y="2866911"/>
            <a:ext cx="150607" cy="13984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24"/>
          <p:cNvCxnSpPr>
            <a:stCxn id="16" idx="6"/>
          </p:cNvCxnSpPr>
          <p:nvPr/>
        </p:nvCxnSpPr>
        <p:spPr>
          <a:xfrm>
            <a:off x="4628476" y="2936836"/>
            <a:ext cx="28149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30411" y="2936836"/>
            <a:ext cx="28149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5611903" y="2886633"/>
            <a:ext cx="150607" cy="13984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4909968" y="2732441"/>
            <a:ext cx="301213" cy="20439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060574" y="2834638"/>
            <a:ext cx="0" cy="13070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6226881" y="2899183"/>
            <a:ext cx="150607" cy="13984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Connector 35"/>
          <p:cNvCxnSpPr>
            <a:stCxn id="35" idx="6"/>
          </p:cNvCxnSpPr>
          <p:nvPr/>
        </p:nvCxnSpPr>
        <p:spPr>
          <a:xfrm>
            <a:off x="6377488" y="2969108"/>
            <a:ext cx="28149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079423" y="2969108"/>
            <a:ext cx="28149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7360915" y="2918905"/>
            <a:ext cx="150607" cy="13984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6658980" y="2764713"/>
            <a:ext cx="301213" cy="20439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809586" y="2866910"/>
            <a:ext cx="0" cy="13070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8" idx="6"/>
          </p:cNvCxnSpPr>
          <p:nvPr/>
        </p:nvCxnSpPr>
        <p:spPr>
          <a:xfrm flipV="1">
            <a:off x="5762510" y="2956557"/>
            <a:ext cx="457200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060574" y="4141693"/>
            <a:ext cx="17490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5" idx="0"/>
          </p:cNvCxnSpPr>
          <p:nvPr/>
        </p:nvCxnSpPr>
        <p:spPr>
          <a:xfrm flipH="1">
            <a:off x="5748168" y="4141693"/>
            <a:ext cx="14342" cy="10004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38" idx="6"/>
          </p:cNvCxnSpPr>
          <p:nvPr/>
        </p:nvCxnSpPr>
        <p:spPr>
          <a:xfrm flipV="1">
            <a:off x="7511522" y="2988829"/>
            <a:ext cx="3894272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769222" y="2345167"/>
            <a:ext cx="120933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SSR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531901" y="2118382"/>
            <a:ext cx="137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Mechanical Relay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7696" y="2528047"/>
            <a:ext cx="3233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+400 VDC from Power Supply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7674684" y="2560030"/>
            <a:ext cx="2506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+400 VDC to Umbilical</a:t>
            </a:r>
            <a:endParaRPr lang="en-US" sz="20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067696" y="6212538"/>
            <a:ext cx="10338098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2"/>
          </p:cNvCxnSpPr>
          <p:nvPr/>
        </p:nvCxnSpPr>
        <p:spPr>
          <a:xfrm flipV="1">
            <a:off x="2611417" y="5788484"/>
            <a:ext cx="1" cy="424054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67696" y="5843206"/>
            <a:ext cx="1498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Seawater </a:t>
            </a:r>
            <a:r>
              <a:rPr lang="en-US" dirty="0" err="1" smtClean="0"/>
              <a:t>Gnd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2528047"/>
            <a:ext cx="1067696" cy="40771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Power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Supply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067696" y="6212538"/>
            <a:ext cx="1011218" cy="489476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078914" y="6499426"/>
            <a:ext cx="127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Ship Hull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11037346" y="2380128"/>
            <a:ext cx="1154654" cy="40771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MiniROV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88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Clump Weight </a:t>
            </a:r>
            <a:r>
              <a:rPr lang="en-US" dirty="0" smtClean="0"/>
              <a:t>System -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986" y="1785144"/>
            <a:ext cx="10515600" cy="4351338"/>
          </a:xfrm>
        </p:spPr>
        <p:txBody>
          <a:bodyPr/>
          <a:lstStyle/>
          <a:p>
            <a:r>
              <a:rPr lang="en-US" dirty="0"/>
              <a:t>What’s the function and why does the </a:t>
            </a:r>
            <a:r>
              <a:rPr lang="en-US" dirty="0" err="1"/>
              <a:t>MiniROV</a:t>
            </a:r>
            <a:r>
              <a:rPr lang="en-US" dirty="0"/>
              <a:t> use one?</a:t>
            </a:r>
          </a:p>
          <a:p>
            <a:pPr lvl="1"/>
            <a:r>
              <a:rPr lang="en-US" dirty="0"/>
              <a:t>Reduce umbilical drag</a:t>
            </a:r>
          </a:p>
          <a:p>
            <a:pPr lvl="1"/>
            <a:r>
              <a:rPr lang="en-US" dirty="0"/>
              <a:t>Overcome limited power</a:t>
            </a:r>
          </a:p>
          <a:p>
            <a:r>
              <a:rPr lang="en-US" dirty="0"/>
              <a:t>Current clump weight design</a:t>
            </a:r>
          </a:p>
          <a:p>
            <a:pPr lvl="1"/>
            <a:r>
              <a:rPr lang="en-US" dirty="0"/>
              <a:t>Scrap steel (150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USBL Transponder</a:t>
            </a:r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Limited operating area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body to track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963" y="3607595"/>
            <a:ext cx="44672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8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41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Clump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66" y="1334112"/>
            <a:ext cx="3262816" cy="4351338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4828" y="1854200"/>
            <a:ext cx="7289010" cy="3311163"/>
          </a:xfrm>
        </p:spPr>
        <p:txBody>
          <a:bodyPr>
            <a:noAutofit/>
          </a:bodyPr>
          <a:lstStyle/>
          <a:p>
            <a:r>
              <a:rPr lang="en-US" dirty="0"/>
              <a:t>What is a Smart Clump</a:t>
            </a:r>
          </a:p>
          <a:p>
            <a:pPr lvl="1"/>
            <a:r>
              <a:rPr lang="en-US" dirty="0"/>
              <a:t>Main function is still a depressor weight</a:t>
            </a:r>
          </a:p>
          <a:p>
            <a:pPr lvl="1"/>
            <a:r>
              <a:rPr lang="en-US" dirty="0"/>
              <a:t>Access to power &amp; real time data link to the surface</a:t>
            </a:r>
          </a:p>
          <a:p>
            <a:pPr lvl="2"/>
            <a:r>
              <a:rPr lang="en-US" dirty="0" smtClean="0"/>
              <a:t>Addition </a:t>
            </a:r>
            <a:r>
              <a:rPr lang="en-US" dirty="0"/>
              <a:t>of cameras, sensors and Instrumentation</a:t>
            </a:r>
          </a:p>
          <a:p>
            <a:pPr lvl="1"/>
            <a:r>
              <a:rPr lang="en-US" dirty="0" smtClean="0"/>
              <a:t>Beneficial to the safe operation of the vehicle</a:t>
            </a:r>
          </a:p>
          <a:p>
            <a:pPr lvl="1"/>
            <a:r>
              <a:rPr lang="en-US" dirty="0" smtClean="0"/>
              <a:t>Enhances </a:t>
            </a:r>
            <a:r>
              <a:rPr lang="en-US" dirty="0"/>
              <a:t>observational capabilities</a:t>
            </a:r>
          </a:p>
        </p:txBody>
      </p:sp>
    </p:spTree>
    <p:extLst>
      <p:ext uri="{BB962C8B-B14F-4D97-AF65-F5344CB8AC3E}">
        <p14:creationId xmlns:p14="http://schemas.microsoft.com/office/powerpoint/2010/main" val="240972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ROV operations not dependent on the Smart Clump</a:t>
            </a:r>
          </a:p>
          <a:p>
            <a:pPr lvl="1"/>
            <a:r>
              <a:rPr lang="en-US" dirty="0" smtClean="0"/>
              <a:t>Can be quickly removed and revert back to standard clump configuration</a:t>
            </a:r>
          </a:p>
          <a:p>
            <a:r>
              <a:rPr lang="en-US" dirty="0" smtClean="0"/>
              <a:t>Camera(s) to provide bird’s eye view of the surrounding area</a:t>
            </a:r>
          </a:p>
          <a:p>
            <a:pPr lvl="1"/>
            <a:r>
              <a:rPr lang="en-US" dirty="0" smtClean="0"/>
              <a:t>Assist with navigation</a:t>
            </a:r>
          </a:p>
          <a:p>
            <a:r>
              <a:rPr lang="en-US" dirty="0" smtClean="0"/>
              <a:t>Instrumentation to assist with the positioning of the clump in relation to the seafloor/ROV</a:t>
            </a:r>
          </a:p>
          <a:p>
            <a:r>
              <a:rPr lang="en-US" dirty="0" smtClean="0"/>
              <a:t>Thrusters to assist with position/rotation of the clump</a:t>
            </a:r>
          </a:p>
          <a:p>
            <a:pPr lvl="1"/>
            <a:r>
              <a:rPr lang="en-US" dirty="0" smtClean="0"/>
              <a:t>Assist with transecting</a:t>
            </a:r>
          </a:p>
          <a:p>
            <a:pPr lvl="1"/>
            <a:r>
              <a:rPr lang="en-US" dirty="0" smtClean="0"/>
              <a:t>Assist with tether turns/monitoring</a:t>
            </a:r>
          </a:p>
          <a:p>
            <a:pPr lvl="1"/>
            <a:r>
              <a:rPr lang="en-US" dirty="0" smtClean="0"/>
              <a:t>Assist with camera orientation</a:t>
            </a:r>
          </a:p>
          <a:p>
            <a:r>
              <a:rPr lang="en-US" dirty="0" smtClean="0"/>
              <a:t>Clone </a:t>
            </a:r>
            <a:r>
              <a:rPr lang="en-US" dirty="0" err="1" smtClean="0"/>
              <a:t>MiniROV</a:t>
            </a:r>
            <a:r>
              <a:rPr lang="en-US" dirty="0" smtClean="0"/>
              <a:t>  technology/components to reduce risk</a:t>
            </a:r>
          </a:p>
        </p:txBody>
      </p:sp>
    </p:spTree>
    <p:extLst>
      <p:ext uri="{BB962C8B-B14F-4D97-AF65-F5344CB8AC3E}">
        <p14:creationId xmlns:p14="http://schemas.microsoft.com/office/powerpoint/2010/main" val="4109786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 risks</a:t>
            </a:r>
          </a:p>
          <a:p>
            <a:pPr lvl="1"/>
            <a:r>
              <a:rPr lang="en-US" dirty="0" smtClean="0"/>
              <a:t>Use </a:t>
            </a:r>
            <a:r>
              <a:rPr lang="en-US" dirty="0"/>
              <a:t>identical COTS hardware used on the </a:t>
            </a:r>
            <a:r>
              <a:rPr lang="en-US" dirty="0" err="1"/>
              <a:t>MiniROV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Same hardware/software architecture as the </a:t>
            </a:r>
            <a:r>
              <a:rPr lang="en-US" dirty="0" err="1"/>
              <a:t>MiniROV</a:t>
            </a:r>
            <a:endParaRPr lang="en-US" dirty="0"/>
          </a:p>
          <a:p>
            <a:pPr lvl="2"/>
            <a:r>
              <a:rPr lang="en-US" dirty="0"/>
              <a:t>No additional spares required</a:t>
            </a:r>
          </a:p>
          <a:p>
            <a:pPr lvl="1"/>
            <a:r>
              <a:rPr lang="en-US" dirty="0"/>
              <a:t>Reuse of software and instrument drivers</a:t>
            </a:r>
          </a:p>
          <a:p>
            <a:endParaRPr lang="en-US" dirty="0"/>
          </a:p>
          <a:p>
            <a:r>
              <a:rPr lang="en-US" dirty="0" smtClean="0"/>
              <a:t>Risks</a:t>
            </a:r>
          </a:p>
          <a:p>
            <a:pPr lvl="1"/>
            <a:r>
              <a:rPr lang="en-US" dirty="0" smtClean="0"/>
              <a:t>Manage </a:t>
            </a:r>
            <a:r>
              <a:rPr lang="en-US" dirty="0" smtClean="0"/>
              <a:t>additional flying tether during Launch &amp; recovery </a:t>
            </a:r>
          </a:p>
          <a:p>
            <a:pPr lvl="1"/>
            <a:r>
              <a:rPr lang="en-US" dirty="0" smtClean="0"/>
              <a:t>Mechanical termination of umbilical at clump weight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16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- Instrumentation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 – </a:t>
            </a:r>
            <a:r>
              <a:rPr lang="en-US" dirty="0" smtClean="0"/>
              <a:t>Navigation/Manage </a:t>
            </a:r>
            <a:r>
              <a:rPr lang="en-US" dirty="0"/>
              <a:t>umbilical turns</a:t>
            </a:r>
          </a:p>
          <a:p>
            <a:r>
              <a:rPr lang="en-US" dirty="0"/>
              <a:t>Altimeter – Keep clump off of the canyon walls and bottom</a:t>
            </a:r>
          </a:p>
          <a:p>
            <a:r>
              <a:rPr lang="en-US" dirty="0" smtClean="0"/>
              <a:t>Depth sensor </a:t>
            </a:r>
            <a:r>
              <a:rPr lang="en-US" dirty="0"/>
              <a:t>– Maintain proper separation between ROV and clump</a:t>
            </a:r>
          </a:p>
          <a:p>
            <a:r>
              <a:rPr lang="en-US" dirty="0"/>
              <a:t>Camera(s) </a:t>
            </a:r>
            <a:r>
              <a:rPr lang="en-US" dirty="0" smtClean="0"/>
              <a:t>(HD &amp; analog)– </a:t>
            </a:r>
            <a:r>
              <a:rPr lang="en-US" dirty="0"/>
              <a:t>Provides birds eye view of the ROV and surrounding </a:t>
            </a:r>
            <a:r>
              <a:rPr lang="en-US" dirty="0" smtClean="0"/>
              <a:t>area</a:t>
            </a:r>
          </a:p>
          <a:p>
            <a:pPr lvl="1"/>
            <a:r>
              <a:rPr lang="en-US" dirty="0" smtClean="0"/>
              <a:t>Assist with tracking of the ROV and navigation of the ship</a:t>
            </a:r>
            <a:endParaRPr lang="en-US" dirty="0"/>
          </a:p>
          <a:p>
            <a:r>
              <a:rPr lang="en-US" dirty="0"/>
              <a:t>USBL transponder – Provide position of </a:t>
            </a:r>
            <a:r>
              <a:rPr lang="en-US" dirty="0" smtClean="0"/>
              <a:t>clump</a:t>
            </a:r>
          </a:p>
          <a:p>
            <a:r>
              <a:rPr lang="en-US" dirty="0" smtClean="0"/>
              <a:t>Camera tilt</a:t>
            </a:r>
            <a:endParaRPr lang="en-US" dirty="0"/>
          </a:p>
          <a:p>
            <a:r>
              <a:rPr lang="en-US" dirty="0" smtClean="0"/>
              <a:t>Thrusters(2) </a:t>
            </a:r>
            <a:r>
              <a:rPr lang="en-US" dirty="0"/>
              <a:t>– Maintain camera orientation and prevent turns in umbilical</a:t>
            </a:r>
          </a:p>
          <a:p>
            <a:r>
              <a:rPr lang="en-US" dirty="0" smtClean="0"/>
              <a:t>Sonar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51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Mechanical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Simple galvanized </a:t>
            </a:r>
            <a:r>
              <a:rPr lang="en-US" dirty="0" smtClean="0"/>
              <a:t>open steel </a:t>
            </a:r>
            <a:r>
              <a:rPr lang="en-US" dirty="0" smtClean="0"/>
              <a:t>frame structure</a:t>
            </a:r>
          </a:p>
          <a:p>
            <a:r>
              <a:rPr lang="en-US" dirty="0" smtClean="0"/>
              <a:t>Try </a:t>
            </a:r>
            <a:r>
              <a:rPr lang="en-US" dirty="0" smtClean="0"/>
              <a:t>to keep all instrumentation inside frame for protection</a:t>
            </a:r>
          </a:p>
          <a:p>
            <a:r>
              <a:rPr lang="en-US" dirty="0" smtClean="0"/>
              <a:t>Pull two pins and umbilical is disconnected from clump and can be attached directly to the ROV.</a:t>
            </a:r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08" y="1825625"/>
            <a:ext cx="3592383" cy="4351338"/>
          </a:xfrm>
        </p:spPr>
      </p:pic>
    </p:spTree>
    <p:extLst>
      <p:ext uri="{BB962C8B-B14F-4D97-AF65-F5344CB8AC3E}">
        <p14:creationId xmlns:p14="http://schemas.microsoft.com/office/powerpoint/2010/main" val="560670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Mech. (continued)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357" y="2437650"/>
            <a:ext cx="5181600" cy="3406986"/>
          </a:xfrm>
        </p:spPr>
      </p:pic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623943" y="1900928"/>
            <a:ext cx="5615491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Try to reuse </a:t>
            </a:r>
            <a:r>
              <a:rPr lang="en-US" dirty="0"/>
              <a:t>tether termination/bullet </a:t>
            </a:r>
            <a:r>
              <a:rPr lang="en-US" dirty="0" smtClean="0"/>
              <a:t>assembly</a:t>
            </a:r>
          </a:p>
          <a:p>
            <a:pPr lvl="1"/>
            <a:r>
              <a:rPr lang="en-US" dirty="0" smtClean="0"/>
              <a:t>Current grip </a:t>
            </a:r>
            <a:r>
              <a:rPr lang="en-US" dirty="0" smtClean="0"/>
              <a:t>ABS = </a:t>
            </a:r>
            <a:r>
              <a:rPr lang="en-US" dirty="0" smtClean="0"/>
              <a:t>2400 </a:t>
            </a:r>
            <a:r>
              <a:rPr lang="en-US" dirty="0" err="1" smtClean="0"/>
              <a:t>lbs</a:t>
            </a:r>
            <a:endParaRPr lang="en-US" dirty="0"/>
          </a:p>
          <a:p>
            <a:r>
              <a:rPr lang="en-US" dirty="0" smtClean="0"/>
              <a:t>SWL = </a:t>
            </a:r>
            <a:r>
              <a:rPr lang="en-US" dirty="0" smtClean="0"/>
              <a:t>(Clump + vehicle drag)x </a:t>
            </a:r>
            <a:r>
              <a:rPr lang="en-US" dirty="0" smtClean="0"/>
              <a:t>1.75 x 5</a:t>
            </a:r>
          </a:p>
          <a:p>
            <a:pPr lvl="1"/>
            <a:r>
              <a:rPr lang="en-US" dirty="0" smtClean="0"/>
              <a:t>Clump = 250 </a:t>
            </a:r>
            <a:r>
              <a:rPr lang="en-US" dirty="0" smtClean="0"/>
              <a:t>pounds</a:t>
            </a:r>
          </a:p>
          <a:p>
            <a:pPr lvl="1"/>
            <a:r>
              <a:rPr lang="en-US" dirty="0" smtClean="0"/>
              <a:t>Est. drag force = 200 pounds</a:t>
            </a:r>
            <a:endParaRPr lang="en-US" dirty="0" smtClean="0"/>
          </a:p>
          <a:p>
            <a:pPr lvl="1"/>
            <a:r>
              <a:rPr lang="en-US" dirty="0" smtClean="0"/>
              <a:t>450 </a:t>
            </a:r>
            <a:r>
              <a:rPr lang="en-US" dirty="0" smtClean="0"/>
              <a:t>x 1.75 x 5 = </a:t>
            </a:r>
            <a:r>
              <a:rPr lang="en-US" dirty="0" smtClean="0"/>
              <a:t>3937</a:t>
            </a:r>
            <a:endParaRPr lang="en-US" dirty="0" smtClean="0"/>
          </a:p>
          <a:p>
            <a:r>
              <a:rPr lang="en-US" dirty="0" smtClean="0"/>
              <a:t>Upgrade </a:t>
            </a:r>
            <a:r>
              <a:rPr lang="en-US" dirty="0"/>
              <a:t>tether mechanical termination with Yale cable </a:t>
            </a:r>
            <a:r>
              <a:rPr lang="en-US" dirty="0" smtClean="0"/>
              <a:t>grip (ABS = 6000 </a:t>
            </a:r>
            <a:r>
              <a:rPr lang="en-US" dirty="0" err="1" smtClean="0"/>
              <a:t>lbs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Test mech. termination for jacket </a:t>
            </a:r>
            <a:r>
              <a:rPr lang="en-US" dirty="0" smtClean="0"/>
              <a:t>failure @ </a:t>
            </a:r>
            <a:r>
              <a:rPr lang="en-US" dirty="0" smtClean="0"/>
              <a:t>4000 </a:t>
            </a:r>
            <a:r>
              <a:rPr lang="en-US" dirty="0" smtClean="0"/>
              <a:t>lbs.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74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4826</TotalTime>
  <Words>1906</Words>
  <Application>Microsoft Office PowerPoint</Application>
  <PresentationFormat>Custom</PresentationFormat>
  <Paragraphs>711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MiniROV Smart Clump Preliminary Design Review</vt:lpstr>
      <vt:lpstr>PDR Agenda</vt:lpstr>
      <vt:lpstr>Clump Weight System - Background</vt:lpstr>
      <vt:lpstr>Smart Clump</vt:lpstr>
      <vt:lpstr>Functional Requirements</vt:lpstr>
      <vt:lpstr>Proposed Design</vt:lpstr>
      <vt:lpstr>Proposed Design - Instrumentation</vt:lpstr>
      <vt:lpstr>Proposed Design – Mechanical</vt:lpstr>
      <vt:lpstr>Proposed Design – Mech. (continued)</vt:lpstr>
      <vt:lpstr>Proposed Design – Mech. (continued)</vt:lpstr>
      <vt:lpstr>PowerPoint Presentation</vt:lpstr>
      <vt:lpstr>Proposed Design - Electrical</vt:lpstr>
      <vt:lpstr>PowerPoint Presentation</vt:lpstr>
      <vt:lpstr>Proposed Design – Smart Clump EPod</vt:lpstr>
      <vt:lpstr>Proposed Design – High Voltage Routing</vt:lpstr>
      <vt:lpstr>Electrical – Power Considerations: Umbilical</vt:lpstr>
      <vt:lpstr>Electrical – Smart Clump Power Budget</vt:lpstr>
      <vt:lpstr>Electrical – Power Considerations</vt:lpstr>
      <vt:lpstr>Proposed Design – Power Considerations</vt:lpstr>
      <vt:lpstr>In Summary</vt:lpstr>
      <vt:lpstr>Proposed Design – Software</vt:lpstr>
      <vt:lpstr>Operations – Launch</vt:lpstr>
      <vt:lpstr>Operational Considerations - Pros</vt:lpstr>
      <vt:lpstr>Operational Considerations - Cons</vt:lpstr>
      <vt:lpstr>Questions </vt:lpstr>
      <vt:lpstr>MiniROV Power Budget</vt:lpstr>
      <vt:lpstr>Proposed Design - Electrical</vt:lpstr>
      <vt:lpstr>Umbilical Power Loss Calculations</vt:lpstr>
      <vt:lpstr>GFI Block Diagram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MiniROV Smart Clump</dc:title>
  <dc:creator>dale graves</dc:creator>
  <cp:lastModifiedBy>Dale Graves</cp:lastModifiedBy>
  <cp:revision>86</cp:revision>
  <dcterms:created xsi:type="dcterms:W3CDTF">2016-06-25T16:46:05Z</dcterms:created>
  <dcterms:modified xsi:type="dcterms:W3CDTF">2017-04-13T14:32:57Z</dcterms:modified>
</cp:coreProperties>
</file>