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7" r:id="rId3"/>
    <p:sldId id="258" r:id="rId4"/>
    <p:sldId id="266" r:id="rId5"/>
    <p:sldId id="270" r:id="rId6"/>
    <p:sldId id="269" r:id="rId7"/>
    <p:sldId id="268" r:id="rId8"/>
    <p:sldId id="259" r:id="rId9"/>
    <p:sldId id="263" r:id="rId10"/>
    <p:sldId id="264" r:id="rId11"/>
    <p:sldId id="267" r:id="rId12"/>
    <p:sldId id="265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08" y="34800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  <a:prstGeom prst="rect">
            <a:avLst/>
          </a:prstGeo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08" y="34800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prstGeom prst="rect">
            <a:avLst/>
          </a:prstGeo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  <a:prstGeom prst="rect">
            <a:avLst/>
          </a:prstGeo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  <a:prstGeom prst="rect">
            <a:avLst/>
          </a:prstGeo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096000"/>
            <a:ext cx="565150" cy="5558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126311"/>
            <a:ext cx="649224" cy="5558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mp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90600"/>
            <a:ext cx="7851648" cy="1828800"/>
          </a:xfrm>
        </p:spPr>
        <p:txBody>
          <a:bodyPr/>
          <a:lstStyle/>
          <a:p>
            <a:pPr algn="ctr"/>
            <a:r>
              <a:rPr lang="en-US" dirty="0" smtClean="0"/>
              <a:t>MBA/MBARI AMP Exhibit</a:t>
            </a:r>
            <a:br>
              <a:rPr lang="en-US" dirty="0" smtClean="0"/>
            </a:br>
            <a:r>
              <a:rPr lang="en-US" dirty="0" smtClean="0"/>
              <a:t>PDR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0" y="2819400"/>
            <a:ext cx="1290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09May2014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234" y="3657600"/>
            <a:ext cx="4774526" cy="270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6098DS.pdf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1" t="26678" r="16357" b="27324"/>
          <a:stretch/>
        </p:blipFill>
        <p:spPr>
          <a:xfrm>
            <a:off x="433954" y="1059366"/>
            <a:ext cx="2362200" cy="4289258"/>
          </a:xfrm>
          <a:prstGeom prst="rect">
            <a:avLst/>
          </a:prstGeom>
        </p:spPr>
      </p:pic>
      <p:pic>
        <p:nvPicPr>
          <p:cNvPr id="9" name="Picture 8" descr="AC6098DS.pdf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6" t="13317" r="8280" b="38679"/>
          <a:stretch/>
        </p:blipFill>
        <p:spPr>
          <a:xfrm>
            <a:off x="3276600" y="1174595"/>
            <a:ext cx="5394960" cy="3291840"/>
          </a:xfrm>
          <a:prstGeom prst="rect">
            <a:avLst/>
          </a:prstGeom>
        </p:spPr>
      </p:pic>
      <p:pic>
        <p:nvPicPr>
          <p:cNvPr id="11" name="Picture 10" descr="AC6098DS.pdf - Mozilla Firefox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3" t="65326" r="9620" b="8676"/>
          <a:stretch/>
        </p:blipFill>
        <p:spPr>
          <a:xfrm>
            <a:off x="2796154" y="4479817"/>
            <a:ext cx="5638800" cy="189580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434954" y="2514600"/>
            <a:ext cx="40424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71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" y="576607"/>
            <a:ext cx="8467692" cy="566393"/>
          </a:xfrm>
        </p:spPr>
        <p:txBody>
          <a:bodyPr/>
          <a:lstStyle/>
          <a:p>
            <a:r>
              <a:rPr lang="en-US" sz="3200" dirty="0" smtClean="0"/>
              <a:t>Stepper Motors and Controllers</a:t>
            </a:r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2286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248723"/>
              </p:ext>
            </p:extLst>
          </p:nvPr>
        </p:nvGraphicFramePr>
        <p:xfrm>
          <a:off x="3657600" y="1564605"/>
          <a:ext cx="2438400" cy="4403760"/>
        </p:xfrm>
        <a:graphic>
          <a:graphicData uri="http://schemas.openxmlformats.org/drawingml/2006/table">
            <a:tbl>
              <a:tblPr/>
              <a:tblGrid>
                <a:gridCol w="642775"/>
                <a:gridCol w="1795625"/>
              </a:tblGrid>
              <a:tr h="183176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PD60-4-1160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Flange Metric: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60mm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Flange NEMA: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24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58">
                <a:tc>
                  <a:txBody>
                    <a:bodyPr/>
                    <a:lstStyle/>
                    <a:p>
                      <a:r>
                        <a:rPr lang="en-US" sz="900"/>
                        <a:t>Holding Torque: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3.1Nm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 dirty="0"/>
                        <a:t>Product State: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active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58">
                <a:tc>
                  <a:txBody>
                    <a:bodyPr/>
                    <a:lstStyle/>
                    <a:p>
                      <a:r>
                        <a:rPr lang="en-US" sz="900" dirty="0" err="1"/>
                        <a:t>Microstep</a:t>
                      </a:r>
                      <a:r>
                        <a:rPr lang="en-US" sz="900" dirty="0"/>
                        <a:t> Resolution: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1...256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9324">
                <a:tc>
                  <a:txBody>
                    <a:bodyPr/>
                    <a:lstStyle/>
                    <a:p>
                      <a:r>
                        <a:rPr lang="en-US" sz="900"/>
                        <a:t>Supported Motor Type: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Stepper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58">
                <a:tc>
                  <a:txBody>
                    <a:bodyPr/>
                    <a:lstStyle/>
                    <a:p>
                      <a:r>
                        <a:rPr lang="en-US" sz="900"/>
                        <a:t>Velocity Ramps: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trapezoidal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176">
                <a:tc>
                  <a:txBody>
                    <a:bodyPr/>
                    <a:lstStyle/>
                    <a:p>
                      <a:r>
                        <a:rPr lang="en-US" sz="900"/>
                        <a:t>coolStep™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spreadCycle™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stallGuard2™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Motor Supply: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9...51V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176">
                <a:tc>
                  <a:txBody>
                    <a:bodyPr/>
                    <a:lstStyle/>
                    <a:p>
                      <a:r>
                        <a:rPr lang="en-US" sz="900"/>
                        <a:t>Height: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60mm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176">
                <a:tc>
                  <a:txBody>
                    <a:bodyPr/>
                    <a:lstStyle/>
                    <a:p>
                      <a:r>
                        <a:rPr lang="en-US" sz="900"/>
                        <a:t>Length: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110mm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176">
                <a:tc>
                  <a:txBody>
                    <a:bodyPr/>
                    <a:lstStyle/>
                    <a:p>
                      <a:r>
                        <a:rPr lang="en-US" sz="900" dirty="0"/>
                        <a:t>Width: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60mm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257800" y="1203960"/>
            <a:ext cx="4343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Motion controller</a:t>
            </a:r>
          </a:p>
          <a:p>
            <a:r>
              <a:rPr lang="en-US" sz="900" dirty="0" smtClean="0"/>
              <a:t>  Motion profile calculation in real-time</a:t>
            </a:r>
          </a:p>
          <a:p>
            <a:r>
              <a:rPr lang="en-US" sz="900" dirty="0" smtClean="0"/>
              <a:t>  High performance microcontroller for overall system control and </a:t>
            </a:r>
          </a:p>
          <a:p>
            <a:r>
              <a:rPr lang="en-US" sz="900" dirty="0" smtClean="0"/>
              <a:t>    serial communication protocol handling</a:t>
            </a:r>
          </a:p>
          <a:p>
            <a:r>
              <a:rPr lang="en-US" sz="900" dirty="0" smtClean="0"/>
              <a:t>  Bipolar stepper motor driver</a:t>
            </a:r>
          </a:p>
          <a:p>
            <a:r>
              <a:rPr lang="en-US" sz="900" dirty="0" smtClean="0"/>
              <a:t>  Up to 256 </a:t>
            </a:r>
            <a:r>
              <a:rPr lang="en-US" sz="900" dirty="0" err="1" smtClean="0"/>
              <a:t>microsteps</a:t>
            </a:r>
            <a:r>
              <a:rPr lang="en-US" sz="900" dirty="0" smtClean="0"/>
              <a:t> per full step</a:t>
            </a:r>
          </a:p>
          <a:p>
            <a:endParaRPr lang="en-US" sz="900" dirty="0" smtClean="0"/>
          </a:p>
          <a:p>
            <a:r>
              <a:rPr lang="en-US" sz="900" dirty="0" smtClean="0"/>
              <a:t>Encoder</a:t>
            </a:r>
          </a:p>
          <a:p>
            <a:r>
              <a:rPr lang="en-US" sz="900" dirty="0" smtClean="0"/>
              <a:t>  </a:t>
            </a:r>
            <a:r>
              <a:rPr lang="en-US" sz="900" dirty="0" err="1" smtClean="0"/>
              <a:t>sensOstep</a:t>
            </a:r>
            <a:r>
              <a:rPr lang="en-US" sz="900" dirty="0" smtClean="0"/>
              <a:t> magnetic encoder (1024 increments per rotation)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e.g. for step-loss detection under all operating conditions and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positioning supervision</a:t>
            </a:r>
          </a:p>
          <a:p>
            <a:r>
              <a:rPr lang="en-US" sz="900" dirty="0" smtClean="0"/>
              <a:t>Interface for connection of external incremental a/b/n encoder</a:t>
            </a:r>
          </a:p>
          <a:p>
            <a:endParaRPr lang="en-US" sz="900" dirty="0" smtClean="0"/>
          </a:p>
          <a:p>
            <a:r>
              <a:rPr lang="en-US" sz="900" dirty="0" smtClean="0"/>
              <a:t>Interfaces</a:t>
            </a:r>
          </a:p>
          <a:p>
            <a:r>
              <a:rPr lang="en-US" sz="900" dirty="0" smtClean="0"/>
              <a:t>- RS485 interface</a:t>
            </a:r>
          </a:p>
          <a:p>
            <a:r>
              <a:rPr lang="en-US" sz="900" dirty="0" smtClean="0"/>
              <a:t>- CAN (2.0B up to 1Mbit/s) interface</a:t>
            </a:r>
          </a:p>
          <a:p>
            <a:r>
              <a:rPr lang="en-US" sz="900" dirty="0" smtClean="0"/>
              <a:t>- USB full speed (12Mbit/s) interface</a:t>
            </a:r>
          </a:p>
          <a:p>
            <a:r>
              <a:rPr lang="en-US" sz="900" dirty="0" smtClean="0"/>
              <a:t>- Step/Direction interface (optically isolated)</a:t>
            </a:r>
          </a:p>
          <a:p>
            <a:pPr marL="171450" indent="-171450">
              <a:buFontTx/>
              <a:buChar char="-"/>
            </a:pPr>
            <a:r>
              <a:rPr lang="en-US" sz="900" dirty="0" smtClean="0"/>
              <a:t>3 inputs for stop switches and home switch (+24V compatible) </a:t>
            </a:r>
          </a:p>
          <a:p>
            <a:r>
              <a:rPr lang="en-US" sz="900" dirty="0" smtClean="0"/>
              <a:t>         with programmable pull-up</a:t>
            </a:r>
          </a:p>
          <a:p>
            <a:pPr marL="171450" indent="-171450">
              <a:buFontTx/>
              <a:buChar char="-"/>
            </a:pPr>
            <a:r>
              <a:rPr lang="en-US" sz="900" dirty="0" smtClean="0"/>
              <a:t>2 general purpose inputs (+24V compatible) and 2 general purpose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outputs (open collector)</a:t>
            </a:r>
          </a:p>
          <a:p>
            <a:pPr marL="171450" indent="-171450">
              <a:buFontTx/>
              <a:buChar char="-"/>
            </a:pPr>
            <a:r>
              <a:rPr lang="en-US" sz="900" dirty="0" smtClean="0"/>
              <a:t>Incremental a/b/n encoder interface (TTL and open-collector signals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 supported directly)</a:t>
            </a:r>
          </a:p>
          <a:p>
            <a:endParaRPr lang="en-US" sz="900" dirty="0" smtClean="0"/>
          </a:p>
          <a:p>
            <a:r>
              <a:rPr lang="en-US" sz="900" dirty="0" smtClean="0"/>
              <a:t>Safety features</a:t>
            </a:r>
          </a:p>
          <a:p>
            <a:pPr marL="171450" indent="-171450">
              <a:buFontTx/>
              <a:buChar char="-"/>
            </a:pPr>
            <a:r>
              <a:rPr lang="en-US" sz="900" dirty="0" smtClean="0"/>
              <a:t>Separate supply voltage inputs for driver and digital logic – driver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supply voltage may be switched off externally while supply for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digital logic and therefore digital logic remains active</a:t>
            </a:r>
          </a:p>
          <a:p>
            <a:endParaRPr lang="en-US" sz="900" dirty="0" smtClean="0"/>
          </a:p>
          <a:p>
            <a:r>
              <a:rPr lang="en-US" sz="900" dirty="0" smtClean="0"/>
              <a:t>Software</a:t>
            </a:r>
          </a:p>
          <a:p>
            <a:r>
              <a:rPr lang="en-US" sz="900" dirty="0" smtClean="0"/>
              <a:t>TMCL: standalone operation or remote controlled operation,</a:t>
            </a:r>
          </a:p>
          <a:p>
            <a:r>
              <a:rPr lang="en-US" sz="900" dirty="0" smtClean="0"/>
              <a:t>   program memory (non volatile) for up to 2048 TMCL commands, and</a:t>
            </a:r>
          </a:p>
          <a:p>
            <a:r>
              <a:rPr lang="en-US" sz="900" dirty="0" smtClean="0"/>
              <a:t>   PC-based application development software TMCL-IDE available for free.</a:t>
            </a:r>
            <a:endParaRPr lang="en-US" sz="900" dirty="0"/>
          </a:p>
        </p:txBody>
      </p:sp>
      <p:pic>
        <p:nvPicPr>
          <p:cNvPr id="10" name="Picture 9" descr="PD-1160_ShortSpec 1 .pdf - Adobe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34356" r="54001" b="39254"/>
          <a:stretch/>
        </p:blipFill>
        <p:spPr>
          <a:xfrm>
            <a:off x="152400" y="3505200"/>
            <a:ext cx="3395663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18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2885_001.pdf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4" t="20879" r="4460" b="21787"/>
          <a:stretch/>
        </p:blipFill>
        <p:spPr>
          <a:xfrm>
            <a:off x="1219200" y="1706880"/>
            <a:ext cx="6035040" cy="393192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096000" y="4648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30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062171"/>
            <a:ext cx="4572000" cy="273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36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838200"/>
            <a:ext cx="3581400" cy="642593"/>
          </a:xfrm>
        </p:spPr>
        <p:txBody>
          <a:bodyPr/>
          <a:lstStyle/>
          <a:p>
            <a:r>
              <a:rPr lang="en-US" sz="3600" dirty="0" smtClean="0"/>
              <a:t>Tasks for MBARI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167172"/>
            <a:ext cx="3810000" cy="4419600"/>
          </a:xfrm>
        </p:spPr>
        <p:txBody>
          <a:bodyPr>
            <a:normAutofit/>
          </a:bodyPr>
          <a:lstStyle/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800" b="1" dirty="0">
              <a:latin typeface="Calibri"/>
              <a:ea typeface="Calibri"/>
              <a:cs typeface="Times New Roman"/>
            </a:endParaRP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Support/Animation Structure</a:t>
            </a:r>
          </a:p>
          <a:p>
            <a:pPr marL="742950" marR="0" lvl="1" indent="-2857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Suspension Framework</a:t>
            </a:r>
          </a:p>
          <a:p>
            <a:pPr marL="742950" marR="0" lvl="1" indent="-2857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Rotation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Framework</a:t>
            </a:r>
          </a:p>
          <a:p>
            <a:pPr marL="1143000" marR="0" lvl="2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Drive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Mechanism</a:t>
            </a:r>
          </a:p>
          <a:p>
            <a:pPr marL="1600200" marR="0" lvl="3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Rate: </a:t>
            </a:r>
            <a:r>
              <a:rPr lang="en-US" sz="1400" b="1" dirty="0" smtClean="0">
                <a:latin typeface="Calibri"/>
                <a:ea typeface="Calibri"/>
                <a:cs typeface="Times New Roman"/>
              </a:rPr>
              <a:t>.25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rev./Minute</a:t>
            </a:r>
          </a:p>
          <a:p>
            <a:pPr marL="1143000" marR="0" lvl="2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Control hardware/Software</a:t>
            </a:r>
          </a:p>
          <a:p>
            <a:pPr marL="742950" marR="0" lvl="1" indent="-2857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Tilt/Lifting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Mechanism(s)</a:t>
            </a:r>
          </a:p>
          <a:p>
            <a:pPr marL="1143000" marR="0" lvl="2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Drive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Mechanism(s)</a:t>
            </a:r>
          </a:p>
          <a:p>
            <a:pPr marL="1600200" marR="0" lvl="3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Lifting Rate: 1 inch/Second</a:t>
            </a:r>
          </a:p>
          <a:p>
            <a:pPr marL="742950" marR="0" lvl="1" indent="-2857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Drape/Camouflage</a:t>
            </a:r>
            <a:endParaRPr lang="en-US" sz="1400" b="1" dirty="0">
              <a:latin typeface="Calibri"/>
              <a:ea typeface="Calibri"/>
              <a:cs typeface="Times New Roman"/>
            </a:endParaRPr>
          </a:p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219200" y="4267200"/>
            <a:ext cx="4572000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Clr>
                <a:srgbClr val="0BD0D9"/>
              </a:buClr>
              <a:buSzPct val="95000"/>
              <a:buFont typeface="Symbol"/>
              <a:buChar char=""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ROV</a:t>
            </a:r>
          </a:p>
          <a:p>
            <a:pPr marL="2114550" lvl="4" indent="-285750" algn="ctr">
              <a:lnSpc>
                <a:spcPct val="115000"/>
              </a:lnSpc>
              <a:buClr>
                <a:srgbClr val="0F6FC6"/>
              </a:buClr>
              <a:buSzPct val="85000"/>
              <a:buFont typeface="Courier New"/>
              <a:buChar char="o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Frame Structure</a:t>
            </a:r>
            <a:endParaRPr lang="en-US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514600" lvl="5" indent="-228600" algn="ctr">
              <a:lnSpc>
                <a:spcPct val="115000"/>
              </a:lnSpc>
              <a:buClr>
                <a:srgbClr val="0BD0D9"/>
              </a:buClr>
              <a:buSzPct val="65000"/>
              <a:buFont typeface="Symbol"/>
              <a:buChar char="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Weight </a:t>
            </a: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Limit ~ </a:t>
            </a: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100# </a:t>
            </a:r>
            <a:endParaRPr lang="en-US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1657350" lvl="3" indent="-285750" algn="ctr">
              <a:lnSpc>
                <a:spcPct val="115000"/>
              </a:lnSpc>
              <a:buClr>
                <a:srgbClr val="0F6FC6"/>
              </a:buClr>
              <a:buSzPct val="85000"/>
              <a:buFont typeface="Courier New"/>
              <a:buChar char="o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Foam </a:t>
            </a: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Pack</a:t>
            </a:r>
          </a:p>
          <a:p>
            <a:pPr marL="2514600" lvl="5" indent="-228600" algn="ctr">
              <a:lnSpc>
                <a:spcPct val="115000"/>
              </a:lnSpc>
              <a:buClr>
                <a:srgbClr val="0BD0D9"/>
              </a:buClr>
              <a:buSzPct val="65000"/>
              <a:buFont typeface="Symbol"/>
              <a:buChar char="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Weight </a:t>
            </a: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Limit ~50#</a:t>
            </a:r>
          </a:p>
          <a:p>
            <a:pPr marL="2571750" lvl="5" indent="-285750" algn="ctr">
              <a:lnSpc>
                <a:spcPct val="115000"/>
              </a:lnSpc>
              <a:buClr>
                <a:srgbClr val="0F6FC6"/>
              </a:buClr>
              <a:buSzPct val="85000"/>
              <a:buFont typeface="Courier New"/>
              <a:buChar char="o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Accessory Mock-ups</a:t>
            </a:r>
            <a:endParaRPr lang="en-US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5234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758176"/>
            <a:ext cx="3429000" cy="2502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sz="1200" b="1" u="sng" dirty="0" smtClean="0">
                <a:latin typeface="Calibri"/>
                <a:ea typeface="Calibri"/>
                <a:cs typeface="Times New Roman"/>
              </a:rPr>
              <a:t>9May2014</a:t>
            </a:r>
          </a:p>
          <a:p>
            <a:pPr marL="0" indent="0">
              <a:lnSpc>
                <a:spcPct val="115000"/>
              </a:lnSpc>
              <a:buNone/>
            </a:pPr>
            <a:endParaRPr lang="en-US" sz="1200" b="1" dirty="0" smtClean="0"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Preliminary Design Review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Design Concepts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Technical Issues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Exhibit interfaces</a:t>
            </a:r>
          </a:p>
          <a:p>
            <a:pPr marL="1143000" marR="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Suspension Framework</a:t>
            </a:r>
          </a:p>
          <a:p>
            <a:pPr marL="1143000" marR="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Animation Platform</a:t>
            </a:r>
          </a:p>
          <a:p>
            <a:pPr marL="1143000" marR="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Scaled ROV Model</a:t>
            </a:r>
          </a:p>
          <a:p>
            <a:pPr marL="742950" lvl="1" indent="-285750">
              <a:lnSpc>
                <a:spcPct val="115000"/>
              </a:lnSpc>
              <a:spcBef>
                <a:spcPts val="0"/>
              </a:spcBef>
              <a:buClr>
                <a:srgbClr val="0F6FC6"/>
              </a:buClr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Update on MBA exhibit space and film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8199" y="1676400"/>
            <a:ext cx="3619517" cy="3706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u="sng" dirty="0" smtClean="0">
                <a:latin typeface="Calibri"/>
                <a:ea typeface="Calibri"/>
                <a:cs typeface="Times New Roman"/>
              </a:rPr>
              <a:t>18June2014</a:t>
            </a:r>
            <a:endParaRPr lang="en-US" sz="1200" b="1" dirty="0">
              <a:latin typeface="Calibri"/>
              <a:ea typeface="Calibri"/>
              <a:cs typeface="Times New Roman"/>
            </a:endParaRPr>
          </a:p>
          <a:p>
            <a:pPr marL="171450" indent="-1714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Critical Design Review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Detailed Design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Project Progress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Risk Management</a:t>
            </a:r>
          </a:p>
          <a:p>
            <a:pPr marL="742950" lvl="1" indent="-285750">
              <a:lnSpc>
                <a:spcPct val="115000"/>
              </a:lnSpc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Update on MBA Film, Console, Equipment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200" b="1" u="sng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u="sng" dirty="0" smtClean="0">
                <a:latin typeface="Calibri"/>
                <a:ea typeface="Calibri"/>
                <a:cs typeface="Times New Roman"/>
              </a:rPr>
              <a:t>01August2014</a:t>
            </a:r>
            <a:endParaRPr lang="en-US" sz="1200" b="1" dirty="0" smtClean="0"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Final Design Review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Component Testing and Interfacing</a:t>
            </a:r>
          </a:p>
          <a:p>
            <a:pPr marL="742950" lvl="1" indent="-285750">
              <a:lnSpc>
                <a:spcPct val="115000"/>
              </a:lnSpc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Integration Details</a:t>
            </a:r>
          </a:p>
          <a:p>
            <a:pPr lvl="1">
              <a:lnSpc>
                <a:spcPct val="115000"/>
              </a:lnSpc>
            </a:pPr>
            <a:endParaRPr lang="en-US" sz="1200" b="1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u="sng" dirty="0" smtClean="0">
                <a:latin typeface="Calibri"/>
                <a:ea typeface="Calibri"/>
                <a:cs typeface="Times New Roman"/>
              </a:rPr>
              <a:t>29August2014</a:t>
            </a:r>
            <a:endParaRPr lang="en-US" sz="1200" b="1" dirty="0" smtClean="0"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Delivery to MBA of Animated ROV Assembly</a:t>
            </a:r>
            <a:endParaRPr lang="en-US" sz="1200" b="1" dirty="0">
              <a:latin typeface="Calibri"/>
              <a:ea typeface="Calibri"/>
              <a:cs typeface="Times New Roman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343400" y="1752600"/>
            <a:ext cx="76200" cy="3581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19600" y="1752600"/>
            <a:ext cx="76200" cy="3581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667261" y="5562600"/>
            <a:ext cx="350467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MBARI budget for project: $10,000</a:t>
            </a:r>
            <a:endParaRPr lang="en-US" b="1" dirty="0" smtClean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259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5" t="24744" r="32990" b="23614"/>
          <a:stretch/>
        </p:blipFill>
        <p:spPr>
          <a:xfrm>
            <a:off x="1126272" y="3741130"/>
            <a:ext cx="3276600" cy="19063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1" t="61865" r="11397" b="3850"/>
          <a:stretch/>
        </p:blipFill>
        <p:spPr>
          <a:xfrm>
            <a:off x="1142999" y="2366171"/>
            <a:ext cx="3051877" cy="1322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9" t="10599" r="27639" b="3496"/>
          <a:stretch/>
        </p:blipFill>
        <p:spPr bwMode="auto">
          <a:xfrm>
            <a:off x="4495800" y="3124200"/>
            <a:ext cx="1905000" cy="17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74147" y="2327142"/>
            <a:ext cx="1024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Foam Pack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828800" y="5509015"/>
            <a:ext cx="671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Frame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19800" y="4171102"/>
            <a:ext cx="1520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Light Bar 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nd Components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9619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3889" y="762000"/>
            <a:ext cx="4038600" cy="947393"/>
          </a:xfrm>
        </p:spPr>
        <p:txBody>
          <a:bodyPr/>
          <a:lstStyle/>
          <a:p>
            <a:r>
              <a:rPr lang="en-US" sz="2800" b="1" u="sng" dirty="0" smtClean="0"/>
              <a:t>Scaled Component </a:t>
            </a:r>
            <a:br>
              <a:rPr lang="en-US" sz="2800" b="1" u="sng" dirty="0" smtClean="0"/>
            </a:br>
            <a:r>
              <a:rPr lang="en-US" sz="2800" b="1" u="sng" dirty="0" smtClean="0"/>
              <a:t>Fabrication</a:t>
            </a:r>
            <a:endParaRPr lang="en-US" sz="2800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1" t="4819" r="35006" b="12199"/>
          <a:stretch/>
        </p:blipFill>
        <p:spPr>
          <a:xfrm>
            <a:off x="228600" y="2202180"/>
            <a:ext cx="2568787" cy="28194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2" t="6509" r="-1282" b="1626"/>
          <a:stretch/>
        </p:blipFill>
        <p:spPr bwMode="auto">
          <a:xfrm>
            <a:off x="6911340" y="3032760"/>
            <a:ext cx="944690" cy="1988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2890_001.pdf - Mozilla Firefox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3" t="45353" r="51349" b="49314"/>
          <a:stretch/>
        </p:blipFill>
        <p:spPr>
          <a:xfrm>
            <a:off x="2971800" y="5486400"/>
            <a:ext cx="2971800" cy="424543"/>
          </a:xfrm>
          <a:prstGeom prst="rect">
            <a:avLst/>
          </a:prstGeom>
        </p:spPr>
      </p:pic>
      <p:pic>
        <p:nvPicPr>
          <p:cNvPr id="7" name="Picture 6" descr="2890_001.pdf - Mozilla Firefox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6" t="25335" r="45960" b="23998"/>
          <a:stretch/>
        </p:blipFill>
        <p:spPr>
          <a:xfrm>
            <a:off x="3581400" y="2392680"/>
            <a:ext cx="1363579" cy="2590800"/>
          </a:xfrm>
          <a:prstGeom prst="rect">
            <a:avLst/>
          </a:prstGeom>
        </p:spPr>
      </p:pic>
      <p:pic>
        <p:nvPicPr>
          <p:cNvPr id="8" name="Picture 7" descr="2890_001.pdf - Mozilla Firefox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09" t="50661" r="8293" b="37341"/>
          <a:stretch/>
        </p:blipFill>
        <p:spPr>
          <a:xfrm>
            <a:off x="7299960" y="5044440"/>
            <a:ext cx="1188720" cy="822960"/>
          </a:xfrm>
          <a:prstGeom prst="rect">
            <a:avLst/>
          </a:prstGeom>
        </p:spPr>
      </p:pic>
      <p:pic>
        <p:nvPicPr>
          <p:cNvPr id="9" name="Picture 8" descr="2890_001.pdf - Mozilla Firefox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" t="55990" r="80964" b="37344"/>
          <a:stretch/>
        </p:blipFill>
        <p:spPr>
          <a:xfrm>
            <a:off x="6568440" y="5410200"/>
            <a:ext cx="73152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2200" y="2465308"/>
            <a:ext cx="214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ProJet</a:t>
            </a:r>
            <a:r>
              <a:rPr lang="en-US" dirty="0" smtClean="0"/>
              <a:t> 3500 </a:t>
            </a:r>
            <a:r>
              <a:rPr lang="en-US" dirty="0" err="1" smtClean="0"/>
              <a:t>HDMax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6248400" y="2819400"/>
            <a:ext cx="20690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81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702" y="762000"/>
            <a:ext cx="3743292" cy="718793"/>
          </a:xfrm>
        </p:spPr>
        <p:txBody>
          <a:bodyPr/>
          <a:lstStyle/>
          <a:p>
            <a:r>
              <a:rPr lang="en-US" sz="4800" dirty="0" smtClean="0"/>
              <a:t>ROV Frame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25640" r="31544" b="23373"/>
          <a:stretch/>
        </p:blipFill>
        <p:spPr>
          <a:xfrm>
            <a:off x="228600" y="1752600"/>
            <a:ext cx="4526280" cy="2514600"/>
          </a:xfrm>
          <a:prstGeom prst="rect">
            <a:avLst/>
          </a:prstGeom>
        </p:spPr>
      </p:pic>
      <p:pic>
        <p:nvPicPr>
          <p:cNvPr id="5" name="Picture 4" descr="2889_001.pdf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1" t="45769" r="20812" b="23563"/>
          <a:stretch/>
        </p:blipFill>
        <p:spPr>
          <a:xfrm>
            <a:off x="4787348" y="2438400"/>
            <a:ext cx="4280452" cy="2461260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6" name="Right Arrow 5"/>
          <p:cNvSpPr/>
          <p:nvPr/>
        </p:nvSpPr>
        <p:spPr>
          <a:xfrm>
            <a:off x="5311140" y="4572000"/>
            <a:ext cx="381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303520" y="4038600"/>
            <a:ext cx="381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/>
          <p:cNvSpPr/>
          <p:nvPr/>
        </p:nvSpPr>
        <p:spPr>
          <a:xfrm>
            <a:off x="8153400" y="4572000"/>
            <a:ext cx="381000" cy="1638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/>
          <p:cNvSpPr/>
          <p:nvPr/>
        </p:nvSpPr>
        <p:spPr>
          <a:xfrm>
            <a:off x="8153400" y="4019550"/>
            <a:ext cx="381000" cy="1638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43000" y="4469249"/>
            <a:ext cx="3108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6063 -T5 Aluminum Channel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~ 56#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724400" y="38862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72000" y="23622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38700" y="32004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838700" y="2362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122170" y="4222595"/>
            <a:ext cx="29337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6200" y="3551663"/>
            <a:ext cx="217171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6200" y="3589762"/>
            <a:ext cx="914400" cy="296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371600" y="4009559"/>
            <a:ext cx="805815" cy="239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590800" y="4216090"/>
            <a:ext cx="381000" cy="1208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648200" y="3919653"/>
            <a:ext cx="381000" cy="1208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781300" y="4183380"/>
            <a:ext cx="876300" cy="93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4251608" y="4009559"/>
            <a:ext cx="701392" cy="91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690429" y="3920064"/>
            <a:ext cx="644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35.3”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842276" y="379538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58.6”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4516432" y="281940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21.6”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67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7" t="36136" r="28991" b="28745"/>
          <a:stretch/>
        </p:blipFill>
        <p:spPr>
          <a:xfrm>
            <a:off x="5182591" y="1655558"/>
            <a:ext cx="3342035" cy="1548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4191000" cy="794993"/>
          </a:xfrm>
        </p:spPr>
        <p:txBody>
          <a:bodyPr/>
          <a:lstStyle/>
          <a:p>
            <a:r>
              <a:rPr lang="en-US" dirty="0" smtClean="0"/>
              <a:t>ROV FOAM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05400" y="3810000"/>
            <a:ext cx="42672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Advantages	/Applications</a:t>
            </a:r>
          </a:p>
          <a:p>
            <a:r>
              <a:rPr lang="en-US" sz="1200" dirty="0" smtClean="0"/>
              <a:t>    Fine cell structure supports very smooth finishes</a:t>
            </a:r>
          </a:p>
          <a:p>
            <a:r>
              <a:rPr lang="en-US" sz="1200" dirty="0" smtClean="0"/>
              <a:t>    Closed-cell foam does not absorb water or moisture</a:t>
            </a:r>
          </a:p>
          <a:p>
            <a:r>
              <a:rPr lang="en-US" sz="1200" dirty="0" smtClean="0"/>
              <a:t>    Easily painted and bonded</a:t>
            </a:r>
          </a:p>
          <a:p>
            <a:r>
              <a:rPr lang="en-US" sz="1200" dirty="0" smtClean="0"/>
              <a:t>    Economical and versatile</a:t>
            </a:r>
          </a:p>
          <a:p>
            <a:r>
              <a:rPr lang="en-US" sz="1200" dirty="0" smtClean="0"/>
              <a:t>    Dimensionally stable – will not warp, twist or bow</a:t>
            </a:r>
          </a:p>
          <a:p>
            <a:r>
              <a:rPr lang="en-US" sz="1200" dirty="0" smtClean="0"/>
              <a:t>    Grain-free surface</a:t>
            </a:r>
          </a:p>
          <a:p>
            <a:r>
              <a:rPr lang="en-US" sz="1200" dirty="0" smtClean="0"/>
              <a:t>    Easily shaped with a variety of cutting processes</a:t>
            </a:r>
          </a:p>
          <a:p>
            <a:r>
              <a:rPr lang="en-US" sz="1200" dirty="0" smtClean="0"/>
              <a:t>    Proofing NC/CNC machine programs</a:t>
            </a:r>
          </a:p>
          <a:p>
            <a:r>
              <a:rPr lang="en-US" sz="1200" dirty="0" smtClean="0"/>
              <a:t>    Prototype models</a:t>
            </a:r>
          </a:p>
          <a:p>
            <a:r>
              <a:rPr lang="en-US" sz="1400" dirty="0" smtClean="0"/>
              <a:t>    </a:t>
            </a:r>
            <a:endParaRPr lang="en-US" sz="1400" dirty="0"/>
          </a:p>
        </p:txBody>
      </p:sp>
      <p:pic>
        <p:nvPicPr>
          <p:cNvPr id="15" name="Picture 14" descr="FR-7100 Eng-Metric.xls - fr-7104-tds.pdf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34652" r="16362" b="12020"/>
          <a:stretch/>
        </p:blipFill>
        <p:spPr>
          <a:xfrm>
            <a:off x="76200" y="2057400"/>
            <a:ext cx="4566285" cy="3581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43600" y="3364468"/>
            <a:ext cx="2331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23517 Cu. in -   ~54.4#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6019800" y="3733800"/>
            <a:ext cx="2133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822438" y="2637263"/>
            <a:ext cx="36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4822438" y="1981200"/>
            <a:ext cx="4150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4813610" y="2643768"/>
            <a:ext cx="381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6796606" y="3228650"/>
            <a:ext cx="533400" cy="109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936521" y="1981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936521" y="2490810"/>
            <a:ext cx="0" cy="146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822438" y="2719968"/>
            <a:ext cx="816362" cy="265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 flipV="1">
            <a:off x="6167808" y="3112532"/>
            <a:ext cx="685800" cy="194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249159" y="3197061"/>
            <a:ext cx="436881" cy="11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461666" y="2903107"/>
            <a:ext cx="436881" cy="11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7543800" y="3197061"/>
            <a:ext cx="457200" cy="89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8610601" y="2971800"/>
            <a:ext cx="152399" cy="27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8005096" y="2903107"/>
            <a:ext cx="644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35.3”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638800" y="2862449"/>
            <a:ext cx="46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61”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4598363" y="21336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14.6”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05000" y="1447800"/>
            <a:ext cx="4495800" cy="52578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Preliminary Illustration of ROV and Animation Platform</a:t>
            </a: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76400"/>
            <a:ext cx="3788669" cy="20574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57518"/>
            <a:ext cx="3788669" cy="254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03850" y="3335923"/>
            <a:ext cx="1109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Side View</a:t>
            </a:r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81600" y="6186694"/>
            <a:ext cx="10544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Top View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821758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246" y="1828800"/>
            <a:ext cx="3500554" cy="199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76800" y="1404178"/>
            <a:ext cx="3276600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1100" dirty="0" smtClean="0"/>
              <a:t>SPECIFICATIONS</a:t>
            </a:r>
          </a:p>
          <a:p>
            <a:r>
              <a:rPr lang="en-US" sz="1100" dirty="0" smtClean="0"/>
              <a:t>DC Output Voltage (No Load) approx. 	27.2V (DC)</a:t>
            </a:r>
          </a:p>
          <a:p>
            <a:r>
              <a:rPr lang="en-US" sz="1100" dirty="0" smtClean="0"/>
              <a:t>Output Voltage Tolerance (No Load) 	+ or - .5%</a:t>
            </a:r>
          </a:p>
          <a:p>
            <a:r>
              <a:rPr lang="en-US" sz="1100" dirty="0" smtClean="0"/>
              <a:t>Output Amperage, Max Continuous 	15 Amps</a:t>
            </a:r>
          </a:p>
          <a:p>
            <a:r>
              <a:rPr lang="en-US" sz="1100" dirty="0" smtClean="0"/>
              <a:t>Output Voltage (Full Load) approx. 	&gt;27.0V (DC)</a:t>
            </a:r>
          </a:p>
          <a:p>
            <a:r>
              <a:rPr lang="en-US" sz="1100" dirty="0" smtClean="0"/>
              <a:t>Maximum Power Output, Continuous 	400 Watts</a:t>
            </a:r>
          </a:p>
          <a:p>
            <a:r>
              <a:rPr lang="en-US" sz="1100" dirty="0" smtClean="0"/>
              <a:t>Ripple and Noise 	&lt;100 mV </a:t>
            </a:r>
            <a:r>
              <a:rPr lang="en-US" sz="1100" dirty="0" err="1" smtClean="0"/>
              <a:t>rms</a:t>
            </a:r>
            <a:endParaRPr lang="en-US" sz="1100" dirty="0" smtClean="0"/>
          </a:p>
          <a:p>
            <a:r>
              <a:rPr lang="en-US" sz="1100" dirty="0" smtClean="0"/>
              <a:t>Input Voltage Range 	108-132V (AC)</a:t>
            </a:r>
          </a:p>
          <a:p>
            <a:r>
              <a:rPr lang="en-US" sz="1100" dirty="0" smtClean="0"/>
              <a:t>Input Voltage Frequency 	47-63</a:t>
            </a:r>
          </a:p>
          <a:p>
            <a:r>
              <a:rPr lang="en-US" sz="1100" dirty="0" smtClean="0"/>
              <a:t>Maximum AC Current @ 108VAC 	7.3 Amps</a:t>
            </a:r>
          </a:p>
          <a:p>
            <a:r>
              <a:rPr lang="en-US" sz="1100" dirty="0" smtClean="0"/>
              <a:t>Typical Efficiency 	&gt;80%</a:t>
            </a:r>
          </a:p>
          <a:p>
            <a:r>
              <a:rPr lang="en-US" sz="1100" dirty="0" smtClean="0"/>
              <a:t>Max Inrush Current, Single Cycle 	30 Amps	</a:t>
            </a:r>
          </a:p>
          <a:p>
            <a:r>
              <a:rPr lang="en-US" sz="1100" dirty="0" smtClean="0"/>
              <a:t>Short Circuit Protection 	Yes</a:t>
            </a:r>
          </a:p>
          <a:p>
            <a:r>
              <a:rPr lang="en-US" sz="1100" dirty="0" smtClean="0"/>
              <a:t>Overload Protection 	&gt;100%</a:t>
            </a:r>
          </a:p>
          <a:p>
            <a:r>
              <a:rPr lang="en-US" sz="1100" dirty="0" smtClean="0"/>
              <a:t>Line Regulation 	100 mV </a:t>
            </a:r>
            <a:r>
              <a:rPr lang="en-US" sz="1100" dirty="0" err="1" smtClean="0"/>
              <a:t>rms</a:t>
            </a:r>
            <a:endParaRPr lang="en-US" sz="1100" dirty="0" smtClean="0"/>
          </a:p>
          <a:p>
            <a:r>
              <a:rPr lang="en-US" sz="1100" dirty="0" smtClean="0"/>
              <a:t>Load Regulation 	&lt;1%</a:t>
            </a:r>
          </a:p>
          <a:p>
            <a:r>
              <a:rPr lang="en-US" sz="1100" dirty="0" smtClean="0"/>
              <a:t>Fan Control 	Proportional</a:t>
            </a:r>
          </a:p>
          <a:p>
            <a:r>
              <a:rPr lang="en-US" sz="1100" dirty="0" smtClean="0"/>
              <a:t>Thermal Protection 	YES</a:t>
            </a:r>
          </a:p>
          <a:p>
            <a:r>
              <a:rPr lang="en-US" sz="1100" dirty="0" smtClean="0"/>
              <a:t>Working Temperature Range 	0°- 40°C</a:t>
            </a:r>
          </a:p>
          <a:p>
            <a:r>
              <a:rPr lang="en-US" sz="1100" dirty="0" smtClean="0"/>
              <a:t>Storage Temperature 	-20° to 80°C</a:t>
            </a:r>
          </a:p>
          <a:p>
            <a:r>
              <a:rPr lang="en-US" sz="1100" dirty="0" smtClean="0"/>
              <a:t>Withstand Voltage (VDC)* 	1700/1700/500</a:t>
            </a:r>
          </a:p>
          <a:p>
            <a:r>
              <a:rPr lang="en-US" sz="1100" dirty="0" smtClean="0"/>
              <a:t>Dimensions 	9.7" x 6.7" x 3.4"</a:t>
            </a:r>
          </a:p>
          <a:p>
            <a:r>
              <a:rPr lang="en-US" sz="1100" dirty="0" smtClean="0"/>
              <a:t>Weight 	4.5 lbs</a:t>
            </a:r>
            <a:endParaRPr lang="en-US" sz="1100" dirty="0"/>
          </a:p>
        </p:txBody>
      </p:sp>
      <p:sp>
        <p:nvSpPr>
          <p:cNvPr id="6" name="Rectangle 5"/>
          <p:cNvSpPr/>
          <p:nvPr/>
        </p:nvSpPr>
        <p:spPr>
          <a:xfrm>
            <a:off x="304800" y="3733800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/>
              <a:t>Switch-mode technology</a:t>
            </a:r>
          </a:p>
          <a:p>
            <a:r>
              <a:rPr lang="en-US" sz="1200" dirty="0" smtClean="0"/>
              <a:t>Exceptionally clean DC output</a:t>
            </a:r>
          </a:p>
          <a:p>
            <a:r>
              <a:rPr lang="en-US" sz="1200" dirty="0" smtClean="0"/>
              <a:t>Tight line-load regulation</a:t>
            </a:r>
          </a:p>
          <a:p>
            <a:r>
              <a:rPr lang="en-US" sz="1200" dirty="0" smtClean="0"/>
              <a:t>Quickly and efficiently charges batteries</a:t>
            </a:r>
          </a:p>
          <a:p>
            <a:r>
              <a:rPr lang="en-US" sz="1200" dirty="0" smtClean="0"/>
              <a:t>Designed to withstand low transient AC line voltage</a:t>
            </a:r>
          </a:p>
          <a:p>
            <a:r>
              <a:rPr lang="en-US" sz="1200" dirty="0" smtClean="0"/>
              <a:t>Current limit and thermal/overload protection</a:t>
            </a:r>
          </a:p>
          <a:p>
            <a:r>
              <a:rPr lang="en-US" sz="1200" dirty="0" smtClean="0"/>
              <a:t>Lower operating temperature</a:t>
            </a:r>
          </a:p>
          <a:p>
            <a:r>
              <a:rPr lang="en-US" sz="1200" dirty="0" smtClean="0"/>
              <a:t>Quiet fan operation</a:t>
            </a:r>
          </a:p>
          <a:p>
            <a:r>
              <a:rPr lang="en-US" sz="1200" dirty="0" smtClean="0"/>
              <a:t>External reverse polarity fuse protection from incorrect battery connection</a:t>
            </a:r>
          </a:p>
          <a:p>
            <a:r>
              <a:rPr lang="en-US" sz="1200" dirty="0" smtClean="0"/>
              <a:t>High and normal-stage charging jack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622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9873</TotalTime>
  <Words>505</Words>
  <Application>Microsoft Office PowerPoint</Application>
  <PresentationFormat>On-screen Show (4:3)</PresentationFormat>
  <Paragraphs>171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MBA/MBARI AMP Exhibit PDR</vt:lpstr>
      <vt:lpstr>Tasks for MBARI </vt:lpstr>
      <vt:lpstr>PowerPoint Presentation</vt:lpstr>
      <vt:lpstr>PowerPoint Presentation</vt:lpstr>
      <vt:lpstr>Scaled Component  Fabrication</vt:lpstr>
      <vt:lpstr>ROV Frame</vt:lpstr>
      <vt:lpstr>ROV FOAM</vt:lpstr>
      <vt:lpstr>Preliminary Illustration of ROV and Animation Platform</vt:lpstr>
      <vt:lpstr>PowerPoint Presentation</vt:lpstr>
      <vt:lpstr>PowerPoint Presentation</vt:lpstr>
      <vt:lpstr>Stepper Motors and Controllers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MBA/MBARI AMP Exhibit PDR</dc:title>
  <dc:creator>meteor</dc:creator>
  <cp:lastModifiedBy>meteor</cp:lastModifiedBy>
  <cp:revision>47</cp:revision>
  <dcterms:created xsi:type="dcterms:W3CDTF">2014-05-01T22:25:03Z</dcterms:created>
  <dcterms:modified xsi:type="dcterms:W3CDTF">2014-05-08T18:58:43Z</dcterms:modified>
</cp:coreProperties>
</file>