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25"/>
  </p:notesMasterIdLst>
  <p:sldIdLst>
    <p:sldId id="256" r:id="rId2"/>
    <p:sldId id="275" r:id="rId3"/>
    <p:sldId id="276" r:id="rId4"/>
    <p:sldId id="277" r:id="rId5"/>
    <p:sldId id="278" r:id="rId6"/>
    <p:sldId id="279" r:id="rId7"/>
    <p:sldId id="283" r:id="rId8"/>
    <p:sldId id="281" r:id="rId9"/>
    <p:sldId id="280" r:id="rId10"/>
    <p:sldId id="282" r:id="rId11"/>
    <p:sldId id="284" r:id="rId12"/>
    <p:sldId id="259" r:id="rId13"/>
    <p:sldId id="271" r:id="rId14"/>
    <p:sldId id="268" r:id="rId15"/>
    <p:sldId id="269" r:id="rId16"/>
    <p:sldId id="270" r:id="rId17"/>
    <p:sldId id="272" r:id="rId18"/>
    <p:sldId id="273" r:id="rId19"/>
    <p:sldId id="263" r:id="rId20"/>
    <p:sldId id="264" r:id="rId21"/>
    <p:sldId id="267" r:id="rId22"/>
    <p:sldId id="265" r:id="rId23"/>
    <p:sldId id="285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2" d="100"/>
          <a:sy n="92" d="100"/>
        </p:scale>
        <p:origin x="-900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8F1-9076-7E46-B1E2-40B842CB9B6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9DC7A-2C6A-A74E-BE89-506BACC4C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86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9DC7A-2C6A-A74E-BE89-506BACC4C35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551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08" y="34800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08" y="348007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A5349E-FEE9-4D55-BE71-C5E10739A638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/>
          <a:lstStyle/>
          <a:p>
            <a:fld id="{E9156574-3362-4DC5-8ED9-6DE20C355D6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g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76200"/>
            <a:ext cx="565150" cy="555860"/>
          </a:xfrm>
          <a:prstGeom prst="rect">
            <a:avLst/>
          </a:prstGeom>
        </p:spPr>
      </p:pic>
      <p:pic>
        <p:nvPicPr>
          <p:cNvPr id="3" name="Picture 2" descr="transparent_logo_wht.gi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200"/>
            <a:ext cx="869697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gi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tmp"/><Relationship Id="rId2" Type="http://schemas.openxmlformats.org/officeDocument/2006/relationships/image" Target="../media/image40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m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tm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90600"/>
            <a:ext cx="7851648" cy="1828800"/>
          </a:xfrm>
        </p:spPr>
        <p:txBody>
          <a:bodyPr/>
          <a:lstStyle/>
          <a:p>
            <a:pPr algn="ctr"/>
            <a:r>
              <a:rPr lang="en-US" dirty="0" smtClean="0"/>
              <a:t>MBA/MBARI AMP Exhibit</a:t>
            </a:r>
            <a:br>
              <a:rPr lang="en-US" dirty="0" smtClean="0"/>
            </a:br>
            <a:r>
              <a:rPr lang="en-US" dirty="0" smtClean="0"/>
              <a:t>PDR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2819400"/>
            <a:ext cx="1290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09May2014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8234" y="3657600"/>
            <a:ext cx="4774526" cy="270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09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483766"/>
            <a:ext cx="4581492" cy="642593"/>
          </a:xfrm>
        </p:spPr>
        <p:txBody>
          <a:bodyPr/>
          <a:lstStyle/>
          <a:p>
            <a:r>
              <a:rPr lang="en-US" sz="3600" dirty="0" smtClean="0"/>
              <a:t>Thruster Motors</a:t>
            </a:r>
            <a:endParaRPr lang="en-US" sz="3600" dirty="0"/>
          </a:p>
        </p:txBody>
      </p:sp>
      <p:pic>
        <p:nvPicPr>
          <p:cNvPr id="4" name="Picture 3" descr="8693 Pittman Brush DC Motor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5" t="25331" r="10971" b="44002"/>
          <a:stretch/>
        </p:blipFill>
        <p:spPr>
          <a:xfrm>
            <a:off x="2204224" y="1371600"/>
            <a:ext cx="5105400" cy="2668732"/>
          </a:xfrm>
          <a:prstGeom prst="rect">
            <a:avLst/>
          </a:prstGeom>
        </p:spPr>
      </p:pic>
      <p:pic>
        <p:nvPicPr>
          <p:cNvPr id="5" name="Picture 4" descr="8693 Pittman Brush DC Motor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2" t="18681" r="28214" b="59177"/>
          <a:stretch/>
        </p:blipFill>
        <p:spPr>
          <a:xfrm>
            <a:off x="2062976" y="3980242"/>
            <a:ext cx="4656992" cy="2479697"/>
          </a:xfrm>
          <a:prstGeom prst="rect">
            <a:avLst/>
          </a:prstGeom>
        </p:spPr>
      </p:pic>
      <p:sp>
        <p:nvSpPr>
          <p:cNvPr id="6" name="Down Arrow 5"/>
          <p:cNvSpPr/>
          <p:nvPr/>
        </p:nvSpPr>
        <p:spPr>
          <a:xfrm>
            <a:off x="6377196" y="3782122"/>
            <a:ext cx="45719" cy="198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Up Arrow 7"/>
          <p:cNvSpPr/>
          <p:nvPr/>
        </p:nvSpPr>
        <p:spPr>
          <a:xfrm>
            <a:off x="6377940" y="6459939"/>
            <a:ext cx="45719" cy="19812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129776" y="1066800"/>
            <a:ext cx="990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2">
                    <a:lumMod val="50000"/>
                  </a:schemeClr>
                </a:solidFill>
              </a:rPr>
              <a:t>Pittman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00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334000" y="5410200"/>
            <a:ext cx="2782557" cy="83755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855" y="685800"/>
            <a:ext cx="8229600" cy="642593"/>
          </a:xfrm>
        </p:spPr>
        <p:txBody>
          <a:bodyPr/>
          <a:lstStyle/>
          <a:p>
            <a:r>
              <a:rPr lang="en-US" sz="3600" b="1" dirty="0" smtClean="0"/>
              <a:t>Planetary Gearbox Reduction</a:t>
            </a:r>
            <a:endParaRPr lang="en-US" sz="3600" b="1" dirty="0"/>
          </a:p>
        </p:txBody>
      </p:sp>
      <p:pic>
        <p:nvPicPr>
          <p:cNvPr id="4" name="Picture 3" descr="G30A Pittman Planetary Gearbox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6" t="34662" r="36544" b="37340"/>
          <a:stretch/>
        </p:blipFill>
        <p:spPr>
          <a:xfrm>
            <a:off x="5029200" y="1665609"/>
            <a:ext cx="3657600" cy="3072384"/>
          </a:xfrm>
          <a:prstGeom prst="rect">
            <a:avLst/>
          </a:prstGeom>
        </p:spPr>
      </p:pic>
      <p:pic>
        <p:nvPicPr>
          <p:cNvPr id="6" name="Picture 5" descr="G30A Pittman Planetary Gearbox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07" t="24011" r="9622" b="11991"/>
          <a:stretch/>
        </p:blipFill>
        <p:spPr>
          <a:xfrm>
            <a:off x="381000" y="1850275"/>
            <a:ext cx="4114800" cy="43891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0" y="5410200"/>
            <a:ext cx="2782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7260 rpm / 144 = 50.4 rpm</a:t>
            </a:r>
            <a:endParaRPr lang="en-US" dirty="0"/>
          </a:p>
        </p:txBody>
      </p:sp>
      <p:sp>
        <p:nvSpPr>
          <p:cNvPr id="8" name="Down Arrow 7"/>
          <p:cNvSpPr/>
          <p:nvPr/>
        </p:nvSpPr>
        <p:spPr>
          <a:xfrm>
            <a:off x="3048000" y="4191000"/>
            <a:ext cx="152400" cy="4987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67442" y="5878419"/>
            <a:ext cx="5993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Motor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6309459" y="5786087"/>
            <a:ext cx="8316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Gearbox</a:t>
            </a:r>
          </a:p>
          <a:p>
            <a:r>
              <a:rPr lang="en-US" sz="1200" dirty="0" smtClean="0"/>
              <a:t>reduction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7141097" y="5878419"/>
            <a:ext cx="7947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Propeller</a:t>
            </a:r>
            <a:endParaRPr lang="en-US" sz="1200" dirty="0"/>
          </a:p>
        </p:txBody>
      </p:sp>
      <p:sp>
        <p:nvSpPr>
          <p:cNvPr id="13" name="Rectangle 12"/>
          <p:cNvSpPr/>
          <p:nvPr/>
        </p:nvSpPr>
        <p:spPr>
          <a:xfrm>
            <a:off x="762000" y="1480943"/>
            <a:ext cx="9907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Pittman</a:t>
            </a:r>
            <a:endParaRPr lang="en-US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4" name="Left Arrow 13"/>
          <p:cNvSpPr/>
          <p:nvPr/>
        </p:nvSpPr>
        <p:spPr>
          <a:xfrm>
            <a:off x="7716982" y="4440381"/>
            <a:ext cx="685800" cy="2493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023938" y="4737993"/>
            <a:ext cx="3662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Total Length = 1.785” + 2.173” = 4.0”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5102769" y="5107325"/>
            <a:ext cx="350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329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905000" y="1447800"/>
            <a:ext cx="4495800" cy="52578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Preliminary Illustration of ROV and Animation Platform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1676400"/>
            <a:ext cx="3788669" cy="20574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957518"/>
            <a:ext cx="3788669" cy="2541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03850" y="3335923"/>
            <a:ext cx="1109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Side View</a:t>
            </a:r>
            <a:endParaRPr lang="en-US" sz="1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81600" y="6186694"/>
            <a:ext cx="10544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Top View</a:t>
            </a:r>
            <a:endParaRPr lang="en-US" sz="1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2" t="6370" r="30998" b="6370"/>
          <a:stretch/>
        </p:blipFill>
        <p:spPr>
          <a:xfrm>
            <a:off x="3797765" y="2705100"/>
            <a:ext cx="458769" cy="47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5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Rotation / Animation Platform</a:t>
            </a:r>
            <a:endParaRPr lang="en-US" sz="2400" b="1" dirty="0"/>
          </a:p>
        </p:txBody>
      </p:sp>
      <p:pic>
        <p:nvPicPr>
          <p:cNvPr id="5" name="Picture 4" descr="Screen Shot 2014-05-07 at 12.50.4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19200"/>
            <a:ext cx="5562600" cy="54743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33600" y="1676400"/>
            <a:ext cx="12875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Aluminum</a:t>
            </a:r>
          </a:p>
          <a:p>
            <a:r>
              <a:rPr lang="en-US" dirty="0" err="1" smtClean="0"/>
              <a:t>Weldment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81200" y="2971800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Spans between the</a:t>
            </a:r>
          </a:p>
          <a:p>
            <a:r>
              <a:rPr lang="en-US" dirty="0" smtClean="0"/>
              <a:t>rafters at MBA and with enough width to allow it to be centered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34000" y="4572000"/>
            <a:ext cx="1981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frame is held in place by either a U bolt or two all-thread lengths to a cross plate. The decision is up to MBA. 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57800" y="13716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Gussets and angular design give rigidity to the frame</a:t>
            </a:r>
          </a:p>
        </p:txBody>
      </p:sp>
    </p:spTree>
    <p:extLst>
      <p:ext uri="{BB962C8B-B14F-4D97-AF65-F5344CB8AC3E}">
        <p14:creationId xmlns:p14="http://schemas.microsoft.com/office/powerpoint/2010/main" val="2423424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Rotational Sub-Assembly</a:t>
            </a:r>
            <a:endParaRPr lang="en-US" sz="2400" b="1" dirty="0"/>
          </a:p>
        </p:txBody>
      </p:sp>
      <p:pic>
        <p:nvPicPr>
          <p:cNvPr id="5" name="Picture 4" descr="Screen Shot 2014-05-07 at 1.15.02 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219200"/>
            <a:ext cx="7660192" cy="4800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0" y="3505200"/>
            <a:ext cx="1175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Slip Rings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10200" y="4419600"/>
            <a:ext cx="627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Hub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77000" y="1524000"/>
            <a:ext cx="104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Bearings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943600" y="3962400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Torque Tube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990600" y="2438400"/>
            <a:ext cx="162095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Retention Nut</a:t>
            </a:r>
          </a:p>
          <a:p>
            <a:r>
              <a:rPr lang="en-US" dirty="0" smtClean="0"/>
              <a:t>and Washer</a:t>
            </a:r>
          </a:p>
          <a:p>
            <a:r>
              <a:rPr lang="en-US" dirty="0" smtClean="0"/>
              <a:t>(not shown)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752600" y="190500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Drive Shaft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743200" y="1524000"/>
            <a:ext cx="1378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Frame Plate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86200" y="5105400"/>
            <a:ext cx="1838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Suspension Tray</a:t>
            </a:r>
          </a:p>
          <a:p>
            <a:r>
              <a:rPr lang="en-US" dirty="0" smtClean="0"/>
              <a:t>(with skirt) 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590800" y="2743200"/>
            <a:ext cx="17526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1" idx="3"/>
          </p:cNvCxnSpPr>
          <p:nvPr/>
        </p:nvCxnSpPr>
        <p:spPr>
          <a:xfrm>
            <a:off x="3065780" y="2089666"/>
            <a:ext cx="1201420" cy="4249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038600" y="1752600"/>
            <a:ext cx="838200" cy="3810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724400" y="1752600"/>
            <a:ext cx="1752600" cy="1295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 flipV="1">
            <a:off x="5181600" y="3505200"/>
            <a:ext cx="1219200" cy="228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4953000" y="3733800"/>
            <a:ext cx="9906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4648200" y="4343400"/>
            <a:ext cx="762000" cy="304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3352800" y="5181600"/>
            <a:ext cx="533400" cy="1524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133600" y="3276600"/>
            <a:ext cx="2133600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143000" y="3505200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Bearing</a:t>
            </a:r>
          </a:p>
          <a:p>
            <a:r>
              <a:rPr lang="en-US" dirty="0" smtClean="0"/>
              <a:t>Collar</a:t>
            </a:r>
          </a:p>
        </p:txBody>
      </p:sp>
    </p:spTree>
    <p:extLst>
      <p:ext uri="{BB962C8B-B14F-4D97-AF65-F5344CB8AC3E}">
        <p14:creationId xmlns:p14="http://schemas.microsoft.com/office/powerpoint/2010/main" val="1320518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858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Off-the-Shelf </a:t>
            </a:r>
            <a:r>
              <a:rPr lang="en-US" sz="2400" b="1" dirty="0" err="1" smtClean="0"/>
              <a:t>Gearheads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199"/>
            <a:ext cx="3886200" cy="36433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219200"/>
            <a:ext cx="4495800" cy="36216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19200" y="4876800"/>
            <a:ext cx="71627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Working belief - 360 degrees in 4 minutes with the motor at 1000 rpm to minimize the cogging noise and make the operation smooth.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5562600"/>
            <a:ext cx="8084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1000 rpm x 4 minutes = 4000 revolutions for the vehicle to make one revolution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60198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Therefore we require a </a:t>
            </a:r>
            <a:r>
              <a:rPr lang="en-US" u="sng" dirty="0" smtClean="0"/>
              <a:t>4000 : 1 reduction</a:t>
            </a:r>
            <a:r>
              <a:rPr lang="en-US" dirty="0" smtClean="0"/>
              <a:t> </a:t>
            </a:r>
            <a:r>
              <a:rPr lang="en-US" dirty="0" err="1" smtClean="0"/>
              <a:t>gearhead</a:t>
            </a:r>
            <a:r>
              <a:rPr lang="en-US" dirty="0" smtClean="0"/>
              <a:t>. Still looking for a unit but </a:t>
            </a:r>
          </a:p>
          <a:p>
            <a:r>
              <a:rPr lang="en-US" dirty="0" smtClean="0"/>
              <a:t>most likely we will require a compound 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0372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747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9233" y="4876800"/>
            <a:ext cx="897055" cy="7316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Plan for vehicle lift Off-the-Shelf </a:t>
            </a:r>
            <a:r>
              <a:rPr lang="en-US" sz="2400" b="1" dirty="0" err="1" smtClean="0"/>
              <a:t>Gearheads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4267200"/>
            <a:ext cx="548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Dual shaft heads for the raising and lowering of the vehicle. We do not need to operate at 1000 rpm as I recommended for continuous vehicle turning.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51816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 inch per second assuming 600 rpm (this can always be adjusted) equate to 10 revolutions/sec per inch… assume a drum of 4 inch diameter… and we get</a:t>
            </a:r>
          </a:p>
          <a:p>
            <a:r>
              <a:rPr lang="en-US" dirty="0" smtClean="0"/>
              <a:t>.</a:t>
            </a:r>
            <a:r>
              <a:rPr lang="en-US" dirty="0"/>
              <a:t>035 inches/degree </a:t>
            </a:r>
            <a:r>
              <a:rPr lang="en-US" dirty="0" smtClean="0"/>
              <a:t>&gt;&gt; 28.57 degrees / inch so we need 2.857 degrees / revolution …  which calculates out to  125 : 1 ratio. Should be OTS </a:t>
            </a:r>
            <a:endParaRPr lang="en-US" dirty="0"/>
          </a:p>
          <a:p>
            <a:endParaRPr lang="en-US" dirty="0" smtClean="0"/>
          </a:p>
        </p:txBody>
      </p:sp>
      <p:pic>
        <p:nvPicPr>
          <p:cNvPr id="8" name="Picture 7" descr="spoolin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209800"/>
            <a:ext cx="1166861" cy="12764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48000" y="1371600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Gear head to coupling</a:t>
            </a:r>
            <a:endParaRPr lang="en-US" dirty="0"/>
          </a:p>
        </p:txBody>
      </p:sp>
      <p:pic>
        <p:nvPicPr>
          <p:cNvPr id="12" name="Picture 11" descr="dualDriveHea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209800"/>
            <a:ext cx="2286000" cy="20574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2000" y="1371600"/>
            <a:ext cx="175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Dual drive head to both sides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0" y="205740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Shaft to position</a:t>
            </a:r>
          </a:p>
          <a:p>
            <a:r>
              <a:rPr lang="en-US" dirty="0" smtClean="0"/>
              <a:t>correctly</a:t>
            </a:r>
            <a:endParaRPr lang="en-US" dirty="0"/>
          </a:p>
        </p:txBody>
      </p:sp>
      <p:pic>
        <p:nvPicPr>
          <p:cNvPr id="15" name="Picture 14" descr="driveShaft4MBA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971800"/>
            <a:ext cx="2838212" cy="491682"/>
          </a:xfrm>
          <a:prstGeom prst="rect">
            <a:avLst/>
          </a:prstGeom>
        </p:spPr>
      </p:pic>
      <p:pic>
        <p:nvPicPr>
          <p:cNvPr id="10" name="Picture 9" descr="74747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1" y="2286000"/>
            <a:ext cx="1228132" cy="838200"/>
          </a:xfrm>
          <a:prstGeom prst="rect">
            <a:avLst/>
          </a:prstGeom>
        </p:spPr>
      </p:pic>
      <p:pic>
        <p:nvPicPr>
          <p:cNvPr id="16" name="Picture 15" descr="Screen Shot 2014-05-07 at 4.01.45 PM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905000"/>
            <a:ext cx="1521056" cy="9906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019800" y="12192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Pillow block support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696200" y="1295400"/>
            <a:ext cx="1219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Pulley w/</a:t>
            </a:r>
          </a:p>
          <a:p>
            <a:r>
              <a:rPr lang="en-US" dirty="0" smtClean="0"/>
              <a:t>line to ROV</a:t>
            </a:r>
            <a:endParaRPr lang="en-US" dirty="0"/>
          </a:p>
        </p:txBody>
      </p:sp>
      <p:pic>
        <p:nvPicPr>
          <p:cNvPr id="19" name="Picture 18" descr="DEspinhalywwords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505200"/>
            <a:ext cx="1422488" cy="95662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6324600" y="3505200"/>
            <a:ext cx="114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All black line and tackle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170010" y="4395621"/>
            <a:ext cx="2913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mm breaking load 7920#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0328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Why a 4 inch drum? </a:t>
            </a:r>
            <a:endParaRPr lang="en-US" sz="2400" b="1" dirty="0"/>
          </a:p>
        </p:txBody>
      </p:sp>
      <p:pic>
        <p:nvPicPr>
          <p:cNvPr id="5" name="Picture 4" descr="41NqHE9lsuL_0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52600"/>
            <a:ext cx="1828800" cy="17360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25759" y="1733068"/>
            <a:ext cx="4191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Readily available off-the-shelf garage door parts. With a simple plate on each end these are easily adapted and prevent line jumping. </a:t>
            </a:r>
          </a:p>
          <a:p>
            <a:endParaRPr lang="en-US" dirty="0"/>
          </a:p>
          <a:p>
            <a:r>
              <a:rPr lang="en-US" dirty="0" smtClean="0"/>
              <a:t>These are about $10.00</a:t>
            </a:r>
            <a:endParaRPr lang="en-US" dirty="0"/>
          </a:p>
        </p:txBody>
      </p:sp>
      <p:pic>
        <p:nvPicPr>
          <p:cNvPr id="7" name="Picture 6" descr="16129_114x11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191000"/>
            <a:ext cx="1524000" cy="152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42955" y="3810000"/>
            <a:ext cx="41910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Readily available portable winch drums are also a good choice. These would also require an end plate to prevent the line ever jumping off the drum.</a:t>
            </a:r>
          </a:p>
          <a:p>
            <a:endParaRPr lang="en-US" dirty="0"/>
          </a:p>
          <a:p>
            <a:r>
              <a:rPr lang="en-US" dirty="0" smtClean="0"/>
              <a:t>These are about $80.00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1219200"/>
            <a:ext cx="7173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Nothing is settled yet but it turns out parts are easy to find in this size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77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4 pick up points on ROV</a:t>
            </a: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981200" y="1066800"/>
            <a:ext cx="50931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Going to 4 pick up points has several advantages. </a:t>
            </a:r>
            <a:endParaRPr lang="en-US" dirty="0"/>
          </a:p>
        </p:txBody>
      </p:sp>
      <p:pic>
        <p:nvPicPr>
          <p:cNvPr id="2" name="Picture 1" descr="Screen Shot 2014-05-07 at 4.26.17 PM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6400"/>
            <a:ext cx="3179495" cy="4957502"/>
          </a:xfrm>
          <a:prstGeom prst="rect">
            <a:avLst/>
          </a:prstGeom>
        </p:spPr>
      </p:pic>
      <p:pic>
        <p:nvPicPr>
          <p:cNvPr id="10" name="Picture 9" descr="holePattern.gif"/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195344"/>
            <a:ext cx="4267200" cy="56626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200" y="22098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system has better sway stability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62000" y="3962400"/>
            <a:ext cx="21336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ROV tether can align naturally on the center line which will help when moving up and down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400800" y="1905000"/>
            <a:ext cx="2133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mechanisms in the platter are identical so parts and operations / software are also.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77000" y="4648200"/>
            <a:ext cx="2362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Additionally, the ROV tether will not rub on the lift lines 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3657600" y="2590800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81400" y="2667000"/>
            <a:ext cx="0" cy="1524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581400" y="4114800"/>
            <a:ext cx="1066800" cy="0"/>
          </a:xfrm>
          <a:prstGeom prst="line">
            <a:avLst/>
          </a:prstGeom>
          <a:ln w="3175" cmpd="sng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648200" y="2590800"/>
            <a:ext cx="0" cy="1447800"/>
          </a:xfrm>
          <a:prstGeom prst="line">
            <a:avLst/>
          </a:prstGeom>
          <a:ln w="3175" cmpd="sng"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724400" y="2895600"/>
            <a:ext cx="1082348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14 inches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3581400" y="4191000"/>
            <a:ext cx="1082348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1o inches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984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7400"/>
            <a:ext cx="3500554" cy="1999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876800" y="1404178"/>
            <a:ext cx="3276600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1100" dirty="0" smtClean="0"/>
              <a:t>SPECIFICATIONS</a:t>
            </a:r>
          </a:p>
          <a:p>
            <a:r>
              <a:rPr lang="en-US" sz="1100" dirty="0" smtClean="0"/>
              <a:t>DC Output Voltage (No Load) approx. 	27.2V (DC)</a:t>
            </a:r>
          </a:p>
          <a:p>
            <a:r>
              <a:rPr lang="en-US" sz="1100" dirty="0" smtClean="0"/>
              <a:t>Output Voltage Tolerance (No Load) 	+ or - .5%</a:t>
            </a:r>
          </a:p>
          <a:p>
            <a:r>
              <a:rPr lang="en-US" sz="1100" dirty="0" smtClean="0"/>
              <a:t>Output Amperage, Max Continuous 	15 Amps</a:t>
            </a:r>
          </a:p>
          <a:p>
            <a:r>
              <a:rPr lang="en-US" sz="1100" dirty="0" smtClean="0"/>
              <a:t>Output Voltage (Full Load) approx. 	&gt;27.0V (DC)</a:t>
            </a:r>
          </a:p>
          <a:p>
            <a:r>
              <a:rPr lang="en-US" sz="1100" dirty="0" smtClean="0"/>
              <a:t>Maximum Power Output, Continuous 	400 Watts</a:t>
            </a:r>
          </a:p>
          <a:p>
            <a:r>
              <a:rPr lang="en-US" sz="1100" dirty="0" smtClean="0"/>
              <a:t>Ripple and Noise 	&lt;100 mV </a:t>
            </a:r>
            <a:r>
              <a:rPr lang="en-US" sz="1100" dirty="0" err="1" smtClean="0"/>
              <a:t>rms</a:t>
            </a:r>
            <a:endParaRPr lang="en-US" sz="1100" dirty="0" smtClean="0"/>
          </a:p>
          <a:p>
            <a:r>
              <a:rPr lang="en-US" sz="1100" dirty="0" smtClean="0"/>
              <a:t>Input Voltage Range 	108-132V (AC)</a:t>
            </a:r>
          </a:p>
          <a:p>
            <a:r>
              <a:rPr lang="en-US" sz="1100" dirty="0" smtClean="0"/>
              <a:t>Input Voltage Frequency 	47-63</a:t>
            </a:r>
          </a:p>
          <a:p>
            <a:r>
              <a:rPr lang="en-US" sz="1100" dirty="0" smtClean="0"/>
              <a:t>Maximum AC Current @ 108VAC 	7.3 Amps</a:t>
            </a:r>
          </a:p>
          <a:p>
            <a:r>
              <a:rPr lang="en-US" sz="1100" dirty="0" smtClean="0"/>
              <a:t>Typical Efficiency 	&gt;80%</a:t>
            </a:r>
          </a:p>
          <a:p>
            <a:r>
              <a:rPr lang="en-US" sz="1100" dirty="0" smtClean="0"/>
              <a:t>Max Inrush Current, Single Cycle 	30 Amps	</a:t>
            </a:r>
          </a:p>
          <a:p>
            <a:r>
              <a:rPr lang="en-US" sz="1100" dirty="0" smtClean="0"/>
              <a:t>Short Circuit Protection 	Yes</a:t>
            </a:r>
          </a:p>
          <a:p>
            <a:r>
              <a:rPr lang="en-US" sz="1100" dirty="0" smtClean="0"/>
              <a:t>Overload Protection 	&gt;100%</a:t>
            </a:r>
          </a:p>
          <a:p>
            <a:r>
              <a:rPr lang="en-US" sz="1100" dirty="0" smtClean="0"/>
              <a:t>Line Regulation 	100 mV </a:t>
            </a:r>
            <a:r>
              <a:rPr lang="en-US" sz="1100" dirty="0" err="1" smtClean="0"/>
              <a:t>rms</a:t>
            </a:r>
            <a:endParaRPr lang="en-US" sz="1100" dirty="0" smtClean="0"/>
          </a:p>
          <a:p>
            <a:r>
              <a:rPr lang="en-US" sz="1100" dirty="0" smtClean="0"/>
              <a:t>Load Regulation 	&lt;1%</a:t>
            </a:r>
          </a:p>
          <a:p>
            <a:r>
              <a:rPr lang="en-US" sz="1100" dirty="0" smtClean="0"/>
              <a:t>Fan Control 	Proportional</a:t>
            </a:r>
          </a:p>
          <a:p>
            <a:r>
              <a:rPr lang="en-US" sz="1100" dirty="0" smtClean="0"/>
              <a:t>Thermal Protection 	YES</a:t>
            </a:r>
          </a:p>
          <a:p>
            <a:r>
              <a:rPr lang="en-US" sz="1100" dirty="0" smtClean="0"/>
              <a:t>Working Temperature Range 	0°- 40°C</a:t>
            </a:r>
          </a:p>
          <a:p>
            <a:r>
              <a:rPr lang="en-US" sz="1100" dirty="0" smtClean="0"/>
              <a:t>Storage Temperature 	-20° to 80°C</a:t>
            </a:r>
          </a:p>
          <a:p>
            <a:r>
              <a:rPr lang="en-US" sz="1100" dirty="0" smtClean="0"/>
              <a:t>Withstand Voltage (VDC)* 	1700/1700/500</a:t>
            </a:r>
          </a:p>
          <a:p>
            <a:r>
              <a:rPr lang="en-US" sz="1100" dirty="0" smtClean="0"/>
              <a:t>Dimensions 	9.7" x 6.7" x 3.4"</a:t>
            </a:r>
          </a:p>
          <a:p>
            <a:r>
              <a:rPr lang="en-US" sz="1100" dirty="0" smtClean="0"/>
              <a:t>Weight 	4.5 lbs</a:t>
            </a:r>
            <a:endParaRPr lang="en-US" sz="1100" dirty="0"/>
          </a:p>
        </p:txBody>
      </p:sp>
      <p:sp>
        <p:nvSpPr>
          <p:cNvPr id="6" name="Rectangle 5"/>
          <p:cNvSpPr/>
          <p:nvPr/>
        </p:nvSpPr>
        <p:spPr>
          <a:xfrm>
            <a:off x="381000" y="4267200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Switch-mode technology</a:t>
            </a:r>
          </a:p>
          <a:p>
            <a:r>
              <a:rPr lang="en-US" sz="1200" dirty="0" smtClean="0"/>
              <a:t>Exceptionally clean DC output</a:t>
            </a:r>
          </a:p>
          <a:p>
            <a:r>
              <a:rPr lang="en-US" sz="1200" dirty="0" smtClean="0"/>
              <a:t>Tight line-load regulation</a:t>
            </a:r>
          </a:p>
          <a:p>
            <a:r>
              <a:rPr lang="en-US" sz="1200" dirty="0" smtClean="0"/>
              <a:t>Quickly and efficiently charges batteries</a:t>
            </a:r>
          </a:p>
          <a:p>
            <a:r>
              <a:rPr lang="en-US" sz="1200" dirty="0" smtClean="0"/>
              <a:t>Designed to withstand low transient AC line voltage</a:t>
            </a:r>
          </a:p>
          <a:p>
            <a:r>
              <a:rPr lang="en-US" sz="1200" dirty="0" smtClean="0"/>
              <a:t>Current limit and thermal/overload protection</a:t>
            </a:r>
          </a:p>
          <a:p>
            <a:r>
              <a:rPr lang="en-US" sz="1200" dirty="0" smtClean="0"/>
              <a:t>Lower operating temperature</a:t>
            </a:r>
          </a:p>
          <a:p>
            <a:r>
              <a:rPr lang="en-US" sz="1200" dirty="0" smtClean="0"/>
              <a:t>Quiet fan operation</a:t>
            </a:r>
          </a:p>
          <a:p>
            <a:r>
              <a:rPr lang="en-US" sz="1200" dirty="0" smtClean="0"/>
              <a:t>External reverse polarity fuse protection from incorrect battery connection</a:t>
            </a:r>
          </a:p>
          <a:p>
            <a:r>
              <a:rPr lang="en-US" sz="1200" dirty="0" smtClean="0"/>
              <a:t>High and normal-stage charging jack</a:t>
            </a:r>
            <a:endParaRPr lang="en-US" sz="1200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24 Volt power supply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I’m working with the assumption we do not require a computer interface</a:t>
            </a:r>
          </a:p>
        </p:txBody>
      </p:sp>
    </p:spTree>
    <p:extLst>
      <p:ext uri="{BB962C8B-B14F-4D97-AF65-F5344CB8AC3E}">
        <p14:creationId xmlns:p14="http://schemas.microsoft.com/office/powerpoint/2010/main" val="17622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838200"/>
            <a:ext cx="3581400" cy="642593"/>
          </a:xfrm>
        </p:spPr>
        <p:txBody>
          <a:bodyPr/>
          <a:lstStyle/>
          <a:p>
            <a:r>
              <a:rPr lang="en-US" sz="3600" dirty="0" smtClean="0"/>
              <a:t>Tasks for MBARI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167172"/>
            <a:ext cx="3810000" cy="4419600"/>
          </a:xfrm>
        </p:spPr>
        <p:txBody>
          <a:bodyPr>
            <a:normAutofit/>
          </a:bodyPr>
          <a:lstStyle/>
          <a:p>
            <a:pPr marL="0" marR="0" indent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US" sz="2800" b="1" dirty="0">
              <a:latin typeface="Calibri"/>
              <a:ea typeface="Calibri"/>
              <a:cs typeface="Times New Roman"/>
            </a:endParaRPr>
          </a:p>
          <a:p>
            <a:pPr marL="342900" marR="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Support/Animation Structure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Suspension Framework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Rotation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Framework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Drive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</a:t>
            </a:r>
          </a:p>
          <a:p>
            <a:pPr marL="1600200" marR="0" lvl="3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Rate: </a:t>
            </a:r>
            <a:r>
              <a:rPr lang="en-US" sz="1400" b="1" dirty="0" smtClean="0">
                <a:latin typeface="Calibri"/>
                <a:ea typeface="Calibri"/>
                <a:cs typeface="Times New Roman"/>
              </a:rPr>
              <a:t>.25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rev./Minute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Control </a:t>
            </a:r>
            <a:r>
              <a:rPr lang="en-US" sz="1400" b="1" dirty="0" smtClean="0">
                <a:latin typeface="Calibri"/>
                <a:ea typeface="Calibri"/>
                <a:cs typeface="Times New Roman"/>
              </a:rPr>
              <a:t>hardware</a:t>
            </a:r>
            <a:endParaRPr lang="en-US" sz="1400" b="1" dirty="0">
              <a:latin typeface="Calibri"/>
              <a:ea typeface="Calibri"/>
              <a:cs typeface="Times New Roman"/>
            </a:endParaRP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Tilt/Lifting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Mechanism(s)</a:t>
            </a:r>
          </a:p>
          <a:p>
            <a:pPr marL="1143000" marR="0" lvl="2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Drive </a:t>
            </a:r>
            <a:r>
              <a:rPr lang="en-US" sz="1400" b="1" dirty="0">
                <a:latin typeface="Calibri"/>
                <a:ea typeface="Calibri"/>
                <a:cs typeface="Times New Roman"/>
              </a:rPr>
              <a:t>Mechanism(s)</a:t>
            </a:r>
          </a:p>
          <a:p>
            <a:pPr marL="1600200" marR="0" lvl="3" indent="-228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400" b="1" dirty="0">
                <a:latin typeface="Calibri"/>
                <a:ea typeface="Calibri"/>
                <a:cs typeface="Times New Roman"/>
              </a:rPr>
              <a:t>Lifting Rate: 1 inch/Second</a:t>
            </a:r>
          </a:p>
          <a:p>
            <a:pPr marL="742950" marR="0" lvl="1" indent="-2857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400" b="1" dirty="0" smtClean="0">
                <a:latin typeface="Calibri"/>
                <a:ea typeface="Calibri"/>
                <a:cs typeface="Times New Roman"/>
              </a:rPr>
              <a:t>Drape/Camouflage</a:t>
            </a:r>
            <a:endParaRPr lang="en-US" sz="1400" b="1" dirty="0">
              <a:latin typeface="Calibri"/>
              <a:ea typeface="Calibri"/>
              <a:cs typeface="Times New Roman"/>
            </a:endParaRPr>
          </a:p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219200" y="4267200"/>
            <a:ext cx="4572000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buClr>
                <a:srgbClr val="0BD0D9"/>
              </a:buClr>
              <a:buSzPct val="95000"/>
              <a:buFont typeface="Symbol"/>
              <a:buChar char=""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ROV</a:t>
            </a:r>
          </a:p>
          <a:p>
            <a:pPr marL="2114550" lvl="4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Frame Structure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514600" lvl="5" indent="-228600" algn="ctr">
              <a:lnSpc>
                <a:spcPct val="115000"/>
              </a:lnSpc>
              <a:buClr>
                <a:srgbClr val="0BD0D9"/>
              </a:buClr>
              <a:buSzPct val="65000"/>
              <a:buFont typeface="Symbol"/>
              <a:buChar char="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Weight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Limit ~ </a:t>
            </a: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100# 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1657350" lvl="3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Foam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Pack</a:t>
            </a:r>
          </a:p>
          <a:p>
            <a:pPr marL="2514600" lvl="5" indent="-228600" algn="ctr">
              <a:lnSpc>
                <a:spcPct val="115000"/>
              </a:lnSpc>
              <a:buClr>
                <a:srgbClr val="0BD0D9"/>
              </a:buClr>
              <a:buSzPct val="65000"/>
              <a:buFont typeface="Symbol"/>
              <a:buChar char="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Weight </a:t>
            </a:r>
            <a:r>
              <a:rPr lang="en-US" sz="1400" b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Limit ~50#</a:t>
            </a:r>
          </a:p>
          <a:p>
            <a:pPr marL="2571750" lvl="5" indent="-285750" algn="ctr">
              <a:lnSpc>
                <a:spcPct val="115000"/>
              </a:lnSpc>
              <a:buClr>
                <a:srgbClr val="0F6FC6"/>
              </a:buClr>
              <a:buSzPct val="85000"/>
              <a:buFont typeface="Courier New"/>
              <a:buChar char="o"/>
            </a:pPr>
            <a:r>
              <a:rPr lang="en-US" sz="1400" b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Accessory Mock-ups</a:t>
            </a:r>
            <a:endParaRPr lang="en-US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4691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C6098DS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71" t="26678" r="16357" b="27324"/>
          <a:stretch/>
        </p:blipFill>
        <p:spPr>
          <a:xfrm>
            <a:off x="433954" y="1059366"/>
            <a:ext cx="2362200" cy="4289258"/>
          </a:xfrm>
          <a:prstGeom prst="rect">
            <a:avLst/>
          </a:prstGeom>
        </p:spPr>
      </p:pic>
      <p:pic>
        <p:nvPicPr>
          <p:cNvPr id="9" name="Picture 8" descr="AC6098DS.pdf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6" t="13317" r="8280" b="38679"/>
          <a:stretch/>
        </p:blipFill>
        <p:spPr>
          <a:xfrm>
            <a:off x="3276600" y="1174595"/>
            <a:ext cx="5394960" cy="3291840"/>
          </a:xfrm>
          <a:prstGeom prst="rect">
            <a:avLst/>
          </a:prstGeom>
        </p:spPr>
      </p:pic>
      <p:pic>
        <p:nvPicPr>
          <p:cNvPr id="11" name="Picture 10" descr="AC6098DS.pdf - Mozilla Firefox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3" t="65326" r="9620" b="8676"/>
          <a:stretch/>
        </p:blipFill>
        <p:spPr>
          <a:xfrm>
            <a:off x="2796154" y="4479817"/>
            <a:ext cx="5638800" cy="189580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434954" y="2514600"/>
            <a:ext cx="404246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61317" y="5835134"/>
            <a:ext cx="1307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Cost  $3284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3714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" y="576607"/>
            <a:ext cx="8467692" cy="566393"/>
          </a:xfrm>
        </p:spPr>
        <p:txBody>
          <a:bodyPr/>
          <a:lstStyle/>
          <a:p>
            <a:r>
              <a:rPr lang="en-US" sz="3200" dirty="0" smtClean="0"/>
              <a:t>Stepper Motors and Controllers</a:t>
            </a:r>
            <a:endParaRPr lang="en-US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228600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5248723"/>
              </p:ext>
            </p:extLst>
          </p:nvPr>
        </p:nvGraphicFramePr>
        <p:xfrm>
          <a:off x="3657600" y="1564605"/>
          <a:ext cx="2438400" cy="4403760"/>
        </p:xfrm>
        <a:graphic>
          <a:graphicData uri="http://schemas.openxmlformats.org/drawingml/2006/table">
            <a:tbl>
              <a:tblPr/>
              <a:tblGrid>
                <a:gridCol w="642775"/>
                <a:gridCol w="1795625"/>
              </a:tblGrid>
              <a:tr h="183176"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b="1" dirty="0"/>
                        <a:t>PD60-4-1160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Flange Metric: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Flange NEMA: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24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/>
                        <a:t>Holding Torque: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3.1Nm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 dirty="0"/>
                        <a:t>Product State: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active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 dirty="0" err="1"/>
                        <a:t>Microstep</a:t>
                      </a:r>
                      <a:r>
                        <a:rPr lang="en-US" sz="900" dirty="0"/>
                        <a:t> Resolution: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1...256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9324">
                <a:tc>
                  <a:txBody>
                    <a:bodyPr/>
                    <a:lstStyle/>
                    <a:p>
                      <a:r>
                        <a:rPr lang="en-US" sz="900"/>
                        <a:t>Supported Motor Type: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Stepper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0558">
                <a:tc>
                  <a:txBody>
                    <a:bodyPr/>
                    <a:lstStyle/>
                    <a:p>
                      <a:r>
                        <a:rPr lang="en-US" sz="900"/>
                        <a:t>Velocity Ramps: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trapezoidal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coolStep™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spreadCycle™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stallGuard2™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900" dirty="0"/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4814">
                <a:tc>
                  <a:txBody>
                    <a:bodyPr/>
                    <a:lstStyle/>
                    <a:p>
                      <a:r>
                        <a:rPr lang="en-US" sz="900"/>
                        <a:t>Motor Supply: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/>
                        <a:t>9...51V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Height: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/>
                        <a:t>Length: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110mm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3176">
                <a:tc>
                  <a:txBody>
                    <a:bodyPr/>
                    <a:lstStyle/>
                    <a:p>
                      <a:r>
                        <a:rPr lang="en-US" sz="900" dirty="0"/>
                        <a:t>Width: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60mm</a:t>
                      </a:r>
                    </a:p>
                  </a:txBody>
                  <a:tcPr marL="46696" marR="46696" marT="23348" marB="2334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257800" y="1203960"/>
            <a:ext cx="43434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 smtClean="0"/>
              <a:t>Motion controller</a:t>
            </a:r>
          </a:p>
          <a:p>
            <a:r>
              <a:rPr lang="en-US" sz="900" dirty="0" smtClean="0"/>
              <a:t>  Motion profile calculation in real-time</a:t>
            </a:r>
          </a:p>
          <a:p>
            <a:r>
              <a:rPr lang="en-US" sz="900" dirty="0" smtClean="0"/>
              <a:t>  High performance microcontroller for overall system control and </a:t>
            </a:r>
          </a:p>
          <a:p>
            <a:r>
              <a:rPr lang="en-US" sz="900" dirty="0" smtClean="0"/>
              <a:t>    serial communication protocol handling</a:t>
            </a:r>
          </a:p>
          <a:p>
            <a:r>
              <a:rPr lang="en-US" sz="900" dirty="0" smtClean="0"/>
              <a:t>  Bipolar stepper motor driver</a:t>
            </a:r>
          </a:p>
          <a:p>
            <a:r>
              <a:rPr lang="en-US" sz="900" dirty="0" smtClean="0"/>
              <a:t>  Up to 256 </a:t>
            </a:r>
            <a:r>
              <a:rPr lang="en-US" sz="900" dirty="0" err="1" smtClean="0"/>
              <a:t>microsteps</a:t>
            </a:r>
            <a:r>
              <a:rPr lang="en-US" sz="900" dirty="0" smtClean="0"/>
              <a:t> per full step</a:t>
            </a:r>
          </a:p>
          <a:p>
            <a:endParaRPr lang="en-US" sz="900" dirty="0" smtClean="0"/>
          </a:p>
          <a:p>
            <a:r>
              <a:rPr lang="en-US" sz="900" dirty="0" smtClean="0"/>
              <a:t>Encoder</a:t>
            </a:r>
          </a:p>
          <a:p>
            <a:r>
              <a:rPr lang="en-US" sz="900" dirty="0" smtClean="0"/>
              <a:t>  </a:t>
            </a:r>
            <a:r>
              <a:rPr lang="en-US" sz="900" dirty="0" err="1" smtClean="0"/>
              <a:t>sensOstep</a:t>
            </a:r>
            <a:r>
              <a:rPr lang="en-US" sz="900" dirty="0" smtClean="0"/>
              <a:t> magnetic encoder (1024 increments per rotation)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e.g. for step-loss detection under all operating conditions and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positioning supervision</a:t>
            </a:r>
          </a:p>
          <a:p>
            <a:r>
              <a:rPr lang="en-US" sz="900" dirty="0" smtClean="0"/>
              <a:t>Interface for connection of external incremental a/b/n encoder</a:t>
            </a:r>
          </a:p>
          <a:p>
            <a:endParaRPr lang="en-US" sz="900" dirty="0" smtClean="0"/>
          </a:p>
          <a:p>
            <a:r>
              <a:rPr lang="en-US" sz="900" dirty="0" smtClean="0"/>
              <a:t>Interfaces</a:t>
            </a:r>
          </a:p>
          <a:p>
            <a:r>
              <a:rPr lang="en-US" sz="900" dirty="0" smtClean="0"/>
              <a:t>- RS485 interface</a:t>
            </a:r>
          </a:p>
          <a:p>
            <a:r>
              <a:rPr lang="en-US" sz="900" dirty="0" smtClean="0"/>
              <a:t>- CAN (2.0B up to 1Mbit/s) interface</a:t>
            </a:r>
          </a:p>
          <a:p>
            <a:r>
              <a:rPr lang="en-US" sz="900" dirty="0" smtClean="0"/>
              <a:t>- USB full speed (12Mbit/s) interface</a:t>
            </a:r>
          </a:p>
          <a:p>
            <a:r>
              <a:rPr lang="en-US" sz="900" dirty="0" smtClean="0"/>
              <a:t>- Step/Direction interface (optically isolated)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3 inputs for stop switches and home switch (+24V compatible) </a:t>
            </a:r>
          </a:p>
          <a:p>
            <a:r>
              <a:rPr lang="en-US" sz="900" dirty="0" smtClean="0"/>
              <a:t>         with programmable pull-up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2 general purpose inputs (+24V compatible) and 2 general purpose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outputs (open collector)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Incremental a/b/n encoder interface (TTL and open-collector signals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 supported directly)</a:t>
            </a:r>
          </a:p>
          <a:p>
            <a:endParaRPr lang="en-US" sz="900" dirty="0" smtClean="0"/>
          </a:p>
          <a:p>
            <a:r>
              <a:rPr lang="en-US" sz="900" dirty="0" smtClean="0"/>
              <a:t>Safety features</a:t>
            </a:r>
          </a:p>
          <a:p>
            <a:pPr marL="171450" indent="-171450">
              <a:buFontTx/>
              <a:buChar char="-"/>
            </a:pPr>
            <a:r>
              <a:rPr lang="en-US" sz="900" dirty="0" smtClean="0"/>
              <a:t>Separate supply voltage inputs for driver and digital logic – driver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supply voltage may be switched off externally while supply for </a:t>
            </a:r>
          </a:p>
          <a:p>
            <a:r>
              <a:rPr lang="en-US" sz="900" dirty="0"/>
              <a:t> </a:t>
            </a:r>
            <a:r>
              <a:rPr lang="en-US" sz="900" dirty="0" smtClean="0"/>
              <a:t>        digital logic and therefore digital logic remains active</a:t>
            </a:r>
          </a:p>
          <a:p>
            <a:endParaRPr lang="en-US" sz="900" dirty="0" smtClean="0"/>
          </a:p>
          <a:p>
            <a:r>
              <a:rPr lang="en-US" sz="900" dirty="0" smtClean="0"/>
              <a:t>Software</a:t>
            </a:r>
          </a:p>
          <a:p>
            <a:r>
              <a:rPr lang="en-US" sz="900" dirty="0" smtClean="0"/>
              <a:t>TMCL: standalone operation or remote controlled operation,</a:t>
            </a:r>
          </a:p>
          <a:p>
            <a:r>
              <a:rPr lang="en-US" sz="900" dirty="0" smtClean="0"/>
              <a:t>   program memory (non volatile) for up to 2048 TMCL commands, and</a:t>
            </a:r>
          </a:p>
          <a:p>
            <a:r>
              <a:rPr lang="en-US" sz="900" dirty="0" smtClean="0"/>
              <a:t>   PC-based application development software TMCL-IDE available for free.</a:t>
            </a:r>
            <a:endParaRPr lang="en-US" sz="900" dirty="0"/>
          </a:p>
        </p:txBody>
      </p:sp>
      <p:pic>
        <p:nvPicPr>
          <p:cNvPr id="10" name="Picture 9" descr="PD-1160_ShortSpec 1 .pdf - Adobe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34356" r="54001" b="39254"/>
          <a:stretch/>
        </p:blipFill>
        <p:spPr>
          <a:xfrm>
            <a:off x="152400" y="3505200"/>
            <a:ext cx="339566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18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85_001.pdf - Mozilla Firefox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4" t="20879" r="4460" b="21787"/>
          <a:stretch/>
        </p:blipFill>
        <p:spPr>
          <a:xfrm>
            <a:off x="1219200" y="1706880"/>
            <a:ext cx="6035040" cy="393192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096000" y="46482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8229600" cy="490193"/>
          </a:xfrm>
        </p:spPr>
        <p:txBody>
          <a:bodyPr/>
          <a:lstStyle/>
          <a:p>
            <a:r>
              <a:rPr lang="en-US" sz="2400" b="1" dirty="0" smtClean="0"/>
              <a:t>High torque at start up and low ripple torque at speed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22530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3200"/>
            <a:ext cx="8229600" cy="609600"/>
          </a:xfrm>
        </p:spPr>
        <p:txBody>
          <a:bodyPr/>
          <a:lstStyle/>
          <a:p>
            <a:r>
              <a:rPr lang="en-US" sz="3200" dirty="0" smtClean="0"/>
              <a:t>Additional Questions?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16288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762000" y="1758176"/>
            <a:ext cx="3429000" cy="2502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9May2014</a:t>
            </a:r>
          </a:p>
          <a:p>
            <a:pPr marL="0" indent="0">
              <a:lnSpc>
                <a:spcPct val="115000"/>
              </a:lnSpc>
              <a:buNone/>
            </a:pP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Preliminary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Design Concepts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Technical Issues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Exhibit interfaces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Suspension Framework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Animation Platform</a:t>
            </a:r>
          </a:p>
          <a:p>
            <a:pPr marL="1143000" marR="0" lvl="2" indent="-228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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Scaled ROV Model</a:t>
            </a:r>
          </a:p>
          <a:p>
            <a:pPr marL="742950" lvl="1" indent="-285750">
              <a:lnSpc>
                <a:spcPct val="115000"/>
              </a:lnSpc>
              <a:spcBef>
                <a:spcPts val="0"/>
              </a:spcBef>
              <a:buClr>
                <a:srgbClr val="0F6FC6"/>
              </a:buClr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Update on MBA exhibit space and film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48199" y="1676400"/>
            <a:ext cx="3619517" cy="3706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18June2014</a:t>
            </a:r>
            <a:endParaRPr lang="en-US" sz="1200" b="1" dirty="0">
              <a:latin typeface="Calibri"/>
              <a:ea typeface="Calibri"/>
              <a:cs typeface="Times New Roman"/>
            </a:endParaRPr>
          </a:p>
          <a:p>
            <a:pPr marL="171450" indent="-1714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Critical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Detailed Design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Project Progress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Risk Management</a:t>
            </a:r>
          </a:p>
          <a:p>
            <a:pPr marL="742950" lvl="1" indent="-285750">
              <a:lnSpc>
                <a:spcPct val="115000"/>
              </a:lnSpc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Update on MBA Film, Console, Equipment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US" sz="1200" b="1" u="sng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01August2014</a:t>
            </a: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Final Design Review</a:t>
            </a:r>
          </a:p>
          <a:p>
            <a:pPr marL="742950" marR="0" lvl="1" indent="-2857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Component Testing and Interfacing</a:t>
            </a:r>
          </a:p>
          <a:p>
            <a:pPr marL="742950" lvl="1" indent="-285750">
              <a:lnSpc>
                <a:spcPct val="115000"/>
              </a:lnSpc>
              <a:buFont typeface="Courier New"/>
              <a:buChar char="o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Integration Details</a:t>
            </a:r>
          </a:p>
          <a:p>
            <a:pPr lvl="1">
              <a:lnSpc>
                <a:spcPct val="115000"/>
              </a:lnSpc>
            </a:pP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1200" b="1" u="sng" dirty="0" smtClean="0">
                <a:latin typeface="Calibri"/>
                <a:ea typeface="Calibri"/>
                <a:cs typeface="Times New Roman"/>
              </a:rPr>
              <a:t>29August2014</a:t>
            </a:r>
            <a:endParaRPr lang="en-US" sz="1200" b="1" dirty="0" smtClean="0">
              <a:latin typeface="Calibri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Symbol"/>
              <a:buChar char=""/>
            </a:pPr>
            <a:r>
              <a:rPr lang="en-US" sz="1200" b="1" dirty="0" smtClean="0">
                <a:latin typeface="Calibri"/>
                <a:ea typeface="Calibri"/>
                <a:cs typeface="Times New Roman"/>
              </a:rPr>
              <a:t>Delivery to MBA of Animated ROV Assembly</a:t>
            </a:r>
            <a:endParaRPr lang="en-US" sz="1200" b="1" dirty="0">
              <a:latin typeface="Calibri"/>
              <a:ea typeface="Calibri"/>
              <a:cs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343400" y="1752600"/>
            <a:ext cx="76200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419600" y="1752600"/>
            <a:ext cx="76200" cy="3581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2667261" y="5562600"/>
            <a:ext cx="350467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 smtClean="0">
                <a:latin typeface="Calibri"/>
                <a:ea typeface="Calibri"/>
                <a:cs typeface="Times New Roman"/>
              </a:rPr>
              <a:t>MBARI budget for project: $10,000</a:t>
            </a:r>
            <a:endParaRPr lang="en-US" b="1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9925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5" t="24744" r="32990" b="23614"/>
          <a:stretch/>
        </p:blipFill>
        <p:spPr>
          <a:xfrm>
            <a:off x="1126272" y="3741130"/>
            <a:ext cx="3276600" cy="1906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1" t="61865" r="11397" b="3850"/>
          <a:stretch/>
        </p:blipFill>
        <p:spPr>
          <a:xfrm>
            <a:off x="1142999" y="2366171"/>
            <a:ext cx="3051877" cy="13224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2" y="838200"/>
            <a:ext cx="8229600" cy="642593"/>
          </a:xfrm>
        </p:spPr>
        <p:txBody>
          <a:bodyPr/>
          <a:lstStyle/>
          <a:p>
            <a:r>
              <a:rPr lang="en-US" sz="3600" dirty="0" smtClean="0"/>
              <a:t>Scale Model of ROV Dock Ricketts</a:t>
            </a:r>
            <a:endParaRPr lang="en-US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9" t="10599" r="27639" b="3496"/>
          <a:stretch/>
        </p:blipFill>
        <p:spPr bwMode="auto">
          <a:xfrm>
            <a:off x="4495800" y="3124200"/>
            <a:ext cx="1905000" cy="17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74147" y="2327142"/>
            <a:ext cx="1024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Foam Pack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1828800" y="5509015"/>
            <a:ext cx="6713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Frame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6172200" y="4171102"/>
            <a:ext cx="16056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Camera/Light Bar </a:t>
            </a:r>
          </a:p>
          <a:p>
            <a:r>
              <a:rPr lang="en-US" sz="1400" dirty="0"/>
              <a:t>a</a:t>
            </a:r>
            <a:r>
              <a:rPr lang="en-US" sz="1400" dirty="0" smtClean="0"/>
              <a:t>nd Components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2500138" y="5928584"/>
            <a:ext cx="45929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Not Shown (large electronics Housings, Thrusters, Tubing, Wiring, etc.)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79681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9588" y="762000"/>
            <a:ext cx="3743292" cy="718793"/>
          </a:xfrm>
        </p:spPr>
        <p:txBody>
          <a:bodyPr/>
          <a:lstStyle/>
          <a:p>
            <a:r>
              <a:rPr lang="en-US" sz="4800" dirty="0" smtClean="0"/>
              <a:t>ROV Frame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83" t="25640" r="31544" b="23373"/>
          <a:stretch/>
        </p:blipFill>
        <p:spPr>
          <a:xfrm>
            <a:off x="1916516" y="1931432"/>
            <a:ext cx="4526280" cy="25146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792816" y="4938420"/>
            <a:ext cx="3108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6063 -T5 Aluminum Channel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~ 56#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6412316" y="4065032"/>
            <a:ext cx="228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259916" y="2541032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6526616" y="3379232"/>
            <a:ext cx="0" cy="685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526616" y="2541032"/>
            <a:ext cx="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810086" y="4401427"/>
            <a:ext cx="293370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1764116" y="3730495"/>
            <a:ext cx="217171" cy="38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764116" y="3768594"/>
            <a:ext cx="914400" cy="296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3059516" y="4188391"/>
            <a:ext cx="805815" cy="239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278716" y="4394922"/>
            <a:ext cx="381000" cy="120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336116" y="4098485"/>
            <a:ext cx="381000" cy="1208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4469216" y="4362212"/>
            <a:ext cx="876300" cy="931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939524" y="4188391"/>
            <a:ext cx="701392" cy="919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378345" y="4098896"/>
            <a:ext cx="64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35.3”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2530192" y="397422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58.6”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6204348" y="2998232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21.6”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583614" y="5860151"/>
            <a:ext cx="3752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1” x 1.5” x 0.13” channel, 0.487 #/ft.</a:t>
            </a:r>
          </a:p>
          <a:p>
            <a:r>
              <a:rPr lang="en-US" dirty="0" smtClean="0"/>
              <a:t>2” x 0.88” x 0.13” channel, 0.567 #/ft.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6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9099" y="685800"/>
            <a:ext cx="4191000" cy="794993"/>
          </a:xfrm>
        </p:spPr>
        <p:txBody>
          <a:bodyPr/>
          <a:lstStyle/>
          <a:p>
            <a:r>
              <a:rPr lang="en-US" dirty="0" smtClean="0"/>
              <a:t>ROV FOAM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818172" y="4495800"/>
            <a:ext cx="4267200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Advantages	/Applications</a:t>
            </a:r>
          </a:p>
          <a:p>
            <a:endParaRPr lang="en-US" sz="1200" dirty="0" smtClean="0"/>
          </a:p>
          <a:p>
            <a:r>
              <a:rPr lang="en-US" sz="1200" dirty="0" smtClean="0"/>
              <a:t>    Fine cell structure supports very smooth finishes</a:t>
            </a:r>
          </a:p>
          <a:p>
            <a:r>
              <a:rPr lang="en-US" sz="1200" dirty="0" smtClean="0"/>
              <a:t>    Closed-cell foam does not absorb water or moisture</a:t>
            </a:r>
          </a:p>
          <a:p>
            <a:r>
              <a:rPr lang="en-US" sz="1200" dirty="0" smtClean="0"/>
              <a:t>    Easily painted and bonded</a:t>
            </a:r>
          </a:p>
          <a:p>
            <a:r>
              <a:rPr lang="en-US" sz="1200" dirty="0" smtClean="0"/>
              <a:t>    Economical and versatile</a:t>
            </a:r>
          </a:p>
          <a:p>
            <a:r>
              <a:rPr lang="en-US" sz="1200" dirty="0" smtClean="0"/>
              <a:t>    Dimensionally stable – will not warp, twist or bow</a:t>
            </a:r>
          </a:p>
          <a:p>
            <a:r>
              <a:rPr lang="en-US" sz="1200" dirty="0" smtClean="0"/>
              <a:t>    Grain-free surface</a:t>
            </a:r>
          </a:p>
          <a:p>
            <a:r>
              <a:rPr lang="en-US" sz="1200" dirty="0" smtClean="0"/>
              <a:t>    Easily shaped with a variety of cutting processes</a:t>
            </a:r>
          </a:p>
          <a:p>
            <a:r>
              <a:rPr lang="en-US" sz="1200" dirty="0" smtClean="0"/>
              <a:t>    Prototype models</a:t>
            </a:r>
          </a:p>
          <a:p>
            <a:r>
              <a:rPr lang="en-US" sz="1400" dirty="0" smtClean="0"/>
              <a:t>    </a:t>
            </a:r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619578" y="4834354"/>
            <a:ext cx="351160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Rigid Polyurethane Foam  </a:t>
            </a:r>
          </a:p>
          <a:p>
            <a:r>
              <a:rPr lang="en-US" dirty="0" smtClean="0"/>
              <a:t>(General Plastics FR-7104)</a:t>
            </a:r>
          </a:p>
          <a:p>
            <a:endParaRPr lang="en-US" dirty="0"/>
          </a:p>
          <a:p>
            <a:r>
              <a:rPr lang="en-US" dirty="0" smtClean="0"/>
              <a:t>Density  4#/</a:t>
            </a:r>
            <a:r>
              <a:rPr lang="en-US" dirty="0" err="1" smtClean="0"/>
              <a:t>cu.ft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Compressive Strength   31 – 77 psi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7" t="36136" r="28991" b="28745"/>
          <a:stretch/>
        </p:blipFill>
        <p:spPr>
          <a:xfrm>
            <a:off x="2541649" y="2036959"/>
            <a:ext cx="3342035" cy="154874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33412" y="3930535"/>
            <a:ext cx="2143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13.6 </a:t>
            </a:r>
            <a:r>
              <a:rPr lang="en-US" dirty="0"/>
              <a:t>c</a:t>
            </a:r>
            <a:r>
              <a:rPr lang="en-US" dirty="0" smtClean="0"/>
              <a:t>u. ft. -   ~54.4#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838444" y="4321050"/>
            <a:ext cx="2133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2181496" y="3018664"/>
            <a:ext cx="3633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2181496" y="2362601"/>
            <a:ext cx="4150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172668" y="3025169"/>
            <a:ext cx="3810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155664" y="3610051"/>
            <a:ext cx="533400" cy="1096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2295579" y="2362601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2295579" y="2872211"/>
            <a:ext cx="0" cy="1464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181496" y="3101369"/>
            <a:ext cx="816362" cy="2655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3526866" y="3493933"/>
            <a:ext cx="685800" cy="194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4608217" y="3578462"/>
            <a:ext cx="436881" cy="11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5820724" y="3284508"/>
            <a:ext cx="436881" cy="110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4902858" y="3578462"/>
            <a:ext cx="457200" cy="890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5969659" y="3353201"/>
            <a:ext cx="152399" cy="275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364154" y="3284508"/>
            <a:ext cx="644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35.3”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997858" y="3243850"/>
            <a:ext cx="4651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61”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957421" y="2515001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14.6”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65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458200" cy="685800"/>
          </a:xfrm>
        </p:spPr>
        <p:txBody>
          <a:bodyPr/>
          <a:lstStyle/>
          <a:p>
            <a:r>
              <a:rPr lang="en-US" sz="4000" b="1" dirty="0" smtClean="0"/>
              <a:t>Camera/Light Frame and Components</a:t>
            </a:r>
            <a:endParaRPr lang="en-US" sz="40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3" t="8176" r="25666" b="4973"/>
          <a:stretch/>
        </p:blipFill>
        <p:spPr>
          <a:xfrm>
            <a:off x="2182091" y="1676400"/>
            <a:ext cx="3992880" cy="34604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000" y="5334000"/>
            <a:ext cx="310283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Camera/Light Frame</a:t>
            </a:r>
          </a:p>
          <a:p>
            <a:endParaRPr lang="en-US" dirty="0"/>
          </a:p>
          <a:p>
            <a:r>
              <a:rPr lang="en-US" dirty="0" smtClean="0"/>
              <a:t>1” x 1” x 0.13”  6063 Aluminum</a:t>
            </a:r>
          </a:p>
          <a:p>
            <a:r>
              <a:rPr lang="en-US" dirty="0" smtClean="0"/>
              <a:t>~ 10-12 #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486400" y="5316682"/>
            <a:ext cx="350230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Components</a:t>
            </a:r>
          </a:p>
          <a:p>
            <a:r>
              <a:rPr lang="en-US" dirty="0" smtClean="0"/>
              <a:t>  - Rapid Prototyped (3D Printed)</a:t>
            </a:r>
          </a:p>
          <a:p>
            <a:r>
              <a:rPr lang="en-US" dirty="0" smtClean="0"/>
              <a:t>  - Fabricated</a:t>
            </a:r>
            <a:endParaRPr lang="en-US" dirty="0"/>
          </a:p>
          <a:p>
            <a:r>
              <a:rPr lang="en-US" dirty="0" smtClean="0"/>
              <a:t>Estimated weight -- TBD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389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9355" y="533400"/>
            <a:ext cx="4038600" cy="947393"/>
          </a:xfrm>
        </p:spPr>
        <p:txBody>
          <a:bodyPr/>
          <a:lstStyle/>
          <a:p>
            <a:r>
              <a:rPr lang="en-US" sz="2800" b="1" u="sng" dirty="0" smtClean="0"/>
              <a:t>Scaled Component </a:t>
            </a:r>
            <a:br>
              <a:rPr lang="en-US" sz="2800" b="1" u="sng" dirty="0" smtClean="0"/>
            </a:br>
            <a:r>
              <a:rPr lang="en-US" sz="2800" b="1" u="sng" dirty="0" smtClean="0"/>
              <a:t>Fabrication</a:t>
            </a: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1" t="4819" r="35006" b="12199"/>
          <a:stretch/>
        </p:blipFill>
        <p:spPr>
          <a:xfrm>
            <a:off x="409940" y="2202180"/>
            <a:ext cx="2568787" cy="2819400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2" t="6509" r="-1282" b="1626"/>
          <a:stretch/>
        </p:blipFill>
        <p:spPr bwMode="auto">
          <a:xfrm>
            <a:off x="6911340" y="2236816"/>
            <a:ext cx="1165860" cy="2454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2890_001.pdf - Mozilla Firefox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6" t="25335" r="45960" b="23998"/>
          <a:stretch/>
        </p:blipFill>
        <p:spPr>
          <a:xfrm>
            <a:off x="3617273" y="1524000"/>
            <a:ext cx="1676400" cy="31851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13763" y="1481635"/>
            <a:ext cx="214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ProJet</a:t>
            </a:r>
            <a:r>
              <a:rPr lang="en-US" dirty="0" smtClean="0"/>
              <a:t> 3500 </a:t>
            </a:r>
            <a:r>
              <a:rPr lang="en-US" dirty="0" err="1" smtClean="0"/>
              <a:t>HDMax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289963" y="1850967"/>
            <a:ext cx="20690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347595" y="5204460"/>
            <a:ext cx="608990" cy="56388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956585" y="5204460"/>
            <a:ext cx="608990" cy="5638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1582893" y="5204460"/>
            <a:ext cx="608990" cy="56388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316422" y="5768340"/>
            <a:ext cx="608990" cy="5638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973903" y="5782887"/>
            <a:ext cx="608990" cy="56388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t="5950" r="28995" b="4154"/>
          <a:stretch/>
        </p:blipFill>
        <p:spPr>
          <a:xfrm>
            <a:off x="1582893" y="5782887"/>
            <a:ext cx="608990" cy="56388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17273" y="4709160"/>
            <a:ext cx="16845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Build Envelope</a:t>
            </a:r>
          </a:p>
          <a:p>
            <a:r>
              <a:rPr lang="en-US" dirty="0" smtClean="0"/>
              <a:t>16” x 14” x 16”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677290" y="4697154"/>
            <a:ext cx="16886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Build Envelope</a:t>
            </a:r>
          </a:p>
          <a:p>
            <a:r>
              <a:rPr lang="en-US" dirty="0" smtClean="0"/>
              <a:t>11.75” x 7.3” x 8”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523893" y="5526218"/>
            <a:ext cx="17697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Materials</a:t>
            </a:r>
          </a:p>
          <a:p>
            <a:r>
              <a:rPr lang="en-US" sz="1600" b="1" dirty="0" smtClean="0"/>
              <a:t>-- ABS</a:t>
            </a:r>
          </a:p>
          <a:p>
            <a:r>
              <a:rPr lang="en-US" sz="1600" b="1" dirty="0" smtClean="0"/>
              <a:t>-- Polycarbonate</a:t>
            </a:r>
          </a:p>
          <a:p>
            <a:r>
              <a:rPr lang="en-US" sz="1600" b="1" dirty="0" smtClean="0"/>
              <a:t>-- </a:t>
            </a:r>
            <a:r>
              <a:rPr lang="en-US" sz="1600" b="1" dirty="0" err="1" smtClean="0"/>
              <a:t>Ultem</a:t>
            </a:r>
            <a:endParaRPr lang="en-US" sz="16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6289963" y="5649328"/>
            <a:ext cx="21964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Materials</a:t>
            </a:r>
          </a:p>
          <a:p>
            <a:r>
              <a:rPr lang="en-US" sz="1600" b="1" dirty="0" smtClean="0"/>
              <a:t>-- </a:t>
            </a:r>
            <a:r>
              <a:rPr lang="en-US" sz="1600" b="1" dirty="0" err="1" smtClean="0"/>
              <a:t>Visijet</a:t>
            </a:r>
            <a:r>
              <a:rPr lang="en-US" sz="1600" b="1" dirty="0" smtClean="0"/>
              <a:t> Crystal </a:t>
            </a:r>
          </a:p>
          <a:p>
            <a:r>
              <a:rPr lang="en-US" sz="1600" b="1" dirty="0"/>
              <a:t> </a:t>
            </a:r>
            <a:r>
              <a:rPr lang="en-US" sz="1600" b="1" dirty="0" smtClean="0"/>
              <a:t>     (</a:t>
            </a:r>
            <a:r>
              <a:rPr lang="en-US" sz="1000" b="1" dirty="0" smtClean="0"/>
              <a:t>curable urethane acrylate</a:t>
            </a:r>
            <a:r>
              <a:rPr lang="en-US" sz="1600" b="1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6434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8" t="4199" r="28162" b="4427"/>
          <a:stretch/>
        </p:blipFill>
        <p:spPr>
          <a:xfrm>
            <a:off x="153910" y="2514600"/>
            <a:ext cx="3198890" cy="28989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010" y="762000"/>
            <a:ext cx="8229600" cy="1143000"/>
          </a:xfrm>
        </p:spPr>
        <p:txBody>
          <a:bodyPr/>
          <a:lstStyle/>
          <a:p>
            <a:r>
              <a:rPr lang="en-US" dirty="0" smtClean="0"/>
              <a:t>Rotating Thruster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2209801"/>
            <a:ext cx="5674923" cy="31564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4616863"/>
            <a:ext cx="1111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Propeller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190261" y="2699266"/>
            <a:ext cx="2810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Thruster Shroud and Body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7010400" y="5366267"/>
            <a:ext cx="1665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Pittman Motor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5" idx="3"/>
          </p:cNvCxnSpPr>
          <p:nvPr/>
        </p:nvCxnSpPr>
        <p:spPr>
          <a:xfrm flipV="1">
            <a:off x="4463810" y="4661727"/>
            <a:ext cx="907558" cy="13980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5676440" y="2775466"/>
            <a:ext cx="491520" cy="633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6190261" y="2883932"/>
            <a:ext cx="318971" cy="7736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1"/>
          </p:cNvCxnSpPr>
          <p:nvPr/>
        </p:nvCxnSpPr>
        <p:spPr>
          <a:xfrm flipH="1" flipV="1">
            <a:off x="5829760" y="4070867"/>
            <a:ext cx="1180640" cy="148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88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9693</TotalTime>
  <Words>1155</Words>
  <Application>Microsoft Office PowerPoint</Application>
  <PresentationFormat>On-screen Show (4:3)</PresentationFormat>
  <Paragraphs>275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MBA/MBARI AMP Exhibit PDR</vt:lpstr>
      <vt:lpstr>Tasks for MBARI </vt:lpstr>
      <vt:lpstr>PowerPoint Presentation</vt:lpstr>
      <vt:lpstr>Scale Model of ROV Dock Ricketts</vt:lpstr>
      <vt:lpstr>ROV Frame</vt:lpstr>
      <vt:lpstr>ROV FOAM</vt:lpstr>
      <vt:lpstr>Camera/Light Frame and Components</vt:lpstr>
      <vt:lpstr>Scaled Component  Fabrication</vt:lpstr>
      <vt:lpstr>Rotating Thruster</vt:lpstr>
      <vt:lpstr>Thruster Motors</vt:lpstr>
      <vt:lpstr>Planetary Gearbox Reduction</vt:lpstr>
      <vt:lpstr>Preliminary Illustration of ROV and Animation Platform</vt:lpstr>
      <vt:lpstr>Rotation / Animation Platform</vt:lpstr>
      <vt:lpstr>Rotational Sub-Assembly</vt:lpstr>
      <vt:lpstr>Off-the-Shelf Gearheads </vt:lpstr>
      <vt:lpstr>Plan for vehicle lift Off-the-Shelf Gearheads</vt:lpstr>
      <vt:lpstr>Why a 4 inch drum? </vt:lpstr>
      <vt:lpstr>4 pick up points on ROV</vt:lpstr>
      <vt:lpstr>24 Volt power supply</vt:lpstr>
      <vt:lpstr>PowerPoint Presentation</vt:lpstr>
      <vt:lpstr>Stepper Motors and Controllers</vt:lpstr>
      <vt:lpstr>High torque at start up and low ripple torque at speed</vt:lpstr>
      <vt:lpstr>Additional Questions?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MBA/MBARI AMP Exhibit PDR</dc:title>
  <dc:creator>meteor</dc:creator>
  <cp:lastModifiedBy>meteor</cp:lastModifiedBy>
  <cp:revision>81</cp:revision>
  <dcterms:created xsi:type="dcterms:W3CDTF">2014-05-01T22:25:03Z</dcterms:created>
  <dcterms:modified xsi:type="dcterms:W3CDTF">2014-05-09T16:35:14Z</dcterms:modified>
</cp:coreProperties>
</file>