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39"/>
  </p:notesMasterIdLst>
  <p:sldIdLst>
    <p:sldId id="359" r:id="rId2"/>
    <p:sldId id="383" r:id="rId3"/>
    <p:sldId id="391" r:id="rId4"/>
    <p:sldId id="384" r:id="rId5"/>
    <p:sldId id="380" r:id="rId6"/>
    <p:sldId id="389" r:id="rId7"/>
    <p:sldId id="408" r:id="rId8"/>
    <p:sldId id="400" r:id="rId9"/>
    <p:sldId id="401" r:id="rId10"/>
    <p:sldId id="394" r:id="rId11"/>
    <p:sldId id="397" r:id="rId12"/>
    <p:sldId id="398" r:id="rId13"/>
    <p:sldId id="396" r:id="rId14"/>
    <p:sldId id="399" r:id="rId15"/>
    <p:sldId id="407" r:id="rId16"/>
    <p:sldId id="410" r:id="rId17"/>
    <p:sldId id="405" r:id="rId18"/>
    <p:sldId id="406" r:id="rId19"/>
    <p:sldId id="402" r:id="rId20"/>
    <p:sldId id="403" r:id="rId21"/>
    <p:sldId id="404" r:id="rId22"/>
    <p:sldId id="392" r:id="rId23"/>
    <p:sldId id="387" r:id="rId24"/>
    <p:sldId id="386" r:id="rId25"/>
    <p:sldId id="385" r:id="rId26"/>
    <p:sldId id="381" r:id="rId27"/>
    <p:sldId id="382" r:id="rId28"/>
    <p:sldId id="390" r:id="rId29"/>
    <p:sldId id="388" r:id="rId30"/>
    <p:sldId id="379" r:id="rId31"/>
    <p:sldId id="393" r:id="rId32"/>
    <p:sldId id="370" r:id="rId33"/>
    <p:sldId id="376" r:id="rId34"/>
    <p:sldId id="377" r:id="rId35"/>
    <p:sldId id="378" r:id="rId36"/>
    <p:sldId id="395" r:id="rId37"/>
    <p:sldId id="409" r:id="rId38"/>
  </p:sldIdLst>
  <p:sldSz cx="9144000" cy="6858000" type="screen4x3"/>
  <p:notesSz cx="6997700" cy="9271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FFCC00"/>
    <a:srgbClr val="FFFF66"/>
    <a:srgbClr val="FFFF00"/>
    <a:srgbClr val="FF00FF"/>
    <a:srgbClr val="CC0000"/>
    <a:srgbClr val="FF3300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62" autoAdjust="0"/>
    <p:restoredTop sz="94648" autoAdjust="0"/>
  </p:normalViewPr>
  <p:slideViewPr>
    <p:cSldViewPr snapToGrid="0">
      <p:cViewPr varScale="1">
        <p:scale>
          <a:sx n="167" d="100"/>
          <a:sy n="167" d="100"/>
        </p:scale>
        <p:origin x="-16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-1968" y="-90"/>
      </p:cViewPr>
      <p:guideLst>
        <p:guide orient="horz" pos="2919"/>
        <p:guide pos="22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0538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t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7163" y="0"/>
            <a:ext cx="303053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endParaRPr lang="en-US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5325"/>
            <a:ext cx="4635500" cy="347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450" y="4403725"/>
            <a:ext cx="5130800" cy="417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7450"/>
            <a:ext cx="3030538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b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7163" y="8807450"/>
            <a:ext cx="303053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fld id="{AEE7DA5F-C219-4423-BE90-8EAEE25EEEE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6269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7863" y="1266825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017838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400"/>
            </a:lvl1pPr>
          </a:lstStyle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FC58A76-8DDF-4123-A11A-D5149DC683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844654-251B-4BC5-8D43-0C9ED6576E7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831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85738"/>
            <a:ext cx="1944688" cy="59261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863" y="185738"/>
            <a:ext cx="5684837" cy="59261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FE592C-5600-4E23-95E7-CF4B71BD474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35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6979BC-FEEE-4319-BDEC-9EE1DD4D4A8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250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1470E1-715A-4CEF-853C-6B11C11F3C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500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863" y="1204913"/>
            <a:ext cx="3810000" cy="4906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263" y="1204913"/>
            <a:ext cx="3810000" cy="4906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E5E150-84CB-49B9-8B9A-983E923F4E4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950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C6FC3B-E250-4D79-A7AC-66203FDDEDF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121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19A620-2D5B-4136-B845-C14F62952C5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394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43F6EC-4610-46FF-B164-1601F3F0CCD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801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FC82FB-C653-45C5-B949-2342E0A2D6E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5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DDAA58-C688-4EC2-9616-9ED3393077E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892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95325" y="185738"/>
            <a:ext cx="7764463" cy="89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7863" y="1204913"/>
            <a:ext cx="7772400" cy="490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en-US"/>
              <a:t>RSM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3FFFC43-3D59-4A9F-BEB5-481DB6E6142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 flipH="1" flipV="1">
            <a:off x="784225" y="914400"/>
            <a:ext cx="8359775" cy="4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3292" y="1266825"/>
            <a:ext cx="8362462" cy="1143000"/>
          </a:xfrm>
        </p:spPr>
        <p:txBody>
          <a:bodyPr/>
          <a:lstStyle/>
          <a:p>
            <a:r>
              <a:rPr lang="en-US" dirty="0" smtClean="0"/>
              <a:t>Vehicle Control And Stability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19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Buoyancy is Difficult to Measure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But speed is easy to measure with the </a:t>
            </a:r>
            <a:r>
              <a:rPr lang="en-US" dirty="0" err="1" smtClean="0"/>
              <a:t>Dvl</a:t>
            </a:r>
            <a:r>
              <a:rPr lang="en-US" dirty="0" smtClean="0"/>
              <a:t>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Flip the problem: </a:t>
            </a:r>
          </a:p>
          <a:p>
            <a:pPr lvl="1"/>
            <a:r>
              <a:rPr lang="en-US" dirty="0" smtClean="0"/>
              <a:t>Assume constant worst-case speed of .5 m/s, vary buoyancy.</a:t>
            </a:r>
          </a:p>
          <a:p>
            <a:r>
              <a:rPr lang="en-US" dirty="0" smtClean="0"/>
              <a:t>Review: what are we trying to determine?</a:t>
            </a:r>
          </a:p>
          <a:p>
            <a:pPr lvl="1"/>
            <a:r>
              <a:rPr lang="en-US" dirty="0" smtClean="0"/>
              <a:t>How much buoyancy before the </a:t>
            </a:r>
            <a:r>
              <a:rPr lang="en-US" dirty="0" err="1" smtClean="0"/>
              <a:t>Auv</a:t>
            </a:r>
            <a:r>
              <a:rPr lang="en-US" dirty="0" smtClean="0"/>
              <a:t> can’t fly level?</a:t>
            </a:r>
          </a:p>
          <a:p>
            <a:pPr lvl="1"/>
            <a:r>
              <a:rPr lang="en-US" dirty="0" smtClean="0"/>
              <a:t>How much do body wings help?</a:t>
            </a:r>
          </a:p>
          <a:p>
            <a:pPr lvl="1"/>
            <a:r>
              <a:rPr lang="en-US" dirty="0" smtClean="0"/>
              <a:t>If body wings, how far aft?</a:t>
            </a:r>
          </a:p>
          <a:p>
            <a:pPr lvl="1"/>
            <a:r>
              <a:rPr lang="en-US" dirty="0" smtClean="0"/>
              <a:t>Winglets or not?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45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" y="991326"/>
            <a:ext cx="8669655" cy="55009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Bare Vehicle with Lights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363554" y="3352917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2.25 </a:t>
            </a:r>
            <a:r>
              <a:rPr lang="en-US" sz="1800" dirty="0" err="1" smtClean="0"/>
              <a:t>lbf</a:t>
            </a:r>
            <a:endParaRPr 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7598119" y="3352917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6.74 </a:t>
            </a:r>
            <a:r>
              <a:rPr lang="en-US" sz="1800" dirty="0" err="1" smtClean="0"/>
              <a:t>lbf</a:t>
            </a:r>
            <a:endParaRPr lang="en-US" sz="1800" dirty="0"/>
          </a:p>
        </p:txBody>
      </p:sp>
      <p:sp>
        <p:nvSpPr>
          <p:cNvPr id="10" name="TextBox 9"/>
          <p:cNvSpPr txBox="1"/>
          <p:nvPr/>
        </p:nvSpPr>
        <p:spPr>
          <a:xfrm>
            <a:off x="205740" y="1015901"/>
            <a:ext cx="26484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Guess: Hull stalls at ~10 Deg.</a:t>
            </a:r>
          </a:p>
          <a:p>
            <a:r>
              <a:rPr lang="en-US" sz="1600" dirty="0" smtClean="0"/>
              <a:t>2.25 </a:t>
            </a:r>
            <a:r>
              <a:rPr lang="en-US" sz="1600" dirty="0" err="1" smtClean="0"/>
              <a:t>lbf</a:t>
            </a:r>
            <a:r>
              <a:rPr lang="en-US" sz="1600" dirty="0" smtClean="0"/>
              <a:t> =&gt; 0.29-0.58 kg/m</a:t>
            </a:r>
            <a:r>
              <a:rPr lang="en-US" sz="1600" baseline="30000" dirty="0" smtClean="0"/>
              <a:t>3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104088" y="3357774"/>
            <a:ext cx="2421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Power analysis </a:t>
            </a:r>
            <a:r>
              <a:rPr lang="en-US" sz="1800" dirty="0"/>
              <a:t>carried over from LR AUV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sp>
        <p:nvSpPr>
          <p:cNvPr id="12" name="TextBox 11"/>
          <p:cNvSpPr txBox="1"/>
          <p:nvPr/>
        </p:nvSpPr>
        <p:spPr>
          <a:xfrm>
            <a:off x="6481789" y="3352917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4.50 </a:t>
            </a:r>
            <a:r>
              <a:rPr lang="en-US" sz="1800" dirty="0" err="1" smtClean="0"/>
              <a:t>lbf</a:t>
            </a:r>
            <a:endParaRPr lang="en-US" sz="1800" dirty="0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6126480" y="1600676"/>
            <a:ext cx="0" cy="17522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Connector 14"/>
          <p:cNvCxnSpPr/>
          <p:nvPr/>
        </p:nvCxnSpPr>
        <p:spPr bwMode="auto">
          <a:xfrm>
            <a:off x="3272790" y="1605533"/>
            <a:ext cx="0" cy="17522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184968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With Body Wings 37” Aft of Lifting Eye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" y="1022986"/>
            <a:ext cx="8693402" cy="514741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1450" y="960118"/>
            <a:ext cx="27320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Wing COL is 93 cm aft of </a:t>
            </a:r>
            <a:r>
              <a:rPr lang="en-US" sz="1600" dirty="0" err="1" smtClean="0"/>
              <a:t>c.g.</a:t>
            </a:r>
            <a:r>
              <a:rPr lang="en-US" sz="1600" dirty="0" smtClean="0"/>
              <a:t>;</a:t>
            </a:r>
          </a:p>
          <a:p>
            <a:r>
              <a:rPr lang="en-US" sz="1600" dirty="0" smtClean="0"/>
              <a:t>-81 cm from origin;</a:t>
            </a:r>
          </a:p>
          <a:p>
            <a:r>
              <a:rPr lang="en-US" sz="1600" dirty="0" smtClean="0"/>
              <a:t>40” aft of eye.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6892290" y="1597161"/>
            <a:ext cx="0" cy="17522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8"/>
          <p:cNvCxnSpPr/>
          <p:nvPr/>
        </p:nvCxnSpPr>
        <p:spPr bwMode="auto">
          <a:xfrm>
            <a:off x="2743200" y="1549241"/>
            <a:ext cx="0" cy="17522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765032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9064"/>
            <a:ext cx="9144000" cy="54142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1" y="191453"/>
            <a:ext cx="7922578" cy="898525"/>
          </a:xfrm>
        </p:spPr>
        <p:txBody>
          <a:bodyPr/>
          <a:lstStyle/>
          <a:p>
            <a:r>
              <a:rPr lang="en-US" dirty="0" smtClean="0"/>
              <a:t>With Body Wings at 37” and Winglets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13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7143750" y="1600675"/>
            <a:ext cx="0" cy="17522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Connector 7"/>
          <p:cNvCxnSpPr/>
          <p:nvPr/>
        </p:nvCxnSpPr>
        <p:spPr bwMode="auto">
          <a:xfrm>
            <a:off x="2331720" y="1600676"/>
            <a:ext cx="0" cy="17522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561721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6214"/>
            <a:ext cx="9144000" cy="54142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635" y="185738"/>
            <a:ext cx="7951153" cy="898525"/>
          </a:xfrm>
        </p:spPr>
        <p:txBody>
          <a:bodyPr/>
          <a:lstStyle/>
          <a:p>
            <a:r>
              <a:rPr lang="en-US" dirty="0" smtClean="0"/>
              <a:t>Body Wings 11” Aft of Eye and Winglets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71450" y="1057275"/>
            <a:ext cx="26743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Wing COL is 27 cm aft of </a:t>
            </a:r>
            <a:r>
              <a:rPr lang="en-US" sz="1600" dirty="0" err="1" smtClean="0"/>
              <a:t>c.g.</a:t>
            </a:r>
            <a:endParaRPr lang="en-US" sz="1600" dirty="0" smtClean="0"/>
          </a:p>
          <a:p>
            <a:r>
              <a:rPr lang="en-US" sz="1600" dirty="0" smtClean="0"/>
              <a:t>-15 cm from origin;</a:t>
            </a:r>
          </a:p>
          <a:p>
            <a:r>
              <a:rPr lang="en-US" sz="1600" dirty="0" smtClean="0"/>
              <a:t>14” aft of lifting eye</a:t>
            </a:r>
          </a:p>
        </p:txBody>
      </p:sp>
    </p:spTree>
    <p:extLst>
      <p:ext uri="{BB962C8B-B14F-4D97-AF65-F5344CB8AC3E}">
        <p14:creationId xmlns:p14="http://schemas.microsoft.com/office/powerpoint/2010/main" val="3461192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Stability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Vehicle depth control sluggish at .5 m/s.</a:t>
            </a:r>
          </a:p>
          <a:p>
            <a:r>
              <a:rPr lang="en-US" dirty="0" smtClean="0"/>
              <a:t>Lift ~ speed</a:t>
            </a:r>
            <a:r>
              <a:rPr lang="en-US" baseline="30000" dirty="0" smtClean="0"/>
              <a:t>2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At 1/3 the speed (.5 m/s) lifting surfaces produce 1/9 the lift.</a:t>
            </a:r>
          </a:p>
          <a:p>
            <a:pPr lvl="1"/>
            <a:r>
              <a:rPr lang="en-US" dirty="0" smtClean="0"/>
              <a:t>Control gains are a function of speed.</a:t>
            </a:r>
          </a:p>
          <a:p>
            <a:r>
              <a:rPr lang="en-US" dirty="0" smtClean="0"/>
              <a:t>Increase gains to speed time constants back up.</a:t>
            </a:r>
          </a:p>
          <a:p>
            <a:pPr lvl="1"/>
            <a:r>
              <a:rPr lang="en-US" dirty="0" smtClean="0"/>
              <a:t>Tentative set selected.</a:t>
            </a:r>
          </a:p>
          <a:p>
            <a:pPr lvl="1"/>
            <a:r>
              <a:rPr lang="en-US" dirty="0" smtClean="0"/>
              <a:t>Work in progress.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80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for Next Dive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293" y="1010603"/>
            <a:ext cx="7772400" cy="4906962"/>
          </a:xfrm>
        </p:spPr>
        <p:txBody>
          <a:bodyPr/>
          <a:lstStyle/>
          <a:p>
            <a:pPr marL="857250" lvl="1" indent="-457200">
              <a:buFont typeface="+mj-lt"/>
              <a:buAutoNum type="arabicPeriod"/>
            </a:pPr>
            <a:r>
              <a:rPr lang="en-US" dirty="0" smtClean="0"/>
              <a:t>See if it can hold depth at .5 m/s, with usual ballasting, with final nose.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 smtClean="0"/>
              <a:t>Test controllability in depth and heading.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 smtClean="0"/>
              <a:t>Test the above w/o wings with low buoyancy.</a:t>
            </a:r>
          </a:p>
          <a:p>
            <a:pPr marL="857250" lvl="1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458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Tentative Dive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293" y="1010603"/>
            <a:ext cx="7772400" cy="4906962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Vehicle:</a:t>
            </a:r>
          </a:p>
          <a:p>
            <a:pPr lvl="1"/>
            <a:r>
              <a:rPr lang="en-US" sz="1800" dirty="0" smtClean="0"/>
              <a:t>Ballasted as usual ~ 4.5 </a:t>
            </a:r>
            <a:r>
              <a:rPr lang="en-US" sz="1800" dirty="0" err="1" smtClean="0"/>
              <a:t>lbf</a:t>
            </a:r>
            <a:r>
              <a:rPr lang="en-US" sz="1800" dirty="0" smtClean="0"/>
              <a:t>.</a:t>
            </a:r>
          </a:p>
          <a:p>
            <a:pPr lvl="1"/>
            <a:r>
              <a:rPr lang="en-US" sz="1800" dirty="0" smtClean="0"/>
              <a:t>New nose with circular bar and lights.</a:t>
            </a:r>
          </a:p>
          <a:p>
            <a:pPr lvl="1"/>
            <a:r>
              <a:rPr lang="en-US" sz="1800" dirty="0" smtClean="0"/>
              <a:t>Wings 14” aft of lifting eye.</a:t>
            </a:r>
          </a:p>
          <a:p>
            <a:pPr lvl="1"/>
            <a:r>
              <a:rPr lang="en-US" sz="1800" dirty="0" smtClean="0"/>
              <a:t>Winglets on duct.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Launch and run: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1800" dirty="0" smtClean="0"/>
              <a:t>50m depth; .5 m/s, S&amp;L, step down 10m,  step back up.  Expect sluggish response.  This tests depth control.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1800" dirty="0" smtClean="0"/>
              <a:t>Repeat with higher control gains (TBD).  Should respond faster.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1800" dirty="0" smtClean="0"/>
              <a:t>Box run to test heading control.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Recover.  Remove winglets.  Possibly shift wings back.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Launch and run: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1600" dirty="0" smtClean="0"/>
              <a:t>Repeat depth step response. (2.1) 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1600" dirty="0" smtClean="0"/>
              <a:t>If necessary adjust gains, repeat.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1600" dirty="0" smtClean="0"/>
              <a:t>Box run or possibly out-and-back to test heading control.</a:t>
            </a:r>
          </a:p>
          <a:p>
            <a:pPr marL="857250" lvl="1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352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Tentative Dive Plan (</a:t>
            </a:r>
            <a:r>
              <a:rPr lang="en-US" dirty="0" err="1" smtClean="0"/>
              <a:t>con’t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293" y="1010603"/>
            <a:ext cx="7772400" cy="4906962"/>
          </a:xfrm>
        </p:spPr>
        <p:txBody>
          <a:bodyPr/>
          <a:lstStyle/>
          <a:p>
            <a:pPr marL="857250" lvl="1" indent="-457200">
              <a:buFont typeface="+mj-lt"/>
              <a:buAutoNum type="arabicPeriod" startAt="5"/>
            </a:pPr>
            <a:r>
              <a:rPr lang="en-US" dirty="0" smtClean="0"/>
              <a:t>Recover.  Remove wings. Redeploy.</a:t>
            </a:r>
          </a:p>
          <a:p>
            <a:pPr marL="1257300" lvl="2" indent="-457200">
              <a:buFont typeface="+mj-lt"/>
              <a:buAutoNum type="arabicPeriod"/>
            </a:pPr>
            <a:r>
              <a:rPr lang="en-US" dirty="0" smtClean="0"/>
              <a:t>Repeat step response to test depth control.</a:t>
            </a:r>
            <a:r>
              <a:rPr lang="en-US" dirty="0"/>
              <a:t> </a:t>
            </a:r>
            <a:r>
              <a:rPr lang="en-US" dirty="0" smtClean="0"/>
              <a:t>(2.1)</a:t>
            </a:r>
          </a:p>
          <a:p>
            <a:pPr marL="1257300" lvl="2" indent="-457200">
              <a:buFont typeface="+mj-lt"/>
              <a:buAutoNum type="arabicPeriod"/>
            </a:pPr>
            <a:r>
              <a:rPr lang="en-US" dirty="0" smtClean="0"/>
              <a:t>Adjust gains, repeat.</a:t>
            </a:r>
          </a:p>
          <a:p>
            <a:pPr marL="1257300" lvl="2" indent="-457200">
              <a:buFont typeface="+mj-lt"/>
              <a:buAutoNum type="arabicPeriod"/>
            </a:pPr>
            <a:r>
              <a:rPr lang="en-US" dirty="0" smtClean="0"/>
              <a:t>Test heading control.</a:t>
            </a:r>
          </a:p>
          <a:p>
            <a:pPr marL="857250" lvl="1" indent="-457200">
              <a:buFont typeface="+mj-lt"/>
              <a:buAutoNum type="arabicPeriod" startAt="5"/>
            </a:pPr>
            <a:r>
              <a:rPr lang="en-US" dirty="0" smtClean="0"/>
              <a:t>Recover. Hans adds lead to lower buoyancy as much as possible.</a:t>
            </a:r>
          </a:p>
          <a:p>
            <a:pPr marL="1257300" lvl="2" indent="-457200">
              <a:buFont typeface="+mj-lt"/>
              <a:buAutoNum type="arabicPeriod"/>
            </a:pPr>
            <a:r>
              <a:rPr lang="en-US" dirty="0" smtClean="0"/>
              <a:t>Repeat above three.</a:t>
            </a:r>
          </a:p>
          <a:p>
            <a:pPr marL="1257300" lvl="2" indent="-457200"/>
            <a:endParaRPr lang="en-US" dirty="0" smtClean="0"/>
          </a:p>
          <a:p>
            <a:pPr marL="857250" lvl="1" indent="-457200">
              <a:buFont typeface="+mj-lt"/>
              <a:buAutoNum type="arabicPeriod" startAt="5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1253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3354"/>
            <a:ext cx="9144000" cy="54142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Static Angles Versus Speed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28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Mostly Independent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1651" y="2162343"/>
            <a:ext cx="7772400" cy="1651242"/>
          </a:xfrm>
        </p:spPr>
        <p:txBody>
          <a:bodyPr/>
          <a:lstStyle/>
          <a:p>
            <a:pPr marL="457200" indent="-457200">
              <a:lnSpc>
                <a:spcPct val="300000"/>
              </a:lnSpc>
              <a:buFont typeface="+mj-lt"/>
              <a:buAutoNum type="arabicPeriod"/>
            </a:pPr>
            <a:r>
              <a:rPr lang="en-US" dirty="0" smtClean="0"/>
              <a:t>Low speed versus buoyancy.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Lights and bars on the bow destabilize the vehicle.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20 May 2014 </a:t>
            </a:r>
            <a:r>
              <a:rPr lang="en-US" dirty="0" err="1" smtClean="0"/>
              <a:t>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074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3359"/>
            <a:ext cx="9144000" cy="54142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Total Power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3411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6224"/>
            <a:ext cx="9144000" cy="54142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Propulsion Power </a:t>
            </a:r>
            <a:r>
              <a:rPr lang="en-US" dirty="0" err="1" smtClean="0"/>
              <a:t>Stackup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3989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052" y="2401813"/>
            <a:ext cx="7764463" cy="898525"/>
          </a:xfrm>
        </p:spPr>
        <p:txBody>
          <a:bodyPr/>
          <a:lstStyle/>
          <a:p>
            <a:r>
              <a:rPr lang="en-US" dirty="0" smtClean="0"/>
              <a:t>Problem #2</a:t>
            </a:r>
            <a:br>
              <a:rPr lang="en-US" dirty="0" smtClean="0"/>
            </a:br>
            <a:r>
              <a:rPr lang="en-US" dirty="0" smtClean="0"/>
              <a:t>Stability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6833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083" y="1838068"/>
            <a:ext cx="7858461" cy="46530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Adding drag or lift or both to the bow is destabilizing.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34471" y="1753495"/>
            <a:ext cx="162576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Ctd</a:t>
            </a:r>
            <a:r>
              <a:rPr lang="en-US" sz="1600" dirty="0" smtClean="0"/>
              <a:t> vehicle.</a:t>
            </a:r>
          </a:p>
          <a:p>
            <a:r>
              <a:rPr lang="en-US" sz="1600" dirty="0" smtClean="0"/>
              <a:t>Streamlined bars.</a:t>
            </a:r>
          </a:p>
          <a:p>
            <a:r>
              <a:rPr lang="en-US" sz="1600" dirty="0" smtClean="0"/>
              <a:t>With lights.</a:t>
            </a:r>
          </a:p>
          <a:p>
            <a:r>
              <a:rPr lang="en-US" sz="1600" dirty="0" smtClean="0">
                <a:solidFill>
                  <a:srgbClr val="FF0000"/>
                </a:solidFill>
              </a:rPr>
              <a:t>No Wings.</a:t>
            </a:r>
          </a:p>
          <a:p>
            <a:r>
              <a:rPr lang="en-US" sz="1600" dirty="0" smtClean="0"/>
              <a:t>4.5 </a:t>
            </a:r>
            <a:r>
              <a:rPr lang="en-US" sz="1600" dirty="0" err="1" smtClean="0"/>
              <a:t>lbf</a:t>
            </a:r>
            <a:r>
              <a:rPr lang="en-US" sz="1600" dirty="0" smtClean="0"/>
              <a:t> buoyant.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2862415" y="3474046"/>
            <a:ext cx="6383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1.4 m/s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4146968" y="3491637"/>
            <a:ext cx="5998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.45m/s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061277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Bars and Lights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Shape effects lift, drag and stability.</a:t>
            </a:r>
          </a:p>
          <a:p>
            <a:r>
              <a:rPr lang="en-US" dirty="0" smtClean="0"/>
              <a:t>Round bar adds drag but not lift:</a:t>
            </a:r>
          </a:p>
          <a:p>
            <a:pPr lvl="1"/>
            <a:r>
              <a:rPr lang="en-US" dirty="0" smtClean="0"/>
              <a:t>Not as destabilizing (less tendency to oscillate).</a:t>
            </a:r>
          </a:p>
          <a:p>
            <a:pPr lvl="1"/>
            <a:r>
              <a:rPr lang="en-US" dirty="0" smtClean="0"/>
              <a:t>Affects both vertical and horizontal plane equally.</a:t>
            </a:r>
          </a:p>
          <a:p>
            <a:pPr lvl="2"/>
            <a:r>
              <a:rPr lang="en-US" dirty="0" smtClean="0"/>
              <a:t>Assuming symmetry.</a:t>
            </a:r>
          </a:p>
          <a:p>
            <a:pPr lvl="1"/>
            <a:r>
              <a:rPr lang="en-US" dirty="0" smtClean="0"/>
              <a:t>Will consume more propulsion power.</a:t>
            </a:r>
          </a:p>
          <a:p>
            <a:pPr lvl="1"/>
            <a:r>
              <a:rPr lang="en-US" dirty="0" smtClean="0"/>
              <a:t>May increase the minimum speed due to absence of lift.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44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" y="1772559"/>
            <a:ext cx="9020175" cy="40767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9767" y="311375"/>
            <a:ext cx="7764463" cy="541867"/>
          </a:xfrm>
        </p:spPr>
        <p:txBody>
          <a:bodyPr/>
          <a:lstStyle/>
          <a:p>
            <a:r>
              <a:rPr lang="en-US" dirty="0" smtClean="0"/>
              <a:t>Free-Body Diagram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69333" y="1003726"/>
            <a:ext cx="56140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Steady-State Force and Moment </a:t>
            </a:r>
            <a:r>
              <a:rPr lang="en-US" dirty="0" smtClean="0"/>
              <a:t>Balance in </a:t>
            </a:r>
          </a:p>
          <a:p>
            <a:r>
              <a:rPr lang="en-US" dirty="0" smtClean="0"/>
              <a:t>Heave/Pitch </a:t>
            </a:r>
            <a:r>
              <a:rPr lang="en-US" dirty="0"/>
              <a:t>(Vertical Plane</a:t>
            </a:r>
            <a:r>
              <a:rPr lang="en-US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08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1204913"/>
            <a:ext cx="7922876" cy="490696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General Principle: </a:t>
            </a:r>
            <a:r>
              <a:rPr lang="en-US" i="1" dirty="0" smtClean="0"/>
              <a:t>More drag at the bow tends to destabilize the vehicle.</a:t>
            </a:r>
          </a:p>
          <a:p>
            <a:r>
              <a:rPr lang="en-US" dirty="0" smtClean="0"/>
              <a:t>Reduction of stability causes oscillation in depth and heading.</a:t>
            </a:r>
          </a:p>
          <a:p>
            <a:pPr lvl="1"/>
            <a:r>
              <a:rPr lang="en-US" dirty="0" smtClean="0"/>
              <a:t>Beware that </a:t>
            </a:r>
            <a:r>
              <a:rPr lang="en-US" dirty="0"/>
              <a:t>v</a:t>
            </a:r>
            <a:r>
              <a:rPr lang="en-US" dirty="0" smtClean="0"/>
              <a:t>ehicle rate limit will be imposed by camera.</a:t>
            </a:r>
          </a:p>
          <a:p>
            <a:r>
              <a:rPr lang="en-US" dirty="0" smtClean="0"/>
              <a:t>Winglets on duct may be necessary at lower speeds.</a:t>
            </a:r>
          </a:p>
          <a:p>
            <a:r>
              <a:rPr lang="en-US" dirty="0" smtClean="0"/>
              <a:t>Body wings mounted aft of the C.M. also increase stability.</a:t>
            </a:r>
          </a:p>
          <a:p>
            <a:r>
              <a:rPr lang="en-US" dirty="0" smtClean="0"/>
              <a:t>Analysis of natural frequencies + sea trials predict stability.</a:t>
            </a:r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3877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So Far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Sea-trial data and analysis to this point indicate both problems are solvable.</a:t>
            </a:r>
          </a:p>
          <a:p>
            <a:r>
              <a:rPr lang="en-US" dirty="0" smtClean="0"/>
              <a:t>Sea trials were performed with streamlined bars:</a:t>
            </a:r>
          </a:p>
          <a:p>
            <a:pPr lvl="1"/>
            <a:r>
              <a:rPr lang="en-US" dirty="0" smtClean="0"/>
              <a:t>Speeds below 1 m/s at typical ballasting (4 </a:t>
            </a:r>
            <a:r>
              <a:rPr lang="en-US" dirty="0" err="1" smtClean="0"/>
              <a:t>lbf</a:t>
            </a:r>
            <a:r>
              <a:rPr lang="en-US" dirty="0" smtClean="0"/>
              <a:t>) may require body wings to hold depth.</a:t>
            </a:r>
          </a:p>
          <a:p>
            <a:pPr lvl="1"/>
            <a:r>
              <a:rPr lang="en-US" dirty="0" smtClean="0"/>
              <a:t>Shifting wings aft increased stability.</a:t>
            </a:r>
          </a:p>
          <a:p>
            <a:pPr lvl="1"/>
            <a:r>
              <a:rPr lang="en-US" dirty="0" smtClean="0"/>
              <a:t>Significant loss of control with unmodified duct near .5 m/s.</a:t>
            </a:r>
          </a:p>
          <a:p>
            <a:pPr lvl="1"/>
            <a:r>
              <a:rPr lang="en-US" dirty="0" smtClean="0"/>
              <a:t>Winglets on duct improved control. Further improvements possible with algorithm adjustments.</a:t>
            </a:r>
          </a:p>
          <a:p>
            <a:r>
              <a:rPr lang="en-US" dirty="0" smtClean="0"/>
              <a:t>Further sea trials and analysis required for round bar.</a:t>
            </a:r>
          </a:p>
          <a:p>
            <a:r>
              <a:rPr lang="en-US" dirty="0" smtClean="0"/>
              <a:t>More accurate ballasting possible with 1-atm battery spheres versus pressure-tolerant batteries.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8457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Navigation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Navigation accuracy not better than water currents when DVL can’t see bottom.</a:t>
            </a:r>
          </a:p>
          <a:p>
            <a:r>
              <a:rPr lang="en-US" dirty="0" smtClean="0"/>
              <a:t>Will the vehicle get too close to a wall below 600m?</a:t>
            </a:r>
          </a:p>
          <a:p>
            <a:r>
              <a:rPr lang="en-US" dirty="0" smtClean="0"/>
              <a:t>Assume:</a:t>
            </a:r>
          </a:p>
          <a:p>
            <a:pPr lvl="1"/>
            <a:r>
              <a:rPr lang="en-US" dirty="0" smtClean="0"/>
              <a:t>330m transects</a:t>
            </a:r>
          </a:p>
          <a:p>
            <a:pPr lvl="1"/>
            <a:r>
              <a:rPr lang="en-US" dirty="0"/>
              <a:t>5</a:t>
            </a:r>
            <a:r>
              <a:rPr lang="en-US" dirty="0" smtClean="0"/>
              <a:t> below canyon rim at 600, 700, 800, 900, 1km.</a:t>
            </a:r>
          </a:p>
          <a:p>
            <a:pPr lvl="1"/>
            <a:r>
              <a:rPr lang="en-US" dirty="0" smtClean="0"/>
              <a:t>Canyon 3.4 km wide at 1000m.</a:t>
            </a:r>
          </a:p>
          <a:p>
            <a:pPr lvl="1"/>
            <a:r>
              <a:rPr lang="en-US" dirty="0" smtClean="0"/>
              <a:t>Can dive at .5 m/s vertical rate.</a:t>
            </a:r>
          </a:p>
          <a:p>
            <a:pPr lvl="1"/>
            <a:r>
              <a:rPr lang="en-US" dirty="0" smtClean="0"/>
              <a:t>Transecting at .5 m/s horizontal speed.</a:t>
            </a:r>
          </a:p>
          <a:p>
            <a:r>
              <a:rPr lang="en-US" dirty="0" smtClean="0"/>
              <a:t>Then</a:t>
            </a:r>
          </a:p>
          <a:p>
            <a:pPr lvl="1"/>
            <a:r>
              <a:rPr lang="en-US" dirty="0"/>
              <a:t>600/.5 + 5*360/.5 + 4*100/.5 = 5600 seconds = 1hr 33 min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Assume 25 cm/s lateral current =&gt; vehicle displaced 1.4 km </a:t>
            </a:r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300 m margin.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4617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Test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 to test camera’s ability to resolve motion.</a:t>
            </a:r>
          </a:p>
          <a:p>
            <a:r>
              <a:rPr lang="en-US" dirty="0" smtClean="0"/>
              <a:t>How can we simulate the motion of small animals towards the camera?</a:t>
            </a:r>
          </a:p>
          <a:p>
            <a:r>
              <a:rPr lang="en-US" dirty="0" smtClean="0"/>
              <a:t>Use a spinning disk.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352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052" y="2401813"/>
            <a:ext cx="7764463" cy="898525"/>
          </a:xfrm>
        </p:spPr>
        <p:txBody>
          <a:bodyPr/>
          <a:lstStyle/>
          <a:p>
            <a:r>
              <a:rPr lang="en-US" dirty="0" smtClean="0"/>
              <a:t>Problem #1</a:t>
            </a:r>
            <a:br>
              <a:rPr lang="en-US" dirty="0" smtClean="0"/>
            </a:br>
            <a:r>
              <a:rPr lang="en-US" dirty="0" smtClean="0"/>
              <a:t>Speed Versus Buoyancy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3845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7" y="1005839"/>
            <a:ext cx="6140360" cy="54164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425" y="132254"/>
            <a:ext cx="8539941" cy="898525"/>
          </a:xfrm>
        </p:spPr>
        <p:txBody>
          <a:bodyPr/>
          <a:lstStyle/>
          <a:p>
            <a:r>
              <a:rPr lang="en-US" dirty="0" smtClean="0"/>
              <a:t>Translation of Vehicle Motion to Focal-Plane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38575"/>
          <a:stretch/>
        </p:blipFill>
        <p:spPr>
          <a:xfrm>
            <a:off x="5658522" y="1059405"/>
            <a:ext cx="3352800" cy="22700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32842" y="3329493"/>
            <a:ext cx="25907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x_3p – focal plane to particle</a:t>
            </a:r>
          </a:p>
          <a:p>
            <a:r>
              <a:rPr lang="en-US" sz="1600" dirty="0" smtClean="0"/>
              <a:t>x_3t – focal plane to disk</a:t>
            </a:r>
          </a:p>
          <a:p>
            <a:r>
              <a:rPr lang="en-US" sz="1600" dirty="0" smtClean="0"/>
              <a:t>Eqn. 3 =&gt; 4 if they’re equal.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575787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99" y="991594"/>
            <a:ext cx="7772400" cy="4602079"/>
          </a:xfr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136"/>
          <a:stretch/>
        </p:blipFill>
        <p:spPr>
          <a:xfrm>
            <a:off x="688489" y="5238974"/>
            <a:ext cx="7777780" cy="15706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from AUV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6917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4719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204" y="944257"/>
            <a:ext cx="7063699" cy="57201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425" y="132254"/>
            <a:ext cx="8539941" cy="898525"/>
          </a:xfrm>
        </p:spPr>
        <p:txBody>
          <a:bodyPr/>
          <a:lstStyle/>
          <a:p>
            <a:r>
              <a:rPr lang="en-US" dirty="0" smtClean="0"/>
              <a:t>Translation of Vehicle Motion to Focal-Plane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3138499" y="1141615"/>
            <a:ext cx="1378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Top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5074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4" y="132254"/>
            <a:ext cx="7764463" cy="898525"/>
          </a:xfrm>
        </p:spPr>
        <p:txBody>
          <a:bodyPr/>
          <a:lstStyle/>
          <a:p>
            <a:r>
              <a:rPr lang="en-US" dirty="0" smtClean="0"/>
              <a:t>Circular Motion on Focal-Plane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139" y="983903"/>
            <a:ext cx="5616200" cy="572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1421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867" y="935915"/>
            <a:ext cx="7375740" cy="58579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425" y="132254"/>
            <a:ext cx="8700655" cy="898525"/>
          </a:xfrm>
        </p:spPr>
        <p:txBody>
          <a:bodyPr/>
          <a:lstStyle/>
          <a:p>
            <a:r>
              <a:rPr lang="en-US" dirty="0" smtClean="0"/>
              <a:t>Translation of Circular Motion to Focal-Plane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3138499" y="1141615"/>
            <a:ext cx="1378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Top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4470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4783"/>
            <a:ext cx="9144000" cy="54142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 Body Wings, With Winglets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885774" y="3388993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6.7 </a:t>
            </a:r>
            <a:r>
              <a:rPr lang="en-US" sz="1800" dirty="0" err="1" smtClean="0"/>
              <a:t>lbf</a:t>
            </a:r>
            <a:endParaRPr 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5517859" y="3385302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2.25 </a:t>
            </a:r>
            <a:r>
              <a:rPr lang="en-US" sz="1800" dirty="0" err="1" smtClean="0"/>
              <a:t>lbf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008313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Mostly </a:t>
            </a:r>
            <a:r>
              <a:rPr lang="en-US" dirty="0" smtClean="0"/>
              <a:t>Independent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rgbClr val="3399FF"/>
                </a:solidFill>
              </a:rPr>
              <a:t>Low speed versus buoyancy:</a:t>
            </a:r>
          </a:p>
          <a:p>
            <a:pPr lvl="1"/>
            <a:r>
              <a:rPr lang="en-US" dirty="0" smtClean="0"/>
              <a:t>Steady-state “trim” analysis in straight and level flight.</a:t>
            </a:r>
          </a:p>
          <a:p>
            <a:pPr lvl="1"/>
            <a:r>
              <a:rPr lang="en-US" dirty="0" smtClean="0"/>
              <a:t>No accelerations, thus derivative terms are zero.  Solution of ODEs not required.</a:t>
            </a:r>
          </a:p>
          <a:p>
            <a:pPr lvl="1"/>
            <a:r>
              <a:rPr lang="en-US" dirty="0" smtClean="0"/>
              <a:t>Results in coupled nonlinear algebraic equations.</a:t>
            </a:r>
          </a:p>
          <a:p>
            <a:pPr lvl="1"/>
            <a:r>
              <a:rPr lang="en-US" dirty="0" smtClean="0"/>
              <a:t>Solved by </a:t>
            </a:r>
            <a:r>
              <a:rPr lang="en-US" dirty="0" err="1" smtClean="0"/>
              <a:t>fminsearch</a:t>
            </a:r>
            <a:r>
              <a:rPr lang="en-US" dirty="0" smtClean="0"/>
              <a:t> () inside of a loop that increments independent variable (speed, buoyancy, wing location).</a:t>
            </a:r>
          </a:p>
          <a:p>
            <a:pPr lvl="1"/>
            <a:r>
              <a:rPr lang="en-US" dirty="0" smtClean="0"/>
              <a:t>Control gains, time constants, open/closed loop etc. don’t apply.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rgbClr val="3399FF"/>
                </a:solidFill>
              </a:rPr>
              <a:t>Destabilizing effect of light bars:</a:t>
            </a:r>
          </a:p>
          <a:p>
            <a:pPr marL="857250" lvl="1" indent="-457200"/>
            <a:r>
              <a:rPr lang="en-US" dirty="0" smtClean="0"/>
              <a:t>Now must analyze dynamics.  Derivative terms included.</a:t>
            </a:r>
          </a:p>
          <a:p>
            <a:pPr marL="857250" lvl="1" indent="-457200"/>
            <a:r>
              <a:rPr lang="en-US" dirty="0" smtClean="0"/>
              <a:t>First step is to  solve linearized ODEs.</a:t>
            </a:r>
          </a:p>
          <a:p>
            <a:pPr marL="857250" lvl="1" indent="-457200"/>
            <a:r>
              <a:rPr lang="en-US" dirty="0" smtClean="0"/>
              <a:t>Final step is to verify with simulation of nonlinear ODEs.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41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Speed Versus Buoyancy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AUV typically runs at 1.5 m/s (3 </a:t>
            </a:r>
            <a:r>
              <a:rPr lang="en-US" dirty="0" err="1" smtClean="0"/>
              <a:t>kts</a:t>
            </a:r>
            <a:r>
              <a:rPr lang="en-US" dirty="0" smtClean="0"/>
              <a:t>).</a:t>
            </a:r>
          </a:p>
          <a:p>
            <a:r>
              <a:rPr lang="en-US" dirty="0" smtClean="0"/>
              <a:t>Video historically taken at .55 m/s (1.1 </a:t>
            </a:r>
            <a:r>
              <a:rPr lang="en-US" dirty="0" err="1" smtClean="0"/>
              <a:t>kts</a:t>
            </a:r>
            <a:r>
              <a:rPr lang="en-US" dirty="0" smtClean="0"/>
              <a:t>).</a:t>
            </a:r>
          </a:p>
          <a:p>
            <a:r>
              <a:rPr lang="en-US" dirty="0" smtClean="0"/>
              <a:t>Buoyancy will overcome lift at .55 m/s: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94" y="2659897"/>
            <a:ext cx="7051638" cy="40033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3713" y="2888428"/>
            <a:ext cx="14092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Mapping AUV</a:t>
            </a:r>
          </a:p>
          <a:p>
            <a:r>
              <a:rPr lang="en-US" sz="1600" dirty="0" smtClean="0"/>
              <a:t>10 </a:t>
            </a:r>
            <a:r>
              <a:rPr lang="en-US" sz="1600" dirty="0" err="1" smtClean="0"/>
              <a:t>lbf</a:t>
            </a:r>
            <a:r>
              <a:rPr lang="en-US" sz="1600" dirty="0" smtClean="0"/>
              <a:t> Buoyant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559855" y="3334703"/>
            <a:ext cx="6383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1.0 m/s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4632034" y="4067513"/>
            <a:ext cx="6383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.75 m/s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5618152" y="3923406"/>
            <a:ext cx="6383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.50 m/s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79116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Speed versus Video Tradeoff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336" y="1204913"/>
            <a:ext cx="8374829" cy="4906962"/>
          </a:xfrm>
        </p:spPr>
        <p:txBody>
          <a:bodyPr/>
          <a:lstStyle/>
          <a:p>
            <a:pPr marL="0" indent="0">
              <a:buNone/>
            </a:pPr>
            <a:r>
              <a:rPr lang="en-US" i="1" dirty="0" smtClean="0"/>
              <a:t>Vehicle control and stability deteriorate below 1.0 m/s, but video improves.</a:t>
            </a:r>
          </a:p>
          <a:p>
            <a:r>
              <a:rPr lang="en-US" dirty="0" smtClean="0"/>
              <a:t>Static buoyancy limits slowest speed. </a:t>
            </a:r>
            <a:r>
              <a:rPr lang="en-US" dirty="0" smtClean="0">
                <a:solidFill>
                  <a:srgbClr val="FFC000"/>
                </a:solidFill>
              </a:rPr>
              <a:t>Rob asks Mark how fast!</a:t>
            </a:r>
          </a:p>
          <a:p>
            <a:r>
              <a:rPr lang="en-US" dirty="0" smtClean="0"/>
              <a:t>Camera and lights limit max speed.  </a:t>
            </a:r>
            <a:r>
              <a:rPr lang="en-US" dirty="0" smtClean="0">
                <a:solidFill>
                  <a:srgbClr val="FFC000"/>
                </a:solidFill>
              </a:rPr>
              <a:t>Mark asks Rob how slow!</a:t>
            </a:r>
          </a:p>
          <a:p>
            <a:r>
              <a:rPr lang="en-US" dirty="0" smtClean="0"/>
              <a:t>Either body wings or precision ballasting probably necessary below 1.0 m/s.</a:t>
            </a:r>
          </a:p>
          <a:p>
            <a:r>
              <a:rPr lang="en-US" dirty="0" smtClean="0"/>
              <a:t>Depth control requirement +/- 1 meter.</a:t>
            </a:r>
          </a:p>
          <a:p>
            <a:r>
              <a:rPr lang="en-US" dirty="0" smtClean="0"/>
              <a:t>Steady-state analysis &amp; sea trials determine if vehicle can hold depth for a given speed and buoyancy.</a:t>
            </a:r>
          </a:p>
          <a:p>
            <a:pPr lvl="1"/>
            <a:r>
              <a:rPr lang="en-US" dirty="0" smtClean="0"/>
              <a:t>Assuming vehicle is stable.</a:t>
            </a:r>
          </a:p>
          <a:p>
            <a:pPr lvl="1"/>
            <a:r>
              <a:rPr lang="en-US" dirty="0" smtClean="0"/>
              <a:t>Stall not modeled.</a:t>
            </a:r>
          </a:p>
          <a:p>
            <a:r>
              <a:rPr lang="en-US" dirty="0" smtClean="0"/>
              <a:t>Sea trials were promising.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180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185738"/>
            <a:ext cx="8281814" cy="898525"/>
          </a:xfrm>
        </p:spPr>
        <p:txBody>
          <a:bodyPr/>
          <a:lstStyle/>
          <a:p>
            <a:r>
              <a:rPr lang="en-US" dirty="0" smtClean="0"/>
              <a:t>Wings 14” Behind Eye Center, With Bars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10" y="1325053"/>
            <a:ext cx="6542616" cy="4906962"/>
          </a:xfr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24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Review analysis that leads to wings and winglets.</a:t>
            </a:r>
          </a:p>
          <a:p>
            <a:r>
              <a:rPr lang="en-US" dirty="0" smtClean="0"/>
              <a:t>Proposed dive plan.</a:t>
            </a:r>
          </a:p>
          <a:p>
            <a:pPr lvl="1"/>
            <a:r>
              <a:rPr lang="en-US" dirty="0" smtClean="0"/>
              <a:t>Round bar, different nose.</a:t>
            </a:r>
          </a:p>
          <a:p>
            <a:pPr lvl="1"/>
            <a:r>
              <a:rPr lang="en-US" dirty="0" smtClean="0"/>
              <a:t>Increase gains.</a:t>
            </a:r>
          </a:p>
          <a:p>
            <a:r>
              <a:rPr lang="en-US" dirty="0" smtClean="0"/>
              <a:t>Propulsion power </a:t>
            </a:r>
            <a:r>
              <a:rPr lang="en-US" dirty="0"/>
              <a:t>budget if time permits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From LR AUV work.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01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Mostly </a:t>
            </a:r>
            <a:r>
              <a:rPr lang="en-US" dirty="0" smtClean="0"/>
              <a:t>Independent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rgbClr val="3399FF"/>
                </a:solidFill>
              </a:rPr>
              <a:t>Low speed versus buoyancy:</a:t>
            </a:r>
          </a:p>
          <a:p>
            <a:pPr lvl="1"/>
            <a:r>
              <a:rPr lang="en-US" dirty="0" smtClean="0"/>
              <a:t>Steady-state “trim” analysis in straight and level flight.</a:t>
            </a:r>
          </a:p>
          <a:p>
            <a:pPr lvl="2"/>
            <a:r>
              <a:rPr lang="en-US" dirty="0" smtClean="0"/>
              <a:t>Nonlinear algebraic equations instead of differential equations.</a:t>
            </a:r>
          </a:p>
          <a:p>
            <a:pPr lvl="2"/>
            <a:r>
              <a:rPr lang="en-US" dirty="0" smtClean="0"/>
              <a:t>Time is not the independent variable.</a:t>
            </a:r>
          </a:p>
          <a:p>
            <a:pPr lvl="1"/>
            <a:r>
              <a:rPr lang="en-US" dirty="0" smtClean="0"/>
              <a:t>Control gains, time constants, open/closed loop etc. don’t apply.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rgbClr val="3399FF"/>
                </a:solidFill>
              </a:rPr>
              <a:t>Destabilizing effect of light bars:</a:t>
            </a:r>
          </a:p>
          <a:p>
            <a:pPr marL="857250" lvl="1" indent="-457200"/>
            <a:r>
              <a:rPr lang="en-US" dirty="0" smtClean="0"/>
              <a:t>Affects dynamics.  Must include derivative terms.</a:t>
            </a:r>
          </a:p>
          <a:p>
            <a:pPr marL="1085850" lvl="2" indent="-285750"/>
            <a:r>
              <a:rPr lang="en-US" dirty="0" smtClean="0"/>
              <a:t>Angles versus time.</a:t>
            </a:r>
          </a:p>
          <a:p>
            <a:pPr marL="857250" lvl="1" indent="-457200"/>
            <a:r>
              <a:rPr lang="en-US" dirty="0"/>
              <a:t>S</a:t>
            </a:r>
            <a:r>
              <a:rPr lang="en-US" dirty="0" smtClean="0"/>
              <a:t>olve linearized ODEs to determine stability.</a:t>
            </a:r>
          </a:p>
          <a:p>
            <a:pPr marL="857250" lvl="1" indent="-457200"/>
            <a:r>
              <a:rPr lang="en-US" dirty="0" smtClean="0"/>
              <a:t>Final step is to verify with simulation of nonlinear ODEs.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045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" y="1772559"/>
            <a:ext cx="9020175" cy="40767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9767" y="311375"/>
            <a:ext cx="7764463" cy="541867"/>
          </a:xfrm>
        </p:spPr>
        <p:txBody>
          <a:bodyPr/>
          <a:lstStyle/>
          <a:p>
            <a:r>
              <a:rPr lang="en-US" dirty="0" smtClean="0"/>
              <a:t>Free-Body Diagram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69333" y="1003726"/>
            <a:ext cx="56140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Steady-State Force and Moment </a:t>
            </a:r>
            <a:r>
              <a:rPr lang="en-US" dirty="0" smtClean="0"/>
              <a:t>Balance in </a:t>
            </a:r>
          </a:p>
          <a:p>
            <a:r>
              <a:rPr lang="en-US" dirty="0" smtClean="0"/>
              <a:t>Heave/Pitch </a:t>
            </a:r>
            <a:r>
              <a:rPr lang="en-US" dirty="0"/>
              <a:t>(Vertical Plane</a:t>
            </a:r>
            <a:r>
              <a:rPr lang="en-US" dirty="0" smtClean="0"/>
              <a:t>).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010215" y="5260115"/>
            <a:ext cx="3711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Drag vector not dependent on vertical </a:t>
            </a:r>
            <a:r>
              <a:rPr lang="en-US" sz="1800" dirty="0" err="1" smtClean="0"/>
              <a:t>v.s</a:t>
            </a:r>
            <a:r>
              <a:rPr lang="en-US" sz="1800" dirty="0" smtClean="0"/>
              <a:t>. horizontal plane with </a:t>
            </a:r>
            <a:r>
              <a:rPr lang="en-US" sz="1800" dirty="0"/>
              <a:t>round bar</a:t>
            </a:r>
            <a:r>
              <a:rPr lang="en-US" sz="1800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67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115250</TotalTime>
  <Words>1516</Words>
  <Application>Microsoft Office PowerPoint</Application>
  <PresentationFormat>On-screen Show (4:3)</PresentationFormat>
  <Paragraphs>262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Blank Presentation</vt:lpstr>
      <vt:lpstr>Vehicle Control And Stability</vt:lpstr>
      <vt:lpstr>Two Mostly Independent Problems</vt:lpstr>
      <vt:lpstr>Problem #1 Speed Versus Buoyancy</vt:lpstr>
      <vt:lpstr>Speed Versus Buoyancy</vt:lpstr>
      <vt:lpstr>Speed versus Video Tradeoff</vt:lpstr>
      <vt:lpstr>Wings 14” Behind Eye Center, With Bars</vt:lpstr>
      <vt:lpstr>Outline</vt:lpstr>
      <vt:lpstr>Two Mostly Independent Problems</vt:lpstr>
      <vt:lpstr>Free-Body Diagram</vt:lpstr>
      <vt:lpstr>Buoyancy is Difficult to Measure</vt:lpstr>
      <vt:lpstr>Bare Vehicle with Lights</vt:lpstr>
      <vt:lpstr>With Body Wings 37” Aft of Lifting Eye</vt:lpstr>
      <vt:lpstr>With Body Wings at 37” and Winglets</vt:lpstr>
      <vt:lpstr>Body Wings 11” Aft of Eye and Winglets </vt:lpstr>
      <vt:lpstr>Stability Analysis</vt:lpstr>
      <vt:lpstr>Objectives for Next Dive</vt:lpstr>
      <vt:lpstr>Tentative Dive Plan</vt:lpstr>
      <vt:lpstr>Tentative Dive Plan (con’t)</vt:lpstr>
      <vt:lpstr>Static Angles Versus Speed</vt:lpstr>
      <vt:lpstr>Total Power</vt:lpstr>
      <vt:lpstr>Propulsion Power Stackup</vt:lpstr>
      <vt:lpstr>Problem #2 Stability</vt:lpstr>
      <vt:lpstr>Stability</vt:lpstr>
      <vt:lpstr>Bars and Lights</vt:lpstr>
      <vt:lpstr>Free-Body Diagram</vt:lpstr>
      <vt:lpstr>Stability</vt:lpstr>
      <vt:lpstr>Conclusions So Far</vt:lpstr>
      <vt:lpstr>Navigation Problem</vt:lpstr>
      <vt:lpstr>Camera Test Problem</vt:lpstr>
      <vt:lpstr>Translation of Vehicle Motion to Focal-Plane</vt:lpstr>
      <vt:lpstr>Video from AUV</vt:lpstr>
      <vt:lpstr>End</vt:lpstr>
      <vt:lpstr>Translation of Vehicle Motion to Focal-Plane</vt:lpstr>
      <vt:lpstr>Circular Motion on Focal-Plane</vt:lpstr>
      <vt:lpstr>Translation of Circular Motion to Focal-Plane</vt:lpstr>
      <vt:lpstr>No Body Wings, With Winglets</vt:lpstr>
      <vt:lpstr>Two Mostly Independent Problems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ALTEX Tailcone Review</dc:title>
  <dc:creator>mbari393</dc:creator>
  <cp:lastModifiedBy>stanley</cp:lastModifiedBy>
  <cp:revision>528</cp:revision>
  <cp:lastPrinted>2003-10-17T00:12:25Z</cp:lastPrinted>
  <dcterms:created xsi:type="dcterms:W3CDTF">1999-03-09T18:20:42Z</dcterms:created>
  <dcterms:modified xsi:type="dcterms:W3CDTF">2014-06-17T15:55:30Z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>rob@mbari.org</vt:lpwstr>
  </property>
  <property fmtid="{D5CDD505-2E9C-101B-9397-08002B2CF9AE}" pid="8" name="HomePage">
    <vt:lpwstr>www.mbari.org/~rob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3</vt:i4>
  </property>
  <property fmtid="{D5CDD505-2E9C-101B-9397-08002B2CF9AE}" pid="21" name="OutputDir">
    <vt:lpwstr>D:\RobWeb\pdrhtml</vt:lpwstr>
  </property>
</Properties>
</file>