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76" r:id="rId2"/>
    <p:sldId id="456" r:id="rId3"/>
    <p:sldId id="318" r:id="rId4"/>
    <p:sldId id="321" r:id="rId5"/>
    <p:sldId id="453" r:id="rId6"/>
    <p:sldId id="322" r:id="rId7"/>
    <p:sldId id="324" r:id="rId8"/>
    <p:sldId id="352" r:id="rId9"/>
    <p:sldId id="455" r:id="rId10"/>
    <p:sldId id="325" r:id="rId11"/>
    <p:sldId id="438" r:id="rId12"/>
    <p:sldId id="439" r:id="rId13"/>
    <p:sldId id="440" r:id="rId14"/>
    <p:sldId id="441" r:id="rId15"/>
    <p:sldId id="442" r:id="rId16"/>
    <p:sldId id="443" r:id="rId17"/>
    <p:sldId id="349" r:id="rId18"/>
    <p:sldId id="350" r:id="rId19"/>
    <p:sldId id="331" r:id="rId20"/>
    <p:sldId id="436" r:id="rId21"/>
    <p:sldId id="437" r:id="rId22"/>
    <p:sldId id="407" r:id="rId23"/>
    <p:sldId id="332" r:id="rId24"/>
    <p:sldId id="461" r:id="rId25"/>
    <p:sldId id="462" r:id="rId26"/>
    <p:sldId id="328" r:id="rId27"/>
    <p:sldId id="296" r:id="rId28"/>
    <p:sldId id="303" r:id="rId29"/>
    <p:sldId id="299" r:id="rId30"/>
    <p:sldId id="301" r:id="rId31"/>
    <p:sldId id="460" r:id="rId32"/>
    <p:sldId id="307" r:id="rId33"/>
    <p:sldId id="308" r:id="rId34"/>
    <p:sldId id="309" r:id="rId35"/>
    <p:sldId id="310" r:id="rId36"/>
    <p:sldId id="423" r:id="rId37"/>
    <p:sldId id="289" r:id="rId38"/>
    <p:sldId id="337" r:id="rId39"/>
    <p:sldId id="338" r:id="rId40"/>
    <p:sldId id="339" r:id="rId41"/>
  </p:sldIdLst>
  <p:sldSz cx="14630400" cy="8229600"/>
  <p:notesSz cx="6858000" cy="9144000"/>
  <p:defaultTextStyle>
    <a:defPPr>
      <a:defRPr lang="en-US"/>
    </a:defPPr>
    <a:lvl1pPr marL="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130622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E8"/>
    <a:srgbClr val="FF8700"/>
    <a:srgbClr val="0000FF"/>
    <a:srgbClr val="6B7E99"/>
    <a:srgbClr val="E8B96C"/>
    <a:srgbClr val="E3A849"/>
    <a:srgbClr val="8998AD"/>
    <a:srgbClr val="5A6B82"/>
    <a:srgbClr val="62748E"/>
    <a:srgbClr val="7F8F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74" autoAdjust="0"/>
    <p:restoredTop sz="94660"/>
  </p:normalViewPr>
  <p:slideViewPr>
    <p:cSldViewPr showGuides="1">
      <p:cViewPr>
        <p:scale>
          <a:sx n="50" d="100"/>
          <a:sy n="50" d="100"/>
        </p:scale>
        <p:origin x="-950" y="-614"/>
      </p:cViewPr>
      <p:guideLst>
        <p:guide orient="horz" pos="576"/>
        <p:guide orient="horz" pos="4848"/>
        <p:guide orient="horz" pos="2592"/>
        <p:guide pos="344"/>
        <p:guide pos="887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37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C3898-BE15-4328-A7CD-5A9700452A58}" type="datetimeFigureOut">
              <a:rPr lang="en-US" smtClean="0"/>
              <a:t>10/28/2013</a:t>
            </a:fld>
            <a:endParaRPr 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45030-34EA-4695-91E8-B96F2B650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273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3D36AB-02F6-4226-9AF2-B77789C838C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4980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3D36AB-02F6-4226-9AF2-B77789C838CC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952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ED4927-5E89-4F82-83FA-D2A9FD8D6A46}" type="slidenum">
              <a:rPr lang="ja-JP" altLang="en-US" smtClean="0"/>
              <a:pPr>
                <a:defRPr/>
              </a:pPr>
              <a:t>29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0560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ja-JP" sz="1200" b="0" i="0" u="none" strike="noStrike" kern="1200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ＭＳ Ｐ明朝" pitchFamily="18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ED4927-5E89-4F82-83FA-D2A9FD8D6A46}" type="slidenum">
              <a:rPr lang="ja-JP" altLang="en-US" smtClean="0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n-US" altLang="ja-JP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1909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90501" y="686733"/>
            <a:ext cx="6480175" cy="3429187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35" y="4344271"/>
            <a:ext cx="5485135" cy="4112189"/>
          </a:xfrm>
          <a:noFill/>
          <a:ln/>
        </p:spPr>
        <p:txBody>
          <a:bodyPr lIns="88117" tIns="44060" rIns="88117" bIns="44060"/>
          <a:lstStyle/>
          <a:p>
            <a:pPr eaLnBrk="1" hangingPunct="1"/>
            <a:endParaRPr lang="en-US" altLang="ja-JP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6000" cy="3429000"/>
          </a:xfrm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6433" y="4344271"/>
            <a:ext cx="5485135" cy="4112189"/>
          </a:xfrm>
          <a:noFill/>
          <a:ln/>
        </p:spPr>
        <p:txBody>
          <a:bodyPr lIns="88128" tIns="44065" rIns="88128" bIns="44065"/>
          <a:lstStyle/>
          <a:p>
            <a:pPr eaLnBrk="1" hangingPunct="1"/>
            <a:endParaRPr lang="en-US" altLang="ja-JP" dirty="0" smtClean="0">
              <a:ea typeface="ＭＳ Ｐゴシック" pitchFamily="50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312495"/>
            <a:ext cx="13703300" cy="176403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953000"/>
            <a:ext cx="13703300" cy="210312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4800">
                <a:solidFill>
                  <a:schemeClr val="accent1"/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902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609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91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99700"/>
            <a:ext cx="1370330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0625" y="1842136"/>
            <a:ext cx="6769100" cy="767714"/>
          </a:xfrm>
        </p:spPr>
        <p:txBody>
          <a:bodyPr anchor="b"/>
          <a:lstStyle>
            <a:lvl1pPr marL="0" indent="0">
              <a:buNone/>
              <a:defRPr sz="3400" b="0">
                <a:solidFill>
                  <a:schemeClr val="accent1"/>
                </a:solidFill>
                <a:latin typeface="+mj-lt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0625" y="2609850"/>
            <a:ext cx="6769100" cy="5067300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315200" y="1842136"/>
            <a:ext cx="6769100" cy="767714"/>
          </a:xfrm>
        </p:spPr>
        <p:txBody>
          <a:bodyPr anchor="b"/>
          <a:lstStyle>
            <a:lvl1pPr marL="0" indent="0">
              <a:buNone/>
              <a:defRPr sz="3400" b="0">
                <a:solidFill>
                  <a:schemeClr val="accent1"/>
                </a:solidFill>
                <a:latin typeface="+mj-lt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315200" y="2609850"/>
            <a:ext cx="6769100" cy="5067300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0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5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541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NO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74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 タイトルとコンテンツ ■◆－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コンテンツ プレースホルダ 2"/>
          <p:cNvSpPr>
            <a:spLocks noGrp="1"/>
          </p:cNvSpPr>
          <p:nvPr>
            <p:ph idx="10" hasCustomPrompt="1"/>
          </p:nvPr>
        </p:nvSpPr>
        <p:spPr>
          <a:xfrm>
            <a:off x="441325" y="1130711"/>
            <a:ext cx="6873875" cy="6647543"/>
          </a:xfrm>
        </p:spPr>
        <p:txBody>
          <a:bodyPr/>
          <a:lstStyle>
            <a:lvl1pPr>
              <a:defRPr>
                <a:latin typeface="+mn-lt"/>
                <a:ea typeface="+mn-ea"/>
              </a:defRPr>
            </a:lvl1pPr>
            <a:lvl2pPr>
              <a:defRPr>
                <a:latin typeface="+mn-lt"/>
                <a:ea typeface="+mn-ea"/>
              </a:defRPr>
            </a:lvl2pPr>
            <a:lvl3pPr>
              <a:defRPr>
                <a:latin typeface="+mn-lt"/>
                <a:ea typeface="+mn-ea"/>
              </a:defRPr>
            </a:lvl3pPr>
            <a:lvl4pPr>
              <a:defRPr>
                <a:latin typeface="+mn-lt"/>
                <a:ea typeface="+mn-ea"/>
              </a:defRPr>
            </a:lvl4pPr>
            <a:lvl5pPr>
              <a:defRPr>
                <a:latin typeface="+mn-lt"/>
                <a:ea typeface="+mn-ea"/>
              </a:defRPr>
            </a:lvl5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</a:t>
            </a:r>
          </a:p>
          <a:p>
            <a:pPr lvl="4"/>
            <a:r>
              <a:rPr lang="en-US" altLang="ja-JP" smtClean="0"/>
              <a:t>Fifth</a:t>
            </a: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8191" y="292100"/>
            <a:ext cx="14173523" cy="633413"/>
          </a:xfrm>
        </p:spPr>
        <p:txBody>
          <a:bodyPr/>
          <a:lstStyle>
            <a:lvl1pPr>
              <a:tabLst>
                <a:tab pos="13817600" algn="r"/>
              </a:tabLst>
              <a:defRPr>
                <a:latin typeface="+mn-lt"/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6" name="コンテンツ プレースホルダ 2"/>
          <p:cNvSpPr>
            <a:spLocks noGrp="1"/>
          </p:cNvSpPr>
          <p:nvPr>
            <p:ph idx="11" hasCustomPrompt="1"/>
          </p:nvPr>
        </p:nvSpPr>
        <p:spPr>
          <a:xfrm>
            <a:off x="7513637" y="1130711"/>
            <a:ext cx="6873875" cy="6647543"/>
          </a:xfrm>
        </p:spPr>
        <p:txBody>
          <a:bodyPr/>
          <a:lstStyle>
            <a:lvl1pPr>
              <a:defRPr>
                <a:latin typeface="+mn-lt"/>
                <a:ea typeface="+mn-ea"/>
              </a:defRPr>
            </a:lvl1pPr>
            <a:lvl2pPr>
              <a:defRPr>
                <a:latin typeface="+mn-lt"/>
                <a:ea typeface="+mn-ea"/>
              </a:defRPr>
            </a:lvl2pPr>
            <a:lvl3pPr>
              <a:defRPr>
                <a:latin typeface="+mn-lt"/>
                <a:ea typeface="+mn-ea"/>
              </a:defRPr>
            </a:lvl3pPr>
            <a:lvl4pPr>
              <a:defRPr>
                <a:latin typeface="+mn-lt"/>
                <a:ea typeface="+mn-ea"/>
              </a:defRPr>
            </a:lvl4pPr>
            <a:lvl5pPr>
              <a:defRPr>
                <a:latin typeface="+mn-lt"/>
                <a:ea typeface="+mn-ea"/>
              </a:defRPr>
            </a:lvl5pPr>
          </a:lstStyle>
          <a:p>
            <a:pPr lvl="0"/>
            <a:r>
              <a:rPr lang="en-US" altLang="ja-JP" smtClean="0"/>
              <a:t>Click to edit Master text styles</a:t>
            </a:r>
          </a:p>
          <a:p>
            <a:pPr lvl="1"/>
            <a:r>
              <a:rPr lang="en-US" altLang="ja-JP" smtClean="0"/>
              <a:t>Second level</a:t>
            </a:r>
          </a:p>
          <a:p>
            <a:pPr lvl="2"/>
            <a:r>
              <a:rPr lang="en-US" altLang="ja-JP" smtClean="0"/>
              <a:t>Third level</a:t>
            </a:r>
          </a:p>
          <a:p>
            <a:pPr lvl="3"/>
            <a:r>
              <a:rPr lang="en-US" altLang="ja-JP" smtClean="0"/>
              <a:t>Fourth</a:t>
            </a:r>
          </a:p>
          <a:p>
            <a:pPr lvl="4"/>
            <a:r>
              <a:rPr lang="en-US" altLang="ja-JP" smtClean="0"/>
              <a:t>Fifth</a:t>
            </a:r>
          </a:p>
        </p:txBody>
      </p:sp>
    </p:spTree>
    <p:extLst>
      <p:ext uri="{BB962C8B-B14F-4D97-AF65-F5344CB8AC3E}">
        <p14:creationId xmlns:p14="http://schemas.microsoft.com/office/powerpoint/2010/main" val="4226300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2"/>
          </p:nvPr>
        </p:nvSpPr>
        <p:spPr>
          <a:xfrm>
            <a:off x="0" y="-2"/>
            <a:ext cx="14630400" cy="7410029"/>
          </a:xfrm>
        </p:spPr>
        <p:txBody>
          <a:bodyPr/>
          <a:lstStyle>
            <a:lvl1pPr marL="0" indent="0">
              <a:buNone/>
              <a:defRPr sz="5100"/>
            </a:lvl1pPr>
            <a:lvl2pPr marL="731520" indent="0">
              <a:buNone/>
              <a:defRPr sz="4500"/>
            </a:lvl2pPr>
            <a:lvl3pPr marL="1463040" indent="0">
              <a:buNone/>
              <a:defRPr sz="3800"/>
            </a:lvl3pPr>
            <a:lvl4pPr marL="2194560" indent="0">
              <a:buNone/>
              <a:defRPr sz="3200"/>
            </a:lvl4pPr>
            <a:lvl5pPr marL="2926080" indent="0">
              <a:buNone/>
              <a:defRPr sz="3200"/>
            </a:lvl5pPr>
            <a:lvl6pPr marL="3657600" indent="0">
              <a:buNone/>
              <a:defRPr sz="3200"/>
            </a:lvl6pPr>
            <a:lvl7pPr marL="4389120" indent="0">
              <a:buNone/>
              <a:defRPr sz="3200"/>
            </a:lvl7pPr>
            <a:lvl8pPr marL="5120640" indent="0">
              <a:buNone/>
              <a:defRPr sz="3200"/>
            </a:lvl8pPr>
            <a:lvl9pPr marL="5852160" indent="0">
              <a:buNone/>
              <a:defRPr sz="32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016002"/>
            <a:ext cx="6664960" cy="2208112"/>
          </a:xfrm>
          <a:noFill/>
          <a:ln>
            <a:noFill/>
          </a:ln>
        </p:spPr>
        <p:txBody>
          <a:bodyPr anchor="b" anchorCtr="0"/>
          <a:lstStyle>
            <a:lvl1pPr algn="l">
              <a:lnSpc>
                <a:spcPct val="90000"/>
              </a:lnSpc>
              <a:defRPr sz="6400" spc="-240" baseline="0">
                <a:solidFill>
                  <a:srgbClr val="303044"/>
                </a:solidFill>
              </a:defRPr>
            </a:lvl1pPr>
          </a:lstStyle>
          <a:p>
            <a:r>
              <a:rPr lang="en-GB" noProof="0" dirty="0" smtClean="0"/>
              <a:t>pres. title 1 layout</a:t>
            </a:r>
            <a:br>
              <a:rPr lang="en-GB" noProof="0" dirty="0" smtClean="0"/>
            </a:br>
            <a:r>
              <a:rPr lang="en-GB" noProof="0" dirty="0" smtClean="0"/>
              <a:t>title goes here</a:t>
            </a:r>
            <a:endParaRPr lang="en-GB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8922" y="3356006"/>
            <a:ext cx="4881032" cy="1453086"/>
          </a:xfrm>
          <a:ln>
            <a:noFill/>
          </a:ln>
        </p:spPr>
        <p:txBody>
          <a:bodyPr/>
          <a:lstStyle>
            <a:lvl1pPr>
              <a:buNone/>
              <a:defRPr sz="2400" baseline="0">
                <a:solidFill>
                  <a:schemeClr val="tx1"/>
                </a:solidFill>
              </a:defRPr>
            </a:lvl1pPr>
            <a:lvl2pPr marL="292101" indent="-292101">
              <a:buFont typeface="Arial"/>
              <a:buChar char="•"/>
              <a:defRPr sz="2600">
                <a:solidFill>
                  <a:schemeClr val="bg1"/>
                </a:solidFill>
              </a:defRPr>
            </a:lvl2pPr>
            <a:lvl3pPr marL="574040" indent="-281941">
              <a:buFont typeface="Arial"/>
              <a:buChar char="•"/>
              <a:defRPr sz="2200">
                <a:solidFill>
                  <a:schemeClr val="bg1"/>
                </a:solidFill>
              </a:defRPr>
            </a:lvl3pPr>
            <a:lvl4pPr marL="866141" indent="-292101">
              <a:buFont typeface="Arial"/>
              <a:buChar char="•"/>
              <a:defRPr sz="1900">
                <a:solidFill>
                  <a:schemeClr val="bg1"/>
                </a:solidFill>
              </a:defRPr>
            </a:lvl4pPr>
            <a:lvl5pPr marL="1148080" indent="-281941">
              <a:buFont typeface="Arial"/>
              <a:buChar char="•"/>
              <a:defRPr sz="1700">
                <a:solidFill>
                  <a:schemeClr val="bg1"/>
                </a:solidFill>
              </a:defRPr>
            </a:lvl5pPr>
          </a:lstStyle>
          <a:p>
            <a:r>
              <a:rPr lang="en-GB" dirty="0" smtClean="0"/>
              <a:t>Presentation sub heading goes here, including presenter’s name and presentation date.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975361" y="7586982"/>
            <a:ext cx="6163733" cy="439419"/>
          </a:xfrm>
          <a:prstGeom prst="rect">
            <a:avLst/>
          </a:prstGeom>
        </p:spPr>
        <p:txBody>
          <a:bodyPr lIns="146304" tIns="73152" rIns="146304" bIns="73152"/>
          <a:lstStyle/>
          <a:p>
            <a:r>
              <a:rPr lang="en-US" smtClean="0"/>
              <a:t>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0" y="7600527"/>
            <a:ext cx="745069" cy="439419"/>
          </a:xfrm>
          <a:prstGeom prst="rect">
            <a:avLst/>
          </a:prstGeom>
        </p:spPr>
        <p:txBody>
          <a:bodyPr lIns="146304" tIns="73152" rIns="146304" bIns="73152"/>
          <a:lstStyle/>
          <a:p>
            <a:fld id="{BA31D7B1-E9D9-0E44-86A4-95390775A4A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72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4952" y="156759"/>
            <a:ext cx="13807440" cy="73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146271" tIns="73133" rIns="146271" bIns="7313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 smtClean="0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6023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799700"/>
            <a:ext cx="13703300" cy="1371600"/>
          </a:xfrm>
          <a:prstGeom prst="rect">
            <a:avLst/>
          </a:prstGeom>
        </p:spPr>
        <p:txBody>
          <a:bodyPr vert="horz" lIns="130622" tIns="65311" rIns="130622" bIns="65311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920240"/>
            <a:ext cx="13703300" cy="575691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5954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8" r:id="rId7"/>
    <p:sldLayoutId id="2147483660" r:id="rId8"/>
    <p:sldLayoutId id="2147483662" r:id="rId9"/>
    <p:sldLayoutId id="2147483663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30622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1306220" rtl="0" eaLnBrk="1" latinLnBrk="0" hangingPunct="1">
        <a:spcBef>
          <a:spcPts val="1800"/>
        </a:spcBef>
        <a:buFont typeface="Arial" pitchFamily="34" charset="0"/>
        <a:buChar char="•"/>
        <a:defRPr sz="4400" kern="1200">
          <a:solidFill>
            <a:schemeClr val="tx1"/>
          </a:solidFill>
          <a:latin typeface="ITC Avant Garde Std Bk" pitchFamily="50" charset="0"/>
          <a:ea typeface="+mn-ea"/>
          <a:cs typeface="+mn-cs"/>
        </a:defRPr>
      </a:lvl1pPr>
      <a:lvl2pPr marL="1061304" indent="-408194" algn="l" defTabSz="1306220" rtl="0" eaLnBrk="1" latinLnBrk="0" hangingPunct="1">
        <a:spcBef>
          <a:spcPts val="1800"/>
        </a:spcBef>
        <a:buFont typeface="Arial" pitchFamily="34" charset="0"/>
        <a:buChar char="–"/>
        <a:defRPr sz="3600" kern="1200">
          <a:solidFill>
            <a:schemeClr val="tx1"/>
          </a:solidFill>
          <a:latin typeface="ITC Avant Garde Std Bk" pitchFamily="50" charset="0"/>
          <a:ea typeface="+mn-ea"/>
          <a:cs typeface="+mn-cs"/>
        </a:defRPr>
      </a:lvl2pPr>
      <a:lvl3pPr marL="1632776" indent="-326555" algn="l" defTabSz="1306220" rtl="0" eaLnBrk="1" latinLnBrk="0" hangingPunct="1">
        <a:spcBef>
          <a:spcPts val="1800"/>
        </a:spcBef>
        <a:buFont typeface="Arial" pitchFamily="34" charset="0"/>
        <a:buChar char="•"/>
        <a:defRPr sz="3200" kern="1200">
          <a:solidFill>
            <a:schemeClr val="tx1"/>
          </a:solidFill>
          <a:latin typeface="ITC Avant Garde Std Bk" pitchFamily="50" charset="0"/>
          <a:ea typeface="+mn-ea"/>
          <a:cs typeface="+mn-cs"/>
        </a:defRPr>
      </a:lvl3pPr>
      <a:lvl4pPr marL="2285886" indent="-326555" algn="l" defTabSz="1306220" rtl="0" eaLnBrk="1" latinLnBrk="0" hangingPunct="1">
        <a:spcBef>
          <a:spcPts val="1800"/>
        </a:spcBef>
        <a:buFont typeface="Arial" pitchFamily="34" charset="0"/>
        <a:buChar char="–"/>
        <a:defRPr sz="2800" kern="1200">
          <a:solidFill>
            <a:schemeClr val="tx1"/>
          </a:solidFill>
          <a:latin typeface="ITC Avant Garde Std Bk" pitchFamily="50" charset="0"/>
          <a:ea typeface="+mn-ea"/>
          <a:cs typeface="+mn-cs"/>
        </a:defRPr>
      </a:lvl4pPr>
      <a:lvl5pPr marL="2938996" indent="-326555" algn="l" defTabSz="1306220" rtl="0" eaLnBrk="1" latinLnBrk="0" hangingPunct="1">
        <a:spcBef>
          <a:spcPts val="1800"/>
        </a:spcBef>
        <a:buFont typeface="Arial" pitchFamily="34" charset="0"/>
        <a:buChar char="»"/>
        <a:defRPr sz="2800" kern="1200">
          <a:solidFill>
            <a:schemeClr val="tx1"/>
          </a:solidFill>
          <a:latin typeface="ITC Avant Garde Std Bk" pitchFamily="50" charset="0"/>
          <a:ea typeface="+mn-ea"/>
          <a:cs typeface="+mn-cs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microsoft.com/office/2007/relationships/hdphoto" Target="../media/hdphoto11.wdp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5.wdp"/><Relationship Id="rId5" Type="http://schemas.openxmlformats.org/officeDocument/2006/relationships/image" Target="../media/image30.png"/><Relationship Id="rId4" Type="http://schemas.microsoft.com/office/2007/relationships/hdphoto" Target="../media/hdphoto14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microsoft.com/office/2007/relationships/hdphoto" Target="../media/hdphoto19.wdp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microsoft.com/office/2007/relationships/hdphoto" Target="../media/hdphoto17.wdp"/><Relationship Id="rId9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4.png"/><Relationship Id="rId7" Type="http://schemas.microsoft.com/office/2007/relationships/hdphoto" Target="../media/hdphoto18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microsoft.com/office/2007/relationships/hdphoto" Target="../media/hdphoto17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4.png"/><Relationship Id="rId7" Type="http://schemas.microsoft.com/office/2007/relationships/hdphoto" Target="../media/hdphoto18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5.png"/><Relationship Id="rId4" Type="http://schemas.microsoft.com/office/2007/relationships/hdphoto" Target="../media/hdphoto17.wdp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2.wdp"/><Relationship Id="rId3" Type="http://schemas.openxmlformats.org/officeDocument/2006/relationships/image" Target="../media/image41.png"/><Relationship Id="rId7" Type="http://schemas.openxmlformats.org/officeDocument/2006/relationships/image" Target="../media/image4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1.wdp"/><Relationship Id="rId5" Type="http://schemas.openxmlformats.org/officeDocument/2006/relationships/image" Target="../media/image42.png"/><Relationship Id="rId4" Type="http://schemas.microsoft.com/office/2007/relationships/hdphoto" Target="../media/hdphoto20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hdphoto" Target="../media/hdphoto25.wdp"/><Relationship Id="rId3" Type="http://schemas.openxmlformats.org/officeDocument/2006/relationships/image" Target="../media/image62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4.wdp"/><Relationship Id="rId5" Type="http://schemas.openxmlformats.org/officeDocument/2006/relationships/image" Target="../media/image63.png"/><Relationship Id="rId4" Type="http://schemas.microsoft.com/office/2007/relationships/hdphoto" Target="../media/hdphoto23.wdp"/><Relationship Id="rId9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6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7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microsoft.com/office/2007/relationships/hdphoto" Target="../media/hdphoto28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microsoft.com/office/2007/relationships/hdphoto" Target="../media/hdphoto6.wdp"/><Relationship Id="rId5" Type="http://schemas.openxmlformats.org/officeDocument/2006/relationships/image" Target="../media/image8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0.png"/><Relationship Id="rId4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invGray">
          <a:xfrm>
            <a:off x="3994106" y="2826488"/>
            <a:ext cx="6743080" cy="2306901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1963400" y="7620000"/>
            <a:ext cx="24384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" y="124097"/>
            <a:ext cx="2438400" cy="7903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10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79478"/>
            <a:ext cx="13703300" cy="1371600"/>
          </a:xfrm>
        </p:spPr>
        <p:txBody>
          <a:bodyPr>
            <a:normAutofit/>
          </a:bodyPr>
          <a:lstStyle/>
          <a:p>
            <a:r>
              <a:rPr lang="fr-FR" sz="4400" dirty="0" smtClean="0">
                <a:latin typeface="+mn-lt"/>
              </a:rPr>
              <a:t>CA-4000 w/</a:t>
            </a:r>
            <a:r>
              <a:rPr kumimoji="1" lang="en-US" sz="4400" dirty="0">
                <a:latin typeface="+mn-lt"/>
              </a:rPr>
              <a:t> SKC-PB40</a:t>
            </a:r>
            <a:endParaRPr lang="fr-FR" sz="4400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8600" y="556257"/>
            <a:ext cx="11430000" cy="5738898"/>
          </a:xfrm>
        </p:spPr>
        <p:txBody>
          <a:bodyPr/>
          <a:lstStyle/>
          <a:p>
            <a:pPr lvl="0"/>
            <a:endParaRPr lang="en-US" sz="1100" dirty="0"/>
          </a:p>
          <a:p>
            <a:pPr lvl="0"/>
            <a:endParaRPr lang="en-US" sz="1100" dirty="0"/>
          </a:p>
          <a:p>
            <a:pPr marL="457200" indent="-457200"/>
            <a:r>
              <a:rPr lang="es-ES" sz="2800" dirty="0" smtClean="0"/>
              <a:t>Power </a:t>
            </a:r>
            <a:r>
              <a:rPr lang="es-ES" sz="2800" dirty="0"/>
              <a:t>Module: 3x DC </a:t>
            </a:r>
            <a:r>
              <a:rPr lang="es-ES" sz="2800" dirty="0" smtClean="0"/>
              <a:t>OUTs—Total 135w </a:t>
            </a:r>
          </a:p>
          <a:p>
            <a:pPr marL="1028671" lvl="1" indent="-457200"/>
            <a:r>
              <a:rPr lang="es-ES" sz="2400" dirty="0" smtClean="0"/>
              <a:t>ex: 2=appprox.65w </a:t>
            </a:r>
            <a:r>
              <a:rPr lang="es-ES" sz="2400" dirty="0" err="1" smtClean="0"/>
              <a:t>each</a:t>
            </a:r>
            <a:endParaRPr lang="es-ES" sz="2400" dirty="0"/>
          </a:p>
          <a:p>
            <a:pPr marL="749301" lvl="1" indent="-457200">
              <a:buFont typeface="Arial" pitchFamily="34" charset="0"/>
              <a:buChar char="•"/>
            </a:pPr>
            <a:r>
              <a:rPr lang="es-ES" sz="2800" dirty="0"/>
              <a:t>2x 4p </a:t>
            </a:r>
            <a:r>
              <a:rPr lang="es-ES" sz="2800" dirty="0" smtClean="0"/>
              <a:t>XLR (12V) : use </a:t>
            </a:r>
            <a:r>
              <a:rPr lang="es-ES" sz="2800" dirty="0"/>
              <a:t>for powering box type HD </a:t>
            </a:r>
            <a:r>
              <a:rPr lang="es-ES" sz="2800" dirty="0" err="1" smtClean="0"/>
              <a:t>lenses</a:t>
            </a:r>
            <a:endParaRPr lang="es-ES" sz="2800" dirty="0"/>
          </a:p>
          <a:p>
            <a:pPr marL="749301" lvl="1" indent="-457200">
              <a:buFont typeface="Arial" pitchFamily="34" charset="0"/>
              <a:buChar char="•"/>
            </a:pPr>
            <a:r>
              <a:rPr lang="es-ES" sz="2800" dirty="0"/>
              <a:t>1x 3p round mini conn (24Vdc) (</a:t>
            </a:r>
            <a:r>
              <a:rPr lang="es-ES" sz="2800" dirty="0">
                <a:solidFill>
                  <a:srgbClr val="FFC000"/>
                </a:solidFill>
              </a:rPr>
              <a:t>used for </a:t>
            </a:r>
            <a:r>
              <a:rPr lang="es-ES" sz="2800" dirty="0" smtClean="0">
                <a:solidFill>
                  <a:srgbClr val="FFC000"/>
                </a:solidFill>
              </a:rPr>
              <a:t>Cine </a:t>
            </a:r>
            <a:r>
              <a:rPr lang="es-ES" sz="2800" dirty="0" err="1" smtClean="0">
                <a:solidFill>
                  <a:srgbClr val="FFC000"/>
                </a:solidFill>
              </a:rPr>
              <a:t>accessories</a:t>
            </a:r>
            <a:r>
              <a:rPr lang="es-ES" sz="2800" dirty="0" smtClean="0">
                <a:solidFill>
                  <a:srgbClr val="FFC000"/>
                </a:solidFill>
              </a:rPr>
              <a:t> )</a:t>
            </a:r>
            <a:endParaRPr lang="es-ES" sz="2800" dirty="0">
              <a:solidFill>
                <a:srgbClr val="FFC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838" y="3962400"/>
            <a:ext cx="5392198" cy="31093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角丸四角形 3"/>
          <p:cNvSpPr/>
          <p:nvPr/>
        </p:nvSpPr>
        <p:spPr>
          <a:xfrm>
            <a:off x="8674224" y="4869356"/>
            <a:ext cx="3429000" cy="1295400"/>
          </a:xfrm>
          <a:prstGeom prst="roundRect">
            <a:avLst/>
          </a:prstGeom>
          <a:noFill/>
          <a:ln w="57150">
            <a:solidFill>
              <a:srgbClr val="FF87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5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6100" y="348729"/>
            <a:ext cx="13703300" cy="1371600"/>
          </a:xfrm>
        </p:spPr>
        <p:txBody>
          <a:bodyPr>
            <a:normAutofit/>
          </a:bodyPr>
          <a:lstStyle/>
          <a:p>
            <a:r>
              <a:rPr kumimoji="1" lang="en-US" altLang="ja-JP" sz="4400" dirty="0" smtClean="0">
                <a:latin typeface="+mn-lt"/>
              </a:rPr>
              <a:t>CA4000 Front View</a:t>
            </a:r>
            <a:endParaRPr kumimoji="1" lang="ja-JP" altLang="en-US" sz="4400" dirty="0">
              <a:latin typeface="+mn-lt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870711"/>
            <a:ext cx="4259582" cy="5109210"/>
          </a:xfrm>
          <a:noFill/>
        </p:spPr>
      </p:pic>
      <p:sp>
        <p:nvSpPr>
          <p:cNvPr id="6" name="テキスト ボックス 3"/>
          <p:cNvSpPr txBox="1">
            <a:spLocks noChangeArrowheads="1"/>
          </p:cNvSpPr>
          <p:nvPr/>
        </p:nvSpPr>
        <p:spPr bwMode="auto">
          <a:xfrm>
            <a:off x="2158660" y="2430781"/>
            <a:ext cx="2235880" cy="160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>
                <a:latin typeface="+mn-lt"/>
                <a:ea typeface="メイリオ" pitchFamily="50" charset="-128"/>
                <a:cs typeface="メイリオ" pitchFamily="50" charset="-128"/>
              </a:rPr>
              <a:t>Front Tally</a:t>
            </a:r>
          </a:p>
          <a:p>
            <a:pPr eaLnBrk="1" hangingPunct="1"/>
            <a:r>
              <a:rPr lang="en-US" altLang="ja-JP" sz="2400" dirty="0" smtClean="0">
                <a:latin typeface="+mn-lt"/>
                <a:ea typeface="メイリオ" pitchFamily="50" charset="-128"/>
                <a:cs typeface="メイリオ" pitchFamily="50" charset="-128"/>
              </a:rPr>
              <a:t>&amp;</a:t>
            </a:r>
          </a:p>
          <a:p>
            <a:pPr eaLnBrk="1" hangingPunct="1"/>
            <a:r>
              <a:rPr lang="en-US" altLang="ja-JP" sz="2400" dirty="0" smtClean="0">
                <a:latin typeface="+mn-lt"/>
                <a:ea typeface="メイリオ" pitchFamily="50" charset="-128"/>
                <a:cs typeface="メイリオ" pitchFamily="50" charset="-128"/>
              </a:rPr>
              <a:t>Lens Tally</a:t>
            </a:r>
          </a:p>
          <a:p>
            <a:pPr eaLnBrk="1" hangingPunct="1"/>
            <a:r>
              <a:rPr lang="en-US" altLang="ja-JP" sz="2400" dirty="0" smtClean="0">
                <a:latin typeface="+mn-lt"/>
                <a:ea typeface="メイリオ" pitchFamily="50" charset="-128"/>
                <a:cs typeface="メイリオ" pitchFamily="50" charset="-128"/>
              </a:rPr>
              <a:t>Sw on front</a:t>
            </a:r>
            <a:endParaRPr lang="en-US" altLang="ja-JP" sz="2400" dirty="0">
              <a:latin typeface="+mn-lt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7" name="直線矢印コネクタ 6"/>
          <p:cNvCxnSpPr/>
          <p:nvPr/>
        </p:nvCxnSpPr>
        <p:spPr>
          <a:xfrm flipV="1">
            <a:off x="4038600" y="2320291"/>
            <a:ext cx="2590800" cy="28384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角丸四角形 7"/>
          <p:cNvSpPr/>
          <p:nvPr/>
        </p:nvSpPr>
        <p:spPr>
          <a:xfrm>
            <a:off x="6720840" y="2175018"/>
            <a:ext cx="594360" cy="12573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ja-JP" altLang="en-US" sz="2000" dirty="0"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9" name="テキスト ボックス 8"/>
          <p:cNvSpPr txBox="1">
            <a:spLocks noChangeArrowheads="1"/>
          </p:cNvSpPr>
          <p:nvPr/>
        </p:nvSpPr>
        <p:spPr bwMode="auto">
          <a:xfrm>
            <a:off x="9677400" y="6419504"/>
            <a:ext cx="3505200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400" dirty="0" smtClean="0">
                <a:latin typeface="+mn-lt"/>
                <a:ea typeface="メイリオ" pitchFamily="50" charset="-128"/>
                <a:cs typeface="メイリオ" pitchFamily="50" charset="-128"/>
              </a:rPr>
              <a:t>F55 IF connecter</a:t>
            </a:r>
            <a:endParaRPr lang="en-US" altLang="ja-JP" sz="2400" dirty="0">
              <a:latin typeface="+mn-lt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4" name="直線矢印コネクタ 3"/>
          <p:cNvCxnSpPr>
            <a:stCxn id="9" idx="1"/>
          </p:cNvCxnSpPr>
          <p:nvPr/>
        </p:nvCxnSpPr>
        <p:spPr>
          <a:xfrm flipH="1" flipV="1">
            <a:off x="7772400" y="6096001"/>
            <a:ext cx="1905000" cy="57411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738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13807440" cy="73288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Tally on Handle (Front and Rear)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464102"/>
            <a:ext cx="5944218" cy="465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565551"/>
            <a:ext cx="6019800" cy="4454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15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6100" y="284197"/>
            <a:ext cx="13703300" cy="1371600"/>
          </a:xfrm>
        </p:spPr>
        <p:txBody>
          <a:bodyPr>
            <a:noAutofit/>
          </a:bodyPr>
          <a:lstStyle/>
          <a:p>
            <a:r>
              <a:rPr lang="en-US" sz="4400" kern="100" dirty="0" smtClean="0"/>
              <a:t>CA4000 (4K </a:t>
            </a:r>
            <a:r>
              <a:rPr lang="en-US" sz="4400" kern="100" dirty="0"/>
              <a:t>Camera System </a:t>
            </a:r>
            <a:r>
              <a:rPr lang="en-US" sz="4400" kern="100" dirty="0" smtClean="0"/>
              <a:t>Adapter)</a:t>
            </a:r>
            <a:r>
              <a:rPr lang="en-US" sz="4400" kern="100" dirty="0"/>
              <a:t/>
            </a:r>
            <a:br>
              <a:rPr lang="en-US" sz="4400" kern="100" dirty="0"/>
            </a:br>
            <a:endParaRPr kumimoji="1" lang="ja-JP" altLang="en-US" sz="4400" b="1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60984"/>
            <a:ext cx="10953233" cy="5989320"/>
          </a:xfrm>
          <a:prstGeom prst="rect">
            <a:avLst/>
          </a:prstGeom>
          <a:solidFill>
            <a:srgbClr val="00B0F0"/>
          </a:solidFill>
          <a:ln>
            <a:noFill/>
          </a:ln>
          <a:extLst/>
        </p:spPr>
      </p:pic>
      <p:cxnSp>
        <p:nvCxnSpPr>
          <p:cNvPr id="6" name="直線矢印コネクタ 5"/>
          <p:cNvCxnSpPr>
            <a:stCxn id="25" idx="3"/>
          </p:cNvCxnSpPr>
          <p:nvPr/>
        </p:nvCxnSpPr>
        <p:spPr>
          <a:xfrm flipV="1">
            <a:off x="7795900" y="5489273"/>
            <a:ext cx="1477642" cy="33815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テキスト ボックス 4"/>
          <p:cNvSpPr txBox="1">
            <a:spLocks noChangeArrowheads="1"/>
          </p:cNvSpPr>
          <p:nvPr/>
        </p:nvSpPr>
        <p:spPr bwMode="auto">
          <a:xfrm>
            <a:off x="5651885" y="6839447"/>
            <a:ext cx="1933411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Power SW </a:t>
            </a:r>
            <a:endParaRPr lang="en-US" altLang="ja-JP" sz="2000" dirty="0">
              <a:latin typeface="+mn-lt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 flipV="1">
            <a:off x="7795900" y="3886200"/>
            <a:ext cx="738821" cy="194122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12"/>
          <p:cNvSpPr txBox="1">
            <a:spLocks noChangeArrowheads="1"/>
          </p:cNvSpPr>
          <p:nvPr/>
        </p:nvSpPr>
        <p:spPr bwMode="auto">
          <a:xfrm>
            <a:off x="3830320" y="2775586"/>
            <a:ext cx="3593607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Handel slide Lock lever</a:t>
            </a:r>
            <a:endParaRPr lang="ja-JP" altLang="en-US" sz="2000" dirty="0">
              <a:latin typeface="+mn-lt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11" name="直線矢印コネクタ 10"/>
          <p:cNvCxnSpPr/>
          <p:nvPr/>
        </p:nvCxnSpPr>
        <p:spPr>
          <a:xfrm flipV="1">
            <a:off x="6855462" y="2646046"/>
            <a:ext cx="1150619" cy="25908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26"/>
          <p:cNvSpPr txBox="1">
            <a:spLocks noChangeArrowheads="1"/>
          </p:cNvSpPr>
          <p:nvPr/>
        </p:nvSpPr>
        <p:spPr bwMode="auto">
          <a:xfrm>
            <a:off x="2667000" y="5543336"/>
            <a:ext cx="2888756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Coin Screws </a:t>
            </a:r>
          </a:p>
          <a:p>
            <a:pPr eaLnBrk="1" hangingPunct="1"/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for mounting handle on</a:t>
            </a:r>
          </a:p>
          <a:p>
            <a:pPr eaLnBrk="1" hangingPunct="1"/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the F55 body</a:t>
            </a:r>
            <a:endParaRPr lang="ja-JP" altLang="en-US" sz="2000" dirty="0">
              <a:latin typeface="+mn-lt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 flipV="1">
            <a:off x="3990175" y="4267200"/>
            <a:ext cx="114301" cy="136017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V="1">
            <a:off x="4089400" y="4267200"/>
            <a:ext cx="2463800" cy="131835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/>
          <p:cNvCxnSpPr/>
          <p:nvPr/>
        </p:nvCxnSpPr>
        <p:spPr>
          <a:xfrm>
            <a:off x="7209790" y="7013117"/>
            <a:ext cx="140081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/>
          <p:cNvSpPr txBox="1"/>
          <p:nvPr/>
        </p:nvSpPr>
        <p:spPr>
          <a:xfrm>
            <a:off x="6324600" y="5627370"/>
            <a:ext cx="14713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Ventilators</a:t>
            </a:r>
            <a:endParaRPr lang="en-US" sz="20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3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6100" y="342561"/>
            <a:ext cx="13703300" cy="1371600"/>
          </a:xfrm>
        </p:spPr>
        <p:txBody>
          <a:bodyPr>
            <a:noAutofit/>
          </a:bodyPr>
          <a:lstStyle/>
          <a:p>
            <a:r>
              <a:rPr lang="en-US" sz="4400" kern="100" dirty="0"/>
              <a:t>CA4000 (4K Camera System </a:t>
            </a:r>
            <a:r>
              <a:rPr lang="en-US" sz="4400" kern="100" dirty="0" smtClean="0"/>
              <a:t>Adapter</a:t>
            </a:r>
            <a:r>
              <a:rPr lang="en-US" sz="4400" kern="100" dirty="0"/>
              <a:t>)</a:t>
            </a:r>
            <a:br>
              <a:rPr lang="en-US" sz="4400" kern="100" dirty="0"/>
            </a:br>
            <a:endParaRPr kumimoji="1" lang="ja-JP" altLang="en-US" sz="4400" b="1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76120" y="1661160"/>
            <a:ext cx="10043160" cy="5806440"/>
          </a:xfrm>
          <a:noFill/>
        </p:spPr>
      </p:pic>
      <p:sp>
        <p:nvSpPr>
          <p:cNvPr id="6" name="テキスト ボックス 3"/>
          <p:cNvSpPr txBox="1">
            <a:spLocks noChangeArrowheads="1"/>
          </p:cNvSpPr>
          <p:nvPr/>
        </p:nvSpPr>
        <p:spPr bwMode="auto">
          <a:xfrm>
            <a:off x="2529840" y="1661160"/>
            <a:ext cx="2420621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DVF</a:t>
            </a:r>
            <a:r>
              <a:rPr lang="ja-JP" altLang="en-US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　</a:t>
            </a:r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Connecter</a:t>
            </a:r>
            <a:endParaRPr lang="ja-JP" altLang="en-US" sz="2000" dirty="0">
              <a:latin typeface="+mn-lt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7" name="直線矢印コネクタ 6"/>
          <p:cNvCxnSpPr/>
          <p:nvPr/>
        </p:nvCxnSpPr>
        <p:spPr>
          <a:xfrm>
            <a:off x="4345306" y="2054668"/>
            <a:ext cx="605155" cy="64471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9"/>
          <p:cNvSpPr txBox="1">
            <a:spLocks noChangeArrowheads="1"/>
          </p:cNvSpPr>
          <p:nvPr/>
        </p:nvSpPr>
        <p:spPr bwMode="auto">
          <a:xfrm>
            <a:off x="457200" y="2699385"/>
            <a:ext cx="2072640" cy="747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HDVF Connecter</a:t>
            </a:r>
            <a:endParaRPr lang="ja-JP" altLang="en-US" sz="2000" dirty="0">
              <a:latin typeface="+mn-lt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>
            <a:off x="1723390" y="3026944"/>
            <a:ext cx="2621916" cy="79448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 flipV="1">
            <a:off x="2529840" y="5220873"/>
            <a:ext cx="1815466" cy="41792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5"/>
          <p:cNvSpPr txBox="1">
            <a:spLocks noChangeArrowheads="1"/>
          </p:cNvSpPr>
          <p:nvPr/>
        </p:nvSpPr>
        <p:spPr bwMode="auto">
          <a:xfrm>
            <a:off x="304800" y="5234270"/>
            <a:ext cx="3148331" cy="136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USB</a:t>
            </a:r>
          </a:p>
          <a:p>
            <a:pPr eaLnBrk="1" hangingPunct="1"/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-Soft version-up</a:t>
            </a:r>
          </a:p>
          <a:p>
            <a:pPr eaLnBrk="1" hangingPunct="1"/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-Others</a:t>
            </a:r>
          </a:p>
          <a:p>
            <a:pPr eaLnBrk="1" hangingPunct="1"/>
            <a:r>
              <a:rPr lang="en-US" altLang="ja-JP" sz="2000" dirty="0" smtClean="0">
                <a:latin typeface="+mn-lt"/>
                <a:ea typeface="メイリオ" pitchFamily="50" charset="-128"/>
                <a:cs typeface="メイリオ" pitchFamily="50" charset="-128"/>
              </a:rPr>
              <a:t>(Under the study)</a:t>
            </a:r>
            <a:endParaRPr lang="ja-JP" altLang="en-US" sz="2000" dirty="0">
              <a:latin typeface="+mn-lt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12" name="直線矢印コネクタ 11"/>
          <p:cNvCxnSpPr/>
          <p:nvPr/>
        </p:nvCxnSpPr>
        <p:spPr>
          <a:xfrm flipH="1" flipV="1">
            <a:off x="5355594" y="6261543"/>
            <a:ext cx="1650998" cy="21745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9"/>
          <p:cNvSpPr txBox="1">
            <a:spLocks noChangeArrowheads="1"/>
          </p:cNvSpPr>
          <p:nvPr/>
        </p:nvSpPr>
        <p:spPr bwMode="auto">
          <a:xfrm>
            <a:off x="6417311" y="6404656"/>
            <a:ext cx="2174239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en-US" sz="2000" dirty="0">
                <a:latin typeface="+mn-lt"/>
              </a:rPr>
              <a:t>Ventilators</a:t>
            </a:r>
          </a:p>
        </p:txBody>
      </p:sp>
      <p:sp>
        <p:nvSpPr>
          <p:cNvPr id="16" name="テキスト ボックス 24"/>
          <p:cNvSpPr txBox="1">
            <a:spLocks noChangeArrowheads="1"/>
          </p:cNvSpPr>
          <p:nvPr/>
        </p:nvSpPr>
        <p:spPr bwMode="auto">
          <a:xfrm>
            <a:off x="8176261" y="5440710"/>
            <a:ext cx="2303781" cy="167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000" dirty="0">
                <a:latin typeface="+mn-lt"/>
                <a:ea typeface="メイリオ" pitchFamily="50" charset="-128"/>
                <a:cs typeface="メイリオ" pitchFamily="50" charset="-128"/>
              </a:rPr>
              <a:t>Coin Screws </a:t>
            </a:r>
          </a:p>
          <a:p>
            <a:pPr eaLnBrk="1" hangingPunct="1"/>
            <a:r>
              <a:rPr lang="en-US" altLang="ja-JP" sz="2000" dirty="0">
                <a:latin typeface="+mn-lt"/>
                <a:ea typeface="メイリオ" pitchFamily="50" charset="-128"/>
                <a:cs typeface="メイリオ" pitchFamily="50" charset="-128"/>
              </a:rPr>
              <a:t>for mounting handle on</a:t>
            </a:r>
          </a:p>
          <a:p>
            <a:pPr eaLnBrk="1" hangingPunct="1"/>
            <a:r>
              <a:rPr lang="en-US" altLang="ja-JP" sz="2000" dirty="0">
                <a:latin typeface="+mn-lt"/>
                <a:ea typeface="メイリオ" pitchFamily="50" charset="-128"/>
                <a:cs typeface="メイリオ" pitchFamily="50" charset="-128"/>
              </a:rPr>
              <a:t>the F55 body</a:t>
            </a:r>
            <a:endParaRPr lang="ja-JP" altLang="en-US" sz="2000" dirty="0">
              <a:latin typeface="+mn-lt"/>
              <a:ea typeface="メイリオ" pitchFamily="50" charset="-128"/>
              <a:cs typeface="メイリオ" pitchFamily="50" charset="-128"/>
            </a:endParaRPr>
          </a:p>
          <a:p>
            <a:pPr eaLnBrk="1" hangingPunct="1"/>
            <a:endParaRPr lang="ja-JP" altLang="en-US" sz="2000" dirty="0">
              <a:latin typeface="+mn-lt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 flipH="1" flipV="1">
            <a:off x="7504430" y="4316760"/>
            <a:ext cx="1038861" cy="11239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 flipV="1">
            <a:off x="8543291" y="4316760"/>
            <a:ext cx="784860" cy="11239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 flipH="1" flipV="1">
            <a:off x="5821682" y="3720464"/>
            <a:ext cx="1153158" cy="275856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173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13703300" cy="1371600"/>
          </a:xfrm>
        </p:spPr>
        <p:txBody>
          <a:bodyPr>
            <a:noAutofit/>
          </a:bodyPr>
          <a:lstStyle/>
          <a:p>
            <a:r>
              <a:rPr lang="en-US" sz="4400" kern="100" dirty="0"/>
              <a:t>CA4000 (4K Camera System </a:t>
            </a:r>
            <a:r>
              <a:rPr lang="en-US" sz="4400" kern="100" dirty="0" smtClean="0"/>
              <a:t>Adapter</a:t>
            </a:r>
            <a:r>
              <a:rPr lang="en-US" sz="4400" kern="100" dirty="0"/>
              <a:t>)</a:t>
            </a:r>
            <a:br>
              <a:rPr lang="en-US" sz="4400" kern="100" dirty="0"/>
            </a:br>
            <a:endParaRPr kumimoji="1" lang="ja-JP" altLang="en-US" sz="4400" b="1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colorTemperature colorTemp="5700"/>
                    </a14:imgEffect>
                    <a14:imgEffect>
                      <a14:brightnessContrast brigh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2209800"/>
            <a:ext cx="10363200" cy="4352926"/>
          </a:xfrm>
          <a:solidFill>
            <a:schemeClr val="accent2">
              <a:lumMod val="75000"/>
            </a:schemeClr>
          </a:solidFill>
        </p:spPr>
      </p:pic>
      <p:cxnSp>
        <p:nvCxnSpPr>
          <p:cNvPr id="10" name="直線矢印コネクタ 9"/>
          <p:cNvCxnSpPr/>
          <p:nvPr/>
        </p:nvCxnSpPr>
        <p:spPr>
          <a:xfrm flipH="1">
            <a:off x="4038600" y="3212909"/>
            <a:ext cx="1202692" cy="73310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/>
          <p:cNvCxnSpPr/>
          <p:nvPr/>
        </p:nvCxnSpPr>
        <p:spPr>
          <a:xfrm>
            <a:off x="5241292" y="3212909"/>
            <a:ext cx="854708" cy="72853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23"/>
          <p:cNvSpPr txBox="1">
            <a:spLocks noChangeArrowheads="1"/>
          </p:cNvSpPr>
          <p:nvPr/>
        </p:nvSpPr>
        <p:spPr bwMode="auto">
          <a:xfrm>
            <a:off x="9659484" y="6844983"/>
            <a:ext cx="2755146" cy="43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0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         VF Shoe</a:t>
            </a:r>
            <a:endParaRPr lang="en-US" altLang="ja-JP" sz="20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 flipH="1" flipV="1">
            <a:off x="9640434" y="5181600"/>
            <a:ext cx="1148970" cy="164020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テキスト ボックス 27"/>
          <p:cNvSpPr txBox="1">
            <a:spLocks noChangeArrowheads="1"/>
          </p:cNvSpPr>
          <p:nvPr/>
        </p:nvSpPr>
        <p:spPr bwMode="auto">
          <a:xfrm>
            <a:off x="1323341" y="2731770"/>
            <a:ext cx="2306320" cy="439674"/>
          </a:xfrm>
          <a:prstGeom prst="rect">
            <a:avLst/>
          </a:prstGeom>
          <a:noFill/>
          <a:ln>
            <a:noFill/>
          </a:ln>
          <a:extLst/>
        </p:spPr>
        <p:txBody>
          <a:bodyPr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000" b="1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Assignable SW</a:t>
            </a:r>
            <a:endParaRPr lang="ja-JP" altLang="en-US" sz="2000" b="1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19" name="直線矢印コネクタ 18"/>
          <p:cNvCxnSpPr/>
          <p:nvPr/>
        </p:nvCxnSpPr>
        <p:spPr>
          <a:xfrm>
            <a:off x="2533651" y="3171444"/>
            <a:ext cx="690880" cy="15491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>
            <a:off x="2533651" y="3166873"/>
            <a:ext cx="1267459" cy="154914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正方形/長方形 2"/>
          <p:cNvSpPr/>
          <p:nvPr/>
        </p:nvSpPr>
        <p:spPr>
          <a:xfrm>
            <a:off x="3914587" y="2223938"/>
            <a:ext cx="73152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ja-JP" sz="2000" dirty="0">
                <a:ea typeface="メイリオ" pitchFamily="50" charset="-128"/>
                <a:cs typeface="メイリオ" pitchFamily="50" charset="-128"/>
              </a:rPr>
              <a:t>Coin Screws </a:t>
            </a:r>
          </a:p>
          <a:p>
            <a:r>
              <a:rPr lang="en-US" altLang="ja-JP" sz="2000" dirty="0">
                <a:ea typeface="メイリオ" pitchFamily="50" charset="-128"/>
                <a:cs typeface="メイリオ" pitchFamily="50" charset="-128"/>
              </a:rPr>
              <a:t>for mounting handle on</a:t>
            </a:r>
          </a:p>
          <a:p>
            <a:r>
              <a:rPr lang="en-US" altLang="ja-JP" sz="2000" dirty="0">
                <a:ea typeface="メイリオ" pitchFamily="50" charset="-128"/>
                <a:cs typeface="メイリオ" pitchFamily="50" charset="-128"/>
              </a:rPr>
              <a:t>the F55 body</a:t>
            </a:r>
            <a:endParaRPr lang="ja-JP" altLang="en-US" sz="2000" dirty="0"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7" name="直線矢印コネクタ 6"/>
          <p:cNvCxnSpPr/>
          <p:nvPr/>
        </p:nvCxnSpPr>
        <p:spPr>
          <a:xfrm flipH="1">
            <a:off x="4038600" y="3239601"/>
            <a:ext cx="1202692" cy="194199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/>
          <p:cNvCxnSpPr/>
          <p:nvPr/>
        </p:nvCxnSpPr>
        <p:spPr>
          <a:xfrm>
            <a:off x="5241292" y="3212909"/>
            <a:ext cx="854708" cy="196869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3014" y="284197"/>
            <a:ext cx="13703300" cy="1371600"/>
          </a:xfrm>
        </p:spPr>
        <p:txBody>
          <a:bodyPr>
            <a:normAutofit/>
          </a:bodyPr>
          <a:lstStyle/>
          <a:p>
            <a:r>
              <a:rPr lang="en-US" altLang="ja-JP" sz="4400" dirty="0" smtClean="0">
                <a:latin typeface="+mn-lt"/>
              </a:rPr>
              <a:t>F55 + CA4000</a:t>
            </a:r>
            <a:r>
              <a:rPr lang="ja-JP" altLang="en-US" sz="4400" dirty="0" smtClean="0">
                <a:latin typeface="+mn-lt"/>
              </a:rPr>
              <a:t>　</a:t>
            </a:r>
            <a:r>
              <a:rPr lang="en-US" altLang="ja-JP" sz="4400" dirty="0" smtClean="0">
                <a:latin typeface="+mn-lt"/>
              </a:rPr>
              <a:t>Mounting Method</a:t>
            </a:r>
            <a:endParaRPr kumimoji="1" lang="ja-JP" altLang="en-US" sz="4400" dirty="0">
              <a:latin typeface="+mn-lt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627" y="3528694"/>
            <a:ext cx="2960635" cy="378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867" y="4586613"/>
            <a:ext cx="310818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937803"/>
            <a:ext cx="2499361" cy="23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5301" y="4586613"/>
            <a:ext cx="3210560" cy="262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テキスト ボックス 6"/>
          <p:cNvSpPr txBox="1">
            <a:spLocks noChangeArrowheads="1"/>
          </p:cNvSpPr>
          <p:nvPr/>
        </p:nvSpPr>
        <p:spPr bwMode="auto">
          <a:xfrm>
            <a:off x="632460" y="4304286"/>
            <a:ext cx="2995867" cy="532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dirty="0">
                <a:latin typeface="+mn-lt"/>
                <a:ea typeface="メイリオ" pitchFamily="50" charset="-128"/>
                <a:cs typeface="メイリオ" pitchFamily="50" charset="-128"/>
              </a:rPr>
              <a:t>F55</a:t>
            </a:r>
            <a:r>
              <a:rPr lang="ja-JP" altLang="en-US" dirty="0" smtClean="0">
                <a:latin typeface="+mn-lt"/>
                <a:ea typeface="メイリオ" pitchFamily="50" charset="-128"/>
                <a:cs typeface="メイリオ" pitchFamily="50" charset="-128"/>
              </a:rPr>
              <a:t>＋</a:t>
            </a:r>
            <a:r>
              <a:rPr lang="en-US" altLang="ja-JP" dirty="0" smtClean="0">
                <a:latin typeface="+mn-lt"/>
                <a:ea typeface="メイリオ" pitchFamily="50" charset="-128"/>
                <a:cs typeface="メイリオ" pitchFamily="50" charset="-128"/>
              </a:rPr>
              <a:t>VCT-FSA5</a:t>
            </a:r>
            <a:endParaRPr lang="ja-JP" altLang="en-US" dirty="0">
              <a:latin typeface="+mn-lt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10" name="環状矢印 9"/>
          <p:cNvSpPr/>
          <p:nvPr/>
        </p:nvSpPr>
        <p:spPr>
          <a:xfrm rot="2716074" flipH="1">
            <a:off x="5135563" y="5044757"/>
            <a:ext cx="744854" cy="1064259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2838431"/>
              <a:gd name="adj5" fmla="val 125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1" name="環状矢印 10"/>
          <p:cNvSpPr/>
          <p:nvPr/>
        </p:nvSpPr>
        <p:spPr>
          <a:xfrm rot="20376940" flipH="1">
            <a:off x="3787142" y="3747134"/>
            <a:ext cx="1465579" cy="1175386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2838431"/>
              <a:gd name="adj5" fmla="val 125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テキスト ボックス 16"/>
          <p:cNvSpPr txBox="1">
            <a:spLocks noChangeArrowheads="1"/>
          </p:cNvSpPr>
          <p:nvPr/>
        </p:nvSpPr>
        <p:spPr bwMode="auto">
          <a:xfrm>
            <a:off x="10715255" y="4117068"/>
            <a:ext cx="3208461" cy="485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2300" dirty="0" smtClean="0">
                <a:latin typeface="+mn-lt"/>
                <a:ea typeface="メイリオ" pitchFamily="50" charset="-128"/>
                <a:cs typeface="メイリオ" pitchFamily="50" charset="-128"/>
              </a:rPr>
              <a:t>Handle can slide </a:t>
            </a:r>
            <a:endParaRPr lang="ja-JP" altLang="en-US" sz="2300" dirty="0">
              <a:latin typeface="+mn-lt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574646" y="1269618"/>
            <a:ext cx="1268415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800"/>
              </a:spcBef>
              <a:buFont typeface="Arial" pitchFamily="34" charset="0"/>
              <a:buChar char="•"/>
            </a:pPr>
            <a:r>
              <a:rPr lang="en-US" altLang="ja-JP" sz="2800" dirty="0"/>
              <a:t>Not </a:t>
            </a:r>
            <a:r>
              <a:rPr lang="en-US" altLang="ja-JP" sz="2800" dirty="0" smtClean="0"/>
              <a:t>require </a:t>
            </a:r>
            <a:r>
              <a:rPr lang="en-US" altLang="ja-JP" sz="2800" dirty="0"/>
              <a:t>tools, only </a:t>
            </a:r>
            <a:r>
              <a:rPr lang="en-US" altLang="ja-JP" sz="2800" dirty="0" smtClean="0"/>
              <a:t>needs </a:t>
            </a:r>
            <a:r>
              <a:rPr lang="en-US" altLang="ja-JP" sz="2800" dirty="0"/>
              <a:t>a coin</a:t>
            </a:r>
          </a:p>
          <a:p>
            <a:pPr marL="457200" indent="-457200">
              <a:spcBef>
                <a:spcPts val="1800"/>
              </a:spcBef>
              <a:buFont typeface="Arial" pitchFamily="34" charset="0"/>
              <a:buChar char="•"/>
            </a:pPr>
            <a:r>
              <a:rPr lang="en-US" altLang="ja-JP" sz="2800" dirty="0" smtClean="0"/>
              <a:t>Handle can slide </a:t>
            </a:r>
            <a:r>
              <a:rPr lang="en-US" altLang="ja-JP" sz="2800" dirty="0"/>
              <a:t>for balancing when heavy lens is mounted</a:t>
            </a:r>
          </a:p>
          <a:p>
            <a:pPr>
              <a:spcBef>
                <a:spcPts val="1800"/>
              </a:spcBef>
            </a:pPr>
            <a:endParaRPr lang="ja-JP" altLang="en-US" sz="2800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3691627" y="3036250"/>
            <a:ext cx="317272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Handle can open</a:t>
            </a:r>
            <a:endParaRPr 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7241396" y="3310247"/>
            <a:ext cx="3304366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Close handle and</a:t>
            </a:r>
          </a:p>
          <a:p>
            <a:r>
              <a:rPr lang="en-US" dirty="0" smtClean="0"/>
              <a:t> use coin to tight </a:t>
            </a:r>
          </a:p>
          <a:p>
            <a:r>
              <a:rPr lang="en-US" dirty="0" smtClean="0"/>
              <a:t>4 screws on the F55</a:t>
            </a:r>
            <a:endParaRPr lang="en-US" dirty="0"/>
          </a:p>
        </p:txBody>
      </p:sp>
      <p:cxnSp>
        <p:nvCxnSpPr>
          <p:cNvPr id="27" name="直線矢印コネクタ 26"/>
          <p:cNvCxnSpPr/>
          <p:nvPr/>
        </p:nvCxnSpPr>
        <p:spPr>
          <a:xfrm flipV="1">
            <a:off x="10972800" y="4937803"/>
            <a:ext cx="990600" cy="484144"/>
          </a:xfrm>
          <a:prstGeom prst="straightConnector1">
            <a:avLst/>
          </a:prstGeom>
          <a:ln w="28575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矢印コネクタ 39"/>
          <p:cNvCxnSpPr/>
          <p:nvPr/>
        </p:nvCxnSpPr>
        <p:spPr>
          <a:xfrm>
            <a:off x="8500096" y="4570289"/>
            <a:ext cx="0" cy="1159324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533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99" b="9670"/>
          <a:stretch/>
        </p:blipFill>
        <p:spPr>
          <a:xfrm>
            <a:off x="1856602" y="1178448"/>
            <a:ext cx="10167203" cy="5802910"/>
          </a:xfrm>
          <a:prstGeom prst="rect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179478"/>
            <a:ext cx="13703300" cy="1371600"/>
          </a:xfrm>
        </p:spPr>
        <p:txBody>
          <a:bodyPr>
            <a:normAutofit/>
          </a:bodyPr>
          <a:lstStyle/>
          <a:p>
            <a:r>
              <a:rPr lang="fr-FR" sz="4400" dirty="0" smtClean="0"/>
              <a:t> Portable </a:t>
            </a:r>
            <a:r>
              <a:rPr lang="fr-FR" sz="4400" dirty="0"/>
              <a:t>Configuration </a:t>
            </a:r>
            <a:r>
              <a:rPr lang="fr-FR" sz="3100" dirty="0"/>
              <a:t>F55+ CA4000+HDVF-EL75</a:t>
            </a:r>
            <a:r>
              <a:rPr lang="fr-FR" sz="3100" dirty="0" smtClean="0"/>
              <a:t>  </a:t>
            </a:r>
            <a:endParaRPr lang="fr-FR" sz="31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Connecteur droit avec flèche 20"/>
          <p:cNvCxnSpPr/>
          <p:nvPr/>
        </p:nvCxnSpPr>
        <p:spPr>
          <a:xfrm flipH="1" flipV="1">
            <a:off x="5000243" y="6296627"/>
            <a:ext cx="18518" cy="109440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2947690" y="7413362"/>
            <a:ext cx="4519909" cy="455509"/>
          </a:xfrm>
          <a:prstGeom prst="rect">
            <a:avLst/>
          </a:prstGeom>
          <a:noFill/>
        </p:spPr>
        <p:txBody>
          <a:bodyPr wrap="square" lIns="146304" tIns="73152" rIns="146304" bIns="73152" rtlCol="0">
            <a:spAutoFit/>
          </a:bodyPr>
          <a:lstStyle/>
          <a:p>
            <a:pPr algn="ctr"/>
            <a:r>
              <a:rPr lang="fr-FR" sz="2000" dirty="0" err="1"/>
              <a:t>Fujinon</a:t>
            </a:r>
            <a:r>
              <a:rPr lang="fr-FR" sz="2000" dirty="0"/>
              <a:t> 19-90mm </a:t>
            </a:r>
            <a:r>
              <a:rPr lang="fr-FR" sz="2000" dirty="0" err="1"/>
              <a:t>Cabrio</a:t>
            </a:r>
            <a:r>
              <a:rPr lang="fr-FR" sz="2000" dirty="0"/>
              <a:t> Lens (PL)</a:t>
            </a:r>
          </a:p>
        </p:txBody>
      </p:sp>
      <p:cxnSp>
        <p:nvCxnSpPr>
          <p:cNvPr id="23" name="Connecteur droit avec flèche 22"/>
          <p:cNvCxnSpPr/>
          <p:nvPr/>
        </p:nvCxnSpPr>
        <p:spPr>
          <a:xfrm flipH="1" flipV="1">
            <a:off x="7899833" y="6299707"/>
            <a:ext cx="18518" cy="109440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6191771" y="7416442"/>
            <a:ext cx="4136000" cy="517065"/>
          </a:xfrm>
          <a:prstGeom prst="rect">
            <a:avLst/>
          </a:prstGeom>
          <a:noFill/>
        </p:spPr>
        <p:txBody>
          <a:bodyPr wrap="square" lIns="146304" tIns="73152" rIns="146304" bIns="73152" rtlCol="0">
            <a:spAutoFit/>
          </a:bodyPr>
          <a:lstStyle/>
          <a:p>
            <a:pPr algn="ctr"/>
            <a:r>
              <a:rPr lang="fr-FR" sz="2400" dirty="0"/>
              <a:t>PMW-F55</a:t>
            </a:r>
          </a:p>
        </p:txBody>
      </p:sp>
      <p:cxnSp>
        <p:nvCxnSpPr>
          <p:cNvPr id="25" name="Connecteur droit avec flèche 24"/>
          <p:cNvCxnSpPr/>
          <p:nvPr/>
        </p:nvCxnSpPr>
        <p:spPr>
          <a:xfrm flipH="1" flipV="1">
            <a:off x="9601200" y="6284267"/>
            <a:ext cx="18518" cy="109440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7898691" y="7401002"/>
            <a:ext cx="4136000" cy="517065"/>
          </a:xfrm>
          <a:prstGeom prst="rect">
            <a:avLst/>
          </a:prstGeom>
          <a:noFill/>
        </p:spPr>
        <p:txBody>
          <a:bodyPr wrap="square" lIns="146304" tIns="73152" rIns="146304" bIns="73152" rtlCol="0">
            <a:spAutoFit/>
          </a:bodyPr>
          <a:lstStyle/>
          <a:p>
            <a:pPr algn="ctr"/>
            <a:r>
              <a:rPr lang="fr-FR" sz="2400" dirty="0"/>
              <a:t>CA-4000</a:t>
            </a:r>
          </a:p>
        </p:txBody>
      </p:sp>
    </p:spTree>
    <p:extLst>
      <p:ext uri="{BB962C8B-B14F-4D97-AF65-F5344CB8AC3E}">
        <p14:creationId xmlns:p14="http://schemas.microsoft.com/office/powerpoint/2010/main" val="50799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80856" y="0"/>
            <a:ext cx="13703300" cy="1371600"/>
          </a:xfrm>
        </p:spPr>
        <p:txBody>
          <a:bodyPr>
            <a:normAutofit/>
          </a:bodyPr>
          <a:lstStyle/>
          <a:p>
            <a:r>
              <a:rPr lang="fr-FR" sz="4400" dirty="0" smtClean="0"/>
              <a:t>Large Box Lens configuration</a:t>
            </a:r>
            <a:endParaRPr lang="fr-FR" sz="4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35" b="22425"/>
          <a:stretch/>
        </p:blipFill>
        <p:spPr>
          <a:xfrm>
            <a:off x="665881" y="1295400"/>
            <a:ext cx="13333250" cy="4722474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Connecteur droit avec flèche 9"/>
          <p:cNvCxnSpPr/>
          <p:nvPr/>
        </p:nvCxnSpPr>
        <p:spPr>
          <a:xfrm flipH="1" flipV="1">
            <a:off x="8815280" y="4463199"/>
            <a:ext cx="9259" cy="2013801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 flipV="1">
            <a:off x="4592835" y="5537328"/>
            <a:ext cx="9259" cy="939672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 flipV="1">
            <a:off x="10334069" y="4796549"/>
            <a:ext cx="0" cy="1680451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 flipV="1">
            <a:off x="12801600" y="4038602"/>
            <a:ext cx="0" cy="243839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ZoneTexte 16"/>
          <p:cNvSpPr txBox="1"/>
          <p:nvPr/>
        </p:nvSpPr>
        <p:spPr>
          <a:xfrm>
            <a:off x="2296244" y="6602808"/>
            <a:ext cx="4640822" cy="517065"/>
          </a:xfrm>
          <a:prstGeom prst="rect">
            <a:avLst/>
          </a:prstGeom>
          <a:noFill/>
        </p:spPr>
        <p:txBody>
          <a:bodyPr wrap="none" lIns="146304" tIns="73152" rIns="146304" bIns="73152" rtlCol="0">
            <a:spAutoFit/>
          </a:bodyPr>
          <a:lstStyle/>
          <a:p>
            <a:pPr algn="ctr"/>
            <a:r>
              <a:rPr lang="fr-FR" sz="2400" dirty="0" err="1"/>
              <a:t>Fujinon</a:t>
            </a:r>
            <a:r>
              <a:rPr lang="fr-FR" sz="2400" dirty="0"/>
              <a:t> 99x Zoom Lens (2/3’’)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6751535" y="6477000"/>
            <a:ext cx="4171911" cy="886397"/>
          </a:xfrm>
          <a:prstGeom prst="rect">
            <a:avLst/>
          </a:prstGeom>
          <a:noFill/>
        </p:spPr>
        <p:txBody>
          <a:bodyPr wrap="none" lIns="146304" tIns="73152" rIns="146304" bIns="73152" rtlCol="0">
            <a:spAutoFit/>
          </a:bodyPr>
          <a:lstStyle/>
          <a:p>
            <a:pPr algn="ctr"/>
            <a:r>
              <a:rPr lang="fr-FR" sz="2400" dirty="0"/>
              <a:t>LA-FZB2</a:t>
            </a:r>
          </a:p>
          <a:p>
            <a:pPr algn="ctr"/>
            <a:r>
              <a:rPr lang="fr-FR" sz="2400" dirty="0" smtClean="0"/>
              <a:t>(FZ to B4 </a:t>
            </a:r>
            <a:r>
              <a:rPr lang="fr-FR" sz="2400" dirty="0"/>
              <a:t>Optical </a:t>
            </a:r>
            <a:r>
              <a:rPr lang="fr-FR" sz="2400" dirty="0" smtClean="0"/>
              <a:t>Adapter)</a:t>
            </a:r>
            <a:endParaRPr lang="fr-FR" sz="2400" dirty="0"/>
          </a:p>
        </p:txBody>
      </p:sp>
      <p:sp>
        <p:nvSpPr>
          <p:cNvPr id="19" name="ZoneTexte 18"/>
          <p:cNvSpPr txBox="1"/>
          <p:nvPr/>
        </p:nvSpPr>
        <p:spPr>
          <a:xfrm>
            <a:off x="9535998" y="6477000"/>
            <a:ext cx="1596143" cy="517065"/>
          </a:xfrm>
          <a:prstGeom prst="rect">
            <a:avLst/>
          </a:prstGeom>
          <a:noFill/>
        </p:spPr>
        <p:txBody>
          <a:bodyPr wrap="none" lIns="146304" tIns="73152" rIns="146304" bIns="73152" rtlCol="0">
            <a:spAutoFit/>
          </a:bodyPr>
          <a:lstStyle/>
          <a:p>
            <a:pPr algn="ctr"/>
            <a:r>
              <a:rPr lang="fr-FR" sz="2400" dirty="0"/>
              <a:t>PMW-F55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12039600" y="6608321"/>
            <a:ext cx="2673297" cy="1532727"/>
          </a:xfrm>
          <a:prstGeom prst="rect">
            <a:avLst/>
          </a:prstGeom>
          <a:noFill/>
        </p:spPr>
        <p:txBody>
          <a:bodyPr wrap="none" lIns="146304" tIns="73152" rIns="146304" bIns="73152" rtlCol="0">
            <a:spAutoFit/>
          </a:bodyPr>
          <a:lstStyle/>
          <a:p>
            <a:r>
              <a:rPr lang="fr-FR" sz="2400" dirty="0"/>
              <a:t>CA-4000</a:t>
            </a:r>
          </a:p>
          <a:p>
            <a:r>
              <a:rPr lang="fr-FR" sz="2400" dirty="0"/>
              <a:t>+ Power </a:t>
            </a:r>
            <a:r>
              <a:rPr lang="fr-FR" sz="2400" dirty="0" smtClean="0"/>
              <a:t>Booster</a:t>
            </a:r>
          </a:p>
          <a:p>
            <a:r>
              <a:rPr lang="fr-FR" sz="2400" dirty="0" smtClean="0"/>
              <a:t>   (SKC-PB40)</a:t>
            </a:r>
            <a:endParaRPr lang="fr-FR" sz="2400" dirty="0"/>
          </a:p>
          <a:p>
            <a:pPr algn="ctr"/>
            <a:endParaRPr lang="fr-FR" sz="1800" dirty="0"/>
          </a:p>
        </p:txBody>
      </p:sp>
      <p:cxnSp>
        <p:nvCxnSpPr>
          <p:cNvPr id="15" name="Connecteur droit avec flèche 14"/>
          <p:cNvCxnSpPr/>
          <p:nvPr/>
        </p:nvCxnSpPr>
        <p:spPr>
          <a:xfrm flipV="1">
            <a:off x="11172269" y="4977307"/>
            <a:ext cx="0" cy="1837867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10374259" y="7297159"/>
            <a:ext cx="1617367" cy="517065"/>
          </a:xfrm>
          <a:prstGeom prst="rect">
            <a:avLst/>
          </a:prstGeom>
          <a:noFill/>
        </p:spPr>
        <p:txBody>
          <a:bodyPr wrap="none" lIns="146304" tIns="73152" rIns="146304" bIns="73152" rtlCol="0">
            <a:spAutoFit/>
          </a:bodyPr>
          <a:lstStyle/>
          <a:p>
            <a:pPr algn="ctr"/>
            <a:r>
              <a:rPr lang="fr-FR" sz="2400" dirty="0"/>
              <a:t>VCT-FSA5</a:t>
            </a:r>
          </a:p>
        </p:txBody>
      </p:sp>
    </p:spTree>
    <p:extLst>
      <p:ext uri="{BB962C8B-B14F-4D97-AF65-F5344CB8AC3E}">
        <p14:creationId xmlns:p14="http://schemas.microsoft.com/office/powerpoint/2010/main" val="261914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02297" y="179478"/>
            <a:ext cx="13703300" cy="1371600"/>
          </a:xfrm>
        </p:spPr>
        <p:txBody>
          <a:bodyPr>
            <a:normAutofit/>
          </a:bodyPr>
          <a:lstStyle/>
          <a:p>
            <a:r>
              <a:rPr lang="fr-FR" sz="4400" dirty="0" smtClean="0"/>
              <a:t>BPU-4000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2300" y="1208418"/>
            <a:ext cx="13703300" cy="5756910"/>
          </a:xfrm>
        </p:spPr>
        <p:txBody>
          <a:bodyPr>
            <a:normAutofit lnSpcReduction="10000"/>
          </a:bodyPr>
          <a:lstStyle/>
          <a:p>
            <a:r>
              <a:rPr lang="fr-FR" sz="3200" dirty="0" smtClean="0"/>
              <a:t>Base band </a:t>
            </a:r>
            <a:r>
              <a:rPr lang="fr-FR" sz="3200" dirty="0"/>
              <a:t>Processor </a:t>
            </a:r>
            <a:r>
              <a:rPr lang="fr-FR" sz="3200" dirty="0" smtClean="0"/>
              <a:t>Unit</a:t>
            </a:r>
          </a:p>
          <a:p>
            <a:pPr lvl="1"/>
            <a:r>
              <a:rPr lang="fr-FR" sz="2400" dirty="0"/>
              <a:t>RAW data </a:t>
            </a:r>
            <a:r>
              <a:rPr lang="fr-FR" sz="2400" dirty="0" err="1"/>
              <a:t>from</a:t>
            </a:r>
            <a:r>
              <a:rPr lang="fr-FR" sz="2400" dirty="0"/>
              <a:t> </a:t>
            </a:r>
            <a:r>
              <a:rPr lang="fr-FR" sz="2400" dirty="0" smtClean="0"/>
              <a:t>F55</a:t>
            </a:r>
          </a:p>
          <a:p>
            <a:pPr lvl="1"/>
            <a:r>
              <a:rPr lang="fr-FR" sz="2400" dirty="0"/>
              <a:t>D</a:t>
            </a:r>
            <a:r>
              <a:rPr lang="fr-FR" sz="2400" dirty="0" smtClean="0"/>
              <a:t>e-</a:t>
            </a:r>
            <a:r>
              <a:rPr lang="fr-FR" sz="2400" dirty="0" err="1" smtClean="0"/>
              <a:t>bayering</a:t>
            </a:r>
            <a:r>
              <a:rPr lang="fr-FR" sz="2400" dirty="0" smtClean="0"/>
              <a:t> </a:t>
            </a:r>
            <a:r>
              <a:rPr lang="fr-FR" sz="2400" dirty="0"/>
              <a:t>and </a:t>
            </a:r>
            <a:r>
              <a:rPr lang="fr-FR" sz="2400" dirty="0" smtClean="0"/>
              <a:t>Signal </a:t>
            </a:r>
            <a:r>
              <a:rPr lang="fr-FR" sz="2400" dirty="0" err="1" smtClean="0"/>
              <a:t>processing</a:t>
            </a:r>
            <a:r>
              <a:rPr lang="fr-FR" sz="2400" dirty="0" smtClean="0"/>
              <a:t> </a:t>
            </a:r>
            <a:r>
              <a:rPr lang="fr-FR" sz="2400" dirty="0" smtClean="0">
                <a:solidFill>
                  <a:srgbClr val="FFC000"/>
                </a:solidFill>
              </a:rPr>
              <a:t>(DSP: </a:t>
            </a:r>
            <a:r>
              <a:rPr lang="fr-FR" sz="2400" dirty="0" err="1" smtClean="0">
                <a:solidFill>
                  <a:srgbClr val="FFC000"/>
                </a:solidFill>
              </a:rPr>
              <a:t>same</a:t>
            </a:r>
            <a:r>
              <a:rPr lang="fr-FR" sz="2400" dirty="0" smtClean="0">
                <a:solidFill>
                  <a:srgbClr val="FFC000"/>
                </a:solidFill>
              </a:rPr>
              <a:t> as HDC camera)</a:t>
            </a:r>
          </a:p>
          <a:p>
            <a:pPr lvl="1"/>
            <a:r>
              <a:rPr lang="fr-FR" sz="2400" dirty="0" err="1"/>
              <a:t>Connection</a:t>
            </a:r>
            <a:r>
              <a:rPr lang="fr-FR" sz="2400" dirty="0"/>
              <a:t> to HDCU-2xxx </a:t>
            </a:r>
            <a:r>
              <a:rPr lang="fr-FR" sz="2400" dirty="0" err="1"/>
              <a:t>series</a:t>
            </a:r>
            <a:r>
              <a:rPr lang="fr-FR" sz="2400" dirty="0"/>
              <a:t> </a:t>
            </a:r>
          </a:p>
          <a:p>
            <a:pPr lvl="2"/>
            <a:r>
              <a:rPr lang="fr-FR" sz="2000" dirty="0"/>
              <a:t>for </a:t>
            </a:r>
            <a:r>
              <a:rPr lang="fr-FR" sz="2000" dirty="0" smtClean="0"/>
              <a:t>Camera Power </a:t>
            </a:r>
            <a:r>
              <a:rPr lang="fr-FR" sz="2000" dirty="0"/>
              <a:t>/ </a:t>
            </a:r>
            <a:r>
              <a:rPr lang="fr-FR" sz="2000" dirty="0" smtClean="0"/>
              <a:t>Intercom, </a:t>
            </a:r>
            <a:r>
              <a:rPr lang="fr-FR" sz="2000" dirty="0" err="1" smtClean="0"/>
              <a:t>Tally</a:t>
            </a:r>
            <a:r>
              <a:rPr lang="fr-FR" sz="2000" dirty="0" smtClean="0"/>
              <a:t>/ Return/</a:t>
            </a:r>
            <a:r>
              <a:rPr lang="fr-FR" sz="2000" dirty="0" err="1" smtClean="0"/>
              <a:t>Prompter</a:t>
            </a:r>
            <a:r>
              <a:rPr lang="fr-FR" sz="2000" dirty="0" smtClean="0"/>
              <a:t> </a:t>
            </a:r>
            <a:r>
              <a:rPr lang="fr-FR" sz="2000" dirty="0"/>
              <a:t>/ </a:t>
            </a:r>
            <a:r>
              <a:rPr lang="fr-FR" sz="2000" dirty="0" smtClean="0"/>
              <a:t>RCP, MSU &amp; </a:t>
            </a:r>
            <a:r>
              <a:rPr lang="fr-FR" sz="2000" dirty="0" err="1" smtClean="0"/>
              <a:t>other</a:t>
            </a:r>
            <a:r>
              <a:rPr lang="fr-FR" sz="2000" dirty="0" smtClean="0"/>
              <a:t> </a:t>
            </a:r>
            <a:r>
              <a:rPr lang="fr-FR" sz="2000" dirty="0" err="1" smtClean="0"/>
              <a:t>required</a:t>
            </a:r>
            <a:r>
              <a:rPr lang="fr-FR" sz="2000" dirty="0" smtClean="0"/>
              <a:t> </a:t>
            </a:r>
            <a:r>
              <a:rPr lang="fr-FR" sz="2000" dirty="0" err="1" smtClean="0"/>
              <a:t>Signals</a:t>
            </a:r>
            <a:endParaRPr lang="fr-FR" sz="2000" dirty="0"/>
          </a:p>
          <a:p>
            <a:pPr lvl="1"/>
            <a:r>
              <a:rPr lang="fr-FR" sz="2400" dirty="0" smtClean="0"/>
              <a:t>4K </a:t>
            </a:r>
            <a:r>
              <a:rPr lang="fr-FR" sz="2400" dirty="0"/>
              <a:t>&amp; HD </a:t>
            </a:r>
            <a:r>
              <a:rPr lang="fr-FR" sz="2400" dirty="0" smtClean="0"/>
              <a:t>outputs</a:t>
            </a:r>
          </a:p>
          <a:p>
            <a:pPr lvl="1"/>
            <a:r>
              <a:rPr lang="fr-FR" sz="2400" dirty="0" err="1" smtClean="0"/>
              <a:t>Cut</a:t>
            </a:r>
            <a:r>
              <a:rPr lang="fr-FR" sz="2400" dirty="0" smtClean="0"/>
              <a:t> out </a:t>
            </a:r>
            <a:r>
              <a:rPr lang="fr-FR" sz="2400" dirty="0" err="1" smtClean="0"/>
              <a:t>video</a:t>
            </a:r>
            <a:r>
              <a:rPr lang="fr-FR" sz="2400" dirty="0" smtClean="0"/>
              <a:t> outputs</a:t>
            </a:r>
          </a:p>
          <a:p>
            <a:pPr lvl="1"/>
            <a:r>
              <a:rPr lang="fr-FR" sz="2400" dirty="0" smtClean="0"/>
              <a:t>HFR </a:t>
            </a:r>
            <a:r>
              <a:rPr lang="fr-FR" sz="2400" dirty="0" err="1" smtClean="0"/>
              <a:t>video</a:t>
            </a:r>
            <a:r>
              <a:rPr lang="fr-FR" sz="2400" dirty="0" smtClean="0"/>
              <a:t> outputs</a:t>
            </a:r>
          </a:p>
          <a:p>
            <a:pPr lvl="1"/>
            <a:r>
              <a:rPr lang="en-US" sz="2400" dirty="0" smtClean="0">
                <a:solidFill>
                  <a:srgbClr val="FFC000"/>
                </a:solidFill>
              </a:rPr>
              <a:t>3G out </a:t>
            </a:r>
            <a:r>
              <a:rPr lang="en-US" sz="2400" dirty="0" smtClean="0">
                <a:solidFill>
                  <a:srgbClr val="FF0000"/>
                </a:solidFill>
              </a:rPr>
              <a:t>Level-A/B</a:t>
            </a:r>
          </a:p>
          <a:p>
            <a:pPr marL="65311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FFC000"/>
                </a:solidFill>
              </a:rPr>
              <a:t> </a:t>
            </a:r>
            <a:r>
              <a:rPr lang="en-US" sz="2400" dirty="0" smtClean="0">
                <a:solidFill>
                  <a:srgbClr val="FFC000"/>
                </a:solidFill>
              </a:rPr>
              <a:t>   (Selectable via</a:t>
            </a:r>
          </a:p>
          <a:p>
            <a:pPr marL="653110" lvl="1" indent="0">
              <a:spcBef>
                <a:spcPts val="0"/>
              </a:spcBef>
              <a:buNone/>
            </a:pPr>
            <a:r>
              <a:rPr lang="en-US" sz="2400" dirty="0">
                <a:solidFill>
                  <a:srgbClr val="FFC000"/>
                </a:solidFill>
              </a:rPr>
              <a:t> </a:t>
            </a:r>
            <a:r>
              <a:rPr lang="en-US" sz="2400" dirty="0" smtClean="0">
                <a:solidFill>
                  <a:srgbClr val="FFC000"/>
                </a:solidFill>
              </a:rPr>
              <a:t>    Menu </a:t>
            </a:r>
            <a:r>
              <a:rPr lang="en-US" sz="2400" dirty="0" err="1" smtClean="0">
                <a:solidFill>
                  <a:srgbClr val="FFC000"/>
                </a:solidFill>
              </a:rPr>
              <a:t>sw</a:t>
            </a:r>
            <a:r>
              <a:rPr lang="en-US" sz="2400" dirty="0" smtClean="0">
                <a:solidFill>
                  <a:srgbClr val="FFC000"/>
                </a:solidFill>
              </a:rPr>
              <a:t> on BPU, RCP</a:t>
            </a:r>
            <a:r>
              <a:rPr lang="ja-JP" altLang="en-US" sz="2400" dirty="0">
                <a:solidFill>
                  <a:srgbClr val="FFC000"/>
                </a:solidFill>
              </a:rPr>
              <a:t>・</a:t>
            </a:r>
            <a:r>
              <a:rPr lang="en-US" sz="2400" dirty="0" smtClean="0">
                <a:solidFill>
                  <a:srgbClr val="FFC000"/>
                </a:solidFill>
              </a:rPr>
              <a:t>MSU)</a:t>
            </a:r>
            <a:endParaRPr lang="fr-FR" sz="2400" dirty="0">
              <a:solidFill>
                <a:srgbClr val="FFC000"/>
              </a:solidFill>
            </a:endParaRPr>
          </a:p>
          <a:p>
            <a:pPr marL="653110" lvl="1" indent="0">
              <a:spcBef>
                <a:spcPts val="0"/>
              </a:spcBef>
              <a:buNone/>
            </a:pPr>
            <a:endParaRPr lang="fr-FR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0737" y="6324600"/>
            <a:ext cx="7293976" cy="1036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495800"/>
            <a:ext cx="7331507" cy="107471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9983161" y="5570515"/>
            <a:ext cx="16907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Front View</a:t>
            </a:r>
            <a:endParaRPr lang="en-US" sz="24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0151954" y="7419967"/>
            <a:ext cx="16515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Rear View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898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000013981\Desktop\PMW-F55_4K_Syste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44" b="84456" l="4311" r="97529">
                        <a14:foregroundMark x1="62932" y1="34646" x2="85859" y2="36425"/>
                        <a14:foregroundMark x1="57633" y1="36256" x2="58539" y2="36171"/>
                        <a14:foregroundMark x1="53707" y1="37315" x2="53707" y2="38035"/>
                        <a14:foregroundMark x1="54119" y1="42270" x2="54201" y2="42313"/>
                        <a14:foregroundMark x1="54201" y1="37484" x2="54283" y2="37230"/>
                        <a14:foregroundMark x1="56562" y1="36510" x2="57249" y2="36341"/>
                        <a14:backgroundMark x1="37040" y1="36256" x2="37452" y2="37950"/>
                        <a14:backgroundMark x1="23888" y1="42143" x2="25288" y2="42524"/>
                        <a14:backgroundMark x1="35008" y1="35409" x2="35008" y2="35409"/>
                        <a14:backgroundMark x1="54146" y1="37103" x2="54146" y2="37103"/>
                        <a14:backgroundMark x1="53981" y1="42058" x2="53981" y2="420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058" y="892595"/>
            <a:ext cx="11100816" cy="7196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正方形/長方形 1"/>
          <p:cNvSpPr/>
          <p:nvPr/>
        </p:nvSpPr>
        <p:spPr>
          <a:xfrm flipH="1">
            <a:off x="7025640" y="3581400"/>
            <a:ext cx="45720" cy="4572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609599" y="457200"/>
            <a:ext cx="119969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C000"/>
                </a:solidFill>
              </a:rPr>
              <a:t>F55/CA4000/BPU4000</a:t>
            </a:r>
          </a:p>
          <a:p>
            <a:r>
              <a:rPr lang="en-US" sz="4400" dirty="0" smtClean="0">
                <a:solidFill>
                  <a:srgbClr val="FFC000"/>
                </a:solidFill>
              </a:rPr>
              <a:t>  HDCU2000/RCP1500 Studio application </a:t>
            </a:r>
            <a:endParaRPr lang="en-US" sz="4400" dirty="0">
              <a:solidFill>
                <a:srgbClr val="FFC000"/>
              </a:solidFill>
            </a:endParaRPr>
          </a:p>
        </p:txBody>
      </p:sp>
      <p:pic>
        <p:nvPicPr>
          <p:cNvPr id="6" name="Picture 7" descr="C:\Users\John DG\Desktop\! SONY\!\NAB files\Design\JPGs and PNGs for PPT\RCP-15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963400" y="3276600"/>
            <a:ext cx="1286326" cy="264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9700" dist="88900" dir="8100000" algn="tl" rotWithShape="0">
              <a:prstClr val="black">
                <a:alpha val="31000"/>
              </a:prst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708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6100" y="457200"/>
            <a:ext cx="13703300" cy="1371600"/>
          </a:xfrm>
        </p:spPr>
        <p:txBody>
          <a:bodyPr>
            <a:normAutofit/>
          </a:bodyPr>
          <a:lstStyle/>
          <a:p>
            <a:r>
              <a:rPr lang="en-US" sz="4400" dirty="0" smtClean="0"/>
              <a:t>BPU (Base Band Processor Unit)</a:t>
            </a:r>
            <a:endParaRPr lang="en-US" sz="4400" dirty="0"/>
          </a:p>
        </p:txBody>
      </p:sp>
      <p:pic>
        <p:nvPicPr>
          <p:cNvPr id="4098" name="Picture 2" descr="C:\Users\1000013981\Desktop\写真\PICTURE CAMRAS\BPU4000_3q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76" b="89904" l="2839" r="976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633" y="2743200"/>
            <a:ext cx="11582400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12611148" y="4649412"/>
            <a:ext cx="86113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/>
              <a:t>1.5U</a:t>
            </a:r>
            <a:endParaRPr lang="en-US" dirty="0"/>
          </a:p>
        </p:txBody>
      </p:sp>
      <p:cxnSp>
        <p:nvCxnSpPr>
          <p:cNvPr id="6" name="直線矢印コネクタ 5"/>
          <p:cNvCxnSpPr/>
          <p:nvPr/>
        </p:nvCxnSpPr>
        <p:spPr>
          <a:xfrm>
            <a:off x="12493284" y="4308157"/>
            <a:ext cx="0" cy="1559243"/>
          </a:xfrm>
          <a:prstGeom prst="straightConnector1">
            <a:avLst/>
          </a:prstGeom>
          <a:ln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/>
          <p:nvPr/>
        </p:nvCxnSpPr>
        <p:spPr>
          <a:xfrm>
            <a:off x="11388432" y="4267200"/>
            <a:ext cx="1222716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/>
          <p:nvPr/>
        </p:nvCxnSpPr>
        <p:spPr>
          <a:xfrm>
            <a:off x="11506200" y="5867400"/>
            <a:ext cx="1275833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矢印コネクタ 6"/>
          <p:cNvCxnSpPr/>
          <p:nvPr/>
        </p:nvCxnSpPr>
        <p:spPr>
          <a:xfrm>
            <a:off x="3352800" y="2989421"/>
            <a:ext cx="0" cy="1430179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2912070" y="2496978"/>
            <a:ext cx="88146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Tally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5029200" y="2989421"/>
            <a:ext cx="0" cy="1430179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4537287" y="1336119"/>
            <a:ext cx="2522165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Menu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-Configuration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-Diagnostic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-Service</a:t>
            </a:r>
          </a:p>
          <a:p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2263167" y="5924550"/>
            <a:ext cx="271266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Fiber Status info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17" name="直線矢印コネクタ 16"/>
          <p:cNvCxnSpPr/>
          <p:nvPr/>
        </p:nvCxnSpPr>
        <p:spPr>
          <a:xfrm flipV="1">
            <a:off x="3619500" y="5334000"/>
            <a:ext cx="0" cy="53340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>
            <a:off x="8305800" y="2535076"/>
            <a:ext cx="171405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Ventilator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23" name="直線矢印コネクタ 22"/>
          <p:cNvCxnSpPr/>
          <p:nvPr/>
        </p:nvCxnSpPr>
        <p:spPr>
          <a:xfrm>
            <a:off x="8782050" y="2989421"/>
            <a:ext cx="0" cy="1430179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/>
          <p:cNvSpPr txBox="1"/>
          <p:nvPr/>
        </p:nvSpPr>
        <p:spPr>
          <a:xfrm>
            <a:off x="1579784" y="6416993"/>
            <a:ext cx="1139606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C000"/>
                </a:solidFill>
              </a:rPr>
              <a:t>Front Panel arrangement will be same as HDCU 2000/2500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C000"/>
                </a:solidFill>
              </a:rPr>
              <a:t>DSP Processor inside is same as HDC2000 series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C000"/>
                </a:solidFill>
              </a:rPr>
              <a:t>No power to camera from this unit (Head needs local power)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122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0552" y="284197"/>
            <a:ext cx="13703300" cy="1371600"/>
          </a:xfrm>
        </p:spPr>
        <p:txBody>
          <a:bodyPr>
            <a:normAutofit/>
          </a:bodyPr>
          <a:lstStyle/>
          <a:p>
            <a:r>
              <a:rPr lang="en-US" altLang="ja-JP" sz="4400" dirty="0" smtClean="0">
                <a:latin typeface="+mn-lt"/>
              </a:rPr>
              <a:t>BPU4000 Rear Panel</a:t>
            </a:r>
            <a:endParaRPr kumimoji="1" lang="ja-JP" altLang="en-US" sz="4400" dirty="0">
              <a:latin typeface="+mn-lt"/>
            </a:endParaRPr>
          </a:p>
        </p:txBody>
      </p:sp>
      <p:pic>
        <p:nvPicPr>
          <p:cNvPr id="14" name="図 3" descr="vcx70090_bpu_overall_assy0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671" y="3720466"/>
            <a:ext cx="11149330" cy="1666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右中かっこ 14"/>
          <p:cNvSpPr/>
          <p:nvPr/>
        </p:nvSpPr>
        <p:spPr>
          <a:xfrm rot="5400000">
            <a:off x="5504640" y="4358658"/>
            <a:ext cx="395288" cy="3688994"/>
          </a:xfrm>
          <a:prstGeom prst="rightBrace">
            <a:avLst>
              <a:gd name="adj1" fmla="val 20956"/>
              <a:gd name="adj2" fmla="val 50452"/>
            </a:avLst>
          </a:prstGeom>
          <a:noFill/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ja-JP" altLang="en-US" sz="2400" dirty="0">
              <a:ea typeface="メイリオ" pitchFamily="50" charset="-128"/>
              <a:cs typeface="メイリオ" pitchFamily="50" charset="-128"/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3850696" y="4847793"/>
            <a:ext cx="3735500" cy="1252347"/>
            <a:chOff x="2813576" y="3644900"/>
            <a:chExt cx="2334687" cy="824900"/>
          </a:xfrm>
        </p:grpSpPr>
        <p:cxnSp>
          <p:nvCxnSpPr>
            <p:cNvPr id="17" name="直線コネクタ 16"/>
            <p:cNvCxnSpPr/>
            <p:nvPr/>
          </p:nvCxnSpPr>
          <p:spPr>
            <a:xfrm>
              <a:off x="2813576" y="3677638"/>
              <a:ext cx="0" cy="792162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/>
            <p:cNvCxnSpPr/>
            <p:nvPr/>
          </p:nvCxnSpPr>
          <p:spPr>
            <a:xfrm>
              <a:off x="5148263" y="3644900"/>
              <a:ext cx="0" cy="763611"/>
            </a:xfrm>
            <a:prstGeom prst="line">
              <a:avLst/>
            </a:prstGeom>
            <a:ln w="28575">
              <a:solidFill>
                <a:srgbClr val="FFC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直線コネクタ 20"/>
          <p:cNvCxnSpPr/>
          <p:nvPr/>
        </p:nvCxnSpPr>
        <p:spPr>
          <a:xfrm>
            <a:off x="1757679" y="3192780"/>
            <a:ext cx="680086" cy="697232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コネクタ 21"/>
          <p:cNvCxnSpPr/>
          <p:nvPr/>
        </p:nvCxnSpPr>
        <p:spPr>
          <a:xfrm flipV="1">
            <a:off x="1423671" y="4721635"/>
            <a:ext cx="1605679" cy="823792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/>
          <p:cNvCxnSpPr/>
          <p:nvPr/>
        </p:nvCxnSpPr>
        <p:spPr>
          <a:xfrm>
            <a:off x="3193612" y="2642563"/>
            <a:ext cx="187963" cy="1247449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>
            <a:off x="4458130" y="1828800"/>
            <a:ext cx="1" cy="2061212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/>
          <p:nvPr/>
        </p:nvCxnSpPr>
        <p:spPr>
          <a:xfrm>
            <a:off x="5562599" y="2891135"/>
            <a:ext cx="1" cy="44390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/>
          <p:cNvCxnSpPr/>
          <p:nvPr/>
        </p:nvCxnSpPr>
        <p:spPr>
          <a:xfrm>
            <a:off x="8458200" y="2859406"/>
            <a:ext cx="0" cy="116967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/>
          <p:cNvCxnSpPr/>
          <p:nvPr/>
        </p:nvCxnSpPr>
        <p:spPr>
          <a:xfrm flipH="1">
            <a:off x="9827640" y="2733055"/>
            <a:ext cx="535560" cy="147737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右中かっこ 38"/>
          <p:cNvSpPr/>
          <p:nvPr/>
        </p:nvSpPr>
        <p:spPr>
          <a:xfrm rot="5400000">
            <a:off x="3146646" y="4930554"/>
            <a:ext cx="354757" cy="704450"/>
          </a:xfrm>
          <a:prstGeom prst="rightBrace">
            <a:avLst>
              <a:gd name="adj1" fmla="val 20956"/>
              <a:gd name="adj2" fmla="val 54282"/>
            </a:avLst>
          </a:prstGeom>
          <a:noFill/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ja-JP" altLang="en-US" sz="2400" dirty="0"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3886200" y="4438246"/>
            <a:ext cx="942813" cy="35682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597842" y="6834626"/>
            <a:ext cx="25214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1"/>
                </a:solidFill>
              </a:rPr>
              <a:t>2 BNC Pair</a:t>
            </a:r>
          </a:p>
          <a:p>
            <a:endParaRPr lang="en-US" sz="2400" dirty="0">
              <a:solidFill>
                <a:schemeClr val="accent1"/>
              </a:solidFill>
            </a:endParaRPr>
          </a:p>
        </p:txBody>
      </p:sp>
      <p:cxnSp>
        <p:nvCxnSpPr>
          <p:cNvPr id="9" name="直線矢印コネクタ 8"/>
          <p:cNvCxnSpPr/>
          <p:nvPr/>
        </p:nvCxnSpPr>
        <p:spPr>
          <a:xfrm flipV="1">
            <a:off x="4256816" y="5387340"/>
            <a:ext cx="0" cy="1466856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6119321" y="-1066800"/>
            <a:ext cx="6756978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 smtClean="0"/>
              <a:t>小さいプロダクションでは</a:t>
            </a:r>
            <a:r>
              <a:rPr lang="en-US" altLang="ja-JP" dirty="0" smtClean="0"/>
              <a:t>HDCU</a:t>
            </a:r>
            <a:r>
              <a:rPr lang="ja-JP" altLang="en-US" dirty="0" smtClean="0"/>
              <a:t>なくて使用可能</a:t>
            </a:r>
            <a:endParaRPr lang="en-US" altLang="ja-JP" dirty="0" smtClean="0"/>
          </a:p>
          <a:p>
            <a:r>
              <a:rPr lang="ja-JP" altLang="en-US" dirty="0"/>
              <a:t>ただし</a:t>
            </a:r>
            <a:r>
              <a:rPr lang="ja-JP" altLang="en-US" dirty="0" smtClean="0"/>
              <a:t>、</a:t>
            </a:r>
            <a:r>
              <a:rPr lang="en-US" altLang="ja-JP" dirty="0" err="1"/>
              <a:t>incom</a:t>
            </a:r>
            <a:r>
              <a:rPr lang="en-US" altLang="ja-JP" dirty="0"/>
              <a:t>,.tally audio </a:t>
            </a:r>
            <a:r>
              <a:rPr lang="ja-JP" altLang="en-US" dirty="0" smtClean="0"/>
              <a:t>が無い</a:t>
            </a:r>
            <a:endParaRPr lang="en-US" altLang="ja-JP" dirty="0" smtClean="0"/>
          </a:p>
          <a:p>
            <a:endParaRPr 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9421920" y="5869309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altLang="ja-JP" sz="2400" dirty="0">
              <a:solidFill>
                <a:srgbClr val="FF000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563970" y="1905000"/>
            <a:ext cx="6767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ja-JP" sz="2400" dirty="0" smtClean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REF</a:t>
            </a:r>
            <a:endParaRPr lang="en-US" altLang="ja-JP" sz="2400" dirty="0">
              <a:solidFill>
                <a:srgbClr val="FFC000"/>
              </a:solidFill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45" name="正方形/長方形 44"/>
          <p:cNvSpPr/>
          <p:nvPr/>
        </p:nvSpPr>
        <p:spPr>
          <a:xfrm>
            <a:off x="2200300" y="2286000"/>
            <a:ext cx="15268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ja-JP" sz="2400" dirty="0" smtClean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(H</a:t>
            </a:r>
            <a:r>
              <a:rPr lang="ja-JP" altLang="en-US" sz="2400" dirty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Ｄ</a:t>
            </a:r>
            <a:r>
              <a:rPr lang="en-US" altLang="ja-JP" sz="2400" dirty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,</a:t>
            </a:r>
            <a:r>
              <a:rPr lang="en-US" altLang="ja-JP" sz="2400" dirty="0" smtClean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VBS)</a:t>
            </a:r>
            <a:endParaRPr lang="en-US" altLang="ja-JP" sz="2400" dirty="0">
              <a:solidFill>
                <a:srgbClr val="FFC000"/>
              </a:solidFill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46" name="正方形/長方形 45"/>
          <p:cNvSpPr/>
          <p:nvPr/>
        </p:nvSpPr>
        <p:spPr>
          <a:xfrm>
            <a:off x="2388759" y="1087916"/>
            <a:ext cx="482368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ja-JP" sz="2400" dirty="0" smtClean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LAN</a:t>
            </a:r>
          </a:p>
          <a:p>
            <a:pPr algn="ctr">
              <a:defRPr/>
            </a:pPr>
            <a:r>
              <a:rPr lang="en-US" altLang="ja-JP" sz="2000" dirty="0" smtClean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(RCP or PC for CUT-OUT)</a:t>
            </a:r>
            <a:endParaRPr lang="ja-JP" altLang="en-US" sz="2000" dirty="0">
              <a:solidFill>
                <a:srgbClr val="FFC000"/>
              </a:solidFill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47" name="正方形/長方形 46"/>
          <p:cNvSpPr/>
          <p:nvPr/>
        </p:nvSpPr>
        <p:spPr>
          <a:xfrm>
            <a:off x="5036882" y="2369265"/>
            <a:ext cx="12266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ja-JP" sz="2400" dirty="0" smtClean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SDI I/O</a:t>
            </a:r>
            <a:endParaRPr lang="ja-JP" altLang="en-US" sz="2400" dirty="0">
              <a:solidFill>
                <a:srgbClr val="FFC000"/>
              </a:solidFill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7695650" y="1825858"/>
            <a:ext cx="21546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To camera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(SMPTE Fiber)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51" name="正方形/長方形 50"/>
          <p:cNvSpPr/>
          <p:nvPr/>
        </p:nvSpPr>
        <p:spPr>
          <a:xfrm>
            <a:off x="887020" y="2891135"/>
            <a:ext cx="15985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RCP/CNU</a:t>
            </a:r>
            <a:endParaRPr lang="ja-JP" altLang="en-US" sz="2400" dirty="0">
              <a:solidFill>
                <a:srgbClr val="FFC000"/>
              </a:solidFill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2" name="テキスト ボックス 51"/>
          <p:cNvSpPr txBox="1"/>
          <p:nvPr/>
        </p:nvSpPr>
        <p:spPr>
          <a:xfrm>
            <a:off x="10075595" y="1828800"/>
            <a:ext cx="21546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From HDCU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(SMPTE Fiber)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57" name="正方形/長方形 56"/>
          <p:cNvSpPr/>
          <p:nvPr/>
        </p:nvSpPr>
        <p:spPr>
          <a:xfrm>
            <a:off x="2437765" y="5602990"/>
            <a:ext cx="133876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ja-JP" sz="2400" dirty="0" smtClean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SDI OUT</a:t>
            </a:r>
          </a:p>
          <a:p>
            <a:pPr algn="ctr">
              <a:defRPr/>
            </a:pPr>
            <a:r>
              <a:rPr lang="en-US" altLang="ja-JP" sz="2400" dirty="0" smtClean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(HD-SDI</a:t>
            </a:r>
          </a:p>
          <a:p>
            <a:pPr algn="ctr">
              <a:defRPr/>
            </a:pPr>
            <a:r>
              <a:rPr lang="en-US" altLang="ja-JP" sz="2400" dirty="0" smtClean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Monitor</a:t>
            </a:r>
            <a:endParaRPr lang="ja-JP" altLang="en-US" sz="2400" dirty="0">
              <a:solidFill>
                <a:srgbClr val="FFC000"/>
              </a:solidFill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59" name="正方形/長方形 58"/>
          <p:cNvSpPr/>
          <p:nvPr/>
        </p:nvSpPr>
        <p:spPr>
          <a:xfrm>
            <a:off x="206560" y="5948687"/>
            <a:ext cx="4750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2400" dirty="0" smtClean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-Wire out</a:t>
            </a:r>
          </a:p>
          <a:p>
            <a:pPr>
              <a:defRPr/>
            </a:pPr>
            <a:endParaRPr lang="en-US" altLang="ja-JP" sz="2400" dirty="0">
              <a:solidFill>
                <a:srgbClr val="FFC000"/>
              </a:solidFill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66" name="正方形/長方形 65"/>
          <p:cNvSpPr/>
          <p:nvPr/>
        </p:nvSpPr>
        <p:spPr>
          <a:xfrm>
            <a:off x="4910573" y="6334780"/>
            <a:ext cx="15520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４</a:t>
            </a:r>
            <a:r>
              <a:rPr lang="en-US" altLang="ja-JP" sz="2800" dirty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K OUT</a:t>
            </a:r>
            <a:endParaRPr lang="ja-JP" altLang="en-US" sz="2800" dirty="0">
              <a:solidFill>
                <a:srgbClr val="FFC000"/>
              </a:solidFill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2" name="右中かっこ 71"/>
          <p:cNvSpPr/>
          <p:nvPr/>
        </p:nvSpPr>
        <p:spPr>
          <a:xfrm rot="5400000">
            <a:off x="3226409" y="4369409"/>
            <a:ext cx="310332" cy="704450"/>
          </a:xfrm>
          <a:prstGeom prst="rightBrace">
            <a:avLst>
              <a:gd name="adj1" fmla="val 20956"/>
              <a:gd name="adj2" fmla="val 54282"/>
            </a:avLst>
          </a:prstGeom>
          <a:noFill/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endParaRPr lang="ja-JP" altLang="en-US" sz="2400" dirty="0"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79" name="右中かっこ 78"/>
          <p:cNvSpPr/>
          <p:nvPr/>
        </p:nvSpPr>
        <p:spPr>
          <a:xfrm rot="16200000">
            <a:off x="5269461" y="3192780"/>
            <a:ext cx="586279" cy="914400"/>
          </a:xfrm>
          <a:prstGeom prst="rightBrac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正方形/長方形 88"/>
          <p:cNvSpPr/>
          <p:nvPr/>
        </p:nvSpPr>
        <p:spPr>
          <a:xfrm>
            <a:off x="3857787" y="4876800"/>
            <a:ext cx="942813" cy="356826"/>
          </a:xfrm>
          <a:prstGeom prst="rect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2" name="正方形/長方形 91"/>
          <p:cNvSpPr/>
          <p:nvPr/>
        </p:nvSpPr>
        <p:spPr>
          <a:xfrm>
            <a:off x="4772187" y="4876800"/>
            <a:ext cx="942813" cy="356826"/>
          </a:xfrm>
          <a:prstGeom prst="rect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3" name="正方形/長方形 92"/>
          <p:cNvSpPr/>
          <p:nvPr/>
        </p:nvSpPr>
        <p:spPr>
          <a:xfrm>
            <a:off x="5686587" y="4876800"/>
            <a:ext cx="942813" cy="356826"/>
          </a:xfrm>
          <a:prstGeom prst="rect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4" name="正方形/長方形 93"/>
          <p:cNvSpPr/>
          <p:nvPr/>
        </p:nvSpPr>
        <p:spPr>
          <a:xfrm>
            <a:off x="6603968" y="4876800"/>
            <a:ext cx="942813" cy="356826"/>
          </a:xfrm>
          <a:prstGeom prst="rect">
            <a:avLst/>
          </a:prstGeom>
          <a:noFill/>
          <a:ln w="3810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6" name="正方形/長方形 95"/>
          <p:cNvSpPr/>
          <p:nvPr/>
        </p:nvSpPr>
        <p:spPr>
          <a:xfrm>
            <a:off x="5686587" y="4419600"/>
            <a:ext cx="942813" cy="35682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7" name="正方形/長方形 96"/>
          <p:cNvSpPr/>
          <p:nvPr/>
        </p:nvSpPr>
        <p:spPr>
          <a:xfrm>
            <a:off x="4829013" y="4419600"/>
            <a:ext cx="838200" cy="35682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8" name="正方形/長方形 97"/>
          <p:cNvSpPr/>
          <p:nvPr/>
        </p:nvSpPr>
        <p:spPr>
          <a:xfrm>
            <a:off x="6629400" y="4419600"/>
            <a:ext cx="942813" cy="381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4" name="正方形/長方形 23"/>
          <p:cNvSpPr/>
          <p:nvPr/>
        </p:nvSpPr>
        <p:spPr>
          <a:xfrm>
            <a:off x="381000" y="5545427"/>
            <a:ext cx="12425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altLang="ja-JP" sz="2400" dirty="0">
                <a:solidFill>
                  <a:srgbClr val="FFC000"/>
                </a:solidFill>
                <a:ea typeface="メイリオ" pitchFamily="50" charset="-128"/>
                <a:cs typeface="メイリオ" pitchFamily="50" charset="-128"/>
              </a:rPr>
              <a:t>3G Out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772996" y="6419128"/>
            <a:ext cx="1607876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IF for:</a:t>
            </a:r>
          </a:p>
          <a:p>
            <a:r>
              <a:rPr lang="en-US" dirty="0" smtClean="0"/>
              <a:t>-Income</a:t>
            </a:r>
          </a:p>
          <a:p>
            <a:r>
              <a:rPr lang="en-US" dirty="0" smtClean="0"/>
              <a:t>-Tally</a:t>
            </a:r>
          </a:p>
          <a:p>
            <a:r>
              <a:rPr lang="en-US" dirty="0" smtClean="0"/>
              <a:t>-Audio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8686800" y="5674492"/>
            <a:ext cx="449905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We can use without HDCU </a:t>
            </a:r>
          </a:p>
          <a:p>
            <a:r>
              <a:rPr lang="en-US" dirty="0" smtClean="0"/>
              <a:t>for small productions:</a:t>
            </a:r>
            <a:endParaRPr lang="en-US" dirty="0"/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740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2300" y="152400"/>
            <a:ext cx="13703300" cy="1371600"/>
          </a:xfrm>
        </p:spPr>
        <p:txBody>
          <a:bodyPr>
            <a:normAutofit/>
          </a:bodyPr>
          <a:lstStyle/>
          <a:p>
            <a:r>
              <a:rPr kumimoji="1" lang="en-US" altLang="ja-JP" sz="4400" dirty="0" smtClean="0"/>
              <a:t>BPU 4K/HD output connector arrangement</a:t>
            </a:r>
            <a:endParaRPr kumimoji="1" lang="ja-JP" altLang="en-US" sz="4400" dirty="0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990" y="2914066"/>
            <a:ext cx="11446797" cy="2221510"/>
          </a:xfrm>
          <a:prstGeom prst="rect">
            <a:avLst/>
          </a:prstGeom>
          <a:ln w="38100">
            <a:noFill/>
          </a:ln>
        </p:spPr>
      </p:pic>
      <p:sp>
        <p:nvSpPr>
          <p:cNvPr id="7" name="正方形/長方形 6"/>
          <p:cNvSpPr/>
          <p:nvPr/>
        </p:nvSpPr>
        <p:spPr>
          <a:xfrm>
            <a:off x="6978869" y="5730766"/>
            <a:ext cx="3022004" cy="880652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ja-JP" altLang="en-US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４</a:t>
            </a:r>
            <a:r>
              <a:rPr lang="en-US" altLang="ja-JP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K OUT(SLOT2)</a:t>
            </a:r>
            <a:endParaRPr lang="ja-JP" altLang="en-US" sz="2800" dirty="0">
              <a:solidFill>
                <a:srgbClr val="FFC00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788953" y="1518683"/>
            <a:ext cx="2652982" cy="723614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en-US" altLang="ja-JP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3G/HD-SDI</a:t>
            </a:r>
            <a:r>
              <a:rPr lang="ja-JP" altLang="en-US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（</a:t>
            </a:r>
            <a:r>
              <a:rPr lang="en-US" altLang="ja-JP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SLOT3</a:t>
            </a:r>
            <a:r>
              <a:rPr lang="ja-JP" altLang="en-US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）</a:t>
            </a:r>
            <a:endParaRPr lang="en-US" altLang="ja-JP" sz="2800" dirty="0">
              <a:solidFill>
                <a:srgbClr val="FFC00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26" name="直線コネクタ 25"/>
          <p:cNvCxnSpPr/>
          <p:nvPr/>
        </p:nvCxnSpPr>
        <p:spPr>
          <a:xfrm>
            <a:off x="3077785" y="2328089"/>
            <a:ext cx="0" cy="705888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角丸四角形 32"/>
          <p:cNvSpPr/>
          <p:nvPr/>
        </p:nvSpPr>
        <p:spPr>
          <a:xfrm>
            <a:off x="1865153" y="3207683"/>
            <a:ext cx="2097247" cy="850329"/>
          </a:xfrm>
          <a:prstGeom prst="roundRect">
            <a:avLst/>
          </a:prstGeom>
          <a:noFill/>
          <a:ln w="5715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kumimoji="1" lang="ja-JP" altLang="en-US" sz="2800">
              <a:solidFill>
                <a:schemeClr val="tx1"/>
              </a:solidFill>
            </a:endParaRPr>
          </a:p>
        </p:txBody>
      </p:sp>
      <p:sp>
        <p:nvSpPr>
          <p:cNvPr id="34" name="角丸四角形 33"/>
          <p:cNvSpPr/>
          <p:nvPr/>
        </p:nvSpPr>
        <p:spPr>
          <a:xfrm>
            <a:off x="1788953" y="4233237"/>
            <a:ext cx="2097247" cy="850329"/>
          </a:xfrm>
          <a:prstGeom prst="roundRect">
            <a:avLst/>
          </a:prstGeom>
          <a:noFill/>
          <a:ln w="5715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kumimoji="1" lang="ja-JP" altLang="en-US" sz="2800">
              <a:solidFill>
                <a:schemeClr val="tx1"/>
              </a:solidFill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1870408" y="5900462"/>
            <a:ext cx="2213728" cy="881338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en-US" altLang="ja-JP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HD-SDI</a:t>
            </a:r>
            <a:r>
              <a:rPr lang="ja-JP" altLang="en-US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（</a:t>
            </a:r>
            <a:r>
              <a:rPr lang="en-US" altLang="ja-JP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SLOT4</a:t>
            </a:r>
            <a:r>
              <a:rPr lang="ja-JP" altLang="en-US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）</a:t>
            </a:r>
            <a:endParaRPr lang="en-US" altLang="ja-JP" sz="2800" dirty="0">
              <a:solidFill>
                <a:srgbClr val="FFC00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36" name="直線コネクタ 35"/>
          <p:cNvCxnSpPr/>
          <p:nvPr/>
        </p:nvCxnSpPr>
        <p:spPr>
          <a:xfrm flipV="1">
            <a:off x="2913776" y="5135576"/>
            <a:ext cx="2" cy="579424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角丸四角形 36"/>
          <p:cNvSpPr/>
          <p:nvPr/>
        </p:nvSpPr>
        <p:spPr>
          <a:xfrm>
            <a:off x="4191000" y="4209279"/>
            <a:ext cx="8297759" cy="850329"/>
          </a:xfrm>
          <a:prstGeom prst="roundRect">
            <a:avLst/>
          </a:prstGeom>
          <a:noFill/>
          <a:ln w="5715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kumimoji="1" lang="ja-JP" altLang="en-US" sz="2800">
              <a:solidFill>
                <a:schemeClr val="tx1"/>
              </a:solidFill>
            </a:endParaRPr>
          </a:p>
        </p:txBody>
      </p:sp>
      <p:sp>
        <p:nvSpPr>
          <p:cNvPr id="38" name="角丸四角形 37"/>
          <p:cNvSpPr/>
          <p:nvPr/>
        </p:nvSpPr>
        <p:spPr>
          <a:xfrm>
            <a:off x="4191000" y="3207683"/>
            <a:ext cx="8297759" cy="850329"/>
          </a:xfrm>
          <a:prstGeom prst="roundRect">
            <a:avLst/>
          </a:prstGeom>
          <a:noFill/>
          <a:ln w="5715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rtlCol="0" anchor="ctr"/>
          <a:lstStyle/>
          <a:p>
            <a:pPr algn="ctr"/>
            <a:endParaRPr kumimoji="1" lang="ja-JP" altLang="en-US" sz="2800">
              <a:solidFill>
                <a:schemeClr val="tx1"/>
              </a:solidFill>
            </a:endParaRPr>
          </a:p>
        </p:txBody>
      </p:sp>
      <p:sp>
        <p:nvSpPr>
          <p:cNvPr id="39" name="正方形/長方形 38"/>
          <p:cNvSpPr/>
          <p:nvPr/>
        </p:nvSpPr>
        <p:spPr>
          <a:xfrm>
            <a:off x="6965730" y="1639712"/>
            <a:ext cx="3048281" cy="667432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>
              <a:defRPr/>
            </a:pPr>
            <a:r>
              <a:rPr lang="ja-JP" altLang="en-US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４</a:t>
            </a:r>
            <a:r>
              <a:rPr lang="en-US" altLang="ja-JP" sz="2800" dirty="0">
                <a:solidFill>
                  <a:srgbClr val="FFC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K OUT(SLOT1)</a:t>
            </a:r>
            <a:endParaRPr lang="ja-JP" altLang="en-US" sz="2800" dirty="0">
              <a:solidFill>
                <a:srgbClr val="FFC00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40" name="直線コネクタ 39"/>
          <p:cNvCxnSpPr/>
          <p:nvPr/>
        </p:nvCxnSpPr>
        <p:spPr>
          <a:xfrm>
            <a:off x="8365036" y="2438400"/>
            <a:ext cx="1" cy="776938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/>
          <p:nvPr/>
        </p:nvCxnSpPr>
        <p:spPr>
          <a:xfrm>
            <a:off x="8339879" y="5135576"/>
            <a:ext cx="0" cy="579424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5396" y="381000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687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3283" y="183923"/>
            <a:ext cx="13703300" cy="1371600"/>
          </a:xfrm>
        </p:spPr>
        <p:txBody>
          <a:bodyPr>
            <a:normAutofit/>
          </a:bodyPr>
          <a:lstStyle/>
          <a:p>
            <a:r>
              <a:rPr lang="fr-FR" sz="4400" dirty="0" smtClean="0">
                <a:latin typeface="+mn-lt"/>
              </a:rPr>
              <a:t>Application</a:t>
            </a:r>
            <a:endParaRPr lang="fr-FR" sz="4400" dirty="0"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01040" y="1463040"/>
            <a:ext cx="10957562" cy="1859280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01037" y="3515663"/>
            <a:ext cx="10957562" cy="1859280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solidFill>
              <a:srgbClr val="00A2E8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01041" y="5623560"/>
            <a:ext cx="10957562" cy="1859280"/>
          </a:xfrm>
          <a:prstGeom prst="rect">
            <a:avLst/>
          </a:prstGeom>
          <a:solidFill>
            <a:schemeClr val="tx1">
              <a:lumMod val="65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1850" y="2913878"/>
            <a:ext cx="2880360" cy="4267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r>
              <a:rPr lang="fr-FR" sz="1900" dirty="0">
                <a:solidFill>
                  <a:srgbClr val="FFFF00"/>
                </a:solidFill>
              </a:rPr>
              <a:t>4K Mode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701039" y="4968240"/>
            <a:ext cx="2880360" cy="4267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r>
              <a:rPr lang="fr-FR" sz="1900" dirty="0">
                <a:solidFill>
                  <a:srgbClr val="FFFF00"/>
                </a:solidFill>
              </a:rPr>
              <a:t>HFR Mode*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01041" y="7056120"/>
            <a:ext cx="2880360" cy="42672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r>
              <a:rPr lang="fr-FR" sz="1900" dirty="0">
                <a:solidFill>
                  <a:srgbClr val="FFFF00"/>
                </a:solidFill>
              </a:rPr>
              <a:t>HD </a:t>
            </a:r>
            <a:r>
              <a:rPr lang="fr-FR" sz="1900" dirty="0" err="1">
                <a:solidFill>
                  <a:srgbClr val="FFFF00"/>
                </a:solidFill>
              </a:rPr>
              <a:t>Cut</a:t>
            </a:r>
            <a:r>
              <a:rPr lang="fr-FR" sz="1900" dirty="0">
                <a:solidFill>
                  <a:srgbClr val="FFFF00"/>
                </a:solidFill>
              </a:rPr>
              <a:t> Out (Option)</a:t>
            </a:r>
          </a:p>
        </p:txBody>
      </p:sp>
      <p:cxnSp>
        <p:nvCxnSpPr>
          <p:cNvPr id="37" name="Connecteur droit 36"/>
          <p:cNvCxnSpPr/>
          <p:nvPr/>
        </p:nvCxnSpPr>
        <p:spPr>
          <a:xfrm>
            <a:off x="6934544" y="2042159"/>
            <a:ext cx="0" cy="3615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>
            <a:off x="3474720" y="4109277"/>
            <a:ext cx="12192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>
            <a:off x="3459480" y="6206874"/>
            <a:ext cx="12192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10" b="92424" l="506" r="997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451"/>
          <a:stretch/>
        </p:blipFill>
        <p:spPr bwMode="auto">
          <a:xfrm>
            <a:off x="1314505" y="3708158"/>
            <a:ext cx="2263029" cy="1026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10" b="92424" l="506" r="997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451"/>
          <a:stretch/>
        </p:blipFill>
        <p:spPr bwMode="auto">
          <a:xfrm>
            <a:off x="1314503" y="5796038"/>
            <a:ext cx="2263029" cy="1026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Connecteur droit 39"/>
          <p:cNvCxnSpPr/>
          <p:nvPr/>
        </p:nvCxnSpPr>
        <p:spPr>
          <a:xfrm>
            <a:off x="6934544" y="4130039"/>
            <a:ext cx="0" cy="3615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6934544" y="6217919"/>
            <a:ext cx="0" cy="3615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" descr="\\Jps00001447\models\ALCAM\01-個人別\suge\素材画像\tk11090601_07_hdcu2000--_nm[2]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3446" y="3834957"/>
            <a:ext cx="2761488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\\Jps00001447\models\ALCAM\01-個人別\suge\素材画像\tk11090601_07_hdcu2000--_nm[2]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3446" y="5922837"/>
            <a:ext cx="2761488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Connecteur droit 41"/>
          <p:cNvCxnSpPr/>
          <p:nvPr/>
        </p:nvCxnSpPr>
        <p:spPr>
          <a:xfrm>
            <a:off x="3474720" y="2061594"/>
            <a:ext cx="12192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10" b="92424" l="506" r="997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451"/>
          <a:stretch/>
        </p:blipFill>
        <p:spPr bwMode="auto">
          <a:xfrm>
            <a:off x="1322121" y="1635518"/>
            <a:ext cx="2263029" cy="1026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 descr="\\Jps00001447\models\ALCAM\01-個人別\suge\素材画像\tk11090601_07_hdcu2000--_nm[2]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3446" y="1762317"/>
            <a:ext cx="2761488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4" name="Connecteur droit avec flèche 43"/>
          <p:cNvCxnSpPr/>
          <p:nvPr/>
        </p:nvCxnSpPr>
        <p:spPr>
          <a:xfrm>
            <a:off x="7424934" y="1787274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>
            <a:off x="7424934" y="2107314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>
            <a:off x="7424934" y="2621261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>
            <a:off x="7424933" y="3850178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>
            <a:off x="7424933" y="4185456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>
            <a:off x="7424934" y="5947795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>
            <a:off x="7424934" y="6206874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/>
        </p:nvCxnSpPr>
        <p:spPr>
          <a:xfrm>
            <a:off x="7424933" y="4750022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>
            <a:off x="7424933" y="6848931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543798" y="1650116"/>
            <a:ext cx="1382400" cy="283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</a:rPr>
              <a:t>4K/QFHD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543798" y="1971209"/>
            <a:ext cx="1382400" cy="283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</a:rPr>
              <a:t>1080P</a:t>
            </a:r>
          </a:p>
        </p:txBody>
      </p:sp>
      <p:sp>
        <p:nvSpPr>
          <p:cNvPr id="58" name="Rectangle 57"/>
          <p:cNvSpPr/>
          <p:nvPr/>
        </p:nvSpPr>
        <p:spPr>
          <a:xfrm>
            <a:off x="7543800" y="2479633"/>
            <a:ext cx="1382400" cy="283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</a:rPr>
              <a:t>1080P/I</a:t>
            </a:r>
          </a:p>
        </p:txBody>
      </p:sp>
      <p:sp>
        <p:nvSpPr>
          <p:cNvPr id="59" name="Rectangle 58"/>
          <p:cNvSpPr/>
          <p:nvPr/>
        </p:nvSpPr>
        <p:spPr>
          <a:xfrm>
            <a:off x="7543800" y="4608394"/>
            <a:ext cx="1382400" cy="283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</a:rPr>
              <a:t>1080P/I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543800" y="6681425"/>
            <a:ext cx="1382400" cy="283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</a:rPr>
              <a:t>1080P/I</a:t>
            </a:r>
          </a:p>
        </p:txBody>
      </p:sp>
      <p:sp>
        <p:nvSpPr>
          <p:cNvPr id="62" name="Rectangle 61"/>
          <p:cNvSpPr/>
          <p:nvPr/>
        </p:nvSpPr>
        <p:spPr>
          <a:xfrm>
            <a:off x="7543798" y="4043828"/>
            <a:ext cx="1382400" cy="283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</a:rPr>
              <a:t>1080P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543798" y="3708550"/>
            <a:ext cx="1382400" cy="2832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</a:rPr>
              <a:t>1080/240p</a:t>
            </a:r>
          </a:p>
        </p:txBody>
      </p:sp>
      <p:sp>
        <p:nvSpPr>
          <p:cNvPr id="64" name="Rectangle 63"/>
          <p:cNvSpPr/>
          <p:nvPr/>
        </p:nvSpPr>
        <p:spPr>
          <a:xfrm>
            <a:off x="7543800" y="5806167"/>
            <a:ext cx="1382400" cy="283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</a:rPr>
              <a:t>4K/QFHD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543799" y="2913878"/>
            <a:ext cx="3276601" cy="36272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dirty="0">
                <a:solidFill>
                  <a:srgbClr val="000000"/>
                </a:solidFill>
              </a:rPr>
              <a:t>Return / intercom / </a:t>
            </a:r>
            <a:r>
              <a:rPr lang="fr-FR" sz="1300" dirty="0" err="1">
                <a:solidFill>
                  <a:srgbClr val="000000"/>
                </a:solidFill>
              </a:rPr>
              <a:t>Ref</a:t>
            </a:r>
            <a:r>
              <a:rPr lang="fr-FR" sz="1300" dirty="0">
                <a:solidFill>
                  <a:srgbClr val="000000"/>
                </a:solidFill>
              </a:rPr>
              <a:t> /</a:t>
            </a:r>
            <a:r>
              <a:rPr lang="fr-FR" sz="1300" dirty="0" err="1">
                <a:solidFill>
                  <a:srgbClr val="000000"/>
                </a:solidFill>
              </a:rPr>
              <a:t>Tally</a:t>
            </a:r>
            <a:r>
              <a:rPr lang="fr-FR" sz="1300" dirty="0">
                <a:solidFill>
                  <a:srgbClr val="000000"/>
                </a:solidFill>
              </a:rPr>
              <a:t> / RCP</a:t>
            </a:r>
          </a:p>
        </p:txBody>
      </p:sp>
      <p:sp>
        <p:nvSpPr>
          <p:cNvPr id="65" name="Rectangle 64"/>
          <p:cNvSpPr/>
          <p:nvPr/>
        </p:nvSpPr>
        <p:spPr>
          <a:xfrm>
            <a:off x="7543798" y="5009102"/>
            <a:ext cx="3276602" cy="40109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</a:rPr>
              <a:t>Return / </a:t>
            </a:r>
            <a:r>
              <a:rPr lang="fr-FR" sz="1300" b="1" dirty="0" smtClean="0">
                <a:solidFill>
                  <a:srgbClr val="000000"/>
                </a:solidFill>
              </a:rPr>
              <a:t>intercom/ </a:t>
            </a:r>
            <a:r>
              <a:rPr lang="fr-FR" sz="1300" b="1" dirty="0" err="1">
                <a:solidFill>
                  <a:srgbClr val="000000"/>
                </a:solidFill>
              </a:rPr>
              <a:t>Ref</a:t>
            </a:r>
            <a:r>
              <a:rPr lang="fr-FR" sz="1300" b="1" dirty="0">
                <a:solidFill>
                  <a:srgbClr val="000000"/>
                </a:solidFill>
              </a:rPr>
              <a:t> /</a:t>
            </a:r>
            <a:r>
              <a:rPr lang="fr-FR" sz="1300" b="1" dirty="0" err="1" smtClean="0">
                <a:solidFill>
                  <a:srgbClr val="000000"/>
                </a:solidFill>
              </a:rPr>
              <a:t>Tally</a:t>
            </a:r>
            <a:r>
              <a:rPr lang="fr-FR" sz="1300" b="1" dirty="0" smtClean="0">
                <a:solidFill>
                  <a:srgbClr val="000000"/>
                </a:solidFill>
              </a:rPr>
              <a:t>/ </a:t>
            </a:r>
            <a:r>
              <a:rPr lang="fr-FR" sz="1300" b="1" dirty="0">
                <a:solidFill>
                  <a:srgbClr val="000000"/>
                </a:solidFill>
              </a:rPr>
              <a:t>RCP</a:t>
            </a:r>
          </a:p>
        </p:txBody>
      </p:sp>
      <p:sp>
        <p:nvSpPr>
          <p:cNvPr id="66" name="Rectangle 65"/>
          <p:cNvSpPr/>
          <p:nvPr/>
        </p:nvSpPr>
        <p:spPr>
          <a:xfrm>
            <a:off x="7543796" y="6988914"/>
            <a:ext cx="3352804" cy="39171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 smtClean="0">
                <a:solidFill>
                  <a:srgbClr val="000000"/>
                </a:solidFill>
              </a:rPr>
              <a:t>Return/intercom/ </a:t>
            </a:r>
            <a:r>
              <a:rPr lang="fr-FR" sz="1300" b="1" dirty="0" err="1">
                <a:solidFill>
                  <a:srgbClr val="000000"/>
                </a:solidFill>
              </a:rPr>
              <a:t>Ref</a:t>
            </a:r>
            <a:r>
              <a:rPr lang="fr-FR" sz="1300" b="1" dirty="0">
                <a:solidFill>
                  <a:srgbClr val="000000"/>
                </a:solidFill>
              </a:rPr>
              <a:t> /</a:t>
            </a:r>
            <a:r>
              <a:rPr lang="fr-FR" sz="1300" b="1" dirty="0" err="1" smtClean="0">
                <a:solidFill>
                  <a:srgbClr val="000000"/>
                </a:solidFill>
              </a:rPr>
              <a:t>Tally</a:t>
            </a:r>
            <a:r>
              <a:rPr lang="fr-FR" sz="1300" b="1" dirty="0" smtClean="0">
                <a:solidFill>
                  <a:srgbClr val="000000"/>
                </a:solidFill>
              </a:rPr>
              <a:t>/RCP</a:t>
            </a:r>
            <a:endParaRPr lang="fr-FR" sz="1300" b="1" dirty="0">
              <a:solidFill>
                <a:srgbClr val="000000"/>
              </a:solidFill>
            </a:endParaRPr>
          </a:p>
        </p:txBody>
      </p:sp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58042" y="6853163"/>
            <a:ext cx="455669" cy="271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Connecteur en angle 8"/>
          <p:cNvCxnSpPr>
            <a:endCxn id="54" idx="1"/>
          </p:cNvCxnSpPr>
          <p:nvPr/>
        </p:nvCxnSpPr>
        <p:spPr>
          <a:xfrm>
            <a:off x="6934543" y="2780239"/>
            <a:ext cx="609256" cy="31500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Connecteur en angle 67"/>
          <p:cNvCxnSpPr/>
          <p:nvPr/>
        </p:nvCxnSpPr>
        <p:spPr>
          <a:xfrm>
            <a:off x="6934540" y="4796387"/>
            <a:ext cx="609256" cy="354733"/>
          </a:xfrm>
          <a:prstGeom prst="bentConnector3">
            <a:avLst>
              <a:gd name="adj1" fmla="val -28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Connecteur en angle 68"/>
          <p:cNvCxnSpPr/>
          <p:nvPr/>
        </p:nvCxnSpPr>
        <p:spPr>
          <a:xfrm>
            <a:off x="6934538" y="6872506"/>
            <a:ext cx="609256" cy="354733"/>
          </a:xfrm>
          <a:prstGeom prst="bentConnector3">
            <a:avLst>
              <a:gd name="adj1" fmla="val -28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71" b="90616" l="6818" r="907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6650" r="9388" b="13404"/>
          <a:stretch/>
        </p:blipFill>
        <p:spPr>
          <a:xfrm>
            <a:off x="6444156" y="2331719"/>
            <a:ext cx="980779" cy="631659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71" b="90616" l="6818" r="907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6650" r="9388" b="13404"/>
          <a:stretch/>
        </p:blipFill>
        <p:spPr>
          <a:xfrm>
            <a:off x="6444156" y="4419601"/>
            <a:ext cx="980779" cy="631659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71" b="90616" l="6818" r="907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6650" r="9388" b="13404"/>
          <a:stretch/>
        </p:blipFill>
        <p:spPr>
          <a:xfrm>
            <a:off x="6444155" y="6507481"/>
            <a:ext cx="980779" cy="631659"/>
          </a:xfrm>
          <a:prstGeom prst="rect">
            <a:avLst/>
          </a:prstGeom>
        </p:spPr>
      </p:pic>
      <p:sp>
        <p:nvSpPr>
          <p:cNvPr id="70" name="Rectangle 69"/>
          <p:cNvSpPr/>
          <p:nvPr/>
        </p:nvSpPr>
        <p:spPr>
          <a:xfrm>
            <a:off x="11658601" y="1463040"/>
            <a:ext cx="2277506" cy="18592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900" b="1" dirty="0">
                <a:solidFill>
                  <a:srgbClr val="000000"/>
                </a:solidFill>
              </a:rPr>
              <a:t>4K </a:t>
            </a:r>
            <a:r>
              <a:rPr lang="fr-FR" sz="1900" b="1" dirty="0" err="1">
                <a:solidFill>
                  <a:srgbClr val="000000"/>
                </a:solidFill>
              </a:rPr>
              <a:t>Broadcast</a:t>
            </a:r>
            <a:endParaRPr lang="fr-FR" sz="1900" b="1" dirty="0">
              <a:solidFill>
                <a:srgbClr val="000000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11658599" y="3535680"/>
            <a:ext cx="2277506" cy="18592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900" b="1" dirty="0">
                <a:solidFill>
                  <a:srgbClr val="000000"/>
                </a:solidFill>
              </a:rPr>
              <a:t>HD </a:t>
            </a:r>
          </a:p>
          <a:p>
            <a:pPr algn="ctr"/>
            <a:r>
              <a:rPr lang="fr-FR" sz="1900" b="1" dirty="0">
                <a:solidFill>
                  <a:srgbClr val="000000"/>
                </a:solidFill>
              </a:rPr>
              <a:t>Live Sports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11658602" y="5623560"/>
            <a:ext cx="2277506" cy="185928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900" b="1" dirty="0">
                <a:solidFill>
                  <a:srgbClr val="000000"/>
                </a:solidFill>
              </a:rPr>
              <a:t>HD </a:t>
            </a:r>
          </a:p>
          <a:p>
            <a:pPr algn="ctr"/>
            <a:r>
              <a:rPr lang="fr-FR" sz="1900" b="1" dirty="0">
                <a:solidFill>
                  <a:srgbClr val="000000"/>
                </a:solidFill>
              </a:rPr>
              <a:t>Live Sports</a:t>
            </a:r>
          </a:p>
          <a:p>
            <a:pPr algn="ctr"/>
            <a:r>
              <a:rPr lang="fr-FR" sz="1900" b="1" dirty="0">
                <a:solidFill>
                  <a:srgbClr val="000000"/>
                </a:solidFill>
              </a:rPr>
              <a:t>Virtual Camera</a:t>
            </a:r>
          </a:p>
        </p:txBody>
      </p:sp>
      <p:cxnSp>
        <p:nvCxnSpPr>
          <p:cNvPr id="73" name="Connecteur droit avec flèche 72"/>
          <p:cNvCxnSpPr/>
          <p:nvPr/>
        </p:nvCxnSpPr>
        <p:spPr>
          <a:xfrm>
            <a:off x="7424934" y="6374514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/>
          <p:cNvSpPr/>
          <p:nvPr/>
        </p:nvSpPr>
        <p:spPr>
          <a:xfrm>
            <a:off x="7543798" y="6145916"/>
            <a:ext cx="1382400" cy="283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</a:rPr>
              <a:t>1080P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142" y="5810636"/>
            <a:ext cx="2149352" cy="735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4" name="Connecteur en angle 73"/>
          <p:cNvCxnSpPr>
            <a:endCxn id="67" idx="1"/>
          </p:cNvCxnSpPr>
          <p:nvPr/>
        </p:nvCxnSpPr>
        <p:spPr>
          <a:xfrm rot="16200000" flipH="1">
            <a:off x="4863253" y="6294125"/>
            <a:ext cx="770995" cy="618582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6" name="Image 55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174" b="97717" l="1368" r="988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927" y="6517759"/>
            <a:ext cx="826008" cy="611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0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3284" y="128971"/>
            <a:ext cx="13703300" cy="1371600"/>
          </a:xfrm>
        </p:spPr>
        <p:txBody>
          <a:bodyPr>
            <a:normAutofit/>
          </a:bodyPr>
          <a:lstStyle/>
          <a:p>
            <a:r>
              <a:rPr lang="fr-FR" sz="4400" dirty="0" smtClean="0"/>
              <a:t>4K </a:t>
            </a:r>
            <a:r>
              <a:rPr lang="fr-FR" sz="4400" dirty="0" err="1" smtClean="0"/>
              <a:t>Broadcast</a:t>
            </a:r>
            <a:endParaRPr lang="fr-FR" sz="4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01040" y="1463040"/>
            <a:ext cx="10957562" cy="1859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01041" y="2895600"/>
            <a:ext cx="2880360" cy="4267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r>
              <a:rPr lang="fr-FR" sz="1900" b="1" dirty="0">
                <a:solidFill>
                  <a:srgbClr val="000000"/>
                </a:solidFill>
                <a:latin typeface="Arial" pitchFamily="34" charset="0"/>
              </a:rPr>
              <a:t>4K Mode</a:t>
            </a:r>
          </a:p>
        </p:txBody>
      </p:sp>
      <p:cxnSp>
        <p:nvCxnSpPr>
          <p:cNvPr id="37" name="Connecteur droit 36"/>
          <p:cNvCxnSpPr/>
          <p:nvPr/>
        </p:nvCxnSpPr>
        <p:spPr>
          <a:xfrm>
            <a:off x="6934544" y="2042159"/>
            <a:ext cx="0" cy="3615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3474720" y="2061594"/>
            <a:ext cx="12192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10" b="92424" l="506" r="997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451"/>
          <a:stretch/>
        </p:blipFill>
        <p:spPr bwMode="auto">
          <a:xfrm>
            <a:off x="1322121" y="1635518"/>
            <a:ext cx="2263029" cy="1026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 descr="\\Jps00001447\models\ALCAM\01-個人別\suge\素材画像\tk11090601_07_hdcu2000--_nm[2]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3446" y="1762317"/>
            <a:ext cx="2761488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4" name="Connecteur droit avec flèche 43"/>
          <p:cNvCxnSpPr/>
          <p:nvPr/>
        </p:nvCxnSpPr>
        <p:spPr>
          <a:xfrm>
            <a:off x="7424934" y="1787274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>
            <a:off x="7424934" y="2107314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>
            <a:off x="7424934" y="2621261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543798" y="1650116"/>
            <a:ext cx="1382400" cy="2832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4K/QFHD</a:t>
            </a:r>
          </a:p>
        </p:txBody>
      </p:sp>
      <p:sp>
        <p:nvSpPr>
          <p:cNvPr id="57" name="Rectangle 56"/>
          <p:cNvSpPr/>
          <p:nvPr/>
        </p:nvSpPr>
        <p:spPr>
          <a:xfrm>
            <a:off x="7543798" y="1971209"/>
            <a:ext cx="1382400" cy="283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1080P</a:t>
            </a:r>
          </a:p>
        </p:txBody>
      </p:sp>
      <p:sp>
        <p:nvSpPr>
          <p:cNvPr id="58" name="Rectangle 57"/>
          <p:cNvSpPr/>
          <p:nvPr/>
        </p:nvSpPr>
        <p:spPr>
          <a:xfrm>
            <a:off x="7543800" y="2479633"/>
            <a:ext cx="1382400" cy="283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1080P/I</a:t>
            </a:r>
          </a:p>
        </p:txBody>
      </p:sp>
      <p:sp>
        <p:nvSpPr>
          <p:cNvPr id="54" name="Rectangle 53"/>
          <p:cNvSpPr/>
          <p:nvPr/>
        </p:nvSpPr>
        <p:spPr>
          <a:xfrm>
            <a:off x="7543799" y="2921612"/>
            <a:ext cx="3139445" cy="2832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Return / intercom / </a:t>
            </a:r>
            <a:r>
              <a:rPr lang="fr-FR" sz="1300" b="1" dirty="0" err="1">
                <a:solidFill>
                  <a:srgbClr val="000000"/>
                </a:solidFill>
                <a:latin typeface="Arial" pitchFamily="34" charset="0"/>
              </a:rPr>
              <a:t>Ref</a:t>
            </a:r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 /</a:t>
            </a:r>
            <a:r>
              <a:rPr lang="fr-FR" sz="1300" b="1" dirty="0" err="1">
                <a:solidFill>
                  <a:srgbClr val="000000"/>
                </a:solidFill>
                <a:latin typeface="Arial" pitchFamily="34" charset="0"/>
              </a:rPr>
              <a:t>Tally</a:t>
            </a:r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 / RCP</a:t>
            </a:r>
          </a:p>
        </p:txBody>
      </p:sp>
      <p:cxnSp>
        <p:nvCxnSpPr>
          <p:cNvPr id="9" name="Connecteur en angle 8"/>
          <p:cNvCxnSpPr>
            <a:endCxn id="54" idx="1"/>
          </p:cNvCxnSpPr>
          <p:nvPr/>
        </p:nvCxnSpPr>
        <p:spPr>
          <a:xfrm>
            <a:off x="6934543" y="2708507"/>
            <a:ext cx="609256" cy="35473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71" b="90616" l="6818" r="907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6650" r="9388" b="13404"/>
          <a:stretch/>
        </p:blipFill>
        <p:spPr>
          <a:xfrm>
            <a:off x="6444156" y="2331719"/>
            <a:ext cx="980779" cy="631659"/>
          </a:xfrm>
          <a:prstGeom prst="rect">
            <a:avLst/>
          </a:prstGeom>
        </p:spPr>
      </p:pic>
      <p:sp>
        <p:nvSpPr>
          <p:cNvPr id="70" name="Rectangle 69"/>
          <p:cNvSpPr/>
          <p:nvPr/>
        </p:nvSpPr>
        <p:spPr>
          <a:xfrm>
            <a:off x="11658601" y="1463040"/>
            <a:ext cx="2277506" cy="1859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900" b="1" dirty="0">
                <a:solidFill>
                  <a:srgbClr val="000000"/>
                </a:solidFill>
                <a:latin typeface="Arial" pitchFamily="34" charset="0"/>
              </a:rPr>
              <a:t>4K </a:t>
            </a:r>
            <a:r>
              <a:rPr lang="fr-FR" sz="1900" b="1" dirty="0" err="1">
                <a:solidFill>
                  <a:srgbClr val="000000"/>
                </a:solidFill>
                <a:latin typeface="Arial" pitchFamily="34" charset="0"/>
              </a:rPr>
              <a:t>Broadcast</a:t>
            </a:r>
            <a:endParaRPr lang="fr-FR" sz="1900" b="1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12392025" y="6848475"/>
            <a:ext cx="790575" cy="50482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/>
              <a:t>A</a:t>
            </a:r>
            <a:endParaRPr kumimoji="1" lang="ja-JP" altLang="en-US" sz="1800"/>
          </a:p>
        </p:txBody>
      </p:sp>
      <p:sp>
        <p:nvSpPr>
          <p:cNvPr id="23" name="正方形/長方形 22"/>
          <p:cNvSpPr/>
          <p:nvPr/>
        </p:nvSpPr>
        <p:spPr>
          <a:xfrm>
            <a:off x="13077825" y="6848475"/>
            <a:ext cx="790575" cy="50482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/>
              <a:t>B</a:t>
            </a:r>
            <a:endParaRPr kumimoji="1" lang="ja-JP" altLang="en-US" sz="1800"/>
          </a:p>
        </p:txBody>
      </p:sp>
      <p:sp>
        <p:nvSpPr>
          <p:cNvPr id="24" name="正方形/長方形 23"/>
          <p:cNvSpPr/>
          <p:nvPr/>
        </p:nvSpPr>
        <p:spPr>
          <a:xfrm>
            <a:off x="12392025" y="7419975"/>
            <a:ext cx="790575" cy="50482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/>
              <a:t>C</a:t>
            </a:r>
            <a:endParaRPr kumimoji="1" lang="ja-JP" altLang="en-US" sz="1800"/>
          </a:p>
        </p:txBody>
      </p:sp>
      <p:sp>
        <p:nvSpPr>
          <p:cNvPr id="25" name="正方形/長方形 24"/>
          <p:cNvSpPr/>
          <p:nvPr/>
        </p:nvSpPr>
        <p:spPr>
          <a:xfrm>
            <a:off x="13077825" y="7419975"/>
            <a:ext cx="790575" cy="504825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1800"/>
              <a:t>D</a:t>
            </a:r>
            <a:endParaRPr kumimoji="1" lang="ja-JP" altLang="en-US" sz="1800"/>
          </a:p>
        </p:txBody>
      </p:sp>
      <p:sp>
        <p:nvSpPr>
          <p:cNvPr id="26" name="テキスト ボックス 12"/>
          <p:cNvSpPr txBox="1"/>
          <p:nvPr/>
        </p:nvSpPr>
        <p:spPr>
          <a:xfrm>
            <a:off x="3429000" y="6924675"/>
            <a:ext cx="1187450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2000" dirty="0">
                <a:solidFill>
                  <a:srgbClr val="FFC000"/>
                </a:solidFill>
              </a:rPr>
              <a:t>4K-OUT(A)</a:t>
            </a:r>
            <a:endParaRPr kumimoji="1" lang="ja-JP" altLang="en-US" sz="2000" dirty="0">
              <a:solidFill>
                <a:srgbClr val="FFC000"/>
              </a:solidFill>
            </a:endParaRPr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" y="3894137"/>
            <a:ext cx="13458825" cy="2105025"/>
          </a:xfrm>
          <a:prstGeom prst="rect">
            <a:avLst/>
          </a:prstGeom>
          <a:ln>
            <a:noFill/>
          </a:ln>
        </p:spPr>
      </p:pic>
      <p:cxnSp>
        <p:nvCxnSpPr>
          <p:cNvPr id="29" name="直線矢印コネクタ 28"/>
          <p:cNvCxnSpPr/>
          <p:nvPr/>
        </p:nvCxnSpPr>
        <p:spPr>
          <a:xfrm>
            <a:off x="4041775" y="5999162"/>
            <a:ext cx="0" cy="68580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/>
          <p:nvPr/>
        </p:nvCxnSpPr>
        <p:spPr>
          <a:xfrm>
            <a:off x="5175249" y="6013696"/>
            <a:ext cx="0" cy="68580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/>
          <p:cNvCxnSpPr/>
          <p:nvPr/>
        </p:nvCxnSpPr>
        <p:spPr>
          <a:xfrm>
            <a:off x="6256337" y="5999162"/>
            <a:ext cx="0" cy="68580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/>
          <p:cNvCxnSpPr/>
          <p:nvPr/>
        </p:nvCxnSpPr>
        <p:spPr>
          <a:xfrm>
            <a:off x="7470775" y="5984081"/>
            <a:ext cx="0" cy="674688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22"/>
          <p:cNvSpPr txBox="1"/>
          <p:nvPr/>
        </p:nvSpPr>
        <p:spPr>
          <a:xfrm>
            <a:off x="4611687" y="6924675"/>
            <a:ext cx="1187450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2000" dirty="0">
                <a:solidFill>
                  <a:srgbClr val="FFC000"/>
                </a:solidFill>
              </a:rPr>
              <a:t>4K-OUT(</a:t>
            </a:r>
            <a:r>
              <a:rPr kumimoji="1" lang="en-US" altLang="ja-JP" sz="2000" b="0" dirty="0">
                <a:solidFill>
                  <a:srgbClr val="FFC000"/>
                </a:solidFill>
              </a:rPr>
              <a:t>B</a:t>
            </a:r>
            <a:r>
              <a:rPr kumimoji="1" lang="en-US" altLang="ja-JP" sz="2000" dirty="0">
                <a:solidFill>
                  <a:srgbClr val="FFC000"/>
                </a:solidFill>
              </a:rPr>
              <a:t>)</a:t>
            </a:r>
            <a:endParaRPr kumimoji="1" lang="ja-JP" altLang="en-US" sz="2000" dirty="0">
              <a:solidFill>
                <a:srgbClr val="FFC000"/>
              </a:solidFill>
            </a:endParaRPr>
          </a:p>
        </p:txBody>
      </p:sp>
      <p:sp>
        <p:nvSpPr>
          <p:cNvPr id="36" name="テキスト ボックス 23"/>
          <p:cNvSpPr txBox="1"/>
          <p:nvPr/>
        </p:nvSpPr>
        <p:spPr>
          <a:xfrm>
            <a:off x="5748337" y="6924675"/>
            <a:ext cx="1185863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2000" dirty="0">
                <a:solidFill>
                  <a:srgbClr val="FFC000"/>
                </a:solidFill>
              </a:rPr>
              <a:t>4K-OUT(</a:t>
            </a:r>
            <a:r>
              <a:rPr kumimoji="1" lang="en-US" altLang="ja-JP" sz="2000" b="0" dirty="0">
                <a:solidFill>
                  <a:srgbClr val="FFC000"/>
                </a:solidFill>
              </a:rPr>
              <a:t>C</a:t>
            </a:r>
            <a:r>
              <a:rPr kumimoji="1" lang="en-US" altLang="ja-JP" sz="2000" dirty="0">
                <a:solidFill>
                  <a:srgbClr val="FFC000"/>
                </a:solidFill>
              </a:rPr>
              <a:t>)</a:t>
            </a:r>
            <a:endParaRPr kumimoji="1" lang="ja-JP" altLang="en-US" sz="2000" dirty="0">
              <a:solidFill>
                <a:srgbClr val="FFC000"/>
              </a:solidFill>
            </a:endParaRPr>
          </a:p>
        </p:txBody>
      </p:sp>
      <p:sp>
        <p:nvSpPr>
          <p:cNvPr id="38" name="テキスト ボックス 24"/>
          <p:cNvSpPr txBox="1"/>
          <p:nvPr/>
        </p:nvSpPr>
        <p:spPr>
          <a:xfrm>
            <a:off x="6967537" y="6890516"/>
            <a:ext cx="1185863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ja-JP" sz="2000" dirty="0">
                <a:solidFill>
                  <a:srgbClr val="FFC000"/>
                </a:solidFill>
              </a:rPr>
              <a:t>4K-OUT(</a:t>
            </a:r>
            <a:r>
              <a:rPr kumimoji="1" lang="en-US" altLang="ja-JP" sz="2000" b="0" dirty="0">
                <a:solidFill>
                  <a:srgbClr val="FFC000"/>
                </a:solidFill>
              </a:rPr>
              <a:t>D</a:t>
            </a:r>
            <a:r>
              <a:rPr kumimoji="1" lang="en-US" altLang="ja-JP" sz="2000" dirty="0">
                <a:solidFill>
                  <a:srgbClr val="FFC000"/>
                </a:solidFill>
              </a:rPr>
              <a:t>)</a:t>
            </a:r>
            <a:endParaRPr kumimoji="1" lang="ja-JP" altLang="en-US" sz="2000" dirty="0">
              <a:solidFill>
                <a:srgbClr val="FFC000"/>
              </a:solidFill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3581400" y="4714875"/>
            <a:ext cx="920750" cy="126920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角丸四角形 47"/>
          <p:cNvSpPr/>
          <p:nvPr/>
        </p:nvSpPr>
        <p:spPr>
          <a:xfrm>
            <a:off x="4724400" y="4714875"/>
            <a:ext cx="920750" cy="126920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角丸四角形 48"/>
          <p:cNvSpPr/>
          <p:nvPr/>
        </p:nvSpPr>
        <p:spPr>
          <a:xfrm>
            <a:off x="5861050" y="4714875"/>
            <a:ext cx="920750" cy="126920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角丸四角形 49"/>
          <p:cNvSpPr/>
          <p:nvPr/>
        </p:nvSpPr>
        <p:spPr>
          <a:xfrm>
            <a:off x="7010400" y="4714875"/>
            <a:ext cx="920750" cy="1269206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926198" y="6803648"/>
            <a:ext cx="256704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-Slot-1: Main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-Slot-2: Monitor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84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7518" y="61237"/>
            <a:ext cx="13703300" cy="1371600"/>
          </a:xfrm>
        </p:spPr>
        <p:txBody>
          <a:bodyPr>
            <a:normAutofit/>
          </a:bodyPr>
          <a:lstStyle/>
          <a:p>
            <a:r>
              <a:rPr lang="fr-FR" sz="4400" dirty="0" smtClean="0"/>
              <a:t>High Frame Rate HD 240P</a:t>
            </a:r>
            <a:endParaRPr lang="fr-FR" sz="4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701038" y="1463040"/>
            <a:ext cx="10957562" cy="1859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endParaRPr lang="fr-FR">
              <a:solidFill>
                <a:srgbClr val="00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01039" y="2895600"/>
            <a:ext cx="2880360" cy="4267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r>
              <a:rPr lang="fr-FR" sz="1900" b="1" dirty="0">
                <a:solidFill>
                  <a:srgbClr val="000000"/>
                </a:solidFill>
                <a:latin typeface="Arial" pitchFamily="34" charset="0"/>
              </a:rPr>
              <a:t>HFR Mode*</a:t>
            </a:r>
          </a:p>
        </p:txBody>
      </p:sp>
      <p:cxnSp>
        <p:nvCxnSpPr>
          <p:cNvPr id="38" name="Connecteur droit 37"/>
          <p:cNvCxnSpPr/>
          <p:nvPr/>
        </p:nvCxnSpPr>
        <p:spPr>
          <a:xfrm>
            <a:off x="3474720" y="2036637"/>
            <a:ext cx="121920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10" b="92424" l="506" r="997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451"/>
          <a:stretch/>
        </p:blipFill>
        <p:spPr bwMode="auto">
          <a:xfrm>
            <a:off x="1314505" y="1635518"/>
            <a:ext cx="2263029" cy="1026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" name="Connecteur droit 39"/>
          <p:cNvCxnSpPr/>
          <p:nvPr/>
        </p:nvCxnSpPr>
        <p:spPr>
          <a:xfrm>
            <a:off x="6934544" y="2057399"/>
            <a:ext cx="0" cy="36154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" descr="\\Jps00001447\models\ALCAM\01-個人別\suge\素材画像\tk11090601_07_hdcu2000--_nm[2]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3446" y="1762317"/>
            <a:ext cx="2761488" cy="365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8" name="Connecteur droit avec flèche 47"/>
          <p:cNvCxnSpPr/>
          <p:nvPr/>
        </p:nvCxnSpPr>
        <p:spPr>
          <a:xfrm>
            <a:off x="7424933" y="1777538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>
            <a:off x="7424933" y="2112816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/>
        </p:nvCxnSpPr>
        <p:spPr>
          <a:xfrm>
            <a:off x="7424933" y="2677382"/>
            <a:ext cx="1810506" cy="0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7543800" y="2535754"/>
            <a:ext cx="1382400" cy="283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1080P/I</a:t>
            </a:r>
          </a:p>
        </p:txBody>
      </p:sp>
      <p:sp>
        <p:nvSpPr>
          <p:cNvPr id="62" name="Rectangle 61"/>
          <p:cNvSpPr/>
          <p:nvPr/>
        </p:nvSpPr>
        <p:spPr>
          <a:xfrm>
            <a:off x="7543798" y="1971188"/>
            <a:ext cx="1382400" cy="2832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1080P</a:t>
            </a:r>
          </a:p>
        </p:txBody>
      </p:sp>
      <p:sp>
        <p:nvSpPr>
          <p:cNvPr id="63" name="Rectangle 62"/>
          <p:cNvSpPr/>
          <p:nvPr/>
        </p:nvSpPr>
        <p:spPr>
          <a:xfrm>
            <a:off x="7543798" y="1635910"/>
            <a:ext cx="1382400" cy="2832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1080/240p</a:t>
            </a:r>
          </a:p>
        </p:txBody>
      </p:sp>
      <p:sp>
        <p:nvSpPr>
          <p:cNvPr id="65" name="Rectangle 64"/>
          <p:cNvSpPr/>
          <p:nvPr/>
        </p:nvSpPr>
        <p:spPr>
          <a:xfrm>
            <a:off x="7543798" y="2936852"/>
            <a:ext cx="3139445" cy="2832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Return / intercom / </a:t>
            </a:r>
            <a:r>
              <a:rPr lang="fr-FR" sz="1300" b="1" dirty="0" err="1">
                <a:solidFill>
                  <a:srgbClr val="000000"/>
                </a:solidFill>
                <a:latin typeface="Arial" pitchFamily="34" charset="0"/>
              </a:rPr>
              <a:t>Ref</a:t>
            </a:r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 /</a:t>
            </a:r>
            <a:r>
              <a:rPr lang="fr-FR" sz="1300" b="1" dirty="0" err="1">
                <a:solidFill>
                  <a:srgbClr val="000000"/>
                </a:solidFill>
                <a:latin typeface="Arial" pitchFamily="34" charset="0"/>
              </a:rPr>
              <a:t>Tally</a:t>
            </a:r>
            <a:r>
              <a:rPr lang="fr-FR" sz="1300" b="1" dirty="0">
                <a:solidFill>
                  <a:srgbClr val="000000"/>
                </a:solidFill>
                <a:latin typeface="Arial" pitchFamily="34" charset="0"/>
              </a:rPr>
              <a:t> / RCP</a:t>
            </a:r>
          </a:p>
        </p:txBody>
      </p:sp>
      <p:cxnSp>
        <p:nvCxnSpPr>
          <p:cNvPr id="68" name="Connecteur en angle 67"/>
          <p:cNvCxnSpPr/>
          <p:nvPr/>
        </p:nvCxnSpPr>
        <p:spPr>
          <a:xfrm>
            <a:off x="6934540" y="2723747"/>
            <a:ext cx="609256" cy="354733"/>
          </a:xfrm>
          <a:prstGeom prst="bentConnector3">
            <a:avLst>
              <a:gd name="adj1" fmla="val -28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5" name="Image 34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71" b="90616" l="6818" r="907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43" t="6650" r="9388" b="13404"/>
          <a:stretch/>
        </p:blipFill>
        <p:spPr>
          <a:xfrm>
            <a:off x="6444156" y="2346961"/>
            <a:ext cx="980779" cy="631659"/>
          </a:xfrm>
          <a:prstGeom prst="rect">
            <a:avLst/>
          </a:prstGeom>
        </p:spPr>
      </p:pic>
      <p:sp>
        <p:nvSpPr>
          <p:cNvPr id="71" name="Rectangle 70"/>
          <p:cNvSpPr/>
          <p:nvPr/>
        </p:nvSpPr>
        <p:spPr>
          <a:xfrm>
            <a:off x="11658599" y="1463040"/>
            <a:ext cx="2277506" cy="1859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sz="1900" b="1" dirty="0">
                <a:solidFill>
                  <a:srgbClr val="000000"/>
                </a:solidFill>
                <a:latin typeface="Arial" pitchFamily="34" charset="0"/>
              </a:rPr>
              <a:t>HD </a:t>
            </a:r>
          </a:p>
          <a:p>
            <a:pPr algn="ctr"/>
            <a:r>
              <a:rPr lang="fr-FR" sz="1900" b="1" dirty="0">
                <a:solidFill>
                  <a:srgbClr val="000000"/>
                </a:solidFill>
                <a:latin typeface="Arial" pitchFamily="34" charset="0"/>
              </a:rPr>
              <a:t>Live Sports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3554002" y="2952989"/>
            <a:ext cx="2307042" cy="347788"/>
          </a:xfrm>
          <a:prstGeom prst="rect">
            <a:avLst/>
          </a:prstGeom>
          <a:noFill/>
        </p:spPr>
        <p:txBody>
          <a:bodyPr wrap="none" lIns="146304" tIns="73152" rIns="146304" bIns="73152" rtlCol="0">
            <a:spAutoFit/>
          </a:bodyPr>
          <a:lstStyle/>
          <a:p>
            <a:r>
              <a:rPr lang="fr-FR" sz="1300" dirty="0"/>
              <a:t>*</a:t>
            </a:r>
            <a:r>
              <a:rPr lang="fr-FR" sz="1300" dirty="0" err="1">
                <a:solidFill>
                  <a:schemeClr val="bg1"/>
                </a:solidFill>
              </a:rPr>
              <a:t>Require</a:t>
            </a:r>
            <a:r>
              <a:rPr lang="fr-FR" sz="1300" dirty="0">
                <a:solidFill>
                  <a:schemeClr val="bg1"/>
                </a:solidFill>
              </a:rPr>
              <a:t> F55 v1.4, Dec13</a:t>
            </a:r>
          </a:p>
        </p:txBody>
      </p:sp>
      <p:pic>
        <p:nvPicPr>
          <p:cNvPr id="27" name="図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62" y="5105400"/>
            <a:ext cx="13458825" cy="1900758"/>
          </a:xfrm>
          <a:prstGeom prst="rect">
            <a:avLst/>
          </a:prstGeom>
          <a:ln>
            <a:noFill/>
          </a:ln>
        </p:spPr>
      </p:pic>
      <p:sp>
        <p:nvSpPr>
          <p:cNvPr id="39" name="角丸四角形 38"/>
          <p:cNvSpPr/>
          <p:nvPr/>
        </p:nvSpPr>
        <p:spPr>
          <a:xfrm>
            <a:off x="3733800" y="5867400"/>
            <a:ext cx="4501198" cy="50415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角丸四角形 43"/>
          <p:cNvSpPr/>
          <p:nvPr/>
        </p:nvSpPr>
        <p:spPr>
          <a:xfrm>
            <a:off x="3733800" y="6430045"/>
            <a:ext cx="4501198" cy="504155"/>
          </a:xfrm>
          <a:prstGeom prst="roundRect">
            <a:avLst/>
          </a:prstGeom>
          <a:noFill/>
          <a:ln w="3810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4806975" y="7297578"/>
            <a:ext cx="212757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HFR monitor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7" name="直線矢印コネクタ 6"/>
          <p:cNvCxnSpPr/>
          <p:nvPr/>
        </p:nvCxnSpPr>
        <p:spPr>
          <a:xfrm flipV="1">
            <a:off x="5638800" y="7006158"/>
            <a:ext cx="0" cy="29142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>
            <a:off x="6444156" y="4648200"/>
            <a:ext cx="0" cy="1066800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/>
          <p:cNvSpPr txBox="1"/>
          <p:nvPr/>
        </p:nvSpPr>
        <p:spPr>
          <a:xfrm>
            <a:off x="5984399" y="4267200"/>
            <a:ext cx="138845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HFR out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41362" y="4612956"/>
            <a:ext cx="375198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Normal Speed 3G/HD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2446019" y="5105399"/>
            <a:ext cx="171337" cy="609601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角丸四角形 12"/>
          <p:cNvSpPr/>
          <p:nvPr/>
        </p:nvSpPr>
        <p:spPr>
          <a:xfrm>
            <a:off x="2446019" y="5867400"/>
            <a:ext cx="1135380" cy="504155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角丸四角形 33"/>
          <p:cNvSpPr/>
          <p:nvPr/>
        </p:nvSpPr>
        <p:spPr>
          <a:xfrm>
            <a:off x="2438400" y="6430045"/>
            <a:ext cx="1135380" cy="504155"/>
          </a:xfrm>
          <a:prstGeom prst="round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91286" y="7297577"/>
            <a:ext cx="265713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Normal Speed 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HD/</a:t>
            </a:r>
            <a:r>
              <a:rPr lang="en-US" dirty="0" err="1" smtClean="0">
                <a:solidFill>
                  <a:srgbClr val="FFC000"/>
                </a:solidFill>
              </a:rPr>
              <a:t>Moni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16" name="直線矢印コネクタ 15"/>
          <p:cNvCxnSpPr/>
          <p:nvPr/>
        </p:nvCxnSpPr>
        <p:spPr>
          <a:xfrm flipV="1">
            <a:off x="2141219" y="6934200"/>
            <a:ext cx="601981" cy="363378"/>
          </a:xfrm>
          <a:prstGeom prst="straightConnector1">
            <a:avLst/>
          </a:prstGeom>
          <a:ln w="381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90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05346"/>
            <a:ext cx="13703300" cy="1371600"/>
          </a:xfrm>
        </p:spPr>
        <p:txBody>
          <a:bodyPr>
            <a:normAutofit/>
          </a:bodyPr>
          <a:lstStyle/>
          <a:p>
            <a:r>
              <a:rPr lang="es-ES" sz="4400" dirty="0" smtClean="0"/>
              <a:t>LA-FZB2 : Lens 35mm –2/3”Optical </a:t>
            </a:r>
            <a:r>
              <a:rPr lang="es-ES" sz="4400" dirty="0" err="1" smtClean="0"/>
              <a:t>Converter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4800" y="1194842"/>
            <a:ext cx="13703300" cy="575691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fr-FR" sz="2400" dirty="0" smtClean="0"/>
              <a:t>LA-FZB2</a:t>
            </a:r>
          </a:p>
          <a:p>
            <a:pPr>
              <a:spcBef>
                <a:spcPts val="1200"/>
              </a:spcBef>
            </a:pPr>
            <a:r>
              <a:rPr lang="fr-FR" sz="2400" dirty="0" smtClean="0"/>
              <a:t> </a:t>
            </a:r>
            <a:r>
              <a:rPr lang="fr-FR" sz="2400" dirty="0"/>
              <a:t>– FZ to B4 </a:t>
            </a:r>
            <a:r>
              <a:rPr lang="fr-FR" sz="2400" dirty="0" err="1" smtClean="0"/>
              <a:t>lens</a:t>
            </a:r>
            <a:r>
              <a:rPr lang="fr-FR" sz="2400" dirty="0" smtClean="0"/>
              <a:t> adapter</a:t>
            </a:r>
            <a:endParaRPr lang="fr-FR" sz="2400" dirty="0"/>
          </a:p>
          <a:p>
            <a:pPr marL="749301" lvl="1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fr-FR" sz="2400" dirty="0" smtClean="0"/>
              <a:t>2.6x </a:t>
            </a:r>
            <a:r>
              <a:rPr lang="fr-FR" sz="2400" dirty="0"/>
              <a:t>Magnification</a:t>
            </a:r>
          </a:p>
          <a:p>
            <a:pPr marL="749301" lvl="1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fr-FR" sz="2400" dirty="0" smtClean="0"/>
              <a:t>ALAC</a:t>
            </a:r>
            <a:endParaRPr lang="fr-FR" sz="2400" dirty="0"/>
          </a:p>
          <a:p>
            <a:pPr marL="749301" lvl="1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fr-FR" sz="2400" dirty="0" smtClean="0"/>
              <a:t>ND/CC </a:t>
            </a:r>
            <a:r>
              <a:rPr lang="fr-FR" sz="2400" dirty="0" err="1" smtClean="0"/>
              <a:t>Servo</a:t>
            </a:r>
            <a:r>
              <a:rPr lang="fr-FR" sz="2400" dirty="0" smtClean="0"/>
              <a:t>, </a:t>
            </a:r>
            <a:r>
              <a:rPr lang="fr-FR" sz="2400" dirty="0" err="1" smtClean="0"/>
              <a:t>Filter</a:t>
            </a:r>
            <a:r>
              <a:rPr lang="fr-FR" sz="2400" dirty="0" smtClean="0"/>
              <a:t> </a:t>
            </a:r>
            <a:r>
              <a:rPr lang="fr-FR" sz="2400" dirty="0" err="1" smtClean="0"/>
              <a:t>Wheels</a:t>
            </a:r>
            <a:r>
              <a:rPr lang="fr-FR" sz="2400" dirty="0" smtClean="0"/>
              <a:t> </a:t>
            </a:r>
          </a:p>
          <a:p>
            <a:pPr marL="1320773" lvl="2" indent="-457200">
              <a:spcBef>
                <a:spcPts val="1200"/>
              </a:spcBef>
            </a:pPr>
            <a:r>
              <a:rPr lang="fr-FR" sz="2400" dirty="0" smtClean="0"/>
              <a:t>4 ND: </a:t>
            </a:r>
            <a:r>
              <a:rPr lang="fr-FR" sz="2400" dirty="0" err="1" smtClean="0"/>
              <a:t>Clear</a:t>
            </a:r>
            <a:r>
              <a:rPr lang="fr-FR" sz="2400" dirty="0" smtClean="0"/>
              <a:t>, ¼,1/16,1/64</a:t>
            </a:r>
          </a:p>
          <a:p>
            <a:pPr marL="1320773" lvl="2" indent="-457200">
              <a:spcBef>
                <a:spcPts val="1200"/>
              </a:spcBef>
            </a:pPr>
            <a:r>
              <a:rPr lang="fr-FR" sz="2400" dirty="0" smtClean="0"/>
              <a:t>4CC:Cross, 3200K,4300K,6300K</a:t>
            </a:r>
            <a:endParaRPr lang="fr-FR" sz="2400" dirty="0"/>
          </a:p>
          <a:p>
            <a:pPr marL="749301" lvl="1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fr-FR" sz="2400" dirty="0"/>
              <a:t>12pin Lens </a:t>
            </a:r>
            <a:r>
              <a:rPr lang="fr-FR" sz="2400" dirty="0" smtClean="0"/>
              <a:t>Connecter</a:t>
            </a:r>
            <a:endParaRPr lang="fr-FR" sz="2400" dirty="0"/>
          </a:p>
          <a:p>
            <a:pPr marL="749301" lvl="1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ja-JP" sz="2400" dirty="0"/>
              <a:t>W91mm x H173.4mm x </a:t>
            </a:r>
            <a:r>
              <a:rPr lang="en-US" altLang="ja-JP" sz="2400" dirty="0" smtClean="0"/>
              <a:t>D96mm</a:t>
            </a:r>
          </a:p>
          <a:p>
            <a:pPr marL="749301" lvl="1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en-US" altLang="ja-JP" sz="2400" dirty="0" smtClean="0"/>
              <a:t>1Kg</a:t>
            </a:r>
          </a:p>
          <a:p>
            <a:pPr marL="749301" lvl="1" indent="-457200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 smtClean="0"/>
              <a:t>12 PIN connecter IF under standalone operation ex: Rec Trigger:</a:t>
            </a:r>
          </a:p>
          <a:p>
            <a:pPr marL="1320773" lvl="2" indent="-457200">
              <a:spcBef>
                <a:spcPts val="1200"/>
              </a:spcBef>
            </a:pPr>
            <a:r>
              <a:rPr lang="en-US" sz="2000" dirty="0" smtClean="0"/>
              <a:t>Same as LA-FZB1—See following page</a:t>
            </a:r>
            <a:endParaRPr lang="fr-FR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49200" y="247236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0000910240\Desktop\LA-FZB1&amp;2\LA-FZB2_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1219200"/>
            <a:ext cx="1711182" cy="25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グループ化 12"/>
          <p:cNvGrpSpPr/>
          <p:nvPr/>
        </p:nvGrpSpPr>
        <p:grpSpPr>
          <a:xfrm>
            <a:off x="10456410" y="4386443"/>
            <a:ext cx="3335790" cy="3351935"/>
            <a:chOff x="9890581" y="2932315"/>
            <a:chExt cx="4169735" cy="4189919"/>
          </a:xfrm>
        </p:grpSpPr>
        <p:pic>
          <p:nvPicPr>
            <p:cNvPr id="12" name="Picture 3" descr="C:\Users\0000910240\Desktop\LA-FZB1&amp;2\LA-FZB2_5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13821" y="2932315"/>
              <a:ext cx="2538669" cy="3264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正方形/長方形 16"/>
            <p:cNvSpPr/>
            <p:nvPr/>
          </p:nvSpPr>
          <p:spPr>
            <a:xfrm>
              <a:off x="12328112" y="5818963"/>
              <a:ext cx="173220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800" dirty="0">
                  <a:solidFill>
                    <a:srgbClr val="C00000"/>
                  </a:solidFill>
                </a:rPr>
                <a:t>Screw 3/8”</a:t>
              </a:r>
            </a:p>
          </p:txBody>
        </p:sp>
        <p:cxnSp>
          <p:nvCxnSpPr>
            <p:cNvPr id="14" name="直線矢印コネクタ 17"/>
            <p:cNvCxnSpPr>
              <a:stCxn id="13" idx="1"/>
            </p:cNvCxnSpPr>
            <p:nvPr/>
          </p:nvCxnSpPr>
          <p:spPr bwMode="auto">
            <a:xfrm flipH="1" flipV="1">
              <a:off x="11912877" y="5403303"/>
              <a:ext cx="415235" cy="646493"/>
            </a:xfrm>
            <a:prstGeom prst="straightConnector1">
              <a:avLst/>
            </a:prstGeom>
            <a:ln w="22225" cmpd="dbl">
              <a:solidFill>
                <a:srgbClr val="FF0000"/>
              </a:solidFill>
              <a:headEnd type="none" w="med" len="med"/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5" name="直線矢印コネクタ 21"/>
            <p:cNvCxnSpPr/>
            <p:nvPr/>
          </p:nvCxnSpPr>
          <p:spPr bwMode="auto">
            <a:xfrm>
              <a:off x="10744200" y="4735286"/>
              <a:ext cx="461106" cy="479165"/>
            </a:xfrm>
            <a:prstGeom prst="straightConnector1">
              <a:avLst/>
            </a:prstGeom>
            <a:ln w="22225" cmpd="dbl">
              <a:solidFill>
                <a:srgbClr val="FF0000"/>
              </a:solidFill>
              <a:headEnd type="none" w="med" len="med"/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6" name="正方形/長方形 23"/>
            <p:cNvSpPr/>
            <p:nvPr/>
          </p:nvSpPr>
          <p:spPr>
            <a:xfrm>
              <a:off x="9890581" y="4410753"/>
              <a:ext cx="122637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800" dirty="0">
                  <a:solidFill>
                    <a:srgbClr val="C00000"/>
                  </a:solidFill>
                </a:rPr>
                <a:t>Cramp</a:t>
              </a:r>
            </a:p>
          </p:txBody>
        </p:sp>
        <p:cxnSp>
          <p:nvCxnSpPr>
            <p:cNvPr id="17" name="直線矢印コネクタ 24"/>
            <p:cNvCxnSpPr>
              <a:stCxn id="18" idx="0"/>
            </p:cNvCxnSpPr>
            <p:nvPr/>
          </p:nvCxnSpPr>
          <p:spPr bwMode="auto">
            <a:xfrm flipV="1">
              <a:off x="10920368" y="5818966"/>
              <a:ext cx="284939" cy="841603"/>
            </a:xfrm>
            <a:prstGeom prst="straightConnector1">
              <a:avLst/>
            </a:prstGeom>
            <a:ln w="22225" cmpd="dbl">
              <a:solidFill>
                <a:srgbClr val="FF0000"/>
              </a:solidFill>
              <a:headEnd type="none" w="med" len="med"/>
              <a:tailEnd type="arrow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sp>
          <p:nvSpPr>
            <p:cNvPr id="18" name="正方形/長方形 27"/>
            <p:cNvSpPr/>
            <p:nvPr/>
          </p:nvSpPr>
          <p:spPr>
            <a:xfrm>
              <a:off x="9935323" y="6660569"/>
              <a:ext cx="197008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800" dirty="0">
                  <a:solidFill>
                    <a:srgbClr val="C00000"/>
                  </a:solidFill>
                </a:rPr>
                <a:t>Φ15mm Rod</a:t>
              </a:r>
            </a:p>
          </p:txBody>
        </p:sp>
      </p:grpSp>
      <p:pic>
        <p:nvPicPr>
          <p:cNvPr id="20" name="Picture 4" descr="C:\Users\0000910240\Desktop\LA-FZB1&amp;2\LA-FZB2_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277" y="1219200"/>
            <a:ext cx="1355923" cy="221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直線矢印コネクタ 30"/>
          <p:cNvCxnSpPr/>
          <p:nvPr/>
        </p:nvCxnSpPr>
        <p:spPr bwMode="auto">
          <a:xfrm flipV="1">
            <a:off x="11000499" y="2209800"/>
            <a:ext cx="460654" cy="463611"/>
          </a:xfrm>
          <a:prstGeom prst="straightConnector1">
            <a:avLst/>
          </a:prstGeom>
          <a:ln w="22225" cmpd="dbl">
            <a:solidFill>
              <a:srgbClr val="FF0000"/>
            </a:solidFill>
            <a:headEnd type="none" w="med" len="med"/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正方形/長方形 31"/>
          <p:cNvSpPr/>
          <p:nvPr/>
        </p:nvSpPr>
        <p:spPr>
          <a:xfrm>
            <a:off x="9991185" y="2780087"/>
            <a:ext cx="1658018" cy="424732"/>
          </a:xfrm>
          <a:prstGeom prst="rect">
            <a:avLst/>
          </a:prstGeom>
        </p:spPr>
        <p:txBody>
          <a:bodyPr wrap="none" lIns="146304" tIns="73152" rIns="146304" bIns="73152">
            <a:spAutoFit/>
          </a:bodyPr>
          <a:lstStyle/>
          <a:p>
            <a:r>
              <a:rPr lang="en-US" altLang="ja-JP" sz="1800" dirty="0">
                <a:solidFill>
                  <a:srgbClr val="C00000"/>
                </a:solidFill>
              </a:rPr>
              <a:t>12P Lens CN</a:t>
            </a:r>
          </a:p>
        </p:txBody>
      </p:sp>
    </p:spTree>
    <p:extLst>
      <p:ext uri="{BB962C8B-B14F-4D97-AF65-F5344CB8AC3E}">
        <p14:creationId xmlns:p14="http://schemas.microsoft.com/office/powerpoint/2010/main" val="93277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609600" y="152400"/>
            <a:ext cx="13703300" cy="1371600"/>
          </a:xfrm>
        </p:spPr>
        <p:txBody>
          <a:bodyPr>
            <a:noAutofit/>
          </a:bodyPr>
          <a:lstStyle/>
          <a:p>
            <a:r>
              <a:rPr lang="en-US" altLang="ja-JP" sz="4400" dirty="0" smtClean="0"/>
              <a:t>ALAC function with LA-FZB2</a:t>
            </a:r>
            <a:br>
              <a:rPr lang="en-US" altLang="ja-JP" sz="4400" dirty="0" smtClean="0"/>
            </a:br>
            <a:r>
              <a:rPr lang="en-US" altLang="ja-JP" sz="4400" dirty="0" smtClean="0"/>
              <a:t>Available Lenses</a:t>
            </a:r>
            <a:br>
              <a:rPr lang="en-US" altLang="ja-JP" sz="4400" dirty="0" smtClean="0"/>
            </a:br>
            <a:r>
              <a:rPr lang="en-US" altLang="ja-JP" sz="4400" dirty="0"/>
              <a:t/>
            </a:r>
            <a:br>
              <a:rPr lang="en-US" altLang="ja-JP" sz="4400" dirty="0"/>
            </a:br>
            <a:endParaRPr lang="ja-JP" altLang="en-US" sz="4400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idx="1"/>
          </p:nvPr>
        </p:nvSpPr>
        <p:spPr>
          <a:xfrm>
            <a:off x="457200" y="1905000"/>
            <a:ext cx="13703300" cy="5756910"/>
          </a:xfrm>
        </p:spPr>
        <p:txBody>
          <a:bodyPr>
            <a:normAutofit/>
          </a:bodyPr>
          <a:lstStyle/>
          <a:p>
            <a:r>
              <a:rPr lang="en-US" altLang="ja-JP" sz="3900" dirty="0" smtClean="0">
                <a:latin typeface="+mn-lt"/>
              </a:rPr>
              <a:t>For Prototype &amp; Pre-Production Models</a:t>
            </a:r>
          </a:p>
          <a:p>
            <a:pPr lvl="1"/>
            <a:r>
              <a:rPr lang="en-US" altLang="ja-JP" sz="2800" dirty="0" smtClean="0">
                <a:latin typeface="+mn-lt"/>
              </a:rPr>
              <a:t>Studio Box lens</a:t>
            </a:r>
          </a:p>
          <a:p>
            <a:pPr lvl="2"/>
            <a:r>
              <a:rPr lang="en-US" altLang="ja-JP" sz="2800" dirty="0" smtClean="0">
                <a:latin typeface="+mn-lt"/>
              </a:rPr>
              <a:t>Fuji Film XA88x8.8BEPS</a:t>
            </a:r>
            <a:endParaRPr lang="ja-JP" altLang="ja-JP" sz="2800" dirty="0" smtClean="0">
              <a:latin typeface="+mn-lt"/>
            </a:endParaRPr>
          </a:p>
          <a:p>
            <a:pPr lvl="2"/>
            <a:r>
              <a:rPr lang="en-US" altLang="ja-JP" sz="2800" dirty="0" smtClean="0">
                <a:latin typeface="+mn-lt"/>
              </a:rPr>
              <a:t>Fuji Film XA99x8.4BESM</a:t>
            </a:r>
          </a:p>
          <a:p>
            <a:pPr lvl="1"/>
            <a:r>
              <a:rPr lang="en-US" altLang="ja-JP" sz="2800" dirty="0" smtClean="0">
                <a:latin typeface="+mn-lt"/>
              </a:rPr>
              <a:t>Portable lenses</a:t>
            </a:r>
            <a:endParaRPr lang="ja-JP" altLang="ja-JP" sz="2800" dirty="0" smtClean="0">
              <a:latin typeface="+mn-lt"/>
            </a:endParaRPr>
          </a:p>
          <a:p>
            <a:pPr lvl="2"/>
            <a:r>
              <a:rPr lang="en-US" altLang="ja-JP" sz="2800" dirty="0" smtClean="0">
                <a:latin typeface="+mn-lt"/>
              </a:rPr>
              <a:t>Fuji Film HA23x7.6BERD</a:t>
            </a:r>
          </a:p>
          <a:p>
            <a:pPr lvl="2"/>
            <a:r>
              <a:rPr lang="en-US" altLang="ja-JP" sz="2800" dirty="0" smtClean="0">
                <a:latin typeface="+mn-lt"/>
              </a:rPr>
              <a:t>Fuji Film HA19x7.4BEZD</a:t>
            </a:r>
          </a:p>
          <a:p>
            <a:r>
              <a:rPr lang="en-US" altLang="ja-JP" sz="3600" dirty="0" smtClean="0">
                <a:latin typeface="+mn-lt"/>
              </a:rPr>
              <a:t>For Production Model: TBA</a:t>
            </a:r>
            <a:r>
              <a:rPr lang="en-US" altLang="ja-JP" sz="3600" dirty="0" smtClean="0">
                <a:solidFill>
                  <a:srgbClr val="FF0000"/>
                </a:solidFill>
                <a:latin typeface="+mn-lt"/>
              </a:rPr>
              <a:t>  </a:t>
            </a:r>
            <a:endParaRPr lang="ja-JP" altLang="en-US" sz="360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25400" y="152400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151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352713" y="228600"/>
            <a:ext cx="13703300" cy="1371600"/>
          </a:xfrm>
        </p:spPr>
        <p:txBody>
          <a:bodyPr>
            <a:normAutofit fontScale="90000"/>
          </a:bodyPr>
          <a:lstStyle/>
          <a:p>
            <a:r>
              <a:rPr lang="fr-FR" altLang="ja-JP" sz="4400" dirty="0" smtClean="0"/>
              <a:t>LA-FZB1 :</a:t>
            </a:r>
            <a:r>
              <a:rPr lang="es-ES" sz="4400" dirty="0"/>
              <a:t> Lens 35mm –2/3”Optical </a:t>
            </a:r>
            <a:r>
              <a:rPr lang="es-ES" sz="4400" dirty="0" err="1"/>
              <a:t>Converter</a:t>
            </a:r>
            <a:r>
              <a:rPr lang="fr-FR" altLang="ja-JP" sz="4400" dirty="0" smtClean="0"/>
              <a:t/>
            </a:r>
            <a:br>
              <a:rPr lang="fr-FR" altLang="ja-JP" sz="4400" dirty="0" smtClean="0"/>
            </a:br>
            <a:endParaRPr kumimoji="1" lang="ja-JP" altLang="en-US" sz="4400" dirty="0"/>
          </a:p>
        </p:txBody>
      </p:sp>
      <p:pic>
        <p:nvPicPr>
          <p:cNvPr id="2050" name="Picture 2" descr="C:\Users\0000139220\Desktop\マウントアダプタ\写真withアダプタF55\DSC02842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6225" y="2111376"/>
            <a:ext cx="6833840" cy="455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0000139220\Desktop\マウントアダプタ\写真withアダプタF55\DSC0284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7600" y="2111376"/>
            <a:ext cx="6833840" cy="455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円/楕円 1"/>
          <p:cNvSpPr/>
          <p:nvPr/>
        </p:nvSpPr>
        <p:spPr>
          <a:xfrm>
            <a:off x="3048000" y="3352800"/>
            <a:ext cx="1752600" cy="16764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円/楕円 3"/>
          <p:cNvSpPr/>
          <p:nvPr/>
        </p:nvSpPr>
        <p:spPr>
          <a:xfrm>
            <a:off x="10403006" y="2073322"/>
            <a:ext cx="2895600" cy="25908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25400" y="152400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476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>
              <a:tabLst>
                <a:tab pos="13454063" algn="r"/>
              </a:tabLst>
            </a:pPr>
            <a:r>
              <a:rPr lang="en-US" altLang="ja-JP" sz="2800" dirty="0">
                <a:latin typeface="Calibri" pitchFamily="34" charset="0"/>
                <a:cs typeface="Calibri" pitchFamily="34" charset="0"/>
              </a:rPr>
              <a:t>LA-FZB1 Product </a:t>
            </a:r>
            <a:r>
              <a:rPr lang="en-US" altLang="ja-JP" sz="2800" dirty="0" smtClean="0">
                <a:latin typeface="Calibri" pitchFamily="34" charset="0"/>
                <a:cs typeface="Calibri" pitchFamily="34" charset="0"/>
              </a:rPr>
              <a:t>Overview</a:t>
            </a:r>
            <a:endParaRPr kumimoji="1" lang="ja-JP" altLang="en-US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idx="1"/>
          </p:nvPr>
        </p:nvSpPr>
        <p:spPr>
          <a:xfrm>
            <a:off x="411754" y="1371600"/>
            <a:ext cx="11044828" cy="7620000"/>
          </a:xfrm>
        </p:spPr>
        <p:txBody>
          <a:bodyPr>
            <a:normAutofit/>
          </a:bodyPr>
          <a:lstStyle/>
          <a:p>
            <a:r>
              <a:rPr lang="fr-FR" sz="2400" dirty="0" smtClean="0">
                <a:latin typeface="+mn-lt"/>
              </a:rPr>
              <a:t> </a:t>
            </a:r>
            <a:r>
              <a:rPr lang="fr-FR" sz="2800" dirty="0">
                <a:latin typeface="+mn-lt"/>
              </a:rPr>
              <a:t>FZ to B4 </a:t>
            </a:r>
            <a:r>
              <a:rPr lang="fr-FR" sz="2800" dirty="0" err="1">
                <a:latin typeface="+mn-lt"/>
              </a:rPr>
              <a:t>lens</a:t>
            </a:r>
            <a:r>
              <a:rPr lang="fr-FR" sz="2800" dirty="0">
                <a:latin typeface="+mn-lt"/>
              </a:rPr>
              <a:t> adapter</a:t>
            </a:r>
          </a:p>
          <a:p>
            <a:pPr marL="749301" lvl="1" indent="-457200">
              <a:buFont typeface="Arial" pitchFamily="34" charset="0"/>
              <a:buChar char="•"/>
            </a:pPr>
            <a:r>
              <a:rPr lang="fr-FR" sz="2800" dirty="0" smtClean="0">
                <a:latin typeface="+mn-lt"/>
              </a:rPr>
              <a:t>2.6x </a:t>
            </a:r>
            <a:r>
              <a:rPr lang="fr-FR" sz="2800" dirty="0">
                <a:latin typeface="+mn-lt"/>
              </a:rPr>
              <a:t>Magnification</a:t>
            </a:r>
          </a:p>
          <a:p>
            <a:pPr marL="749301" lvl="1" indent="-457200">
              <a:buFont typeface="Arial" pitchFamily="34" charset="0"/>
              <a:buChar char="•"/>
            </a:pPr>
            <a:r>
              <a:rPr lang="fr-FR" sz="2800" dirty="0" smtClean="0">
                <a:latin typeface="+mn-lt"/>
              </a:rPr>
              <a:t>ALAC</a:t>
            </a:r>
            <a:endParaRPr lang="fr-FR" sz="2800" dirty="0">
              <a:latin typeface="+mn-lt"/>
            </a:endParaRPr>
          </a:p>
          <a:p>
            <a:pPr marL="749301" lvl="1" indent="-457200">
              <a:buFont typeface="Arial" pitchFamily="34" charset="0"/>
              <a:buChar char="•"/>
            </a:pPr>
            <a:r>
              <a:rPr lang="fr-FR" sz="2800" dirty="0" smtClean="0">
                <a:latin typeface="+mn-lt"/>
              </a:rPr>
              <a:t>12pin </a:t>
            </a:r>
            <a:r>
              <a:rPr lang="fr-FR" sz="2800" dirty="0">
                <a:latin typeface="+mn-lt"/>
              </a:rPr>
              <a:t>Lens </a:t>
            </a:r>
            <a:r>
              <a:rPr lang="fr-FR" sz="2800" dirty="0" smtClean="0">
                <a:latin typeface="+mn-lt"/>
              </a:rPr>
              <a:t>Connecter</a:t>
            </a:r>
          </a:p>
          <a:p>
            <a:pPr marL="749301" lvl="1" indent="-457200">
              <a:buFont typeface="Arial" pitchFamily="34" charset="0"/>
              <a:buChar char="•"/>
            </a:pPr>
            <a:r>
              <a:rPr lang="fr-FR" sz="2800" dirty="0" smtClean="0">
                <a:latin typeface="+mn-lt"/>
              </a:rPr>
              <a:t>No ND/CC </a:t>
            </a:r>
            <a:r>
              <a:rPr lang="fr-FR" sz="2800" dirty="0" err="1" smtClean="0">
                <a:latin typeface="+mn-lt"/>
              </a:rPr>
              <a:t>Filters</a:t>
            </a:r>
            <a:r>
              <a:rPr lang="fr-FR" sz="2800" dirty="0" smtClean="0">
                <a:latin typeface="+mn-lt"/>
              </a:rPr>
              <a:t> are </a:t>
            </a:r>
            <a:r>
              <a:rPr lang="fr-FR" sz="2800" dirty="0" err="1" smtClean="0">
                <a:latin typeface="+mn-lt"/>
              </a:rPr>
              <a:t>available</a:t>
            </a:r>
            <a:r>
              <a:rPr lang="fr-FR" sz="2800" dirty="0" smtClean="0">
                <a:latin typeface="+mn-lt"/>
              </a:rPr>
              <a:t> ( use </a:t>
            </a:r>
            <a:r>
              <a:rPr lang="fr-FR" sz="2800" dirty="0" err="1" smtClean="0">
                <a:latin typeface="+mn-lt"/>
              </a:rPr>
              <a:t>Filters</a:t>
            </a:r>
            <a:r>
              <a:rPr lang="fr-FR" sz="2800" dirty="0" smtClean="0">
                <a:latin typeface="+mn-lt"/>
              </a:rPr>
              <a:t> on Camera)</a:t>
            </a:r>
            <a:endParaRPr lang="fr-FR" sz="2800" dirty="0">
              <a:latin typeface="+mn-lt"/>
            </a:endParaRPr>
          </a:p>
          <a:p>
            <a:pPr algn="just">
              <a:spcAft>
                <a:spcPts val="0"/>
              </a:spcAft>
            </a:pPr>
            <a:r>
              <a:rPr lang="en-US" altLang="ja-JP" sz="2800" dirty="0">
                <a:latin typeface="+mn-lt"/>
              </a:rPr>
              <a:t> </a:t>
            </a:r>
            <a:r>
              <a:rPr lang="en-US" altLang="ja-JP" sz="2800" dirty="0" smtClean="0">
                <a:latin typeface="+mn-lt"/>
              </a:rPr>
              <a:t>Applicable model:</a:t>
            </a:r>
          </a:p>
          <a:p>
            <a:pPr lvl="1" algn="just">
              <a:spcAft>
                <a:spcPts val="0"/>
              </a:spcAft>
            </a:pPr>
            <a:r>
              <a:rPr lang="en-US" altLang="ja-JP" sz="2800" dirty="0" smtClean="0">
                <a:latin typeface="+mn-lt"/>
                <a:ea typeface="ＭＳ ゴシック"/>
              </a:rPr>
              <a:t>PMW-F55/F5</a:t>
            </a:r>
          </a:p>
          <a:p>
            <a:pPr lvl="1" algn="just">
              <a:spcAft>
                <a:spcPts val="0"/>
              </a:spcAft>
            </a:pPr>
            <a:r>
              <a:rPr lang="en-US" altLang="ja-JP" sz="2800" dirty="0" smtClean="0">
                <a:latin typeface="+mn-lt"/>
                <a:ea typeface="ＭＳ ゴシック"/>
              </a:rPr>
              <a:t>Can not be used with PMW-F3</a:t>
            </a:r>
            <a:endParaRPr lang="ja-JP" altLang="ja-JP" sz="2800" dirty="0" smtClean="0">
              <a:latin typeface="+mn-lt"/>
            </a:endParaRPr>
          </a:p>
          <a:p>
            <a:endParaRPr lang="ja-JP" altLang="en-US" dirty="0">
              <a:latin typeface="+mj-lt"/>
            </a:endParaRPr>
          </a:p>
          <a:p>
            <a:pPr marL="0" indent="0">
              <a:buNone/>
            </a:pPr>
            <a:endParaRPr kumimoji="1" lang="ja-JP" altLang="en-US" dirty="0">
              <a:latin typeface="+mj-lt"/>
            </a:endParaRPr>
          </a:p>
        </p:txBody>
      </p:sp>
      <p:pic>
        <p:nvPicPr>
          <p:cNvPr id="26" name="Picture 2" descr="http://fujifilm.jp/business/broadcastcinema/lens/hdtv/pack/images/index_img_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275" y="5676413"/>
            <a:ext cx="1676400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4" descr="https://www.palette-net.sony.co.jp/cgi-bin/MakePreviewImg.cgi?ConID=36093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31707" y="5684671"/>
            <a:ext cx="1552635" cy="131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\\Jps00001447\camuser\KSI商品設計部\高井健太\030321a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868" y="5848935"/>
            <a:ext cx="794568" cy="983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カギ線コネクタ 28"/>
          <p:cNvCxnSpPr/>
          <p:nvPr/>
        </p:nvCxnSpPr>
        <p:spPr bwMode="auto">
          <a:xfrm>
            <a:off x="10454185" y="6306651"/>
            <a:ext cx="2277522" cy="127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38100" cap="flat" cmpd="sng" algn="ctr">
            <a:solidFill>
              <a:srgbClr val="0000FF"/>
            </a:solidFill>
            <a:prstDash val="sysDot"/>
            <a:round/>
            <a:headEnd type="none" w="med" len="med"/>
            <a:tailEnd type="arrow"/>
          </a:ln>
          <a:effectLst/>
        </p:spPr>
      </p:cxnSp>
      <p:sp>
        <p:nvSpPr>
          <p:cNvPr id="32" name="テキスト ボックス 68"/>
          <p:cNvSpPr txBox="1">
            <a:spLocks noChangeAspect="1"/>
          </p:cNvSpPr>
          <p:nvPr/>
        </p:nvSpPr>
        <p:spPr bwMode="auto">
          <a:xfrm>
            <a:off x="9532549" y="7336843"/>
            <a:ext cx="4170592" cy="338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7" tIns="45702" rIns="91407" bIns="45702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HGP創英角ﾎﾟｯﾌﾟ体" pitchFamily="50" charset="-128"/>
                <a:ea typeface="HGP創英角ﾎﾟｯﾌﾟ体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HGP創英角ﾎﾟｯﾌﾟ体" pitchFamily="50" charset="-128"/>
                <a:ea typeface="HGP創英角ﾎﾟｯﾌﾟ体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HGP創英角ﾎﾟｯﾌﾟ体" pitchFamily="50" charset="-128"/>
                <a:ea typeface="HGP創英角ﾎﾟｯﾌﾟ体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HGP創英角ﾎﾟｯﾌﾟ体" pitchFamily="50" charset="-128"/>
                <a:ea typeface="HGP創英角ﾎﾟｯﾌﾟ体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HGP創英角ﾎﾟｯﾌﾟ体" pitchFamily="50" charset="-128"/>
                <a:ea typeface="HGP創英角ﾎﾟｯﾌﾟ体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GP創英角ﾎﾟｯﾌﾟ体" pitchFamily="50" charset="-128"/>
                <a:ea typeface="HGP創英角ﾎﾟｯﾌﾟ体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GP創英角ﾎﾟｯﾌﾟ体" pitchFamily="50" charset="-128"/>
                <a:ea typeface="HGP創英角ﾎﾟｯﾌﾟ体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GP創英角ﾎﾟｯﾌﾟ体" pitchFamily="50" charset="-128"/>
                <a:ea typeface="HGP創英角ﾎﾟｯﾌﾟ体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HGP創英角ﾎﾟｯﾌﾟ体" pitchFamily="50" charset="-128"/>
                <a:ea typeface="HGP創英角ﾎﾟｯﾌﾟ体" pitchFamily="50" charset="-128"/>
              </a:defRPr>
            </a:lvl9pPr>
          </a:lstStyle>
          <a:p>
            <a:pPr eaLnBrk="1" hangingPunct="1"/>
            <a:r>
              <a:rPr lang="en-US" altLang="ja-JP" sz="1600" dirty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2/3” Portable Lens Use w/ </a:t>
            </a:r>
            <a:r>
              <a:rPr lang="en-US" altLang="ja-JP" sz="1600" dirty="0" smtClean="0"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LA-FZB1</a:t>
            </a:r>
            <a:endParaRPr lang="en-US" altLang="ja-JP" sz="1600" dirty="0"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25400" y="152400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533400" y="304800"/>
            <a:ext cx="129746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altLang="ja-JP" sz="4400" dirty="0"/>
              <a:t>LA-FZB1 :</a:t>
            </a:r>
            <a:r>
              <a:rPr lang="es-ES" sz="4400" dirty="0"/>
              <a:t> Lens 35mm –2/3”Optical </a:t>
            </a:r>
            <a:r>
              <a:rPr lang="es-ES" sz="4400" dirty="0" err="1"/>
              <a:t>Converter</a:t>
            </a:r>
            <a:r>
              <a:rPr lang="fr-FR" altLang="ja-JP" sz="4400" dirty="0"/>
              <a:t/>
            </a:r>
            <a:br>
              <a:rPr lang="fr-FR" altLang="ja-JP" sz="4400" dirty="0"/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91480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pour une image  5"/>
          <p:cNvPicPr>
            <a:picLocks noGrp="1" noChangeAspect="1"/>
          </p:cNvPicPr>
          <p:nvPr>
            <p:ph type="pic" idx="12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995" b="11995"/>
          <a:stretch>
            <a:fillRect/>
          </a:stretch>
        </p:blipFill>
        <p:spPr>
          <a:xfrm>
            <a:off x="0" y="743371"/>
            <a:ext cx="14630400" cy="7410029"/>
          </a:xfrm>
        </p:spPr>
      </p:pic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52400" y="-76200"/>
            <a:ext cx="11049000" cy="1446112"/>
          </a:xfrm>
        </p:spPr>
        <p:txBody>
          <a:bodyPr>
            <a:normAutofit/>
          </a:bodyPr>
          <a:lstStyle/>
          <a:p>
            <a:r>
              <a:rPr lang="en-US" altLang="ja-JP" sz="4400" dirty="0">
                <a:solidFill>
                  <a:srgbClr val="FFC000"/>
                </a:solidFill>
              </a:rPr>
              <a:t>Versatile Live Production Camera </a:t>
            </a:r>
            <a:r>
              <a:rPr lang="en-US" altLang="ja-JP" sz="4400" dirty="0" smtClean="0">
                <a:solidFill>
                  <a:srgbClr val="FFC000"/>
                </a:solidFill>
              </a:rPr>
              <a:t>System</a:t>
            </a:r>
            <a:r>
              <a:rPr lang="en-GB" sz="4400" dirty="0" smtClean="0">
                <a:solidFill>
                  <a:srgbClr val="FFC000"/>
                </a:solidFill>
              </a:rPr>
              <a:t/>
            </a:r>
            <a:br>
              <a:rPr lang="en-GB" sz="4400" dirty="0" smtClean="0">
                <a:solidFill>
                  <a:srgbClr val="FFC000"/>
                </a:solidFill>
              </a:rPr>
            </a:br>
            <a:endParaRPr lang="en-GB" sz="4400" dirty="0">
              <a:solidFill>
                <a:srgbClr val="FFC000"/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97520" y="152400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83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0000139220\Desktop\マウントアダプタ\写真withアダプタF55\DSC0284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06959" y="2743200"/>
            <a:ext cx="4513841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コンテンツ プレースホルダー 1"/>
          <p:cNvSpPr>
            <a:spLocks noGrp="1"/>
          </p:cNvSpPr>
          <p:nvPr>
            <p:ph idx="10"/>
          </p:nvPr>
        </p:nvSpPr>
        <p:spPr>
          <a:xfrm>
            <a:off x="441325" y="1130711"/>
            <a:ext cx="13731875" cy="643673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kumimoji="1" lang="en-US" altLang="ja-JP" dirty="0" smtClean="0"/>
              <a:t>12-pin interface make lots of functions</a:t>
            </a:r>
            <a:r>
              <a:rPr lang="ja-JP" altLang="en-US" dirty="0"/>
              <a:t> </a:t>
            </a:r>
            <a:r>
              <a:rPr lang="en-US" altLang="ja-JP" dirty="0" smtClean="0"/>
              <a:t>be possible</a:t>
            </a:r>
            <a:r>
              <a:rPr kumimoji="1" lang="en-US" altLang="ja-JP" dirty="0" smtClean="0"/>
              <a:t>.</a:t>
            </a:r>
          </a:p>
          <a:p>
            <a:pPr marL="0" indent="0">
              <a:buNone/>
            </a:pPr>
            <a:endParaRPr kumimoji="1" lang="en-US" altLang="ja-JP" sz="1600" dirty="0" smtClean="0"/>
          </a:p>
          <a:p>
            <a:r>
              <a:rPr lang="en-US" altLang="ja-JP" sz="4000" dirty="0" smtClean="0"/>
              <a:t>Available from F55/F5 Ver1.3 (September/2013)</a:t>
            </a:r>
            <a:endParaRPr kumimoji="1" lang="en-US" altLang="ja-JP" sz="4000" dirty="0" smtClean="0"/>
          </a:p>
          <a:p>
            <a:pPr lvl="1"/>
            <a:r>
              <a:rPr kumimoji="1" lang="en-US" altLang="ja-JP" sz="3400" dirty="0" smtClean="0"/>
              <a:t>Rec</a:t>
            </a:r>
            <a:r>
              <a:rPr kumimoji="1" lang="ja-JP" altLang="en-US" sz="3400" dirty="0" smtClean="0"/>
              <a:t>　</a:t>
            </a:r>
            <a:r>
              <a:rPr kumimoji="1" lang="en-US" altLang="ja-JP" sz="3400" dirty="0" smtClean="0"/>
              <a:t>trigger</a:t>
            </a:r>
            <a:endParaRPr lang="en-US" altLang="ja-JP" sz="3400" dirty="0"/>
          </a:p>
          <a:p>
            <a:pPr lvl="1"/>
            <a:r>
              <a:rPr kumimoji="1" lang="en-US" altLang="ja-JP" sz="3400" dirty="0" smtClean="0"/>
              <a:t>Zoom button</a:t>
            </a:r>
          </a:p>
          <a:p>
            <a:pPr lvl="1"/>
            <a:r>
              <a:rPr kumimoji="1" lang="en-US" altLang="ja-JP" sz="3400" dirty="0" smtClean="0"/>
              <a:t>Lens Information</a:t>
            </a:r>
          </a:p>
          <a:p>
            <a:pPr lvl="2"/>
            <a:r>
              <a:rPr kumimoji="1" lang="en-US" altLang="ja-JP" sz="2900" dirty="0" smtClean="0"/>
              <a:t>(zoom, focus, iris, serial number, model name)</a:t>
            </a:r>
          </a:p>
          <a:p>
            <a:pPr lvl="1"/>
            <a:r>
              <a:rPr lang="en-US" altLang="ja-JP" sz="3400" dirty="0" smtClean="0"/>
              <a:t>Control from RM controller (iris)</a:t>
            </a:r>
          </a:p>
          <a:p>
            <a:pPr lvl="1"/>
            <a:r>
              <a:rPr lang="en-US" altLang="ja-JP" sz="3400" dirty="0" smtClean="0"/>
              <a:t>Control from CBK-DCB01( zoom controller)</a:t>
            </a:r>
          </a:p>
          <a:p>
            <a:pPr lvl="1"/>
            <a:endParaRPr lang="en-US" altLang="ja-JP" dirty="0" smtClean="0"/>
          </a:p>
          <a:p>
            <a:r>
              <a:rPr lang="en-US" altLang="ja-JP" dirty="0" smtClean="0"/>
              <a:t>Available from F55/F5 Ver1.4 (December/2013)</a:t>
            </a:r>
          </a:p>
          <a:p>
            <a:pPr lvl="1"/>
            <a:r>
              <a:rPr lang="en-US" altLang="ja-JP" dirty="0" smtClean="0"/>
              <a:t>Auto iris</a:t>
            </a:r>
            <a:endParaRPr lang="en-US" altLang="ja-JP" dirty="0"/>
          </a:p>
          <a:p>
            <a:pPr marL="384175" lvl="1" indent="0">
              <a:buNone/>
            </a:pPr>
            <a:endParaRPr kumimoji="1" lang="en-US" altLang="ja-JP" sz="2000" dirty="0" smtClean="0"/>
          </a:p>
        </p:txBody>
      </p:sp>
      <p:sp>
        <p:nvSpPr>
          <p:cNvPr id="3" name="タイトル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12 pin interface</a:t>
            </a:r>
            <a:endParaRPr kumimoji="1" lang="ja-JP" altLang="en-US" dirty="0"/>
          </a:p>
        </p:txBody>
      </p:sp>
      <p:sp>
        <p:nvSpPr>
          <p:cNvPr id="5" name="円/楕円 4"/>
          <p:cNvSpPr/>
          <p:nvPr/>
        </p:nvSpPr>
        <p:spPr bwMode="auto">
          <a:xfrm>
            <a:off x="11093858" y="3429000"/>
            <a:ext cx="1364776" cy="1282890"/>
          </a:xfrm>
          <a:prstGeom prst="ellipse">
            <a:avLst/>
          </a:prstGeom>
          <a:ln w="57150" cmpd="sng">
            <a:solidFill>
              <a:srgbClr val="FFCC00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wrap="none"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3549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3010886"/>
              </p:ext>
            </p:extLst>
          </p:nvPr>
        </p:nvGraphicFramePr>
        <p:xfrm>
          <a:off x="1143000" y="1639393"/>
          <a:ext cx="12382500" cy="6133007"/>
        </p:xfrm>
        <a:graphic>
          <a:graphicData uri="http://schemas.openxmlformats.org/drawingml/2006/table">
            <a:tbl>
              <a:tblPr/>
              <a:tblGrid>
                <a:gridCol w="4148374"/>
                <a:gridCol w="4174191"/>
                <a:gridCol w="4059935"/>
              </a:tblGrid>
              <a:tr h="506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LA-FZB1 </a:t>
                      </a: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(w/o FDU)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LA-FZB2 (w/ FDU)</a:t>
                      </a:r>
                      <a:endParaRPr kumimoji="1" lang="ja-JP" alt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458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Manufacturer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SONY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SONY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458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Magnification </a:t>
                      </a:r>
                      <a:endParaRPr kumimoji="1" lang="ja-JP" altLang="en-US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  <a:cs typeface="+mn-cs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2.6x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2.6x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4930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Max. Input F Number</a:t>
                      </a:r>
                      <a:endParaRPr kumimoji="1" lang="ja-JP" altLang="en-US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  <a:cs typeface="+mn-cs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1.44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1.44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458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Mount</a:t>
                      </a: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FZ to B4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FZ to B4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458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Dimensions</a:t>
                      </a: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l-GR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Φ</a:t>
                      </a: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91x92.9</a:t>
                      </a: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l-GR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Φ</a:t>
                      </a: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91x95.84</a:t>
                      </a: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27432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Mass</a:t>
                      </a: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664g (1lbs, 7.40oz)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(w/ support rod</a:t>
                      </a:r>
                      <a:r>
                        <a:rPr kumimoji="1" lang="ja-JP" altLang="en-US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ja-JP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bracket)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505g (1lbs, 1.8oz)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(adaptor only)</a:t>
                      </a:r>
                      <a:endParaRPr kumimoji="1" lang="ja-JP" altLang="en-US" sz="2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848</a:t>
                      </a:r>
                      <a:r>
                        <a:rPr kumimoji="1" lang="en-US" altLang="ja-JP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(w/ support rod bracket)</a:t>
                      </a: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458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External interface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12P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12P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5280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Filter Disc Unit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</a:rPr>
                        <a:t>n/a</a:t>
                      </a:r>
                      <a:endParaRPr kumimoji="1" lang="ja-JP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1:ND0(CLEAR)</a:t>
                      </a:r>
                      <a:r>
                        <a:rPr kumimoji="1" lang="ja-JP" altLang="en-US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　 </a:t>
                      </a:r>
                      <a:r>
                        <a:rPr kumimoji="1" lang="en-US" altLang="ja-JP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A:CROSS </a:t>
                      </a:r>
                      <a:endParaRPr kumimoji="1" lang="ja-JP" altLang="ja-JP" sz="18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  <a:cs typeface="+mn-cs"/>
                      </a:endParaRPr>
                    </a:p>
                    <a:p>
                      <a:pPr algn="ctr"/>
                      <a:r>
                        <a:rPr kumimoji="1" lang="en-US" altLang="ja-JP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2:ND0.6(1/4)    </a:t>
                      </a:r>
                      <a:r>
                        <a:rPr kumimoji="1" lang="ja-JP" altLang="en-US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　 </a:t>
                      </a:r>
                      <a:r>
                        <a:rPr kumimoji="1" lang="en-US" altLang="ja-JP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B:3200K</a:t>
                      </a:r>
                      <a:endParaRPr kumimoji="1" lang="ja-JP" altLang="ja-JP" sz="18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  <a:cs typeface="+mn-cs"/>
                      </a:endParaRPr>
                    </a:p>
                    <a:p>
                      <a:pPr algn="ctr"/>
                      <a:r>
                        <a:rPr kumimoji="1" lang="en-US" altLang="ja-JP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3:ND1.2(1/16)   </a:t>
                      </a:r>
                      <a:r>
                        <a:rPr kumimoji="1" lang="ja-JP" altLang="en-US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　</a:t>
                      </a:r>
                      <a:r>
                        <a:rPr kumimoji="1" lang="en-US" altLang="ja-JP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C:4300K</a:t>
                      </a:r>
                      <a:endParaRPr kumimoji="1" lang="ja-JP" altLang="ja-JP" sz="18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  <a:cs typeface="+mn-cs"/>
                      </a:endParaRPr>
                    </a:p>
                    <a:p>
                      <a:pPr algn="ctr"/>
                      <a:r>
                        <a:rPr kumimoji="1" lang="en-US" altLang="ja-JP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4:ND1.8(1/64)   </a:t>
                      </a:r>
                      <a:r>
                        <a:rPr kumimoji="1" lang="ja-JP" altLang="en-US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　</a:t>
                      </a:r>
                      <a:r>
                        <a:rPr kumimoji="1" lang="en-US" altLang="ja-JP" sz="1800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j-ea"/>
                          <a:cs typeface="+mn-cs"/>
                        </a:rPr>
                        <a:t>D:6300K</a:t>
                      </a:r>
                      <a:endParaRPr kumimoji="1" lang="ja-JP" altLang="ja-JP" sz="1800" kern="1200" dirty="0" smtClean="0">
                        <a:solidFill>
                          <a:schemeClr val="bg1"/>
                        </a:solidFill>
                        <a:effectLst/>
                        <a:latin typeface="+mn-lt"/>
                        <a:ea typeface="+mj-ea"/>
                        <a:cs typeface="+mn-cs"/>
                      </a:endParaRPr>
                    </a:p>
                  </a:txBody>
                  <a:tcPr marL="91452" marR="91452"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609600" y="152400"/>
            <a:ext cx="65092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LAFZB1&amp; LAFZB2 comparison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612228" y="955357"/>
            <a:ext cx="1211317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Note: No other manufacture optical adapter has Filter disc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413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w/ 15mm support rod </a:t>
            </a:r>
            <a:r>
              <a:rPr lang="en-US" altLang="ja-JP" dirty="0" smtClean="0"/>
              <a:t>bracket</a:t>
            </a:r>
            <a:endParaRPr kumimoji="1" lang="ja-JP" altLang="en-US" dirty="0"/>
          </a:p>
        </p:txBody>
      </p:sp>
      <p:pic>
        <p:nvPicPr>
          <p:cNvPr id="7" name="Picture 3" descr="\\Jps00001447\camuser\KSI商品設計部\高井健太\030321a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879" y="1653904"/>
            <a:ext cx="4392488" cy="543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\\Jps00001447\camuser\KSI商品設計部\高井健太\030321d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335" y="2109914"/>
            <a:ext cx="3816424" cy="4334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49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220894" y="276335"/>
            <a:ext cx="14173523" cy="633413"/>
          </a:xfrm>
        </p:spPr>
        <p:txBody>
          <a:bodyPr>
            <a:normAutofit fontScale="90000"/>
          </a:bodyPr>
          <a:lstStyle/>
          <a:p>
            <a:r>
              <a:rPr lang="en-US" altLang="ja-JP" dirty="0"/>
              <a:t>w/ 15mm support rod </a:t>
            </a:r>
            <a:r>
              <a:rPr lang="en-US" altLang="ja-JP" dirty="0" smtClean="0"/>
              <a:t>bracket</a:t>
            </a:r>
            <a:endParaRPr kumimoji="1" lang="ja-JP" altLang="en-US" dirty="0"/>
          </a:p>
        </p:txBody>
      </p:sp>
      <p:pic>
        <p:nvPicPr>
          <p:cNvPr id="7" name="Picture 2" descr="\\Jps00001447\camuser\KSI商品設計部\高井健太\030321e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367" y="2419579"/>
            <a:ext cx="2103346" cy="343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\\Jps00001447\camuser\KSI商品設計部\高井健太\030321f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818" y="2361241"/>
            <a:ext cx="2659715" cy="351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\\Jps00001447\camuser\KSI商品設計部\高井健太\030321g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6176" y="2438137"/>
            <a:ext cx="2745657" cy="3451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\\Jps00001447\camuser\KSI商品設計部\高井健太\030321h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442" y="2361241"/>
            <a:ext cx="2175718" cy="347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31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w/o 15mm support rod </a:t>
            </a:r>
            <a:r>
              <a:rPr lang="en-US" altLang="ja-JP" dirty="0" smtClean="0"/>
              <a:t>bracket</a:t>
            </a:r>
            <a:endParaRPr kumimoji="1" lang="ja-JP" altLang="en-US" dirty="0"/>
          </a:p>
        </p:txBody>
      </p:sp>
      <p:pic>
        <p:nvPicPr>
          <p:cNvPr id="7" name="Picture 2" descr="\\Jps00001447\camuser\KSI商品設計部\高井健太\030321b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16816"/>
            <a:ext cx="3888432" cy="358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\\Jps00001447\camuser\KSI商品設計部\高井健太\030321c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115" y="2396307"/>
            <a:ext cx="3744416" cy="340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00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w/o 15mm support rod </a:t>
            </a:r>
            <a:r>
              <a:rPr lang="en-US" altLang="ja-JP" dirty="0" smtClean="0"/>
              <a:t>bracket</a:t>
            </a:r>
            <a:endParaRPr kumimoji="1" lang="ja-JP" altLang="en-US" dirty="0"/>
          </a:p>
        </p:txBody>
      </p:sp>
      <p:pic>
        <p:nvPicPr>
          <p:cNvPr id="7" name="Picture 2" descr="\\Jps00001447\camuser\KSI商品設計部\高井健太\130321i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7803" y="2437320"/>
            <a:ext cx="2795232" cy="272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\\Jps00001447\camuser\KSI商品設計部\高井健太\130321j.bm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005" y="2528407"/>
            <a:ext cx="2789538" cy="2630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\\Jps00001447\camuser\KSI商品設計部\高井健太\130321k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360" y="2525355"/>
            <a:ext cx="2738304" cy="269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\\Jps00001447\camuser\KSI商品設計部\高井健太\130321l.bmp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833" y="2488555"/>
            <a:ext cx="2823697" cy="2709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39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7244179" y="4419600"/>
            <a:ext cx="6163734" cy="33900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34000"/>
                </a:schemeClr>
              </a:gs>
              <a:gs pos="100000">
                <a:schemeClr val="accent3">
                  <a:alpha val="0"/>
                </a:schemeClr>
              </a:gs>
            </a:gsLst>
            <a:lin ang="13500000" scaled="1"/>
            <a:tileRect/>
          </a:gra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840632" y="2046497"/>
            <a:ext cx="6474568" cy="23731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34000"/>
                </a:schemeClr>
              </a:gs>
              <a:gs pos="100000">
                <a:schemeClr val="accent3">
                  <a:alpha val="0"/>
                </a:schemeClr>
              </a:gs>
            </a:gsLst>
            <a:lin ang="13500000" scaled="1"/>
            <a:tileRect/>
          </a:gra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327900" y="2046497"/>
            <a:ext cx="6080013" cy="2373103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34000"/>
                </a:schemeClr>
              </a:gs>
              <a:gs pos="100000">
                <a:schemeClr val="accent3">
                  <a:alpha val="0"/>
                </a:schemeClr>
              </a:gs>
            </a:gsLst>
            <a:lin ang="13500000" scaled="1"/>
            <a:tileRect/>
          </a:gra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27" name="Rectangle 26"/>
          <p:cNvSpPr/>
          <p:nvPr/>
        </p:nvSpPr>
        <p:spPr>
          <a:xfrm>
            <a:off x="1476374" y="4419601"/>
            <a:ext cx="5851525" cy="338212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34000"/>
                </a:schemeClr>
              </a:gs>
              <a:gs pos="100000">
                <a:schemeClr val="accent3">
                  <a:alpha val="0"/>
                </a:schemeClr>
              </a:gs>
            </a:gsLst>
            <a:lin ang="13500000" scaled="1"/>
            <a:tileRect/>
          </a:gradFill>
          <a:ln w="28575"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913962" y="-381000"/>
            <a:ext cx="13703300" cy="1371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altLang="ja-JP" dirty="0" smtClean="0"/>
          </a:p>
        </p:txBody>
      </p:sp>
      <p:sp>
        <p:nvSpPr>
          <p:cNvPr id="31" name="Rectangle 3"/>
          <p:cNvSpPr txBox="1">
            <a:spLocks noChangeArrowheads="1"/>
          </p:cNvSpPr>
          <p:nvPr/>
        </p:nvSpPr>
        <p:spPr>
          <a:xfrm>
            <a:off x="3158239" y="1932174"/>
            <a:ext cx="1951175" cy="1123384"/>
          </a:xfrm>
          <a:prstGeom prst="rect">
            <a:avLst/>
          </a:prstGeom>
        </p:spPr>
        <p:txBody>
          <a:bodyPr wrap="none">
            <a:spAutoFit/>
          </a:bodyPr>
          <a:lstStyle>
            <a:lvl1pPr marL="489833" indent="-489833" algn="l" defTabSz="130622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44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1pPr>
            <a:lvl2pPr marL="1061304" indent="-408194" algn="l" defTabSz="1306220" rtl="0" eaLnBrk="1" latinLnBrk="0" hangingPunct="1">
              <a:spcBef>
                <a:spcPts val="1800"/>
              </a:spcBef>
              <a:buFont typeface="Arial" pitchFamily="34" charset="0"/>
              <a:buChar char="–"/>
              <a:defRPr sz="36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2pPr>
            <a:lvl3pPr marL="163277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3pPr>
            <a:lvl4pPr marL="228588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4pPr>
            <a:lvl5pPr marL="293899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»"/>
              <a:defRPr sz="28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5pPr>
            <a:lvl6pPr marL="359210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800" dirty="0" smtClean="0">
                <a:solidFill>
                  <a:schemeClr val="accent1"/>
                </a:solidFill>
              </a:rPr>
              <a:t>DVF-EL100</a:t>
            </a:r>
          </a:p>
          <a:p>
            <a:pPr marL="0" indent="0">
              <a:buNone/>
            </a:pPr>
            <a:r>
              <a:rPr lang="en-US" altLang="ja-JP" sz="2400" dirty="0" smtClean="0"/>
              <a:t>0.7” OLED </a:t>
            </a:r>
          </a:p>
        </p:txBody>
      </p:sp>
      <p:sp>
        <p:nvSpPr>
          <p:cNvPr id="32" name="Rectangle 3"/>
          <p:cNvSpPr txBox="1">
            <a:spLocks noChangeArrowheads="1"/>
          </p:cNvSpPr>
          <p:nvPr/>
        </p:nvSpPr>
        <p:spPr>
          <a:xfrm>
            <a:off x="8360438" y="2046497"/>
            <a:ext cx="2386171" cy="1009061"/>
          </a:xfrm>
          <a:prstGeom prst="rect">
            <a:avLst/>
          </a:prstGeom>
        </p:spPr>
        <p:txBody>
          <a:bodyPr vert="horz" wrap="none" lIns="130622" tIns="65311" rIns="130622" bIns="65311" rtlCol="0">
            <a:spAutoFit/>
          </a:bodyPr>
          <a:lstStyle>
            <a:lvl1pPr marL="489833" indent="-489833" algn="l" defTabSz="130622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44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1pPr>
            <a:lvl2pPr marL="1061304" indent="-408194" algn="l" defTabSz="1306220" rtl="0" eaLnBrk="1" latinLnBrk="0" hangingPunct="1">
              <a:spcBef>
                <a:spcPts val="1800"/>
              </a:spcBef>
              <a:buFont typeface="Arial" pitchFamily="34" charset="0"/>
              <a:buChar char="–"/>
              <a:defRPr sz="36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2pPr>
            <a:lvl3pPr marL="163277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3pPr>
            <a:lvl4pPr marL="228588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4pPr>
            <a:lvl5pPr marL="293899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»"/>
              <a:defRPr sz="28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5pPr>
            <a:lvl6pPr marL="359210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800" dirty="0" smtClean="0">
                <a:solidFill>
                  <a:schemeClr val="accent1"/>
                </a:solidFill>
              </a:rPr>
              <a:t>DVF-L350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ja-JP" sz="2400" dirty="0" smtClean="0"/>
              <a:t>3.5” color LCD</a:t>
            </a:r>
            <a:endParaRPr lang="en-US" altLang="ja-JP" sz="2400" dirty="0"/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3158239" y="4515227"/>
            <a:ext cx="1758815" cy="969496"/>
          </a:xfrm>
          <a:prstGeom prst="rect">
            <a:avLst/>
          </a:prstGeom>
        </p:spPr>
        <p:txBody>
          <a:bodyPr wrap="none">
            <a:spAutoFit/>
          </a:bodyPr>
          <a:lstStyle>
            <a:lvl1pPr marL="489833" indent="-489833" algn="l" defTabSz="130622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44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1pPr>
            <a:lvl2pPr marL="1061304" indent="-408194" algn="l" defTabSz="1306220" rtl="0" eaLnBrk="1" latinLnBrk="0" hangingPunct="1">
              <a:spcBef>
                <a:spcPts val="1800"/>
              </a:spcBef>
              <a:buFont typeface="Arial" pitchFamily="34" charset="0"/>
              <a:buChar char="–"/>
              <a:defRPr sz="36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2pPr>
            <a:lvl3pPr marL="163277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3pPr>
            <a:lvl4pPr marL="228588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4pPr>
            <a:lvl5pPr marL="293899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»"/>
              <a:defRPr sz="28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5pPr>
            <a:lvl6pPr marL="359210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800" dirty="0" smtClean="0">
                <a:solidFill>
                  <a:schemeClr val="accent1"/>
                </a:solidFill>
              </a:rPr>
              <a:t>DVF-L700</a:t>
            </a:r>
            <a:endParaRPr lang="en-US" altLang="ja-JP" sz="3200" dirty="0" smtClean="0">
              <a:solidFill>
                <a:schemeClr val="accent1"/>
              </a:solidFill>
            </a:endParaRPr>
          </a:p>
          <a:p>
            <a:pPr marL="0" indent="0">
              <a:spcBef>
                <a:spcPts val="600"/>
              </a:spcBef>
              <a:buNone/>
            </a:pPr>
            <a:r>
              <a:rPr lang="en-US" altLang="ja-JP" sz="2400" dirty="0" smtClean="0"/>
              <a:t>7” LCD</a:t>
            </a: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>
          <a:xfrm>
            <a:off x="8076474" y="4449387"/>
            <a:ext cx="2620210" cy="1009061"/>
          </a:xfrm>
          <a:prstGeom prst="rect">
            <a:avLst/>
          </a:prstGeom>
        </p:spPr>
        <p:txBody>
          <a:bodyPr vert="horz" wrap="none" lIns="130622" tIns="65311" rIns="130622" bIns="65311" rtlCol="0">
            <a:spAutoFit/>
          </a:bodyPr>
          <a:lstStyle>
            <a:lvl1pPr marL="489833" indent="-489833" algn="l" defTabSz="130622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44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1pPr>
            <a:lvl2pPr marL="1061304" indent="-408194" algn="l" defTabSz="1306220" rtl="0" eaLnBrk="1" latinLnBrk="0" hangingPunct="1">
              <a:spcBef>
                <a:spcPts val="1800"/>
              </a:spcBef>
              <a:buFont typeface="Arial" pitchFamily="34" charset="0"/>
              <a:buChar char="–"/>
              <a:defRPr sz="36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2pPr>
            <a:lvl3pPr marL="163277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3pPr>
            <a:lvl4pPr marL="228588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4pPr>
            <a:lvl5pPr marL="293899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»"/>
              <a:defRPr sz="28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5pPr>
            <a:lvl6pPr marL="359210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800" dirty="0" smtClean="0">
                <a:solidFill>
                  <a:schemeClr val="accent1"/>
                </a:solidFill>
              </a:rPr>
              <a:t>HDVF-EL75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ja-JP" sz="2400" dirty="0" smtClean="0"/>
              <a:t>7.4” Color OLED</a:t>
            </a:r>
            <a:endParaRPr lang="en-US" altLang="ja-JP" sz="2400" dirty="0"/>
          </a:p>
        </p:txBody>
      </p:sp>
      <p:pic>
        <p:nvPicPr>
          <p:cNvPr id="14" name="Picture 4" descr="C:\Users\1000013981\Desktop\写真\PICTURE CAMRAS\dvfl700_3q_130219_02-12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834" b="85160" l="5718" r="8996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560" y="5126094"/>
            <a:ext cx="3089387" cy="299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1000013981\Desktop\写真\PICTURE CAMRAS\dvfel100_3q_121109_02-12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2" b="81113" l="7133" r="87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414" y="2751368"/>
            <a:ext cx="2286000" cy="177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1000013981\Desktop\写真\PICTURE CAMRAS\dvfl350_3q_121022_031-12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74" b="89894" l="4167" r="982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9616" y="2921414"/>
            <a:ext cx="2193925" cy="156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hdvfel-7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01000" y="5484722"/>
            <a:ext cx="2902905" cy="2059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9700" dist="88900" dir="8100000" algn="tl" rotWithShape="0">
              <a:prstClr val="black">
                <a:alpha val="31000"/>
              </a:prstClr>
            </a:outerShdw>
          </a:effectLst>
        </p:spPr>
      </p:pic>
      <p:sp>
        <p:nvSpPr>
          <p:cNvPr id="2" name="正方形/長方形 1"/>
          <p:cNvSpPr/>
          <p:nvPr/>
        </p:nvSpPr>
        <p:spPr>
          <a:xfrm>
            <a:off x="840632" y="609600"/>
            <a:ext cx="59512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4800" dirty="0"/>
              <a:t>Viewfinder Choices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95786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advClick="0" advTm="30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Control Panels</a:t>
            </a:r>
            <a:endParaRPr lang="ja-JP" altLang="en-US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433333" y="1676400"/>
            <a:ext cx="39076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accent1"/>
                </a:solidFill>
                <a:latin typeface="ITC Avant Garde Std Bk" pitchFamily="50" charset="0"/>
              </a:rPr>
              <a:t>New Features</a:t>
            </a:r>
            <a:endParaRPr lang="en-US" sz="4400" dirty="0">
              <a:solidFill>
                <a:schemeClr val="accent1"/>
              </a:solidFill>
              <a:latin typeface="ITC Avant Garde Std Bk" pitchFamily="50" charset="0"/>
            </a:endParaRPr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1828800" y="7276059"/>
            <a:ext cx="1473525" cy="3959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26374" tIns="13195" rIns="26374" bIns="13195">
            <a:spAutoFit/>
          </a:bodyPr>
          <a:lstStyle/>
          <a:p>
            <a:pPr algn="ctr" defTabSz="1095375"/>
            <a:r>
              <a:rPr lang="en-US" altLang="ja-JP" sz="2400" dirty="0">
                <a:solidFill>
                  <a:schemeClr val="accent1"/>
                </a:solidFill>
                <a:latin typeface="ITC Avant Garde Std Bk" pitchFamily="50" charset="0"/>
              </a:rPr>
              <a:t>MSU-1000</a:t>
            </a: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5105400" y="7276059"/>
            <a:ext cx="1473524" cy="3959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26374" tIns="13195" rIns="26374" bIns="13195">
            <a:spAutoFit/>
          </a:bodyPr>
          <a:lstStyle/>
          <a:p>
            <a:pPr algn="ctr" defTabSz="1095375"/>
            <a:r>
              <a:rPr lang="en-US" altLang="ja-JP" sz="2400" dirty="0">
                <a:solidFill>
                  <a:schemeClr val="accent1"/>
                </a:solidFill>
                <a:latin typeface="ITC Avant Garde Std Bk" pitchFamily="50" charset="0"/>
              </a:rPr>
              <a:t>MSU-1500</a:t>
            </a:r>
          </a:p>
        </p:txBody>
      </p:sp>
      <p:pic>
        <p:nvPicPr>
          <p:cNvPr id="31" name="Picture 2" descr="C:\Users\John DG\Desktop\! SONY\!\NAB files\Design\JPGs and PNGs for PPT\msu-1000-v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072" y="5045193"/>
            <a:ext cx="4335461" cy="2134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9700" dist="88900" dir="8100000" algn="tl" rotWithShape="0">
              <a:prstClr val="black">
                <a:alpha val="31000"/>
              </a:prstClr>
            </a:outerShdw>
          </a:effectLst>
        </p:spPr>
      </p:pic>
      <p:pic>
        <p:nvPicPr>
          <p:cNvPr id="32" name="Picture 3" descr="C:\Users\John DG\Desktop\! SONY\!\NAB files\Design\JPGs and PNGs for PPT\MSU-15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2328" y="4114800"/>
            <a:ext cx="2373311" cy="30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9700" dist="88900" dir="8100000" algn="tl" rotWithShape="0">
              <a:prstClr val="black">
                <a:alpha val="31000"/>
              </a:prstClr>
            </a:outerShdw>
          </a:effectLst>
        </p:spPr>
      </p:pic>
      <p:sp>
        <p:nvSpPr>
          <p:cNvPr id="33" name="Text Box 13"/>
          <p:cNvSpPr txBox="1">
            <a:spLocks noChangeArrowheads="1"/>
          </p:cNvSpPr>
          <p:nvPr/>
        </p:nvSpPr>
        <p:spPr bwMode="auto">
          <a:xfrm>
            <a:off x="7467600" y="7288696"/>
            <a:ext cx="2259444" cy="3959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26374" tIns="13195" rIns="26374" bIns="13195">
            <a:spAutoFit/>
          </a:bodyPr>
          <a:lstStyle/>
          <a:p>
            <a:pPr algn="ctr" defTabSz="1095375"/>
            <a:r>
              <a:rPr lang="en-US" altLang="ja-JP" sz="2400" dirty="0">
                <a:solidFill>
                  <a:schemeClr val="accent1"/>
                </a:solidFill>
                <a:latin typeface="ITC Avant Garde Std Bk" pitchFamily="50" charset="0"/>
              </a:rPr>
              <a:t>RCP-1000/1001</a:t>
            </a:r>
          </a:p>
        </p:txBody>
      </p:sp>
      <p:sp>
        <p:nvSpPr>
          <p:cNvPr id="34" name="Text Box 14"/>
          <p:cNvSpPr txBox="1">
            <a:spLocks noChangeArrowheads="1"/>
          </p:cNvSpPr>
          <p:nvPr/>
        </p:nvSpPr>
        <p:spPr bwMode="auto">
          <a:xfrm>
            <a:off x="10059741" y="7288696"/>
            <a:ext cx="2259444" cy="3959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26374" tIns="13195" rIns="26374" bIns="13195">
            <a:spAutoFit/>
          </a:bodyPr>
          <a:lstStyle/>
          <a:p>
            <a:pPr algn="ctr" defTabSz="1095375"/>
            <a:r>
              <a:rPr lang="en-US" altLang="ja-JP" sz="2400" dirty="0">
                <a:solidFill>
                  <a:schemeClr val="accent1"/>
                </a:solidFill>
                <a:latin typeface="ITC Avant Garde Std Bk" pitchFamily="50" charset="0"/>
              </a:rPr>
              <a:t>RCP-1500/1501</a:t>
            </a: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12651882" y="7288696"/>
            <a:ext cx="1445118" cy="3959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26374" tIns="13195" rIns="26374" bIns="13195">
            <a:spAutoFit/>
          </a:bodyPr>
          <a:lstStyle/>
          <a:p>
            <a:pPr algn="ctr" defTabSz="1095375"/>
            <a:r>
              <a:rPr lang="en-US" altLang="ja-JP" sz="2400" dirty="0">
                <a:solidFill>
                  <a:schemeClr val="accent1"/>
                </a:solidFill>
                <a:latin typeface="ITC Avant Garde Std Bk" pitchFamily="50" charset="0"/>
              </a:rPr>
              <a:t>RCP-1530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7808761" y="5070049"/>
            <a:ext cx="1970675" cy="2109864"/>
            <a:chOff x="6149631" y="5066736"/>
            <a:chExt cx="1970675" cy="2109864"/>
          </a:xfrm>
        </p:grpSpPr>
        <p:pic>
          <p:nvPicPr>
            <p:cNvPr id="37" name="Picture 4" descr="C:\Users\John DG\Desktop\! SONY\!\NAB files\Design\JPGs and PNGs for PPT\RCP-1000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149631" y="5124503"/>
              <a:ext cx="972817" cy="2052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dist="88900" dir="8100000" algn="tl" rotWithShape="0">
                <a:prstClr val="black">
                  <a:alpha val="31000"/>
                </a:prstClr>
              </a:outerShdw>
            </a:effectLst>
          </p:spPr>
        </p:pic>
        <p:pic>
          <p:nvPicPr>
            <p:cNvPr id="38" name="Picture 6" descr="C:\Users\John DG\Desktop\! SONY\!\NAB files\Design\JPGs and PNGs for PPT\RCP-1001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7124224" y="5066736"/>
              <a:ext cx="996082" cy="2109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dist="88900" dir="8100000" algn="tl" rotWithShape="0">
                <a:prstClr val="black">
                  <a:alpha val="31000"/>
                </a:prstClr>
              </a:outerShdw>
            </a:effectLst>
          </p:spPr>
        </p:pic>
      </p:grpSp>
      <p:pic>
        <p:nvPicPr>
          <p:cNvPr id="39" name="Picture 8" descr="C:\Users\John DG\Desktop\! SONY\!\NAB files\Design\JPGs and PNGs for PPT\RCP-153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810096" y="4537201"/>
            <a:ext cx="1128688" cy="264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39700" dist="88900" dir="8100000" algn="tl" rotWithShape="0">
              <a:prstClr val="black">
                <a:alpha val="31000"/>
              </a:prstClr>
            </a:outerShdw>
          </a:effectLst>
        </p:spPr>
      </p:pic>
      <p:grpSp>
        <p:nvGrpSpPr>
          <p:cNvPr id="40" name="Group 39"/>
          <p:cNvGrpSpPr/>
          <p:nvPr/>
        </p:nvGrpSpPr>
        <p:grpSpPr>
          <a:xfrm>
            <a:off x="10073118" y="4537201"/>
            <a:ext cx="2504255" cy="2806014"/>
            <a:chOff x="9050435" y="4533888"/>
            <a:chExt cx="2504255" cy="2806014"/>
          </a:xfrm>
        </p:grpSpPr>
        <p:pic>
          <p:nvPicPr>
            <p:cNvPr id="41" name="Picture 7" descr="C:\Users\John DG\Desktop\! SONY\!\NAB files\Design\JPGs and PNGs for PPT\RCP-1500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050435" y="4533888"/>
              <a:ext cx="1286326" cy="2642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139700" dist="88900" dir="8100000" algn="tl" rotWithShape="0">
                <a:prstClr val="black">
                  <a:alpha val="31000"/>
                </a:prstClr>
              </a:outerShdw>
            </a:effectLst>
          </p:spPr>
        </p:pic>
        <p:pic>
          <p:nvPicPr>
            <p:cNvPr id="42" name="Picture 41" descr="AREA-3-5-1-LEFT-TBD_CCU-area-03-X.png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105591" y="4546459"/>
              <a:ext cx="1449099" cy="2793443"/>
            </a:xfrm>
            <a:prstGeom prst="rect">
              <a:avLst/>
            </a:prstGeom>
          </p:spPr>
        </p:pic>
      </p:grp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319421"/>
            <a:ext cx="6944639" cy="1239893"/>
          </a:xfr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ja-JP" sz="3600" dirty="0" smtClean="0"/>
              <a:t>Conventional multi-pin cable control</a:t>
            </a:r>
          </a:p>
        </p:txBody>
      </p:sp>
      <p:sp>
        <p:nvSpPr>
          <p:cNvPr id="43" name="Rectangle 3"/>
          <p:cNvSpPr txBox="1">
            <a:spLocks noChangeArrowheads="1"/>
          </p:cNvSpPr>
          <p:nvPr/>
        </p:nvSpPr>
        <p:spPr>
          <a:xfrm>
            <a:off x="6781800" y="2319421"/>
            <a:ext cx="7495968" cy="1316837"/>
          </a:xfrm>
          <a:prstGeom prst="rect">
            <a:avLst/>
          </a:prstGeom>
        </p:spPr>
        <p:txBody>
          <a:bodyPr vert="horz" wrap="none" lIns="130622" tIns="65311" rIns="130622" bIns="65311" rtlCol="0">
            <a:spAutoFit/>
          </a:bodyPr>
          <a:lstStyle>
            <a:lvl1pPr marL="489833" indent="-489833" algn="l" defTabSz="130622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44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1pPr>
            <a:lvl2pPr marL="1061304" indent="-408194" algn="l" defTabSz="1306220" rtl="0" eaLnBrk="1" latinLnBrk="0" hangingPunct="1">
              <a:spcBef>
                <a:spcPts val="1800"/>
              </a:spcBef>
              <a:buFont typeface="Arial" pitchFamily="34" charset="0"/>
              <a:buChar char="–"/>
              <a:defRPr sz="36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2pPr>
            <a:lvl3pPr marL="163277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3pPr>
            <a:lvl4pPr marL="228588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4pPr>
            <a:lvl5pPr marL="2938996" indent="-326555" algn="l" defTabSz="1306220" rtl="0" eaLnBrk="1" latinLnBrk="0" hangingPunct="1">
              <a:spcBef>
                <a:spcPts val="1800"/>
              </a:spcBef>
              <a:buFont typeface="Arial" pitchFamily="34" charset="0"/>
              <a:buChar char="»"/>
              <a:defRPr sz="2800" kern="1200">
                <a:solidFill>
                  <a:schemeClr val="tx1"/>
                </a:solidFill>
                <a:latin typeface="ITC Avant Garde Std Bk" pitchFamily="50" charset="0"/>
                <a:ea typeface="+mn-ea"/>
                <a:cs typeface="+mn-cs"/>
              </a:defRPr>
            </a:lvl5pPr>
            <a:lvl6pPr marL="359210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130622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en-US" altLang="ja-JP" sz="3600" dirty="0" smtClean="0"/>
              <a:t>Network control by LAN cable</a:t>
            </a:r>
          </a:p>
          <a:p>
            <a:pPr>
              <a:spcBef>
                <a:spcPts val="600"/>
              </a:spcBef>
            </a:pPr>
            <a:r>
              <a:rPr lang="en-US" altLang="ja-JP" sz="3600" dirty="0" smtClean="0"/>
              <a:t>Programmable menu</a:t>
            </a:r>
          </a:p>
        </p:txBody>
      </p:sp>
    </p:spTree>
    <p:extLst>
      <p:ext uri="{BB962C8B-B14F-4D97-AF65-F5344CB8AC3E}">
        <p14:creationId xmlns:p14="http://schemas.microsoft.com/office/powerpoint/2010/main" val="256689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dirty="0" smtClean="0"/>
              <a:t>MVS-7000X &amp; 8000X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3754" y="1600200"/>
            <a:ext cx="13703300" cy="5756910"/>
          </a:xfrm>
        </p:spPr>
        <p:txBody>
          <a:bodyPr>
            <a:normAutofit/>
          </a:bodyPr>
          <a:lstStyle/>
          <a:p>
            <a:pPr marL="457200" indent="-457200"/>
            <a:endParaRPr lang="en-US" sz="1300" dirty="0"/>
          </a:p>
          <a:p>
            <a:pPr marL="457200" indent="-457200"/>
            <a:r>
              <a:rPr lang="en-US" sz="3200" dirty="0" smtClean="0"/>
              <a:t>Currently: 4K </a:t>
            </a:r>
            <a:r>
              <a:rPr lang="en-US" sz="3200" dirty="0"/>
              <a:t>production </a:t>
            </a:r>
            <a:r>
              <a:rPr lang="en-US" sz="3200" dirty="0" smtClean="0"/>
              <a:t>by </a:t>
            </a:r>
            <a:r>
              <a:rPr lang="en-US" sz="3200" dirty="0"/>
              <a:t>setting bus-link of 4M/E (or 2ME+MP2) in 1080P(3G</a:t>
            </a:r>
            <a:r>
              <a:rPr lang="en-US" sz="3200" dirty="0" smtClean="0"/>
              <a:t>)</a:t>
            </a:r>
            <a:endParaRPr lang="en-US" sz="3200" dirty="0"/>
          </a:p>
          <a:p>
            <a:pPr marL="749301" lvl="1" indent="-457200">
              <a:buFont typeface="Arial" pitchFamily="34" charset="0"/>
              <a:buChar char="•"/>
            </a:pPr>
            <a:r>
              <a:rPr lang="en-US" sz="2400" dirty="0" smtClean="0"/>
              <a:t>Simple </a:t>
            </a:r>
            <a:r>
              <a:rPr lang="en-US" sz="2400" dirty="0"/>
              <a:t>operation with Cut, MIX etc</a:t>
            </a:r>
            <a:r>
              <a:rPr lang="en-US" sz="2400" dirty="0" smtClean="0"/>
              <a:t>.</a:t>
            </a:r>
            <a:endParaRPr lang="en-US" sz="2400" dirty="0"/>
          </a:p>
          <a:p>
            <a:pPr marL="457200" indent="-457200"/>
            <a:r>
              <a:rPr lang="en-US" sz="3200" dirty="0" smtClean="0"/>
              <a:t>Future: 4K Upgrade software</a:t>
            </a:r>
            <a:endParaRPr lang="en-US" sz="3200" dirty="0"/>
          </a:p>
          <a:p>
            <a:pPr marL="749301" lvl="1" indent="-457200">
              <a:buFont typeface="Arial" pitchFamily="34" charset="0"/>
              <a:buChar char="•"/>
            </a:pPr>
            <a:r>
              <a:rPr lang="en-US" sz="2400" dirty="0"/>
              <a:t>Wipe, </a:t>
            </a:r>
            <a:r>
              <a:rPr lang="en-US" sz="2400" dirty="0" err="1"/>
              <a:t>Choma</a:t>
            </a:r>
            <a:r>
              <a:rPr lang="en-US" sz="2400" dirty="0"/>
              <a:t> Key etc. will be </a:t>
            </a:r>
            <a:r>
              <a:rPr lang="en-US" sz="2400" dirty="0" smtClean="0"/>
              <a:t>available</a:t>
            </a:r>
            <a:endParaRPr lang="en-US" sz="2400" dirty="0"/>
          </a:p>
          <a:p>
            <a:pPr marL="457200" indent="-457200"/>
            <a:r>
              <a:rPr lang="en-US" sz="3200" dirty="0" smtClean="0"/>
              <a:t>Future: 4K </a:t>
            </a:r>
            <a:r>
              <a:rPr lang="en-US" sz="3200" dirty="0"/>
              <a:t>Up-converter Option</a:t>
            </a:r>
            <a:r>
              <a:rPr lang="en-US" dirty="0"/>
              <a:t>:</a:t>
            </a:r>
          </a:p>
          <a:p>
            <a:pPr marL="749301" lvl="1" indent="-457200">
              <a:buFont typeface="Arial" pitchFamily="34" charset="0"/>
              <a:buChar char="•"/>
            </a:pPr>
            <a:r>
              <a:rPr lang="en-US" sz="2400" dirty="0" smtClean="0"/>
              <a:t>HD (I or P) </a:t>
            </a:r>
            <a:r>
              <a:rPr lang="en-US" sz="2400" dirty="0"/>
              <a:t>to 4K </a:t>
            </a:r>
            <a:r>
              <a:rPr lang="en-US" sz="2400" dirty="0" smtClean="0"/>
              <a:t>up-conversion </a:t>
            </a:r>
            <a:r>
              <a:rPr lang="en-US" sz="2400" dirty="0"/>
              <a:t>will be available</a:t>
            </a:r>
          </a:p>
          <a:p>
            <a:endParaRPr lang="de-DE" dirty="0"/>
          </a:p>
          <a:p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4750" r="94554">
                        <a14:foregroundMark x1="26916" y1="14309" x2="26916" y2="14309"/>
                        <a14:foregroundMark x1="15896" y1="13177" x2="15896" y2="131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711"/>
          <a:stretch/>
        </p:blipFill>
        <p:spPr>
          <a:xfrm>
            <a:off x="10344251" y="3202315"/>
            <a:ext cx="3591853" cy="3016301"/>
          </a:xfrm>
          <a:prstGeom prst="rect">
            <a:avLst/>
          </a:prstGeom>
          <a:effectLst>
            <a:glow rad="63500">
              <a:srgbClr val="FFC000">
                <a:alpha val="40000"/>
              </a:srgbClr>
            </a:glow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8966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179478"/>
            <a:ext cx="13703300" cy="1371600"/>
          </a:xfrm>
        </p:spPr>
        <p:txBody>
          <a:bodyPr/>
          <a:lstStyle/>
          <a:p>
            <a:r>
              <a:rPr lang="fr-FR" dirty="0" smtClean="0"/>
              <a:t>SR-R1000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3825" y="1066800"/>
            <a:ext cx="13703300" cy="5756910"/>
          </a:xfrm>
        </p:spPr>
        <p:txBody>
          <a:bodyPr>
            <a:normAutofit fontScale="77500" lnSpcReduction="20000"/>
          </a:bodyPr>
          <a:lstStyle/>
          <a:p>
            <a:endParaRPr lang="en-US" sz="5100" dirty="0"/>
          </a:p>
          <a:p>
            <a:pPr marL="457200" indent="-457200"/>
            <a:r>
              <a:rPr lang="en-US" dirty="0" smtClean="0"/>
              <a:t>Recording on </a:t>
            </a:r>
            <a:r>
              <a:rPr lang="en-US" dirty="0"/>
              <a:t>ultra-reliable </a:t>
            </a:r>
            <a:r>
              <a:rPr lang="en-US" dirty="0" err="1" smtClean="0"/>
              <a:t>SRMemory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marL="457200" indent="-457200"/>
            <a:r>
              <a:rPr lang="en-US" dirty="0"/>
              <a:t>HD, 3D and 4K recording</a:t>
            </a:r>
            <a:br>
              <a:rPr lang="en-US" dirty="0"/>
            </a:br>
            <a:endParaRPr lang="en-US" dirty="0"/>
          </a:p>
          <a:p>
            <a:pPr marL="457200" indent="-457200"/>
            <a:r>
              <a:rPr lang="en-US" dirty="0"/>
              <a:t>Simultaneous record and slow motion replay</a:t>
            </a:r>
            <a:br>
              <a:rPr lang="en-US" dirty="0"/>
            </a:br>
            <a:endParaRPr lang="en-US" dirty="0"/>
          </a:p>
          <a:p>
            <a:pPr marL="457200" indent="-457200"/>
            <a:r>
              <a:rPr lang="en-US" dirty="0"/>
              <a:t>Compatible with 3</a:t>
            </a:r>
            <a:r>
              <a:rPr lang="en-US" baseline="30000" dirty="0"/>
              <a:t>rd</a:t>
            </a:r>
            <a:r>
              <a:rPr lang="en-US" dirty="0"/>
              <a:t> party external controllers</a:t>
            </a:r>
            <a:br>
              <a:rPr lang="en-US" dirty="0"/>
            </a:br>
            <a:endParaRPr lang="en-US" dirty="0"/>
          </a:p>
          <a:p>
            <a:pPr marL="457200" indent="-457200"/>
            <a:r>
              <a:rPr lang="en-US" dirty="0" smtClean="0"/>
              <a:t>Open </a:t>
            </a:r>
            <a:r>
              <a:rPr lang="en-US" dirty="0" err="1" smtClean="0"/>
              <a:t>SStP</a:t>
            </a:r>
            <a:r>
              <a:rPr lang="en-US" dirty="0" smtClean="0"/>
              <a:t> </a:t>
            </a:r>
            <a:r>
              <a:rPr lang="en-US" dirty="0"/>
              <a:t>recording format</a:t>
            </a:r>
          </a:p>
          <a:p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23" b="89967" l="432" r="100000">
                        <a14:foregroundMark x1="74784" y1="56560" x2="74784" y2="565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950"/>
          <a:stretch/>
        </p:blipFill>
        <p:spPr>
          <a:xfrm>
            <a:off x="9541173" y="1190065"/>
            <a:ext cx="4394931" cy="3031539"/>
          </a:xfrm>
          <a:prstGeom prst="rect">
            <a:avLst/>
          </a:prstGeom>
          <a:effectLst>
            <a:glow rad="63500">
              <a:srgbClr val="FFC000">
                <a:alpha val="40000"/>
              </a:srgbClr>
            </a:glow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6799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179478"/>
            <a:ext cx="13703300" cy="1371600"/>
          </a:xfrm>
        </p:spPr>
        <p:txBody>
          <a:bodyPr>
            <a:normAutofit/>
          </a:bodyPr>
          <a:lstStyle/>
          <a:p>
            <a:r>
              <a:rPr lang="fr-FR" sz="4400" dirty="0" smtClean="0"/>
              <a:t>PMW-F55: Application</a:t>
            </a:r>
            <a:endParaRPr lang="fr-FR" sz="4400" dirty="0"/>
          </a:p>
        </p:txBody>
      </p:sp>
      <p:sp>
        <p:nvSpPr>
          <p:cNvPr id="12" name="Ellipse 11"/>
          <p:cNvSpPr/>
          <p:nvPr/>
        </p:nvSpPr>
        <p:spPr>
          <a:xfrm>
            <a:off x="8956056" y="2529841"/>
            <a:ext cx="2491851" cy="14478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4K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1905001" y="2529841"/>
            <a:ext cx="2491851" cy="1447800"/>
          </a:xfrm>
          <a:prstGeom prst="ellipse">
            <a:avLst/>
          </a:prstGeom>
          <a:solidFill>
            <a:srgbClr val="FFC000"/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Live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Ellipse 13"/>
          <p:cNvSpPr/>
          <p:nvPr/>
        </p:nvSpPr>
        <p:spPr>
          <a:xfrm>
            <a:off x="1905000" y="4914900"/>
            <a:ext cx="2491851" cy="1447800"/>
          </a:xfrm>
          <a:prstGeom prst="ellipse">
            <a:avLst/>
          </a:prstGeom>
          <a:solidFill>
            <a:srgbClr val="FFC000"/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HFR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Ellipse 14"/>
          <p:cNvSpPr/>
          <p:nvPr/>
        </p:nvSpPr>
        <p:spPr>
          <a:xfrm>
            <a:off x="8956056" y="4914900"/>
            <a:ext cx="2491851" cy="144780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POV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5416205" y="1440180"/>
            <a:ext cx="2491851" cy="14478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46304" tIns="73152" rIns="146304" bIns="73152" rtlCol="0" anchor="ctr"/>
          <a:lstStyle/>
          <a:p>
            <a:pPr algn="ctr"/>
            <a:r>
              <a:rPr lang="fr-FR" dirty="0" smtClean="0">
                <a:latin typeface="Arial" pitchFamily="34" charset="0"/>
                <a:cs typeface="Arial" pitchFamily="34" charset="0"/>
              </a:rPr>
              <a:t>Drama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2" descr="C:\Users\1000013981\Desktop\PMW-F55_with_CA4000_Insid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61" b="98373" l="3762" r="973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362" y="2887980"/>
            <a:ext cx="5257800" cy="259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角丸四角形 2"/>
          <p:cNvSpPr/>
          <p:nvPr/>
        </p:nvSpPr>
        <p:spPr>
          <a:xfrm>
            <a:off x="4653268" y="5943600"/>
            <a:ext cx="4170694" cy="1516381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Multi Application 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4K-Live System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97520" y="152400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76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90903" y="200611"/>
            <a:ext cx="13703300" cy="1371600"/>
          </a:xfrm>
        </p:spPr>
        <p:txBody>
          <a:bodyPr/>
          <a:lstStyle/>
          <a:p>
            <a:r>
              <a:rPr lang="fr-FR" dirty="0" smtClean="0"/>
              <a:t>PVM-X300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381000" y="1447800"/>
            <a:ext cx="13703300" cy="5756910"/>
          </a:xfrm>
        </p:spPr>
        <p:txBody>
          <a:bodyPr>
            <a:normAutofit fontScale="70000" lnSpcReduction="20000"/>
          </a:bodyPr>
          <a:lstStyle/>
          <a:p>
            <a:pPr marL="457200" indent="-457200"/>
            <a:endParaRPr lang="en-US" sz="600" dirty="0"/>
          </a:p>
          <a:p>
            <a:pPr marL="457200" indent="-457200"/>
            <a:r>
              <a:rPr lang="en-US" dirty="0" smtClean="0"/>
              <a:t>30’’ True </a:t>
            </a:r>
            <a:r>
              <a:rPr lang="en-US" dirty="0"/>
              <a:t>4K (4096 x 2160) </a:t>
            </a:r>
            <a:r>
              <a:rPr lang="en-US" dirty="0" smtClean="0"/>
              <a:t>LCD Panel</a:t>
            </a:r>
          </a:p>
          <a:p>
            <a:pPr marL="457200" indent="-457200"/>
            <a:endParaRPr lang="en-US" dirty="0" smtClean="0"/>
          </a:p>
          <a:p>
            <a:pPr marL="457200" indent="-457200"/>
            <a:r>
              <a:rPr lang="en-GB" dirty="0" smtClean="0"/>
              <a:t>Versatility </a:t>
            </a:r>
            <a:r>
              <a:rPr lang="en-GB" dirty="0"/>
              <a:t>with </a:t>
            </a:r>
            <a:r>
              <a:rPr lang="en-GB" dirty="0" smtClean="0"/>
              <a:t>3G-SDI x4, HDMIx4 </a:t>
            </a:r>
            <a:r>
              <a:rPr lang="en-GB" dirty="0"/>
              <a:t>and </a:t>
            </a:r>
            <a:r>
              <a:rPr lang="en-GB" dirty="0" err="1"/>
              <a:t>DisplayPort</a:t>
            </a:r>
            <a:r>
              <a:rPr lang="en-GB" dirty="0"/>
              <a:t> </a:t>
            </a:r>
            <a:r>
              <a:rPr lang="en-GB" dirty="0" smtClean="0"/>
              <a:t>x2</a:t>
            </a:r>
          </a:p>
          <a:p>
            <a:endParaRPr lang="en-GB" dirty="0" smtClean="0"/>
          </a:p>
          <a:p>
            <a:pPr marL="457200" indent="-457200"/>
            <a:r>
              <a:rPr lang="en-GB" dirty="0" smtClean="0"/>
              <a:t>Quad View </a:t>
            </a:r>
            <a:r>
              <a:rPr lang="en-GB" dirty="0" err="1" smtClean="0"/>
              <a:t>Mode</a:t>
            </a:r>
            <a:r>
              <a:rPr lang="en-GB" dirty="0" err="1" smtClean="0">
                <a:solidFill>
                  <a:schemeClr val="dk1"/>
                </a:solidFill>
              </a:rPr>
              <a:t>amera</a:t>
            </a:r>
            <a:r>
              <a:rPr lang="en-GB" dirty="0" smtClean="0">
                <a:solidFill>
                  <a:schemeClr val="dk1"/>
                </a:solidFill>
              </a:rPr>
              <a:t> </a:t>
            </a:r>
            <a:r>
              <a:rPr lang="en-GB" dirty="0">
                <a:solidFill>
                  <a:schemeClr val="dk1"/>
                </a:solidFill>
              </a:rPr>
              <a:t>focus </a:t>
            </a:r>
            <a:r>
              <a:rPr lang="en-GB" dirty="0" smtClean="0">
                <a:solidFill>
                  <a:schemeClr val="dk1"/>
                </a:solidFill>
              </a:rPr>
              <a:t>function</a:t>
            </a:r>
          </a:p>
          <a:p>
            <a:pPr marL="457200" indent="-457200"/>
            <a:endParaRPr lang="en-GB" dirty="0"/>
          </a:p>
          <a:p>
            <a:pPr marL="457200" indent="-457200"/>
            <a:r>
              <a:rPr lang="en-GB" dirty="0"/>
              <a:t>Auto White Adjustment with colour </a:t>
            </a:r>
            <a:r>
              <a:rPr lang="en-GB" dirty="0" smtClean="0"/>
              <a:t>probes</a:t>
            </a:r>
          </a:p>
          <a:p>
            <a:pPr marL="457200" indent="-457200"/>
            <a:endParaRPr lang="en-GB" dirty="0"/>
          </a:p>
          <a:p>
            <a:pPr marL="457200" indent="-457200"/>
            <a:r>
              <a:rPr lang="en-GB" dirty="0"/>
              <a:t>Markers setting and Gamma selection </a:t>
            </a:r>
          </a:p>
          <a:p>
            <a:endParaRPr lang="fr-FR" dirty="0"/>
          </a:p>
        </p:txBody>
      </p:sp>
      <p:pic>
        <p:nvPicPr>
          <p:cNvPr id="10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76" b="96837" l="1894" r="9678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814" y="2433690"/>
            <a:ext cx="3511296" cy="2730032"/>
          </a:xfrm>
          <a:prstGeom prst="rect">
            <a:avLst/>
          </a:prstGeom>
          <a:effectLst>
            <a:glow rad="63500">
              <a:srgbClr val="FFC000">
                <a:alpha val="40000"/>
              </a:srgbClr>
            </a:glow>
            <a:reflection blurRad="6350" stA="50000" endA="300" endPos="55000" dir="5400000" sy="-100000" algn="bl" rotWithShape="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375" y="3149667"/>
            <a:ext cx="1997182" cy="1298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743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タイトル 3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ja-JP" dirty="0" smtClean="0"/>
              <a:t>Camera Weight</a:t>
            </a:r>
            <a:endParaRPr lang="ja-JP" altLang="en-US" dirty="0"/>
          </a:p>
        </p:txBody>
      </p:sp>
      <p:sp>
        <p:nvSpPr>
          <p:cNvPr id="3" name="右中かっこ 2"/>
          <p:cNvSpPr/>
          <p:nvPr/>
        </p:nvSpPr>
        <p:spPr>
          <a:xfrm rot="16200000">
            <a:off x="7301420" y="-8344"/>
            <a:ext cx="673715" cy="4957604"/>
          </a:xfrm>
          <a:prstGeom prst="rightBrace">
            <a:avLst>
              <a:gd name="adj1" fmla="val 8333"/>
              <a:gd name="adj2" fmla="val 51055"/>
            </a:avLst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562600" y="762000"/>
            <a:ext cx="498341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C000"/>
                </a:solidFill>
              </a:rPr>
              <a:t>Approx. 5.85kg </a:t>
            </a:r>
            <a:r>
              <a:rPr lang="en-US" sz="1800" dirty="0" smtClean="0">
                <a:solidFill>
                  <a:srgbClr val="FFC000"/>
                </a:solidFill>
              </a:rPr>
              <a:t> 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 including F55,CA4000.DVF100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Handle &amp; Shoulder pad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10342" y="6661428"/>
            <a:ext cx="495360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 smtClean="0"/>
          </a:p>
          <a:p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000" dirty="0" smtClean="0"/>
              <a:t>VCT-FS5 can be mounted on VCT-14</a:t>
            </a:r>
          </a:p>
        </p:txBody>
      </p:sp>
      <p:grpSp>
        <p:nvGrpSpPr>
          <p:cNvPr id="25" name="グループ化 24"/>
          <p:cNvGrpSpPr/>
          <p:nvPr/>
        </p:nvGrpSpPr>
        <p:grpSpPr>
          <a:xfrm>
            <a:off x="3200400" y="2477934"/>
            <a:ext cx="8103418" cy="3552257"/>
            <a:chOff x="1498237" y="3348709"/>
            <a:chExt cx="3481673" cy="2000283"/>
          </a:xfrm>
        </p:grpSpPr>
        <p:pic>
          <p:nvPicPr>
            <p:cNvPr id="26" name="Picture 4" descr="http://media.g-mark.org/award/2012/12GB10774/12GB10774_03_880x660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9293" b="80868" l="5682" r="95682"/>
                      </a14:imgEffect>
                      <a14:imgEffect>
                        <a14:colorTemperature colorTemp="5300"/>
                      </a14:imgEffect>
                      <a14:imgEffect>
                        <a14:brightnessContrast bright="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6" t="18699" r="19323" b="18670"/>
            <a:stretch/>
          </p:blipFill>
          <p:spPr bwMode="auto">
            <a:xfrm>
              <a:off x="1498237" y="4151708"/>
              <a:ext cx="1471496" cy="874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C:\Users\0000910240\Desktop\130128F55-Live画像\4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37487" y1="51946" x2="37487" y2="51946"/>
                          <a14:foregroundMark x1="37276" y1="50000" x2="37276" y2="50000"/>
                          <a14:foregroundMark x1="37170" y1="40078" x2="37170" y2="40078"/>
                          <a14:foregroundMark x1="37064" y1="39300" x2="37064" y2="39300"/>
                          <a14:foregroundMark x1="37487" y1="39689" x2="37487" y2="39689"/>
                          <a14:foregroundMark x1="36536" y1="50973" x2="36536" y2="50973"/>
                          <a14:foregroundMark x1="36642" y1="53307" x2="36642" y2="53307"/>
                          <a14:backgroundMark x1="25977" y1="43774" x2="25977" y2="43774"/>
                          <a14:backgroundMark x1="26610" y1="49611" x2="26610" y2="49611"/>
                          <a14:backgroundMark x1="27455" y1="56031" x2="27455" y2="56031"/>
                          <a14:backgroundMark x1="29673" y1="50195" x2="29673" y2="50195"/>
                          <a14:backgroundMark x1="29673" y1="57004" x2="29673" y2="57004"/>
                          <a14:backgroundMark x1="30940" y1="48444" x2="30940" y2="48444"/>
                          <a14:backgroundMark x1="32207" y1="46887" x2="32207" y2="46887"/>
                          <a14:backgroundMark x1="33791" y1="43969" x2="33791" y2="43969"/>
                        </a14:backgroundRemoval>
                      </a14:imgEffect>
                      <a14:imgEffect>
                        <a14:sharpenSoften amount="25000"/>
                      </a14:imgEffect>
                      <a14:imgEffect>
                        <a14:brightnessContrast bright="3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77" t="8829" r="22889" b="21952"/>
            <a:stretch/>
          </p:blipFill>
          <p:spPr bwMode="auto">
            <a:xfrm>
              <a:off x="1925995" y="3348709"/>
              <a:ext cx="3053915" cy="20002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9" name="テキスト ボックス 28"/>
          <p:cNvSpPr txBox="1"/>
          <p:nvPr/>
        </p:nvSpPr>
        <p:spPr>
          <a:xfrm>
            <a:off x="723993" y="4043107"/>
            <a:ext cx="285442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Fuji 4.7x Lens</a:t>
            </a:r>
          </a:p>
          <a:p>
            <a:r>
              <a:rPr lang="en-US" dirty="0" smtClean="0"/>
              <a:t>(ZK-4.7x19SAF)</a:t>
            </a:r>
          </a:p>
          <a:p>
            <a:r>
              <a:rPr lang="en-US" dirty="0" smtClean="0"/>
              <a:t>    2.7KB</a:t>
            </a:r>
            <a:endParaRPr 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2895600" y="5908357"/>
            <a:ext cx="115062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PMW-F55+ Fuji 35mm (ZK-4.7x19SAF)+CA-4000 +DVF-EL100 +VCT-FSA5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4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94619" y="488499"/>
            <a:ext cx="13703300" cy="1371600"/>
          </a:xfrm>
        </p:spPr>
        <p:txBody>
          <a:bodyPr>
            <a:normAutofit/>
          </a:bodyPr>
          <a:lstStyle/>
          <a:p>
            <a:r>
              <a:rPr lang="fr-FR" sz="4400" dirty="0" smtClean="0"/>
              <a:t>PMW-F55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000" y="1471038"/>
            <a:ext cx="13703300" cy="575691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fr-FR" sz="3200" dirty="0" smtClean="0"/>
              <a:t>S35mm 4096 </a:t>
            </a:r>
            <a:r>
              <a:rPr lang="fr-FR" sz="3200" dirty="0"/>
              <a:t>x 2160 Single CMOS </a:t>
            </a:r>
            <a:r>
              <a:rPr lang="fr-FR" sz="3200" dirty="0" smtClean="0"/>
              <a:t>Imager, </a:t>
            </a:r>
            <a:endParaRPr lang="fr-FR" sz="3200" dirty="0"/>
          </a:p>
          <a:p>
            <a:pPr>
              <a:spcBef>
                <a:spcPts val="600"/>
              </a:spcBef>
            </a:pPr>
            <a:r>
              <a:rPr lang="fr-FR" sz="3200" dirty="0" smtClean="0"/>
              <a:t>FZ Mount, PL adapter </a:t>
            </a:r>
            <a:r>
              <a:rPr lang="fr-FR" sz="3200" dirty="0" err="1" smtClean="0"/>
              <a:t>provided</a:t>
            </a:r>
            <a:r>
              <a:rPr lang="fr-FR" sz="3200" dirty="0" smtClean="0"/>
              <a:t>, B4 adapter as option</a:t>
            </a:r>
            <a:endParaRPr lang="fr-FR" sz="3200" dirty="0"/>
          </a:p>
          <a:p>
            <a:pPr>
              <a:spcBef>
                <a:spcPts val="600"/>
              </a:spcBef>
            </a:pPr>
            <a:r>
              <a:rPr lang="fr-FR" sz="3200" dirty="0" smtClean="0"/>
              <a:t>14 </a:t>
            </a:r>
            <a:r>
              <a:rPr lang="fr-FR" sz="3200" dirty="0"/>
              <a:t>F-stops </a:t>
            </a:r>
            <a:r>
              <a:rPr lang="fr-FR" sz="3200" dirty="0" err="1"/>
              <a:t>Exposure</a:t>
            </a:r>
            <a:r>
              <a:rPr lang="fr-FR" sz="3200" dirty="0"/>
              <a:t> </a:t>
            </a:r>
            <a:r>
              <a:rPr lang="fr-FR" sz="3200" dirty="0" smtClean="0"/>
              <a:t>latitude </a:t>
            </a:r>
            <a:endParaRPr lang="fr-FR" sz="3200" dirty="0"/>
          </a:p>
          <a:p>
            <a:pPr>
              <a:spcBef>
                <a:spcPts val="600"/>
              </a:spcBef>
            </a:pPr>
            <a:r>
              <a:rPr lang="fr-FR" sz="3200" dirty="0" smtClean="0"/>
              <a:t>Up to </a:t>
            </a:r>
            <a:r>
              <a:rPr lang="fr-FR" sz="3200" dirty="0" smtClean="0">
                <a:solidFill>
                  <a:schemeClr val="tx1"/>
                </a:solidFill>
              </a:rPr>
              <a:t>180</a:t>
            </a:r>
            <a:r>
              <a:rPr lang="fr-FR" sz="3200" dirty="0" smtClean="0"/>
              <a:t>P in 4K, Up to 240P in HD</a:t>
            </a:r>
            <a:endParaRPr lang="fr-FR" sz="3200" dirty="0"/>
          </a:p>
          <a:p>
            <a:pPr>
              <a:spcBef>
                <a:spcPts val="600"/>
              </a:spcBef>
            </a:pPr>
            <a:r>
              <a:rPr lang="fr-FR" sz="3200" dirty="0" smtClean="0"/>
              <a:t>Variable </a:t>
            </a:r>
            <a:r>
              <a:rPr lang="fr-FR" sz="3200" dirty="0" err="1"/>
              <a:t>Electronic</a:t>
            </a:r>
            <a:r>
              <a:rPr lang="fr-FR" sz="3200" dirty="0"/>
              <a:t> </a:t>
            </a:r>
            <a:r>
              <a:rPr lang="fr-FR" sz="3200" dirty="0" err="1"/>
              <a:t>Shutter</a:t>
            </a:r>
            <a:r>
              <a:rPr lang="fr-FR" sz="3200" dirty="0"/>
              <a:t> angle : </a:t>
            </a:r>
            <a:r>
              <a:rPr lang="fr-FR" sz="3200" dirty="0" smtClean="0"/>
              <a:t>1/24 </a:t>
            </a:r>
            <a:r>
              <a:rPr lang="fr-FR" sz="3200" dirty="0"/>
              <a:t>to 1/6000 </a:t>
            </a:r>
            <a:r>
              <a:rPr lang="fr-FR" sz="3200" dirty="0" smtClean="0"/>
              <a:t>Sec</a:t>
            </a:r>
            <a:endParaRPr lang="fr-FR" sz="3200" dirty="0"/>
          </a:p>
          <a:p>
            <a:pPr>
              <a:spcBef>
                <a:spcPts val="600"/>
              </a:spcBef>
            </a:pPr>
            <a:r>
              <a:rPr lang="fr-FR" sz="3200" dirty="0" err="1" smtClean="0"/>
              <a:t>Modular</a:t>
            </a:r>
            <a:r>
              <a:rPr lang="fr-FR" sz="3200" dirty="0" smtClean="0"/>
              <a:t> </a:t>
            </a:r>
            <a:r>
              <a:rPr lang="fr-FR" sz="3200" dirty="0"/>
              <a:t>Design </a:t>
            </a:r>
          </a:p>
          <a:p>
            <a:pPr>
              <a:spcBef>
                <a:spcPts val="600"/>
              </a:spcBef>
            </a:pPr>
            <a:r>
              <a:rPr lang="fr-FR" sz="3200" dirty="0" smtClean="0"/>
              <a:t>Light </a:t>
            </a:r>
            <a:r>
              <a:rPr lang="fr-FR" sz="3200" dirty="0" err="1"/>
              <a:t>weight</a:t>
            </a:r>
            <a:r>
              <a:rPr lang="fr-FR" sz="3200" dirty="0"/>
              <a:t> : 2,2Kg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80" b="96640" l="3182" r="95682">
                        <a14:foregroundMark x1="11477" y1="69489" x2="11477" y2="69489"/>
                        <a14:foregroundMark x1="37273" y1="32930" x2="37273" y2="329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452"/>
          <a:stretch/>
        </p:blipFill>
        <p:spPr>
          <a:xfrm>
            <a:off x="10896600" y="4572000"/>
            <a:ext cx="2806995" cy="2508688"/>
          </a:xfrm>
          <a:prstGeom prst="rect">
            <a:avLst/>
          </a:prstGeom>
          <a:effectLst>
            <a:glow rad="63500">
              <a:srgbClr val="FFC000">
                <a:alpha val="40000"/>
              </a:srgbClr>
            </a:glow>
            <a:reflection blurRad="6350" stA="50000" endA="300" endPos="55000" dir="5400000" sy="-100000" algn="bl" rotWithShape="0"/>
          </a:effectLst>
        </p:spPr>
      </p:pic>
      <p:pic>
        <p:nvPicPr>
          <p:cNvPr id="8" name="Picture 25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109" y="1389788"/>
            <a:ext cx="3268810" cy="282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805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2000" y="198122"/>
            <a:ext cx="13703300" cy="1371600"/>
          </a:xfrm>
        </p:spPr>
        <p:txBody>
          <a:bodyPr>
            <a:normAutofit/>
          </a:bodyPr>
          <a:lstStyle/>
          <a:p>
            <a:r>
              <a:rPr lang="fr-FR" sz="4400" dirty="0" smtClean="0"/>
              <a:t>CA-4000</a:t>
            </a:r>
            <a:endParaRPr lang="fr-FR" sz="4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057" y="1181556"/>
            <a:ext cx="13703300" cy="5756910"/>
          </a:xfrm>
        </p:spPr>
        <p:txBody>
          <a:bodyPr>
            <a:normAutofit/>
          </a:bodyPr>
          <a:lstStyle/>
          <a:p>
            <a:pPr marL="749301" lvl="1" indent="-457200">
              <a:buFont typeface="Arial" pitchFamily="34" charset="0"/>
              <a:buChar char="•"/>
            </a:pPr>
            <a:r>
              <a:rPr lang="fr-FR" sz="2400" dirty="0" smtClean="0">
                <a:latin typeface="+mn-lt"/>
              </a:rPr>
              <a:t>System Camera Adapter </a:t>
            </a:r>
            <a:r>
              <a:rPr lang="fr-FR" sz="2400" dirty="0">
                <a:latin typeface="+mn-lt"/>
              </a:rPr>
              <a:t>for F55</a:t>
            </a:r>
          </a:p>
          <a:p>
            <a:pPr marL="749301" lvl="1" indent="-457200">
              <a:buFont typeface="Arial" pitchFamily="34" charset="0"/>
              <a:buChar char="•"/>
            </a:pPr>
            <a:r>
              <a:rPr lang="fr-FR" sz="2400" dirty="0" smtClean="0">
                <a:latin typeface="+mn-lt"/>
              </a:rPr>
              <a:t>Fibre </a:t>
            </a:r>
            <a:r>
              <a:rPr lang="fr-FR" sz="2400" dirty="0" err="1">
                <a:latin typeface="+mn-lt"/>
              </a:rPr>
              <a:t>connection</a:t>
            </a:r>
            <a:r>
              <a:rPr lang="fr-FR" sz="2400" dirty="0">
                <a:latin typeface="+mn-lt"/>
              </a:rPr>
              <a:t> to BPU</a:t>
            </a:r>
          </a:p>
          <a:p>
            <a:pPr marL="749301" lvl="1" indent="-457200">
              <a:buFont typeface="Arial" pitchFamily="34" charset="0"/>
              <a:buChar char="•"/>
            </a:pPr>
            <a:r>
              <a:rPr lang="fr-FR" sz="2400" dirty="0">
                <a:solidFill>
                  <a:srgbClr val="FFC000"/>
                </a:solidFill>
                <a:latin typeface="+mn-lt"/>
              </a:rPr>
              <a:t>RAW data </a:t>
            </a:r>
            <a:r>
              <a:rPr lang="fr-FR" sz="2400" dirty="0" err="1">
                <a:solidFill>
                  <a:srgbClr val="FFC000"/>
                </a:solidFill>
                <a:latin typeface="+mn-lt"/>
              </a:rPr>
              <a:t>from</a:t>
            </a:r>
            <a:r>
              <a:rPr lang="fr-FR" sz="2400" dirty="0">
                <a:solidFill>
                  <a:srgbClr val="FFC000"/>
                </a:solidFill>
                <a:latin typeface="+mn-lt"/>
              </a:rPr>
              <a:t> F55 </a:t>
            </a:r>
            <a:r>
              <a:rPr lang="fr-FR" sz="2400" dirty="0" smtClean="0">
                <a:solidFill>
                  <a:srgbClr val="FFC000"/>
                </a:solidFill>
                <a:latin typeface="+mn-lt"/>
              </a:rPr>
              <a:t>and transmit to BPU</a:t>
            </a:r>
            <a:endParaRPr lang="fr-FR" sz="2400" dirty="0">
              <a:solidFill>
                <a:srgbClr val="FFC000"/>
              </a:solidFill>
              <a:latin typeface="+mn-lt"/>
            </a:endParaRPr>
          </a:p>
          <a:p>
            <a:pPr marL="749301" lvl="1" indent="-457200">
              <a:buFont typeface="Arial" pitchFamily="34" charset="0"/>
              <a:buChar char="•"/>
            </a:pPr>
            <a:r>
              <a:rPr lang="fr-FR" sz="2400" dirty="0" smtClean="0">
                <a:solidFill>
                  <a:srgbClr val="FFC000"/>
                </a:solidFill>
                <a:latin typeface="+mn-lt"/>
              </a:rPr>
              <a:t>System camera IF :</a:t>
            </a:r>
          </a:p>
          <a:p>
            <a:pPr marL="1320773" lvl="2" indent="-457200"/>
            <a:r>
              <a:rPr lang="fr-FR" sz="2000" dirty="0" smtClean="0">
                <a:solidFill>
                  <a:srgbClr val="FFC000"/>
                </a:solidFill>
                <a:latin typeface="+mn-lt"/>
              </a:rPr>
              <a:t>HDVF </a:t>
            </a:r>
            <a:r>
              <a:rPr lang="fr-FR" sz="2000" dirty="0" err="1" smtClean="0">
                <a:solidFill>
                  <a:srgbClr val="FFC000"/>
                </a:solidFill>
                <a:latin typeface="+mn-lt"/>
              </a:rPr>
              <a:t>Viewfinders</a:t>
            </a:r>
            <a:r>
              <a:rPr lang="fr-FR" sz="2000" dirty="0" smtClean="0">
                <a:solidFill>
                  <a:srgbClr val="FFC000"/>
                </a:solidFill>
                <a:latin typeface="+mn-lt"/>
              </a:rPr>
              <a:t>, </a:t>
            </a:r>
            <a:r>
              <a:rPr lang="fr-FR" sz="2000" dirty="0">
                <a:solidFill>
                  <a:srgbClr val="FFC000"/>
                </a:solidFill>
                <a:latin typeface="+mn-lt"/>
              </a:rPr>
              <a:t>Intercom, </a:t>
            </a:r>
            <a:r>
              <a:rPr lang="fr-FR" sz="2000" dirty="0" err="1" smtClean="0">
                <a:solidFill>
                  <a:srgbClr val="FFC000"/>
                </a:solidFill>
                <a:latin typeface="+mn-lt"/>
              </a:rPr>
              <a:t>Tally</a:t>
            </a:r>
            <a:r>
              <a:rPr lang="fr-FR" sz="2000" dirty="0" smtClean="0">
                <a:solidFill>
                  <a:srgbClr val="FFC000"/>
                </a:solidFill>
                <a:latin typeface="+mn-lt"/>
              </a:rPr>
              <a:t>,</a:t>
            </a:r>
            <a:r>
              <a:rPr lang="fr-FR" sz="2400" dirty="0" smtClean="0">
                <a:solidFill>
                  <a:srgbClr val="FFC000"/>
                </a:solidFill>
                <a:latin typeface="+mn-lt"/>
              </a:rPr>
              <a:t> </a:t>
            </a:r>
            <a:r>
              <a:rPr lang="fr-FR" sz="2400" dirty="0" err="1">
                <a:solidFill>
                  <a:srgbClr val="FFC000"/>
                </a:solidFill>
                <a:latin typeface="+mn-lt"/>
              </a:rPr>
              <a:t>Tracker</a:t>
            </a:r>
            <a:r>
              <a:rPr lang="fr-FR" sz="2400" dirty="0">
                <a:solidFill>
                  <a:srgbClr val="FFC000"/>
                </a:solidFill>
                <a:latin typeface="+mn-lt"/>
              </a:rPr>
              <a:t>, Aux, </a:t>
            </a:r>
            <a:r>
              <a:rPr lang="fr-FR" sz="2400" dirty="0" err="1">
                <a:solidFill>
                  <a:srgbClr val="FFC000"/>
                </a:solidFill>
                <a:latin typeface="+mn-lt"/>
              </a:rPr>
              <a:t>Remote</a:t>
            </a:r>
            <a:r>
              <a:rPr lang="fr-FR" sz="2400" dirty="0">
                <a:solidFill>
                  <a:srgbClr val="FFC000"/>
                </a:solidFill>
                <a:latin typeface="+mn-lt"/>
              </a:rPr>
              <a:t>, </a:t>
            </a:r>
            <a:r>
              <a:rPr lang="fr-FR" sz="2400" dirty="0" err="1">
                <a:solidFill>
                  <a:srgbClr val="FFC000"/>
                </a:solidFill>
                <a:latin typeface="+mn-lt"/>
              </a:rPr>
              <a:t>Ret</a:t>
            </a:r>
            <a:r>
              <a:rPr lang="fr-FR" sz="2400" dirty="0">
                <a:solidFill>
                  <a:srgbClr val="FFC000"/>
                </a:solidFill>
                <a:latin typeface="+mn-lt"/>
              </a:rPr>
              <a:t> CTRL, Genlock, </a:t>
            </a:r>
            <a:r>
              <a:rPr lang="fr-FR" sz="2400" dirty="0" err="1" smtClean="0">
                <a:solidFill>
                  <a:srgbClr val="FFC000"/>
                </a:solidFill>
                <a:latin typeface="+mn-lt"/>
              </a:rPr>
              <a:t>Moni</a:t>
            </a:r>
            <a:r>
              <a:rPr lang="fr-FR" sz="2400" dirty="0" smtClean="0">
                <a:solidFill>
                  <a:srgbClr val="FFC000"/>
                </a:solidFill>
                <a:latin typeface="+mn-lt"/>
              </a:rPr>
              <a:t> </a:t>
            </a:r>
            <a:r>
              <a:rPr lang="fr-FR" sz="2400" dirty="0">
                <a:solidFill>
                  <a:srgbClr val="FFC000"/>
                </a:solidFill>
                <a:latin typeface="+mn-lt"/>
              </a:rPr>
              <a:t>Out</a:t>
            </a:r>
          </a:p>
          <a:p>
            <a:pPr marL="749301" lvl="1" indent="-457200">
              <a:buFont typeface="Arial" pitchFamily="34" charset="0"/>
              <a:buChar char="•"/>
            </a:pPr>
            <a:r>
              <a:rPr lang="fr-FR" sz="2400" dirty="0">
                <a:latin typeface="+mn-lt"/>
              </a:rPr>
              <a:t>Power Booster kit for Large Lens power </a:t>
            </a:r>
            <a:r>
              <a:rPr lang="fr-FR" sz="2400" dirty="0" err="1">
                <a:latin typeface="+mn-lt"/>
              </a:rPr>
              <a:t>supply</a:t>
            </a:r>
            <a:endParaRPr lang="fr-FR" sz="2400" dirty="0">
              <a:latin typeface="+mn-lt"/>
            </a:endParaRPr>
          </a:p>
          <a:p>
            <a:pPr lvl="1" indent="0">
              <a:buNone/>
            </a:pPr>
            <a:endParaRPr lang="fr-FR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661" y="5239391"/>
            <a:ext cx="13554778" cy="2780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480" y="865278"/>
            <a:ext cx="3995520" cy="2106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正方形/長方形 6"/>
          <p:cNvSpPr/>
          <p:nvPr/>
        </p:nvSpPr>
        <p:spPr>
          <a:xfrm>
            <a:off x="11116939" y="5791200"/>
            <a:ext cx="3505200" cy="2438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206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1514" y="179478"/>
            <a:ext cx="13703300" cy="1371600"/>
          </a:xfrm>
        </p:spPr>
        <p:txBody>
          <a:bodyPr>
            <a:normAutofit/>
          </a:bodyPr>
          <a:lstStyle/>
          <a:p>
            <a:r>
              <a:rPr lang="fr-FR" sz="4000" dirty="0" smtClean="0">
                <a:latin typeface="+mn-lt"/>
              </a:rPr>
              <a:t>CA4000 &amp; SKC-PB40</a:t>
            </a:r>
            <a:endParaRPr lang="fr-FR" sz="4000" dirty="0">
              <a:latin typeface="+mn-lt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>
          <a:xfrm>
            <a:off x="0" y="7600527"/>
            <a:ext cx="745069" cy="439419"/>
          </a:xfrm>
          <a:prstGeom prst="rect">
            <a:avLst/>
          </a:prstGeom>
        </p:spPr>
        <p:txBody>
          <a:bodyPr lIns="146304" tIns="73152" rIns="146304" bIns="73152"/>
          <a:lstStyle/>
          <a:p>
            <a:fld id="{BA31D7B1-E9D9-0E44-86A4-95390775A4AC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03224" y="556257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0" r="16605" b="3889"/>
          <a:stretch/>
        </p:blipFill>
        <p:spPr>
          <a:xfrm>
            <a:off x="7625067" y="1648231"/>
            <a:ext cx="6051758" cy="54262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23" r="14573" b="3889"/>
          <a:stretch/>
        </p:blipFill>
        <p:spPr>
          <a:xfrm>
            <a:off x="941514" y="1648231"/>
            <a:ext cx="5040275" cy="54262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ZoneTexte 7"/>
          <p:cNvSpPr txBox="1"/>
          <p:nvPr/>
        </p:nvSpPr>
        <p:spPr>
          <a:xfrm>
            <a:off x="941514" y="7167043"/>
            <a:ext cx="5040275" cy="424732"/>
          </a:xfrm>
          <a:prstGeom prst="rect">
            <a:avLst/>
          </a:prstGeom>
          <a:noFill/>
        </p:spPr>
        <p:txBody>
          <a:bodyPr wrap="square" lIns="146304" tIns="73152" rIns="146304" bIns="73152" rtlCol="0">
            <a:spAutoFit/>
          </a:bodyPr>
          <a:lstStyle/>
          <a:p>
            <a:pPr algn="ctr"/>
            <a:r>
              <a:rPr lang="fr-FR" sz="1800" dirty="0" smtClean="0"/>
              <a:t>CA-4000 (for portable) </a:t>
            </a:r>
            <a:endParaRPr lang="fr-FR" sz="1800" dirty="0"/>
          </a:p>
        </p:txBody>
      </p:sp>
      <p:sp>
        <p:nvSpPr>
          <p:cNvPr id="9" name="ZoneTexte 8"/>
          <p:cNvSpPr txBox="1"/>
          <p:nvPr/>
        </p:nvSpPr>
        <p:spPr>
          <a:xfrm>
            <a:off x="7484921" y="7167043"/>
            <a:ext cx="7109193" cy="424732"/>
          </a:xfrm>
          <a:prstGeom prst="rect">
            <a:avLst/>
          </a:prstGeom>
          <a:noFill/>
        </p:spPr>
        <p:txBody>
          <a:bodyPr wrap="square" lIns="146304" tIns="73152" rIns="146304" bIns="73152" rtlCol="0">
            <a:spAutoFit/>
          </a:bodyPr>
          <a:lstStyle/>
          <a:p>
            <a:pPr algn="ctr"/>
            <a:r>
              <a:rPr lang="fr-FR" sz="1800" dirty="0"/>
              <a:t>CA-4000 + </a:t>
            </a:r>
            <a:r>
              <a:rPr lang="fr-FR" sz="1800" dirty="0" smtClean="0"/>
              <a:t>SKC-PB40 (For Large BOX Lens opération )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215598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1000013981\Desktop\写真\PICTURE CAMRAS\PMW-F55_with_CA4000_Rea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66" b="98976" l="1359" r="960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899003"/>
            <a:ext cx="6934200" cy="693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テキスト ボックス 2"/>
          <p:cNvSpPr txBox="1"/>
          <p:nvPr/>
        </p:nvSpPr>
        <p:spPr>
          <a:xfrm>
            <a:off x="599462" y="200556"/>
            <a:ext cx="5098512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CA4000 Rear View</a:t>
            </a:r>
          </a:p>
          <a:p>
            <a:r>
              <a:rPr lang="en-US" sz="2400" dirty="0" smtClean="0"/>
              <a:t>Similar to HDC arrangement</a:t>
            </a:r>
            <a:endParaRPr lang="en-US" sz="24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590800" y="4343400"/>
            <a:ext cx="164711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Intercom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9" name="直線矢印コネクタ 8"/>
          <p:cNvCxnSpPr>
            <a:stCxn id="7" idx="3"/>
          </p:cNvCxnSpPr>
          <p:nvPr/>
        </p:nvCxnSpPr>
        <p:spPr>
          <a:xfrm flipV="1">
            <a:off x="4237918" y="4320064"/>
            <a:ext cx="1358410" cy="269558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2590800" y="3769011"/>
            <a:ext cx="153413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Audio in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12" name="直線矢印コネクタ 11"/>
          <p:cNvCxnSpPr>
            <a:stCxn id="10" idx="3"/>
          </p:cNvCxnSpPr>
          <p:nvPr/>
        </p:nvCxnSpPr>
        <p:spPr>
          <a:xfrm>
            <a:off x="4124938" y="4015233"/>
            <a:ext cx="2227930" cy="21672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9448800" y="3372880"/>
            <a:ext cx="204735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DC-IN (XLR)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15" name="直線矢印コネクタ 14"/>
          <p:cNvCxnSpPr/>
          <p:nvPr/>
        </p:nvCxnSpPr>
        <p:spPr>
          <a:xfrm flipH="1">
            <a:off x="7543800" y="3643682"/>
            <a:ext cx="1905000" cy="564939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9539604" y="2298281"/>
            <a:ext cx="388266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SMPTE Fiber Connecter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18" name="直線矢印コネクタ 17"/>
          <p:cNvCxnSpPr/>
          <p:nvPr/>
        </p:nvCxnSpPr>
        <p:spPr>
          <a:xfrm flipH="1">
            <a:off x="8686802" y="2667000"/>
            <a:ext cx="939556" cy="30480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/>
          <p:cNvSpPr txBox="1"/>
          <p:nvPr/>
        </p:nvSpPr>
        <p:spPr>
          <a:xfrm>
            <a:off x="2642754" y="5807239"/>
            <a:ext cx="192924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RET-control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23" name="直線矢印コネクタ 22"/>
          <p:cNvCxnSpPr>
            <a:stCxn id="21" idx="3"/>
          </p:cNvCxnSpPr>
          <p:nvPr/>
        </p:nvCxnSpPr>
        <p:spPr>
          <a:xfrm flipV="1">
            <a:off x="4572000" y="5611047"/>
            <a:ext cx="976618" cy="44241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/>
          <p:cNvSpPr txBox="1"/>
          <p:nvPr/>
        </p:nvSpPr>
        <p:spPr>
          <a:xfrm>
            <a:off x="2632244" y="4915257"/>
            <a:ext cx="17202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C000"/>
                </a:solidFill>
              </a:rPr>
              <a:t>Accessory</a:t>
            </a:r>
          </a:p>
          <a:p>
            <a:r>
              <a:rPr lang="en-US" sz="2400" dirty="0" smtClean="0">
                <a:solidFill>
                  <a:srgbClr val="FFC000"/>
                </a:solidFill>
              </a:rPr>
              <a:t>DC-out</a:t>
            </a:r>
            <a:endParaRPr lang="en-US" sz="2400" dirty="0">
              <a:solidFill>
                <a:srgbClr val="FFC000"/>
              </a:solidFill>
            </a:endParaRPr>
          </a:p>
        </p:txBody>
      </p:sp>
      <p:cxnSp>
        <p:nvCxnSpPr>
          <p:cNvPr id="26" name="直線矢印コネクタ 25"/>
          <p:cNvCxnSpPr>
            <a:stCxn id="24" idx="3"/>
          </p:cNvCxnSpPr>
          <p:nvPr/>
        </p:nvCxnSpPr>
        <p:spPr>
          <a:xfrm flipV="1">
            <a:off x="4352523" y="5067686"/>
            <a:ext cx="1732967" cy="26307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/>
          <p:cNvSpPr txBox="1"/>
          <p:nvPr/>
        </p:nvSpPr>
        <p:spPr>
          <a:xfrm>
            <a:off x="9626358" y="4231957"/>
            <a:ext cx="375128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Mic </a:t>
            </a:r>
            <a:r>
              <a:rPr lang="en-US" dirty="0" err="1" smtClean="0">
                <a:solidFill>
                  <a:srgbClr val="FFC000"/>
                </a:solidFill>
              </a:rPr>
              <a:t>Line,AES</a:t>
            </a:r>
            <a:r>
              <a:rPr lang="en-US" dirty="0" smtClean="0">
                <a:solidFill>
                  <a:srgbClr val="FFC000"/>
                </a:solidFill>
              </a:rPr>
              <a:t>/EBU,48v  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30" name="直線矢印コネクタ 29"/>
          <p:cNvCxnSpPr>
            <a:stCxn id="28" idx="1"/>
          </p:cNvCxnSpPr>
          <p:nvPr/>
        </p:nvCxnSpPr>
        <p:spPr>
          <a:xfrm flipH="1">
            <a:off x="7086600" y="4478179"/>
            <a:ext cx="2539758" cy="36013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/>
          <p:cNvSpPr txBox="1"/>
          <p:nvPr/>
        </p:nvSpPr>
        <p:spPr>
          <a:xfrm>
            <a:off x="2715864" y="7327670"/>
            <a:ext cx="248818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8-pins Remote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(CCA)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3073" name="直線矢印コネクタ 3072"/>
          <p:cNvCxnSpPr/>
          <p:nvPr/>
        </p:nvCxnSpPr>
        <p:spPr>
          <a:xfrm flipV="1">
            <a:off x="5029200" y="5621180"/>
            <a:ext cx="1905000" cy="155254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7" name="テキスト ボックス 3076"/>
          <p:cNvSpPr txBox="1"/>
          <p:nvPr/>
        </p:nvSpPr>
        <p:spPr>
          <a:xfrm>
            <a:off x="1134171" y="6329520"/>
            <a:ext cx="4123629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                Trucker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EXT tally contact closure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3079" name="直線矢印コネクタ 3078"/>
          <p:cNvCxnSpPr/>
          <p:nvPr/>
        </p:nvCxnSpPr>
        <p:spPr>
          <a:xfrm flipV="1">
            <a:off x="4023710" y="5621181"/>
            <a:ext cx="2072290" cy="893919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0" name="テキスト ボックス 3079"/>
          <p:cNvSpPr txBox="1"/>
          <p:nvPr/>
        </p:nvSpPr>
        <p:spPr>
          <a:xfrm>
            <a:off x="5331067" y="899002"/>
            <a:ext cx="198413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Tally on/off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3082" name="直線矢印コネクタ 3081"/>
          <p:cNvCxnSpPr/>
          <p:nvPr/>
        </p:nvCxnSpPr>
        <p:spPr>
          <a:xfrm>
            <a:off x="5867400" y="1292656"/>
            <a:ext cx="0" cy="93599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3" name="テキスト ボックス 3082"/>
          <p:cNvSpPr txBox="1"/>
          <p:nvPr/>
        </p:nvSpPr>
        <p:spPr>
          <a:xfrm>
            <a:off x="7543800" y="136429"/>
            <a:ext cx="17227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Rear Tally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3085" name="直線矢印コネクタ 3084"/>
          <p:cNvCxnSpPr/>
          <p:nvPr/>
        </p:nvCxnSpPr>
        <p:spPr>
          <a:xfrm flipH="1">
            <a:off x="7086600" y="585276"/>
            <a:ext cx="762000" cy="1341431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6" name="テキスト ボックス 3085"/>
          <p:cNvSpPr txBox="1"/>
          <p:nvPr/>
        </p:nvSpPr>
        <p:spPr>
          <a:xfrm>
            <a:off x="8686801" y="652781"/>
            <a:ext cx="1941557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RET 1&amp;2,3,4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3088" name="直線矢印コネクタ 3087"/>
          <p:cNvCxnSpPr/>
          <p:nvPr/>
        </p:nvCxnSpPr>
        <p:spPr>
          <a:xfrm flipH="1">
            <a:off x="6934200" y="969997"/>
            <a:ext cx="1752600" cy="1258653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/>
          <p:cNvSpPr txBox="1"/>
          <p:nvPr/>
        </p:nvSpPr>
        <p:spPr>
          <a:xfrm>
            <a:off x="8095234" y="6975850"/>
            <a:ext cx="603030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Aux (12 pins lens connecter for lens 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which does not have Hot-shoe I/F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8265852" y="7098585"/>
            <a:ext cx="18473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084" name="テキスト ボックス 3083"/>
          <p:cNvSpPr txBox="1"/>
          <p:nvPr/>
        </p:nvSpPr>
        <p:spPr>
          <a:xfrm>
            <a:off x="1905000" y="3372880"/>
            <a:ext cx="318401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Income: Mic/PGM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089" name="角丸四角形 3088"/>
          <p:cNvSpPr/>
          <p:nvPr/>
        </p:nvSpPr>
        <p:spPr>
          <a:xfrm>
            <a:off x="5662564" y="2667000"/>
            <a:ext cx="638271" cy="80972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091" name="直線矢印コネクタ 3090"/>
          <p:cNvCxnSpPr/>
          <p:nvPr/>
        </p:nvCxnSpPr>
        <p:spPr>
          <a:xfrm flipV="1">
            <a:off x="5005657" y="3372880"/>
            <a:ext cx="656907" cy="246221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5" name="角丸四角形 3094"/>
          <p:cNvSpPr/>
          <p:nvPr/>
        </p:nvSpPr>
        <p:spPr>
          <a:xfrm>
            <a:off x="5991129" y="2228650"/>
            <a:ext cx="943071" cy="38100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7" name="テキスト ボックス 3096"/>
          <p:cNvSpPr txBox="1"/>
          <p:nvPr/>
        </p:nvSpPr>
        <p:spPr>
          <a:xfrm>
            <a:off x="8677094" y="1083717"/>
            <a:ext cx="354488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Menu (VF operation,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 sw assign ,etc)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3099" name="直線矢印コネクタ 3098"/>
          <p:cNvCxnSpPr/>
          <p:nvPr/>
        </p:nvCxnSpPr>
        <p:spPr>
          <a:xfrm flipH="1">
            <a:off x="7467600" y="1538877"/>
            <a:ext cx="1219201" cy="880273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0" name="テキスト ボックス 3099"/>
          <p:cNvSpPr txBox="1"/>
          <p:nvPr/>
        </p:nvSpPr>
        <p:spPr>
          <a:xfrm>
            <a:off x="9448800" y="2880437"/>
            <a:ext cx="83375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Call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3102" name="直線矢印コネクタ 3101"/>
          <p:cNvCxnSpPr>
            <a:stCxn id="3100" idx="1"/>
          </p:cNvCxnSpPr>
          <p:nvPr/>
        </p:nvCxnSpPr>
        <p:spPr>
          <a:xfrm flipH="1">
            <a:off x="7852296" y="3126659"/>
            <a:ext cx="1596504" cy="54491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5" name="直線矢印コネクタ 3104"/>
          <p:cNvCxnSpPr/>
          <p:nvPr/>
        </p:nvCxnSpPr>
        <p:spPr>
          <a:xfrm flipH="1" flipV="1">
            <a:off x="7810499" y="5711673"/>
            <a:ext cx="545981" cy="1215391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7" name="テキスト ボックス 3106"/>
          <p:cNvSpPr txBox="1"/>
          <p:nvPr/>
        </p:nvSpPr>
        <p:spPr>
          <a:xfrm>
            <a:off x="9677400" y="4838313"/>
            <a:ext cx="508915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Prompter/GL (VBS/HD-tri-level)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3109" name="直線矢印コネクタ 3108"/>
          <p:cNvCxnSpPr>
            <a:stCxn id="3107" idx="1"/>
          </p:cNvCxnSpPr>
          <p:nvPr/>
        </p:nvCxnSpPr>
        <p:spPr>
          <a:xfrm flipH="1">
            <a:off x="8442960" y="5084535"/>
            <a:ext cx="1234440" cy="131535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16" name="テキスト ボックス 3115"/>
          <p:cNvSpPr txBox="1"/>
          <p:nvPr/>
        </p:nvSpPr>
        <p:spPr>
          <a:xfrm>
            <a:off x="9703935" y="5631568"/>
            <a:ext cx="288886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Prompter-2 (VBS)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3118" name="直線矢印コネクタ 3117"/>
          <p:cNvCxnSpPr>
            <a:stCxn id="3116" idx="1"/>
          </p:cNvCxnSpPr>
          <p:nvPr/>
        </p:nvCxnSpPr>
        <p:spPr>
          <a:xfrm flipH="1" flipV="1">
            <a:off x="8496301" y="5736688"/>
            <a:ext cx="1207634" cy="14110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0" name="テキスト ボックス 3119"/>
          <p:cNvSpPr txBox="1"/>
          <p:nvPr/>
        </p:nvSpPr>
        <p:spPr>
          <a:xfrm>
            <a:off x="9753600" y="6171271"/>
            <a:ext cx="5791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SDI-Monitor (Menu select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 HD-SDI,VF, HD-prompter )</a:t>
            </a:r>
          </a:p>
        </p:txBody>
      </p:sp>
      <p:cxnSp>
        <p:nvCxnSpPr>
          <p:cNvPr id="3122" name="直線矢印コネクタ 3121"/>
          <p:cNvCxnSpPr>
            <a:stCxn id="3120" idx="1"/>
          </p:cNvCxnSpPr>
          <p:nvPr/>
        </p:nvCxnSpPr>
        <p:spPr>
          <a:xfrm flipH="1" flipV="1">
            <a:off x="8496300" y="6319370"/>
            <a:ext cx="1257300" cy="298177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2803" y="280961"/>
            <a:ext cx="1832880" cy="61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24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ony NAB">
      <a:dk1>
        <a:srgbClr val="000000"/>
      </a:dk1>
      <a:lt1>
        <a:srgbClr val="FFFFFF"/>
      </a:lt1>
      <a:dk2>
        <a:srgbClr val="878787"/>
      </a:dk2>
      <a:lt2>
        <a:srgbClr val="ECECEC"/>
      </a:lt2>
      <a:accent1>
        <a:srgbClr val="00A2E8"/>
      </a:accent1>
      <a:accent2>
        <a:srgbClr val="6ECBF4"/>
      </a:accent2>
      <a:accent3>
        <a:srgbClr val="006997"/>
      </a:accent3>
      <a:accent4>
        <a:srgbClr val="FF8700"/>
      </a:accent4>
      <a:accent5>
        <a:srgbClr val="FFBD73"/>
      </a:accent5>
      <a:accent6>
        <a:srgbClr val="A65800"/>
      </a:accent6>
      <a:hlink>
        <a:srgbClr val="FFA540"/>
      </a:hlink>
      <a:folHlink>
        <a:srgbClr val="3DBCF4"/>
      </a:folHlink>
    </a:clrScheme>
    <a:fontScheme name="ITC Avant Garde">
      <a:majorFont>
        <a:latin typeface="ITC Avant Garde Std Md"/>
        <a:ea typeface="ヒラギノ角ゴ ProN W3"/>
        <a:cs typeface="ヒラギノ角ゴ ProN W3"/>
      </a:majorFont>
      <a:minorFont>
        <a:latin typeface="ITC Avant Garde Std Md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3989</TotalTime>
  <Words>1275</Words>
  <Application>Microsoft Office PowerPoint</Application>
  <PresentationFormat>Custom</PresentationFormat>
  <Paragraphs>378</Paragraphs>
  <Slides>40</Slides>
  <Notes>6</Notes>
  <HiddenSlides>7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PowerPoint Presentation</vt:lpstr>
      <vt:lpstr>PowerPoint Presentation</vt:lpstr>
      <vt:lpstr>Versatile Live Production Camera System </vt:lpstr>
      <vt:lpstr>PMW-F55: Application</vt:lpstr>
      <vt:lpstr>Camera Weight</vt:lpstr>
      <vt:lpstr>PMW-F55</vt:lpstr>
      <vt:lpstr>CA-4000</vt:lpstr>
      <vt:lpstr>CA4000 &amp; SKC-PB40</vt:lpstr>
      <vt:lpstr>PowerPoint Presentation</vt:lpstr>
      <vt:lpstr>CA-4000 w/ SKC-PB40</vt:lpstr>
      <vt:lpstr>CA4000 Front View</vt:lpstr>
      <vt:lpstr>Tally on Handle (Front and Rear)</vt:lpstr>
      <vt:lpstr>CA4000 (4K Camera System Adapter) </vt:lpstr>
      <vt:lpstr>CA4000 (4K Camera System Adapter) </vt:lpstr>
      <vt:lpstr>CA4000 (4K Camera System Adapter) </vt:lpstr>
      <vt:lpstr>F55 + CA4000　Mounting Method</vt:lpstr>
      <vt:lpstr> Portable Configuration F55+ CA4000+HDVF-EL75  </vt:lpstr>
      <vt:lpstr>Large Box Lens configuration</vt:lpstr>
      <vt:lpstr>BPU-4000</vt:lpstr>
      <vt:lpstr>BPU (Base Band Processor Unit)</vt:lpstr>
      <vt:lpstr>BPU4000 Rear Panel</vt:lpstr>
      <vt:lpstr>BPU 4K/HD output connector arrangement</vt:lpstr>
      <vt:lpstr>Application</vt:lpstr>
      <vt:lpstr>4K Broadcast</vt:lpstr>
      <vt:lpstr>High Frame Rate HD 240P</vt:lpstr>
      <vt:lpstr>LA-FZB2 : Lens 35mm –2/3”Optical Converter</vt:lpstr>
      <vt:lpstr>ALAC function with LA-FZB2 Available Lenses  </vt:lpstr>
      <vt:lpstr>LA-FZB1 : Lens 35mm –2/3”Optical Converter </vt:lpstr>
      <vt:lpstr>LA-FZB1 Product Overview</vt:lpstr>
      <vt:lpstr>12 pin interface</vt:lpstr>
      <vt:lpstr>PowerPoint Presentation</vt:lpstr>
      <vt:lpstr>w/ 15mm support rod bracket</vt:lpstr>
      <vt:lpstr>w/ 15mm support rod bracket</vt:lpstr>
      <vt:lpstr>w/o 15mm support rod bracket</vt:lpstr>
      <vt:lpstr>w/o 15mm support rod bracket</vt:lpstr>
      <vt:lpstr>  </vt:lpstr>
      <vt:lpstr>Control Panels</vt:lpstr>
      <vt:lpstr>MVS-7000X &amp; 8000X</vt:lpstr>
      <vt:lpstr>SR-R1000</vt:lpstr>
      <vt:lpstr>PVM-X300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Cindy</dc:creator>
  <cp:lastModifiedBy>Kovacevich, Michael</cp:lastModifiedBy>
  <cp:revision>493</cp:revision>
  <dcterms:created xsi:type="dcterms:W3CDTF">2012-03-15T16:31:04Z</dcterms:created>
  <dcterms:modified xsi:type="dcterms:W3CDTF">2013-10-28T19:37:26Z</dcterms:modified>
</cp:coreProperties>
</file>