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322" r:id="rId2"/>
    <p:sldId id="277" r:id="rId3"/>
    <p:sldId id="273" r:id="rId4"/>
    <p:sldId id="275" r:id="rId5"/>
    <p:sldId id="340" r:id="rId6"/>
    <p:sldId id="341" r:id="rId7"/>
    <p:sldId id="342" r:id="rId8"/>
    <p:sldId id="286" r:id="rId9"/>
    <p:sldId id="327" r:id="rId10"/>
    <p:sldId id="329" r:id="rId11"/>
    <p:sldId id="287" r:id="rId12"/>
    <p:sldId id="288" r:id="rId13"/>
    <p:sldId id="326" r:id="rId14"/>
    <p:sldId id="293" r:id="rId15"/>
    <p:sldId id="335" r:id="rId16"/>
    <p:sldId id="289" r:id="rId17"/>
    <p:sldId id="323" r:id="rId18"/>
    <p:sldId id="313" r:id="rId19"/>
    <p:sldId id="294" r:id="rId20"/>
    <p:sldId id="320" r:id="rId21"/>
    <p:sldId id="321" r:id="rId22"/>
    <p:sldId id="295" r:id="rId23"/>
    <p:sldId id="332" r:id="rId24"/>
    <p:sldId id="324" r:id="rId25"/>
    <p:sldId id="297" r:id="rId26"/>
    <p:sldId id="262" r:id="rId27"/>
    <p:sldId id="298" r:id="rId28"/>
    <p:sldId id="333" r:id="rId29"/>
    <p:sldId id="274" r:id="rId30"/>
    <p:sldId id="263" r:id="rId31"/>
    <p:sldId id="296" r:id="rId32"/>
    <p:sldId id="256" r:id="rId33"/>
    <p:sldId id="299" r:id="rId34"/>
    <p:sldId id="325" r:id="rId35"/>
    <p:sldId id="301" r:id="rId36"/>
    <p:sldId id="270" r:id="rId37"/>
    <p:sldId id="264" r:id="rId38"/>
    <p:sldId id="336" r:id="rId39"/>
    <p:sldId id="337" r:id="rId40"/>
    <p:sldId id="338" r:id="rId41"/>
    <p:sldId id="339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73" autoAdjust="0"/>
    <p:restoredTop sz="86381" autoAdjust="0"/>
  </p:normalViewPr>
  <p:slideViewPr>
    <p:cSldViewPr>
      <p:cViewPr>
        <p:scale>
          <a:sx n="66" d="100"/>
          <a:sy n="66" d="100"/>
        </p:scale>
        <p:origin x="-3322" y="-13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14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tlas.shore.mbari.org\ProjectLibrary\901209%20i2MAP\RequirementsDocs\TransectIdentificationDista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Calculated First I.D. Distance (cm)</c:v>
                </c:pt>
              </c:strCache>
            </c:strRef>
          </c:tx>
          <c:invertIfNegative val="0"/>
          <c:cat>
            <c:strRef>
              <c:f>Sheet1!$A$2:$A$28</c:f>
              <c:strCache>
                <c:ptCount val="27"/>
                <c:pt idx="0">
                  <c:v>Aegina</c:v>
                </c:pt>
                <c:pt idx="1">
                  <c:v>Aegina citrea</c:v>
                </c:pt>
                <c:pt idx="2">
                  <c:v>Apolemia</c:v>
                </c:pt>
                <c:pt idx="3">
                  <c:v>Atolla</c:v>
                </c:pt>
                <c:pt idx="4">
                  <c:v>Atolla wyvillei</c:v>
                </c:pt>
                <c:pt idx="5">
                  <c:v>Bargmannia elongata</c:v>
                </c:pt>
                <c:pt idx="6">
                  <c:v>Beroe</c:v>
                </c:pt>
                <c:pt idx="7">
                  <c:v>Chuniphyes</c:v>
                </c:pt>
                <c:pt idx="8">
                  <c:v>Clione</c:v>
                </c:pt>
                <c:pt idx="9">
                  <c:v>Doliolula</c:v>
                </c:pt>
                <c:pt idx="10">
                  <c:v>Forskalia</c:v>
                </c:pt>
                <c:pt idx="11">
                  <c:v>Gigantocypris</c:v>
                </c:pt>
                <c:pt idx="12">
                  <c:v>Hastigerinella digitata</c:v>
                </c:pt>
                <c:pt idx="13">
                  <c:v>Kephyes ovata</c:v>
                </c:pt>
                <c:pt idx="14">
                  <c:v>Lampocteis cruentiventer</c:v>
                </c:pt>
                <c:pt idx="15">
                  <c:v>Melanostigma pammelas</c:v>
                </c:pt>
                <c:pt idx="16">
                  <c:v>Mysidae</c:v>
                </c:pt>
                <c:pt idx="17">
                  <c:v>Nanomia bijuga</c:v>
                </c:pt>
                <c:pt idx="18">
                  <c:v>Pasiphaeidae</c:v>
                </c:pt>
                <c:pt idx="19">
                  <c:v>Periphylla</c:v>
                </c:pt>
                <c:pt idx="20">
                  <c:v>Periphylla periphylla</c:v>
                </c:pt>
                <c:pt idx="21">
                  <c:v>Poeobius meseres</c:v>
                </c:pt>
                <c:pt idx="22">
                  <c:v>Pseudothecosomata</c:v>
                </c:pt>
                <c:pt idx="23">
                  <c:v>Salpa</c:v>
                </c:pt>
                <c:pt idx="24">
                  <c:v>Salpa fusiformis</c:v>
                </c:pt>
                <c:pt idx="25">
                  <c:v>Solmissus</c:v>
                </c:pt>
                <c:pt idx="26">
                  <c:v>Solmundella bitentaculata</c:v>
                </c:pt>
              </c:strCache>
            </c:strRef>
          </c:cat>
          <c:val>
            <c:numRef>
              <c:f>Sheet1!$C$2:$C$28</c:f>
              <c:numCache>
                <c:formatCode>General</c:formatCode>
                <c:ptCount val="27"/>
                <c:pt idx="0">
                  <c:v>183.3</c:v>
                </c:pt>
                <c:pt idx="1">
                  <c:v>220</c:v>
                </c:pt>
                <c:pt idx="2">
                  <c:v>275</c:v>
                </c:pt>
                <c:pt idx="3">
                  <c:v>110</c:v>
                </c:pt>
                <c:pt idx="4">
                  <c:v>165</c:v>
                </c:pt>
                <c:pt idx="5">
                  <c:v>165</c:v>
                </c:pt>
                <c:pt idx="6">
                  <c:v>165</c:v>
                </c:pt>
                <c:pt idx="7">
                  <c:v>137.5</c:v>
                </c:pt>
                <c:pt idx="8">
                  <c:v>110</c:v>
                </c:pt>
                <c:pt idx="9">
                  <c:v>110</c:v>
                </c:pt>
                <c:pt idx="10">
                  <c:v>165</c:v>
                </c:pt>
                <c:pt idx="11">
                  <c:v>110</c:v>
                </c:pt>
                <c:pt idx="12">
                  <c:v>100.8</c:v>
                </c:pt>
                <c:pt idx="13">
                  <c:v>110</c:v>
                </c:pt>
                <c:pt idx="14">
                  <c:v>110</c:v>
                </c:pt>
                <c:pt idx="15">
                  <c:v>165</c:v>
                </c:pt>
                <c:pt idx="16">
                  <c:v>110</c:v>
                </c:pt>
                <c:pt idx="17">
                  <c:v>187</c:v>
                </c:pt>
                <c:pt idx="18">
                  <c:v>220</c:v>
                </c:pt>
                <c:pt idx="19">
                  <c:v>165</c:v>
                </c:pt>
                <c:pt idx="20">
                  <c:v>165</c:v>
                </c:pt>
                <c:pt idx="21">
                  <c:v>180</c:v>
                </c:pt>
                <c:pt idx="22">
                  <c:v>110</c:v>
                </c:pt>
                <c:pt idx="23">
                  <c:v>220</c:v>
                </c:pt>
                <c:pt idx="24">
                  <c:v>165</c:v>
                </c:pt>
                <c:pt idx="25">
                  <c:v>192.5</c:v>
                </c:pt>
                <c:pt idx="26">
                  <c:v>137.5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804864"/>
        <c:axId val="164982784"/>
      </c:barChart>
      <c:catAx>
        <c:axId val="164804864"/>
        <c:scaling>
          <c:orientation val="minMax"/>
        </c:scaling>
        <c:delete val="0"/>
        <c:axPos val="l"/>
        <c:majorTickMark val="out"/>
        <c:minorTickMark val="none"/>
        <c:tickLblPos val="nextTo"/>
        <c:crossAx val="164982784"/>
        <c:crossesAt val="0"/>
        <c:auto val="1"/>
        <c:lblAlgn val="ctr"/>
        <c:lblOffset val="100"/>
        <c:noMultiLvlLbl val="0"/>
      </c:catAx>
      <c:valAx>
        <c:axId val="164982784"/>
        <c:scaling>
          <c:orientation val="minMax"/>
          <c:max val="300"/>
          <c:min val="-50"/>
        </c:scaling>
        <c:delete val="0"/>
        <c:axPos val="b"/>
        <c:majorGridlines/>
        <c:numFmt formatCode="General" sourceLinked="1"/>
        <c:majorTickMark val="out"/>
        <c:minorTickMark val="out"/>
        <c:tickLblPos val="nextTo"/>
        <c:crossAx val="164804864"/>
        <c:crosses val="autoZero"/>
        <c:crossBetween val="between"/>
        <c:majorUnit val="50"/>
        <c:minorUnit val="10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0.18519</cdr:x>
      <cdr:y>0.9852</cdr:y>
    </cdr:from>
    <cdr:to>
      <cdr:x>0.18519</cdr:x>
      <cdr:y>0.9852</cdr:y>
    </cdr:to>
    <cdr:cxnSp macro="">
      <cdr:nvCxnSpPr>
        <cdr:cNvPr id="2" name="Straight Arrow Connector 1"/>
        <cdr:cNvCxnSpPr>
          <a:stCxn xmlns:a="http://schemas.openxmlformats.org/drawingml/2006/main" id="12" idx="0"/>
        </cdr:cNvCxnSpPr>
      </cdr:nvCxnSpPr>
      <cdr:spPr>
        <a:xfrm xmlns:a="http://schemas.openxmlformats.org/drawingml/2006/main">
          <a:off x="1524000" y="5066910"/>
          <a:ext cx="0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BD54B-EBCA-4DC1-B3B3-BD20166883A4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D3104-5E9D-4D2C-B1BB-B0995B907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90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48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EF75-EDF3-4885-9428-42673D7566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31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86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99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1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7/15/2014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© MBARI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479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6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86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8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85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22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9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8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8C7CB-7A61-4FF3-AEC7-C1E6A3C538D8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C487C-37C2-4541-848C-3026AD2C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54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5" Type="http://schemas.openxmlformats.org/officeDocument/2006/relationships/image" Target="../media/image32.png"/><Relationship Id="rId4" Type="http://schemas.microsoft.com/office/2007/relationships/hdphoto" Target="../media/hdphoto7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0.wdp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2.wdp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microsoft.com/office/2007/relationships/hdphoto" Target="../media/hdphoto1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4.wdp"/><Relationship Id="rId5" Type="http://schemas.openxmlformats.org/officeDocument/2006/relationships/image" Target="../media/image45.png"/><Relationship Id="rId4" Type="http://schemas.microsoft.com/office/2007/relationships/hdphoto" Target="../media/hdphoto13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microsoft.com/office/2007/relationships/hdphoto" Target="../media/hdphoto1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dirty="0" smtClean="0"/>
              <a:t>i2MAP Camera and Lens Testing</a:t>
            </a:r>
            <a:endParaRPr lang="en-US" sz="54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Mark Chaffey</a:t>
            </a:r>
          </a:p>
          <a:p>
            <a:r>
              <a:rPr lang="en-US" dirty="0" smtClean="0"/>
              <a:t>MBARI</a:t>
            </a:r>
          </a:p>
          <a:p>
            <a:r>
              <a:rPr lang="en-US" dirty="0" smtClean="0"/>
              <a:t>chma@mbari.org</a:t>
            </a:r>
          </a:p>
          <a:p>
            <a:r>
              <a:rPr lang="en-US" dirty="0" smtClean="0"/>
              <a:t>July 13, 2014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934200" y="6205431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© MBARI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02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5557"/>
            <a:ext cx="86868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Finalist #2, Ikegami HDL-50/H and Zeiss Digi Prime T1,9/5mm Lens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3246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Ikegami HDL50/HS, 5mm Lens, 140 lux, 80 IRE, Target 39 inches File: Test_77.tiff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57287"/>
            <a:ext cx="8915400" cy="50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5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</a:t>
            </a:r>
            <a:r>
              <a:rPr lang="en-US" dirty="0" smtClean="0"/>
              <a:t>. Ikegami HDL50/HS</a:t>
            </a:r>
            <a:br>
              <a:rPr lang="en-US" dirty="0" smtClean="0"/>
            </a:br>
            <a:r>
              <a:rPr lang="en-US" sz="3600" dirty="0" smtClean="0"/>
              <a:t>Center Resolution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799" y="5867400"/>
            <a:ext cx="4342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Sony 11mm Lens, 400 lux,</a:t>
            </a:r>
          </a:p>
          <a:p>
            <a:pPr algn="ctr"/>
            <a:r>
              <a:rPr lang="en-US" dirty="0" smtClean="0"/>
              <a:t> ISO 800, Target 36 inches, 1920x 1080 P60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Test_13X.tiff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5867400"/>
            <a:ext cx="3733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Ikegami HDL-50/HS, Zeiss 5mm Lens, 140 lux, 80 IRE, Target 38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Test_77.tiff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0" t="7754" r="26290" b="11889"/>
          <a:stretch/>
        </p:blipFill>
        <p:spPr bwMode="auto">
          <a:xfrm>
            <a:off x="4557617" y="1551111"/>
            <a:ext cx="4557446" cy="420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4" t="7924" r="20751" b="10683"/>
          <a:stretch/>
        </p:blipFill>
        <p:spPr bwMode="auto">
          <a:xfrm>
            <a:off x="46472" y="1551110"/>
            <a:ext cx="4523122" cy="420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03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vs. Ikegami HDL50/HS</a:t>
            </a:r>
            <a:br>
              <a:rPr lang="en-US" dirty="0"/>
            </a:br>
            <a:r>
              <a:rPr lang="en-US" sz="3600" dirty="0" smtClean="0"/>
              <a:t>Edge </a:t>
            </a:r>
            <a:r>
              <a:rPr lang="en-US" sz="3600" dirty="0"/>
              <a:t>Resolution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5867400"/>
            <a:ext cx="373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Ikegami HDL-50/HS, Zeiss 5mm Lens, 140 lux, 80 IRE, Target 38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Test_77.tiff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1447800"/>
            <a:ext cx="4419600" cy="435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4799" y="5867400"/>
            <a:ext cx="4342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Sony 11mm Lens, 400 lux,</a:t>
            </a:r>
          </a:p>
          <a:p>
            <a:pPr algn="ctr"/>
            <a:r>
              <a:rPr lang="en-US" dirty="0" smtClean="0"/>
              <a:t> ISO 800, Target 36 inches, 1920x 1080 P60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Test_13X.tiff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/>
          <a:stretch/>
        </p:blipFill>
        <p:spPr bwMode="auto">
          <a:xfrm>
            <a:off x="68766" y="1447799"/>
            <a:ext cx="4482013" cy="435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68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Center Resolution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5652700"/>
            <a:ext cx="40902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Lens, </a:t>
            </a:r>
            <a:r>
              <a:rPr lang="en-US" dirty="0" smtClean="0"/>
              <a:t>400 lux,</a:t>
            </a:r>
          </a:p>
          <a:p>
            <a:pPr algn="ctr"/>
            <a:r>
              <a:rPr lang="en-US" dirty="0" smtClean="0"/>
              <a:t>IE 800, Target 36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652700"/>
            <a:ext cx="397998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4" t="5240" r="24881" b="9772"/>
          <a:stretch/>
        </p:blipFill>
        <p:spPr bwMode="auto">
          <a:xfrm>
            <a:off x="304800" y="1443270"/>
            <a:ext cx="4242650" cy="411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90274" y="1443271"/>
            <a:ext cx="4309794" cy="411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294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Center Resolution - Detail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95908" y="1836516"/>
            <a:ext cx="3695108" cy="366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6282" y="1849056"/>
            <a:ext cx="3659350" cy="365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61712" y="5652700"/>
            <a:ext cx="38972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 ISO 800, Target 34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69562" y="56527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lux, </a:t>
            </a:r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Edge Resolution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61712" y="5652700"/>
            <a:ext cx="38972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 ISO 800, Target 34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69562" y="56527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lux, </a:t>
            </a:r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7235" y="1447801"/>
            <a:ext cx="4121690" cy="42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4400" y="1447801"/>
            <a:ext cx="4132385" cy="420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40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vs. Ikegami HDL50/HS</a:t>
            </a:r>
            <a:br>
              <a:rPr lang="en-US" dirty="0"/>
            </a:br>
            <a:r>
              <a:rPr lang="en-US" sz="3600" dirty="0" smtClean="0"/>
              <a:t>Color Reproduction (4:2:2 Format)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7827" y="5806634"/>
            <a:ext cx="3951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Sony 11mm Lens, 400 lux, ISO 800, Target 36 inches, 1920x 1080 </a:t>
            </a:r>
            <a:r>
              <a:rPr lang="en-US" dirty="0" smtClean="0"/>
              <a:t>P60 (no color correction)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00600" y="57912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Ikegami HDL-50/HS, Zeiss 5mm Lens, 140 lux, 80 IRE, Target </a:t>
            </a:r>
            <a:r>
              <a:rPr lang="en-US" dirty="0"/>
              <a:t>38 </a:t>
            </a:r>
            <a:r>
              <a:rPr lang="en-US" dirty="0" smtClean="0"/>
              <a:t>inches</a:t>
            </a:r>
          </a:p>
          <a:p>
            <a:pPr algn="ctr"/>
            <a:r>
              <a:rPr lang="en-US" dirty="0" smtClean="0"/>
              <a:t>(</a:t>
            </a:r>
            <a:r>
              <a:rPr lang="en-US" dirty="0"/>
              <a:t>no color correction)</a:t>
            </a:r>
          </a:p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1652940"/>
            <a:ext cx="4083165" cy="38653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9" t="23423" r="44967" b="60589"/>
          <a:stretch/>
        </p:blipFill>
        <p:spPr>
          <a:xfrm>
            <a:off x="607827" y="1646573"/>
            <a:ext cx="3964958" cy="387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8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0465512"/>
              </p:ext>
            </p:extLst>
          </p:nvPr>
        </p:nvGraphicFramePr>
        <p:xfrm>
          <a:off x="304800" y="1676399"/>
          <a:ext cx="8229600" cy="481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2800" dirty="0" smtClean="0"/>
              <a:t>Distance Requirements for the Identification of Representative Organisms in the Camera Field-of View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828800" y="1871192"/>
            <a:ext cx="2286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821873" y="5867400"/>
            <a:ext cx="0" cy="34241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45573" y="6477000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Front of Camera Dome</a:t>
            </a:r>
            <a:endParaRPr lang="en-US" sz="1200" dirty="0"/>
          </a:p>
        </p:txBody>
      </p:sp>
      <p:sp>
        <p:nvSpPr>
          <p:cNvPr id="13" name="Rectangle 12"/>
          <p:cNvSpPr/>
          <p:nvPr/>
        </p:nvSpPr>
        <p:spPr>
          <a:xfrm>
            <a:off x="7239000" y="1867382"/>
            <a:ext cx="10668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-5400000">
            <a:off x="1783773" y="6396990"/>
            <a:ext cx="76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43200" y="6384667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Measured First I.D. Distance (cm) </a:t>
            </a:r>
            <a:r>
              <a:rPr lang="en-US" sz="1100" dirty="0" smtClean="0"/>
              <a:t>(Rob Sherlock)</a:t>
            </a:r>
            <a:endParaRPr lang="en-US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0" y="1371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Species</a:t>
            </a:r>
            <a:endParaRPr lang="en-US" sz="1100" dirty="0"/>
          </a:p>
        </p:txBody>
      </p:sp>
      <p:sp>
        <p:nvSpPr>
          <p:cNvPr id="9" name="Left Brace 8"/>
          <p:cNvSpPr/>
          <p:nvPr/>
        </p:nvSpPr>
        <p:spPr>
          <a:xfrm rot="5400000">
            <a:off x="4419599" y="-914402"/>
            <a:ext cx="472788" cy="5166015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505200" y="1111311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Required I.D. Distance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3459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1371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Test Showing the Sony </a:t>
            </a:r>
            <a:r>
              <a:rPr lang="en-US" sz="3200" dirty="0"/>
              <a:t>F-5 and </a:t>
            </a:r>
            <a:r>
              <a:rPr lang="en-US" sz="3200" dirty="0" smtClean="0"/>
              <a:t>the Sony </a:t>
            </a:r>
            <a:r>
              <a:rPr lang="en-US" sz="3200" dirty="0"/>
              <a:t>SCL-P11X15 Lens </a:t>
            </a:r>
            <a:r>
              <a:rPr lang="en-US" sz="3200" dirty="0" smtClean="0"/>
              <a:t>Meets the i2MAP Depth </a:t>
            </a:r>
            <a:r>
              <a:rPr lang="en-US" sz="3200" dirty="0"/>
              <a:t>of </a:t>
            </a:r>
            <a:r>
              <a:rPr lang="en-US" sz="3200" dirty="0" smtClean="0"/>
              <a:t>Field Requirements (at </a:t>
            </a:r>
            <a:r>
              <a:rPr lang="en-US" sz="3200" i="1" dirty="0" smtClean="0"/>
              <a:t>F</a:t>
            </a:r>
            <a:r>
              <a:rPr lang="en-US" sz="3200" dirty="0" smtClean="0"/>
              <a:t> 5.6)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Sony F-5</a:t>
            </a:r>
            <a:r>
              <a:rPr lang="en-US" dirty="0"/>
              <a:t>, Sony SCL-P11X15 </a:t>
            </a:r>
            <a:r>
              <a:rPr lang="en-US" dirty="0" smtClean="0"/>
              <a:t>lens set to 11mm, 560 lux, 75 IRE, Target 18 inches (10cm from dome equiv.), </a:t>
            </a:r>
            <a:r>
              <a:rPr lang="en-US" i="1" dirty="0" smtClean="0"/>
              <a:t>F</a:t>
            </a:r>
            <a:r>
              <a:rPr lang="en-US" dirty="0" smtClean="0"/>
              <a:t> 5.6, focus distance 31.5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Test_14.tiff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76799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Sony F-5</a:t>
            </a:r>
            <a:r>
              <a:rPr lang="en-US" dirty="0"/>
              <a:t>, Sony SCL-P11X15 </a:t>
            </a:r>
            <a:r>
              <a:rPr lang="en-US" dirty="0" smtClean="0"/>
              <a:t>lens set to 11mm, 560 lux, 75 IRE, Target 113 inches (2.5m from dome equiv.), </a:t>
            </a:r>
            <a:r>
              <a:rPr lang="en-US" i="1" dirty="0" smtClean="0"/>
              <a:t>F</a:t>
            </a:r>
            <a:r>
              <a:rPr lang="en-US" dirty="0" smtClean="0"/>
              <a:t> 5.6, focus distance 31.5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Test_45.tiff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5" y="2286000"/>
            <a:ext cx="44704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86000"/>
            <a:ext cx="4470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9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514600" y="5562600"/>
            <a:ext cx="4267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</a:t>
            </a:r>
            <a:r>
              <a:rPr lang="en-US" dirty="0" smtClean="0"/>
              <a:t>, 500 lux, IE 2000, Target 113 inches, 2K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Test_53_2K.tiff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06" y="1457323"/>
            <a:ext cx="8077200" cy="410527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362200" y="2503396"/>
            <a:ext cx="914400" cy="914400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04611" y="210038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Area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177898" y="2362200"/>
            <a:ext cx="708302" cy="2485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22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Camera</a:t>
            </a:r>
            <a:r>
              <a:rPr lang="en-US" baseline="0" dirty="0" smtClean="0"/>
              <a:t> Test Setup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43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6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2A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6017872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</a:t>
            </a:r>
            <a:r>
              <a:rPr lang="en-US" dirty="0" smtClean="0"/>
              <a:t>, 500 lux, IE 2000, Target 113 inches, 2K </a:t>
            </a:r>
            <a:r>
              <a:rPr lang="en-US" dirty="0"/>
              <a:t>P60 </a:t>
            </a:r>
            <a:r>
              <a:rPr lang="en-US" dirty="0" smtClean="0"/>
              <a:t>(Lightened 10%) </a:t>
            </a:r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Test_53_2K.tiff</a:t>
            </a: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10" y="1295401"/>
            <a:ext cx="8892989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55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2B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60960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</a:t>
            </a:r>
            <a:r>
              <a:rPr lang="en-US" dirty="0"/>
              <a:t>Zeiss 12mm Lens</a:t>
            </a:r>
            <a:r>
              <a:rPr lang="en-US" dirty="0" smtClean="0"/>
              <a:t>, 500 lux, IE 2000, Target 113 inches,</a:t>
            </a:r>
          </a:p>
          <a:p>
            <a:pPr algn="ctr"/>
            <a:r>
              <a:rPr lang="en-US" dirty="0" smtClean="0"/>
              <a:t>4K P60 (Lightened 20%) </a:t>
            </a:r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Test_53_4K444.tiff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48" y="1295400"/>
            <a:ext cx="900278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40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1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</a:t>
            </a:r>
          </a:p>
          <a:p>
            <a:pPr algn="ctr"/>
            <a:r>
              <a:rPr lang="en-US" dirty="0" smtClean="0"/>
              <a:t>IE 800, 1920x 1080 P60</a:t>
            </a:r>
          </a:p>
          <a:p>
            <a:pPr algn="ctr"/>
            <a:r>
              <a:rPr lang="en-US" dirty="0" smtClean="0"/>
              <a:t>(+20% brightness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Test_53_2K4444.tiff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969562" y="54864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2000, 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(+</a:t>
            </a:r>
            <a:r>
              <a:rPr lang="en-US" dirty="0"/>
              <a:t>20% brightness correction)</a:t>
            </a:r>
            <a:endParaRPr lang="en-US" dirty="0" smtClean="0"/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Test_53_4K4444.tiff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400" y="1752599"/>
            <a:ext cx="4406524" cy="348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8" y="1752599"/>
            <a:ext cx="4346982" cy="348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01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Resolution Testing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209801"/>
            <a:ext cx="8229600" cy="21336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Rotating Test Target Reproduced Object Angular Velocities Simulating AUV Speeds of 0.55 and 1.0 meters per second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3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" y="1005839"/>
            <a:ext cx="6140360" cy="5416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25" y="132254"/>
            <a:ext cx="8539941" cy="8985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Translation of Vehicle Motion to Focal-Plane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38575"/>
          <a:stretch/>
        </p:blipFill>
        <p:spPr>
          <a:xfrm>
            <a:off x="5658522" y="1082712"/>
            <a:ext cx="3352800" cy="2270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32842" y="3329493"/>
            <a:ext cx="25907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x_3p – focal plane to particle</a:t>
            </a:r>
          </a:p>
          <a:p>
            <a:r>
              <a:rPr lang="en-US" sz="1600" dirty="0" smtClean="0"/>
              <a:t>x_3t – focal plane to disk</a:t>
            </a:r>
          </a:p>
          <a:p>
            <a:r>
              <a:rPr lang="en-US" sz="1600" dirty="0" smtClean="0"/>
              <a:t>Eqn. 3 =&gt; 4 if they’re equal.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104889" y="5029200"/>
            <a:ext cx="0" cy="67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0600" y="5029200"/>
            <a:ext cx="0" cy="67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5-Point Star 7"/>
          <p:cNvSpPr/>
          <p:nvPr/>
        </p:nvSpPr>
        <p:spPr>
          <a:xfrm>
            <a:off x="5066789" y="5519642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4762500" y="5283370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67400" y="467163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2/3” Camera Distance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791200" y="4225354"/>
            <a:ext cx="3220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Super-35 Camera Distance</a:t>
            </a:r>
          </a:p>
          <a:p>
            <a:r>
              <a:rPr lang="en-US" sz="1400" dirty="0" smtClean="0"/>
              <a:t>(adjusted for 0.5 meters from dome front)</a:t>
            </a:r>
            <a:endParaRPr lang="en-US" sz="1400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4838700" y="4517741"/>
            <a:ext cx="876300" cy="4616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6" idx="1"/>
          </p:cNvCxnSpPr>
          <p:nvPr/>
        </p:nvCxnSpPr>
        <p:spPr>
          <a:xfrm flipH="1">
            <a:off x="5142989" y="4825519"/>
            <a:ext cx="724411" cy="2036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46139" y="5016250"/>
            <a:ext cx="171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1.0 m/sec. = 11 RPM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986814" y="5311497"/>
            <a:ext cx="171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0.55 m/sec. = 6 RPM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276850" y="5465385"/>
            <a:ext cx="669289" cy="54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1"/>
          </p:cNvCxnSpPr>
          <p:nvPr/>
        </p:nvCxnSpPr>
        <p:spPr>
          <a:xfrm flipH="1">
            <a:off x="4876800" y="5170139"/>
            <a:ext cx="1069339" cy="87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58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Temporal Resolution, Can We </a:t>
            </a:r>
            <a:r>
              <a:rPr lang="en-US" sz="2800" dirty="0"/>
              <a:t>G</a:t>
            </a:r>
            <a:r>
              <a:rPr lang="en-US" sz="2800" dirty="0" smtClean="0"/>
              <a:t>et </a:t>
            </a:r>
            <a:r>
              <a:rPr lang="en-US" sz="2800" dirty="0"/>
              <a:t>G</a:t>
            </a:r>
            <a:r>
              <a:rPr lang="en-US" sz="2800" dirty="0" smtClean="0"/>
              <a:t>ood </a:t>
            </a:r>
            <a:r>
              <a:rPr lang="en-US" sz="2800" dirty="0"/>
              <a:t>I</a:t>
            </a:r>
            <a:r>
              <a:rPr lang="en-US" sz="2800" dirty="0" smtClean="0"/>
              <a:t>mage </a:t>
            </a:r>
            <a:r>
              <a:rPr lang="en-US" sz="2800" dirty="0"/>
              <a:t>Q</a:t>
            </a:r>
            <a:r>
              <a:rPr lang="en-US" sz="2800" dirty="0" smtClean="0"/>
              <a:t>uality at 1 Meter </a:t>
            </a:r>
            <a:r>
              <a:rPr lang="en-US" sz="2800" dirty="0"/>
              <a:t>P</a:t>
            </a:r>
            <a:r>
              <a:rPr lang="en-US" sz="2800" dirty="0" smtClean="0"/>
              <a:t>er Second? Enter The Wheel of Death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6004607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 100 lux, 1920x 1080i 30</a:t>
            </a:r>
          </a:p>
          <a:p>
            <a:pPr algn="ctr"/>
            <a:r>
              <a:rPr lang="en-US" dirty="0" smtClean="0"/>
              <a:t>Disk 6 RPM (~0.5 m/sec), </a:t>
            </a:r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Test_73_White.tiff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422" y="1500186"/>
            <a:ext cx="8001000" cy="450056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477000" y="1720798"/>
            <a:ext cx="1371600" cy="13655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13738" y="281582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Test Area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867400" y="2667000"/>
            <a:ext cx="574313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12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Comparison of Current (0.5 m/sec.) and Planned (1.0 m/sec.) Temporal Resolution at the 0.5 Meter from Dome “Sweet Spot”.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110 lux, 1920x 1080i 30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Test_73_White.tiff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170 lux, 1920x 1080 P60</a:t>
            </a:r>
          </a:p>
          <a:p>
            <a:pPr algn="ctr"/>
            <a:r>
              <a:rPr lang="en-US" dirty="0" smtClean="0"/>
              <a:t>Disk 11 RPM (~1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: </a:t>
            </a:r>
            <a:r>
              <a:rPr lang="en-US" sz="1400" dirty="0" smtClean="0"/>
              <a:t>Test_76_White.tiff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9286" y="1497958"/>
            <a:ext cx="3962400" cy="393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22809" y="1479923"/>
            <a:ext cx="3908843" cy="395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81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Effect of Camera Shutter at The Planned (1.0 m/sec.) AUV Velocity tested at the 0.5 Meter from Dome “Sweet Spot”.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49853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HDCP1, Zeiss 5mm Lens,</a:t>
            </a:r>
            <a:endParaRPr lang="en-US" dirty="0" smtClean="0"/>
          </a:p>
          <a:p>
            <a:pPr algn="ctr"/>
            <a:r>
              <a:rPr lang="en-US" dirty="0" smtClean="0"/>
              <a:t>800 lux, 1920x 1080 P60</a:t>
            </a:r>
          </a:p>
          <a:p>
            <a:pPr algn="ctr"/>
            <a:r>
              <a:rPr lang="en-US" dirty="0" smtClean="0"/>
              <a:t>Disk 11 RPM (~1 m/sec), Shutter 1/250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Test_68_White.tiff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56" t="3873" r="8362" b="9202"/>
          <a:stretch/>
        </p:blipFill>
        <p:spPr bwMode="auto">
          <a:xfrm>
            <a:off x="4701528" y="1375595"/>
            <a:ext cx="4114800" cy="40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" y="1375595"/>
            <a:ext cx="4013177" cy="40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414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HDCP1, Zeiss 5mm Lens,</a:t>
            </a:r>
            <a:endParaRPr lang="en-US" dirty="0" smtClean="0"/>
          </a:p>
          <a:p>
            <a:pPr algn="ctr"/>
            <a:r>
              <a:rPr lang="en-US" dirty="0" smtClean="0"/>
              <a:t>120 lux, 1920x 1080 P60</a:t>
            </a:r>
          </a:p>
          <a:p>
            <a:pPr algn="ctr"/>
            <a:r>
              <a:rPr lang="en-US" dirty="0" smtClean="0"/>
              <a:t>Disk 11 RPM (~1 m/sec), No Shutter </a:t>
            </a:r>
          </a:p>
          <a:p>
            <a:pPr algn="ctr"/>
            <a:r>
              <a:rPr lang="en-US" sz="1400" dirty="0" smtClean="0"/>
              <a:t>File: Test_66_White.tiff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22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Testing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Comparison of increased camera resolutions:</a:t>
            </a:r>
          </a:p>
          <a:p>
            <a:pPr lvl="1"/>
            <a:r>
              <a:rPr lang="en-US" sz="2400" dirty="0" smtClean="0"/>
              <a:t>1920 X 1080 to 2048 X 1080 lines (2k) resolutions.</a:t>
            </a:r>
          </a:p>
          <a:p>
            <a:pPr lvl="1"/>
            <a:r>
              <a:rPr lang="en-US" sz="2400" dirty="0" smtClean="0"/>
              <a:t>1920 </a:t>
            </a:r>
            <a:r>
              <a:rPr lang="en-US" sz="2400" dirty="0"/>
              <a:t>X 1080 to </a:t>
            </a:r>
            <a:r>
              <a:rPr lang="en-US" sz="2400" dirty="0" smtClean="0"/>
              <a:t>4096 </a:t>
            </a:r>
            <a:r>
              <a:rPr lang="en-US" sz="2400" dirty="0"/>
              <a:t>X </a:t>
            </a:r>
            <a:r>
              <a:rPr lang="en-US" sz="2400" dirty="0" smtClean="0"/>
              <a:t>2160 </a:t>
            </a:r>
            <a:r>
              <a:rPr lang="en-US" sz="2400" dirty="0"/>
              <a:t>lines </a:t>
            </a:r>
            <a:r>
              <a:rPr lang="en-US" sz="2400" dirty="0" smtClean="0"/>
              <a:t>(4k) resolutions.</a:t>
            </a:r>
          </a:p>
          <a:p>
            <a:r>
              <a:rPr lang="en-US" sz="2800" dirty="0" smtClean="0"/>
              <a:t>Color Space Comparison, 422 vs 444 encoding.</a:t>
            </a:r>
          </a:p>
          <a:p>
            <a:r>
              <a:rPr lang="en-US" sz="2800" dirty="0" smtClean="0"/>
              <a:t>Video Compression CODEC Testing</a:t>
            </a:r>
          </a:p>
          <a:p>
            <a:pPr lvl="1"/>
            <a:r>
              <a:rPr lang="en-US" sz="2400" dirty="0" smtClean="0"/>
              <a:t>Can a difference be seen between uncompressed video and Apple </a:t>
            </a:r>
            <a:r>
              <a:rPr lang="en-US" sz="2400" dirty="0" err="1" smtClean="0"/>
              <a:t>ProRes</a:t>
            </a:r>
            <a:r>
              <a:rPr lang="en-US" sz="2400" dirty="0" smtClean="0"/>
              <a:t> 422(HQ) video?</a:t>
            </a:r>
          </a:p>
          <a:p>
            <a:pPr lvl="1"/>
            <a:r>
              <a:rPr lang="en-US" sz="2400" dirty="0" smtClean="0"/>
              <a:t>Apple </a:t>
            </a:r>
            <a:r>
              <a:rPr lang="en-US" sz="2400" dirty="0" err="1" smtClean="0"/>
              <a:t>ProRes</a:t>
            </a:r>
            <a:r>
              <a:rPr lang="en-US" sz="2400" dirty="0" smtClean="0"/>
              <a:t> 422(HQ) vs Sony XACV</a:t>
            </a:r>
          </a:p>
          <a:p>
            <a:pPr lvl="1"/>
            <a:endParaRPr lang="en-US" sz="24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4442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Is There a Significant Dis-Advantage in</a:t>
            </a:r>
            <a:br>
              <a:rPr lang="en-US" sz="3600" dirty="0" smtClean="0"/>
            </a:br>
            <a:r>
              <a:rPr lang="en-US" sz="3600" dirty="0" smtClean="0"/>
              <a:t>4:</a:t>
            </a:r>
            <a:r>
              <a:rPr lang="en-US" sz="3600" baseline="0" dirty="0" smtClean="0"/>
              <a:t>2:2 Color Space vs</a:t>
            </a:r>
            <a:r>
              <a:rPr lang="en-US" sz="3600" dirty="0" smtClean="0"/>
              <a:t> 4:4:4</a:t>
            </a:r>
            <a:r>
              <a:rPr lang="en-US" sz="3600" baseline="0" dirty="0" smtClean="0"/>
              <a:t>?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07" t="22469" r="44162" b="60589"/>
          <a:stretch/>
        </p:blipFill>
        <p:spPr>
          <a:xfrm>
            <a:off x="533400" y="1388941"/>
            <a:ext cx="3962911" cy="38809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400"/>
            <a:ext cx="417792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</a:t>
            </a:r>
            <a:r>
              <a:rPr lang="en-US" dirty="0"/>
              <a:t>, 800 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</a:t>
            </a:r>
            <a:r>
              <a:rPr lang="en-US" dirty="0"/>
              <a:t>2000, </a:t>
            </a:r>
            <a:r>
              <a:rPr lang="en-US" dirty="0" smtClean="0"/>
              <a:t>Target 34 inches, 1920x 1080 P60</a:t>
            </a:r>
          </a:p>
          <a:p>
            <a:pPr algn="ctr"/>
            <a:r>
              <a:rPr lang="en-US" dirty="0" smtClean="0"/>
              <a:t>(color saturation 150%)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Test_54_1920_422(HQ).tiff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24400" y="5486400"/>
            <a:ext cx="4191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1920x </a:t>
            </a:r>
            <a:r>
              <a:rPr lang="en-US" dirty="0" smtClean="0"/>
              <a:t>1080 P60</a:t>
            </a:r>
            <a:endParaRPr lang="en-US" dirty="0"/>
          </a:p>
          <a:p>
            <a:pPr algn="ctr"/>
            <a:r>
              <a:rPr lang="en-US" dirty="0"/>
              <a:t>(color saturation 150%)</a:t>
            </a:r>
            <a:endParaRPr lang="en-US" dirty="0" smtClean="0"/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Test_54_1920_444.tiff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973" t="22230" r="44161" b="60708"/>
          <a:stretch/>
        </p:blipFill>
        <p:spPr>
          <a:xfrm>
            <a:off x="4648200" y="1388941"/>
            <a:ext cx="3989486" cy="38809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1716" y="5148042"/>
            <a:ext cx="204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4:2:2 Color Space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95058" y="5148042"/>
            <a:ext cx="204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4:4:4 Color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89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6038"/>
            <a:ext cx="8229600" cy="1143000"/>
          </a:xfrm>
        </p:spPr>
        <p:txBody>
          <a:bodyPr/>
          <a:lstStyle/>
          <a:p>
            <a:r>
              <a:rPr lang="en-US" dirty="0" smtClean="0"/>
              <a:t>Camera Test Work Flow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370254" y="1412930"/>
            <a:ext cx="1752600" cy="1110220"/>
            <a:chOff x="914400" y="2514600"/>
            <a:chExt cx="1752600" cy="970865"/>
          </a:xfrm>
        </p:grpSpPr>
        <p:sp>
          <p:nvSpPr>
            <p:cNvPr id="4" name="Rectangle 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62773" y="2543460"/>
              <a:ext cx="1455854" cy="94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AJA Quad Pro </a:t>
              </a:r>
              <a:r>
                <a:rPr lang="en-US" sz="1600" dirty="0" err="1" smtClean="0"/>
                <a:t>ProRes</a:t>
              </a:r>
              <a:r>
                <a:rPr lang="en-US" sz="1600" dirty="0" smtClean="0"/>
                <a:t> 10 bit 422 (HQ)  Recording</a:t>
              </a:r>
              <a:endParaRPr lang="en-US" sz="16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370254" y="2624097"/>
            <a:ext cx="1752600" cy="1355550"/>
            <a:chOff x="914400" y="2514600"/>
            <a:chExt cx="1752600" cy="97086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8" name="Rectangle 7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43000" y="2676867"/>
              <a:ext cx="1317192" cy="7549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Sony XAVC Recording (F-5 only)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70254" y="4143343"/>
            <a:ext cx="1777660" cy="2028857"/>
            <a:chOff x="914400" y="2514600"/>
            <a:chExt cx="1752600" cy="97086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43000" y="2727736"/>
              <a:ext cx="1295400" cy="57439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Sony 16 bit Raw Recording (F-5 only)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574" y="717538"/>
            <a:ext cx="1550761" cy="1888942"/>
            <a:chOff x="228599" y="1412930"/>
            <a:chExt cx="1550761" cy="1888942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70644" y="1611846"/>
              <a:ext cx="11087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CAMERAS</a:t>
              </a:r>
            </a:p>
            <a:p>
              <a:r>
                <a:rPr lang="en-US" sz="1400" dirty="0" smtClean="0"/>
                <a:t>Ikegami</a:t>
              </a:r>
            </a:p>
            <a:p>
              <a:r>
                <a:rPr lang="en-US" sz="1400" dirty="0" smtClean="0"/>
                <a:t>HDL 50/HS</a:t>
              </a:r>
            </a:p>
            <a:p>
              <a:r>
                <a:rPr lang="en-US" sz="1400" dirty="0" smtClean="0"/>
                <a:t>Sony</a:t>
              </a:r>
            </a:p>
            <a:p>
              <a:r>
                <a:rPr lang="en-US" sz="1400" dirty="0" smtClean="0"/>
                <a:t>HDCP1,</a:t>
              </a:r>
            </a:p>
            <a:p>
              <a:r>
                <a:rPr lang="en-US" sz="1400" dirty="0" smtClean="0"/>
                <a:t>NEX-FS700U</a:t>
              </a:r>
              <a:endParaRPr lang="en-US" sz="1400" dirty="0"/>
            </a:p>
          </p:txBody>
        </p:sp>
      </p:grpSp>
      <p:cxnSp>
        <p:nvCxnSpPr>
          <p:cNvPr id="21" name="Straight Arrow Connector 20"/>
          <p:cNvCxnSpPr>
            <a:endCxn id="4" idx="1"/>
          </p:cNvCxnSpPr>
          <p:nvPr/>
        </p:nvCxnSpPr>
        <p:spPr>
          <a:xfrm>
            <a:off x="1989254" y="1968041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989254" y="3419010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989254" y="4633605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989254" y="1968041"/>
            <a:ext cx="0" cy="266556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778335" y="4633605"/>
            <a:ext cx="21091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7461962" y="2921287"/>
            <a:ext cx="1309092" cy="970865"/>
            <a:chOff x="914400" y="2514600"/>
            <a:chExt cx="1752600" cy="970865"/>
          </a:xfrm>
        </p:grpSpPr>
        <p:sp>
          <p:nvSpPr>
            <p:cNvPr id="30" name="Rectangle 29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94271" y="2618261"/>
              <a:ext cx="158117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Capture Still Frame in .tiff Format</a:t>
              </a:r>
              <a:endParaRPr lang="en-US" sz="14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573662" y="3128667"/>
            <a:ext cx="1143000" cy="617532"/>
            <a:chOff x="5029200" y="3632355"/>
            <a:chExt cx="1143000" cy="617532"/>
          </a:xfrm>
        </p:grpSpPr>
        <p:sp>
          <p:nvSpPr>
            <p:cNvPr id="32" name="Rectangle 31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69601" y="3649723"/>
              <a:ext cx="106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/>
                <a:t>Export to </a:t>
              </a:r>
              <a:r>
                <a:rPr lang="en-US" sz="1100" dirty="0" err="1" smtClean="0"/>
                <a:t>ProRes</a:t>
              </a:r>
              <a:r>
                <a:rPr lang="en-US" sz="1100" dirty="0" smtClean="0"/>
                <a:t> 10 bit 422 HQ</a:t>
              </a:r>
              <a:endParaRPr lang="en-US" sz="11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582355" y="4780333"/>
            <a:ext cx="1143000" cy="588813"/>
            <a:chOff x="5029200" y="3632355"/>
            <a:chExt cx="1143000" cy="588813"/>
          </a:xfrm>
        </p:grpSpPr>
        <p:sp>
          <p:nvSpPr>
            <p:cNvPr id="39" name="Rectangle 3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69601" y="366311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Export to DPX Frames</a:t>
              </a:r>
              <a:endParaRPr lang="en-US" sz="14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027854" y="4778291"/>
            <a:ext cx="992901" cy="588813"/>
            <a:chOff x="5029200" y="3632355"/>
            <a:chExt cx="1145655" cy="588813"/>
          </a:xfrm>
        </p:grpSpPr>
        <p:sp>
          <p:nvSpPr>
            <p:cNvPr id="42" name="Rectangle 41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029200" y="3666144"/>
              <a:ext cx="11456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Open in </a:t>
              </a:r>
              <a:r>
                <a:rPr lang="en-US" sz="1400" dirty="0" err="1" smtClean="0"/>
                <a:t>PhotoShop</a:t>
              </a:r>
              <a:endParaRPr lang="en-US" sz="14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73662" y="3986790"/>
            <a:ext cx="1143000" cy="617532"/>
            <a:chOff x="5029200" y="3632355"/>
            <a:chExt cx="1143000" cy="617532"/>
          </a:xfrm>
        </p:grpSpPr>
        <p:sp>
          <p:nvSpPr>
            <p:cNvPr id="45" name="Rectangle 44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069601" y="3649723"/>
              <a:ext cx="106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/>
                <a:t>Export to </a:t>
              </a:r>
              <a:r>
                <a:rPr lang="en-US" sz="1100" dirty="0" err="1" smtClean="0"/>
                <a:t>ProRes</a:t>
              </a:r>
              <a:r>
                <a:rPr lang="en-US" sz="1100" dirty="0" smtClean="0"/>
                <a:t> 10 bit 4444</a:t>
              </a:r>
              <a:endParaRPr lang="en-US" sz="1100" dirty="0"/>
            </a:p>
          </p:txBody>
        </p:sp>
      </p:grpSp>
      <p:cxnSp>
        <p:nvCxnSpPr>
          <p:cNvPr id="48" name="Straight Arrow Connector 47"/>
          <p:cNvCxnSpPr/>
          <p:nvPr/>
        </p:nvCxnSpPr>
        <p:spPr>
          <a:xfrm>
            <a:off x="4122854" y="3426454"/>
            <a:ext cx="406059" cy="1966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4147913" y="4307034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147913" y="4951940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9" idx="3"/>
          </p:cNvCxnSpPr>
          <p:nvPr/>
        </p:nvCxnSpPr>
        <p:spPr>
          <a:xfrm flipV="1">
            <a:off x="5725355" y="5074739"/>
            <a:ext cx="302499" cy="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4122854" y="2119525"/>
            <a:ext cx="3276600" cy="100914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5725355" y="3447542"/>
            <a:ext cx="1674099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5733409" y="3655055"/>
            <a:ext cx="1666045" cy="649185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7020755" y="3892152"/>
            <a:ext cx="378699" cy="116081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135473" y="3958677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2k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4135473" y="4592266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k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048109" y="3001297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1.9k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4122854" y="1769532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1.9k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022072" y="1226199"/>
            <a:ext cx="1981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Pixel Resolutions</a:t>
            </a:r>
          </a:p>
          <a:p>
            <a:r>
              <a:rPr lang="en-US" dirty="0" smtClean="0"/>
              <a:t>1.9k = 1920 x 1080</a:t>
            </a:r>
          </a:p>
          <a:p>
            <a:r>
              <a:rPr lang="en-US" dirty="0" smtClean="0"/>
              <a:t>2k = 2048 x 1080</a:t>
            </a:r>
          </a:p>
          <a:p>
            <a:r>
              <a:rPr lang="en-US" dirty="0" smtClean="0"/>
              <a:t>4k = 4096 x 2160</a:t>
            </a:r>
            <a:endParaRPr lang="en-US" dirty="0"/>
          </a:p>
        </p:txBody>
      </p:sp>
      <p:grpSp>
        <p:nvGrpSpPr>
          <p:cNvPr id="52" name="Group 51"/>
          <p:cNvGrpSpPr/>
          <p:nvPr/>
        </p:nvGrpSpPr>
        <p:grpSpPr>
          <a:xfrm>
            <a:off x="4575963" y="5675211"/>
            <a:ext cx="1143000" cy="588813"/>
            <a:chOff x="5029200" y="3632355"/>
            <a:chExt cx="1143000" cy="588813"/>
          </a:xfrm>
        </p:grpSpPr>
        <p:sp>
          <p:nvSpPr>
            <p:cNvPr id="53" name="Rectangle 52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069601" y="366311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Export to DPX Frames</a:t>
              </a:r>
              <a:endParaRPr lang="en-US" sz="1400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021462" y="5673169"/>
            <a:ext cx="992901" cy="588813"/>
            <a:chOff x="5029200" y="3632355"/>
            <a:chExt cx="1145655" cy="588813"/>
          </a:xfrm>
        </p:grpSpPr>
        <p:sp>
          <p:nvSpPr>
            <p:cNvPr id="59" name="Rectangle 5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29200" y="3666144"/>
              <a:ext cx="11456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Open in </a:t>
              </a:r>
              <a:r>
                <a:rPr lang="en-US" sz="1400" dirty="0" err="1" smtClean="0"/>
                <a:t>PhotoShop</a:t>
              </a:r>
              <a:endParaRPr lang="en-US" sz="1400" dirty="0"/>
            </a:p>
          </p:txBody>
        </p:sp>
      </p:grpSp>
      <p:cxnSp>
        <p:nvCxnSpPr>
          <p:cNvPr id="62" name="Straight Arrow Connector 61"/>
          <p:cNvCxnSpPr/>
          <p:nvPr/>
        </p:nvCxnSpPr>
        <p:spPr>
          <a:xfrm>
            <a:off x="4153155" y="5947504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3" idx="3"/>
          </p:cNvCxnSpPr>
          <p:nvPr/>
        </p:nvCxnSpPr>
        <p:spPr>
          <a:xfrm flipV="1">
            <a:off x="5718963" y="5969617"/>
            <a:ext cx="302499" cy="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073807" y="5521300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1.9k</a:t>
            </a:r>
            <a:endParaRPr lang="en-US" dirty="0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7020755" y="3979647"/>
            <a:ext cx="599245" cy="199324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798752" y="1677489"/>
            <a:ext cx="571502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256559" y="3659851"/>
            <a:ext cx="1550761" cy="1888942"/>
            <a:chOff x="228599" y="1412930"/>
            <a:chExt cx="1550761" cy="1888942"/>
          </a:xfrm>
        </p:grpSpPr>
        <p:sp>
          <p:nvSpPr>
            <p:cNvPr id="73" name="Isosceles Triangle 72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9912" y="2047203"/>
              <a:ext cx="10294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CAMERA</a:t>
              </a:r>
            </a:p>
            <a:p>
              <a:r>
                <a:rPr lang="en-US" sz="1400" dirty="0" smtClean="0"/>
                <a:t>Sony F-5</a:t>
              </a:r>
              <a:endParaRPr lang="en-US" sz="1400" dirty="0"/>
            </a:p>
          </p:txBody>
        </p:sp>
      </p:grpSp>
      <p:sp>
        <p:nvSpPr>
          <p:cNvPr id="24" name="&quot;No&quot; Symbol 23"/>
          <p:cNvSpPr/>
          <p:nvPr/>
        </p:nvSpPr>
        <p:spPr>
          <a:xfrm>
            <a:off x="4703462" y="2928976"/>
            <a:ext cx="921944" cy="930608"/>
          </a:xfrm>
          <a:prstGeom prst="noSmoking">
            <a:avLst>
              <a:gd name="adj" fmla="val 5981"/>
            </a:avLst>
          </a:prstGeom>
          <a:solidFill>
            <a:srgbClr val="FF0000">
              <a:alpha val="50000"/>
            </a:srgbClr>
          </a:solidFill>
          <a:ln w="6350"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99454" y="5548793"/>
            <a:ext cx="1400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CODEC Comparison Reference</a:t>
            </a:r>
            <a:endParaRPr lang="en-US" dirty="0"/>
          </a:p>
        </p:txBody>
      </p:sp>
      <p:sp>
        <p:nvSpPr>
          <p:cNvPr id="27" name="Left Brace 26"/>
          <p:cNvSpPr/>
          <p:nvPr/>
        </p:nvSpPr>
        <p:spPr>
          <a:xfrm>
            <a:off x="7210104" y="5548793"/>
            <a:ext cx="299622" cy="92333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1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86836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CODEC</a:t>
            </a:r>
            <a:r>
              <a:rPr lang="en-US" sz="3200" baseline="0" dirty="0" smtClean="0"/>
              <a:t> TEST - </a:t>
            </a:r>
            <a:r>
              <a:rPr lang="en-US" sz="3200" dirty="0" smtClean="0"/>
              <a:t>How</a:t>
            </a:r>
            <a:r>
              <a:rPr lang="en-US" sz="3200" baseline="0" dirty="0" smtClean="0"/>
              <a:t> does </a:t>
            </a:r>
            <a:r>
              <a:rPr lang="en-US" sz="3200" baseline="0" dirty="0" err="1" smtClean="0"/>
              <a:t>ProRes</a:t>
            </a:r>
            <a:r>
              <a:rPr lang="en-US" sz="3200" baseline="0" dirty="0" smtClean="0"/>
              <a:t> 422(HQ</a:t>
            </a:r>
            <a:r>
              <a:rPr lang="en-US" sz="3200" dirty="0"/>
              <a:t>) </a:t>
            </a:r>
            <a:r>
              <a:rPr lang="en-US" sz="3200" dirty="0" smtClean="0"/>
              <a:t>compare to </a:t>
            </a:r>
            <a:r>
              <a:rPr lang="en-US" sz="3200" dirty="0"/>
              <a:t>Uncompressed Images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91073" y="5763399"/>
            <a:ext cx="41779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</a:t>
            </a:r>
            <a:r>
              <a:rPr lang="en-US" dirty="0"/>
              <a:t>, </a:t>
            </a:r>
            <a:r>
              <a:rPr lang="en-US" dirty="0" smtClean="0"/>
              <a:t>700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</a:t>
            </a:r>
            <a:r>
              <a:rPr lang="en-US" dirty="0"/>
              <a:t>2000, </a:t>
            </a:r>
            <a:r>
              <a:rPr lang="en-US" dirty="0" smtClean="0"/>
              <a:t>Target 34 inches, 1920x 1080 P60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Test_57_1920_422(HQ)_White.tiff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3668" y="1284185"/>
            <a:ext cx="4343400" cy="440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76800" y="5763399"/>
            <a:ext cx="41779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</a:t>
            </a:r>
            <a:r>
              <a:rPr lang="en-US" dirty="0"/>
              <a:t>, </a:t>
            </a:r>
            <a:r>
              <a:rPr lang="en-US" dirty="0" smtClean="0"/>
              <a:t>700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</a:t>
            </a:r>
            <a:r>
              <a:rPr lang="en-US" dirty="0"/>
              <a:t>2000, </a:t>
            </a:r>
            <a:r>
              <a:rPr lang="en-US" dirty="0" smtClean="0"/>
              <a:t>Target 34 inches, 1920x 1080 P60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Test_57_1920_DPX444_White.tiff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6615" y="1284185"/>
            <a:ext cx="4400310" cy="440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31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86836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CODEC</a:t>
            </a:r>
            <a:r>
              <a:rPr lang="en-US" sz="3200" baseline="0" dirty="0" smtClean="0"/>
              <a:t> TEST - </a:t>
            </a:r>
            <a:r>
              <a:rPr lang="en-US" sz="3200" dirty="0" smtClean="0"/>
              <a:t>How</a:t>
            </a:r>
            <a:r>
              <a:rPr lang="en-US" sz="3200" baseline="0" dirty="0" smtClean="0"/>
              <a:t> does </a:t>
            </a:r>
            <a:r>
              <a:rPr lang="en-US" sz="3200" baseline="0" dirty="0" err="1" smtClean="0"/>
              <a:t>ProRes</a:t>
            </a:r>
            <a:r>
              <a:rPr lang="en-US" sz="3200" baseline="0" dirty="0" smtClean="0"/>
              <a:t> 422(HQ) compare to Uncompressed Images?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91073" y="5763399"/>
            <a:ext cx="41779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</a:t>
            </a:r>
            <a:r>
              <a:rPr lang="en-US" dirty="0"/>
              <a:t>, </a:t>
            </a:r>
            <a:r>
              <a:rPr lang="en-US" dirty="0" smtClean="0"/>
              <a:t>700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</a:t>
            </a:r>
            <a:r>
              <a:rPr lang="en-US" dirty="0"/>
              <a:t>2000, </a:t>
            </a:r>
            <a:r>
              <a:rPr lang="en-US" dirty="0" smtClean="0"/>
              <a:t>Target 34 inches, 1920x 1080 P60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Test_57_1920_422(HQ</a:t>
            </a:r>
            <a:r>
              <a:rPr lang="en-US" sz="1400" dirty="0" smtClean="0"/>
              <a:t>)_Red.tiff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763399"/>
            <a:ext cx="41779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</a:t>
            </a:r>
            <a:r>
              <a:rPr lang="en-US" dirty="0"/>
              <a:t>, </a:t>
            </a:r>
            <a:r>
              <a:rPr lang="en-US" dirty="0" smtClean="0"/>
              <a:t>700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</a:t>
            </a:r>
            <a:r>
              <a:rPr lang="en-US" dirty="0"/>
              <a:t>2000, </a:t>
            </a:r>
            <a:r>
              <a:rPr lang="en-US" dirty="0" smtClean="0"/>
              <a:t>Target 34 inches, 1920x 1080 P60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Test_57_1920_DPX444_Red.tiff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1073" y="1295400"/>
            <a:ext cx="4333327" cy="433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0986" y="1295400"/>
            <a:ext cx="4228687" cy="433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818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Sony F-5/SCL-P11X15 Lens: Test 6</a:t>
            </a:r>
            <a:br>
              <a:rPr lang="en-US" sz="3200" dirty="0" smtClean="0"/>
            </a:br>
            <a:r>
              <a:rPr lang="en-US" sz="3200" dirty="0" smtClean="0"/>
              <a:t>Spinning Disk - 1920 x 1080 60P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8" t="5096" r="12946" b="64304"/>
          <a:stretch/>
        </p:blipFill>
        <p:spPr bwMode="auto">
          <a:xfrm>
            <a:off x="4724400" y="1773283"/>
            <a:ext cx="4114800" cy="399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60" t="4556" r="13974" b="65743"/>
          <a:stretch/>
        </p:blipFill>
        <p:spPr bwMode="auto">
          <a:xfrm>
            <a:off x="533400" y="1773283"/>
            <a:ext cx="3997234" cy="399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2317" y="5911334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Apple </a:t>
            </a:r>
            <a:r>
              <a:rPr lang="en-US" dirty="0" err="1" smtClean="0"/>
              <a:t>ProRes</a:t>
            </a:r>
            <a:r>
              <a:rPr lang="en-US" dirty="0" smtClean="0"/>
              <a:t> 422 10 bit HQ (440 </a:t>
            </a:r>
            <a:r>
              <a:rPr lang="en-US" dirty="0" err="1" smtClean="0"/>
              <a:t>mbit</a:t>
            </a:r>
            <a:r>
              <a:rPr lang="en-US" dirty="0" smtClean="0"/>
              <a:t>/sec.)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72100" y="5911334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Sony XAVC</a:t>
            </a:r>
          </a:p>
          <a:p>
            <a:pPr algn="ctr"/>
            <a:r>
              <a:rPr lang="en-US" dirty="0" smtClean="0"/>
              <a:t>(223 </a:t>
            </a:r>
            <a:r>
              <a:rPr lang="en-US" dirty="0" err="1" smtClean="0"/>
              <a:t>mbit</a:t>
            </a:r>
            <a:r>
              <a:rPr lang="en-US" dirty="0" smtClean="0"/>
              <a:t>/sec.)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and Observations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err="1" smtClean="0"/>
              <a:t>ProRes</a:t>
            </a:r>
            <a:r>
              <a:rPr lang="en-US" sz="2800" dirty="0" smtClean="0"/>
              <a:t> de-interlaced the 1080i .tiff frame grabs.</a:t>
            </a:r>
          </a:p>
          <a:p>
            <a:r>
              <a:rPr lang="en-US" sz="2800" dirty="0" smtClean="0"/>
              <a:t>De-interlaced video looks surprisingly good compared to progressive scan.</a:t>
            </a:r>
          </a:p>
          <a:p>
            <a:pPr lvl="1"/>
            <a:r>
              <a:rPr lang="en-US" sz="2400" dirty="0" smtClean="0"/>
              <a:t>Quick time playback does NOT de-interlace.</a:t>
            </a:r>
          </a:p>
          <a:p>
            <a:r>
              <a:rPr lang="en-US" sz="2800" dirty="0" smtClean="0"/>
              <a:t>Ikegami has black adjustment issues on power-up boot. Suggest putting 100% filter in one position in filter wheel – would require camera control.</a:t>
            </a:r>
          </a:p>
          <a:p>
            <a:r>
              <a:rPr lang="en-US" sz="2800" dirty="0" smtClean="0"/>
              <a:t>Still need to test the F-5 with the Sony lens at 4K to make sure it will hold up.</a:t>
            </a:r>
          </a:p>
          <a:p>
            <a:r>
              <a:rPr lang="en-US" sz="2800" dirty="0" smtClean="0"/>
              <a:t>Shutter of 1/250 is needed to freeze motion of transect.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5679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131" y="1066800"/>
            <a:ext cx="4179139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Camera and Lens Size Comparison</a:t>
            </a:r>
            <a:br>
              <a:rPr lang="en-US" dirty="0" smtClean="0"/>
            </a:br>
            <a:r>
              <a:rPr lang="en-US" sz="3100" dirty="0" smtClean="0"/>
              <a:t>(dimensions in centimeters)</a:t>
            </a:r>
            <a:endParaRPr lang="en-US" sz="3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920204"/>
            <a:ext cx="4140371" cy="360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5703332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Sony F-5, SCL-P11X15 Lens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57150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Ikegami HDL-50/HS, Zeiss 5mm Lens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29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Estimated Cost Comparison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27061"/>
              </p:ext>
            </p:extLst>
          </p:nvPr>
        </p:nvGraphicFramePr>
        <p:xfrm>
          <a:off x="1524000" y="1524000"/>
          <a:ext cx="6324600" cy="3657598"/>
        </p:xfrm>
        <a:graphic>
          <a:graphicData uri="http://schemas.openxmlformats.org/drawingml/2006/table">
            <a:tbl>
              <a:tblPr/>
              <a:tblGrid>
                <a:gridCol w="2049170"/>
                <a:gridCol w="1998574"/>
                <a:gridCol w="2276856"/>
              </a:tblGrid>
              <a:tr h="6012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 Comparison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Sony F-5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Ikegami HDL50/HS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6012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Camera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$17,000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$28,630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2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Lens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$7,000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$9,100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2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Recorder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$3,995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$3,995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30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Memory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$2,590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$2,590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30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$30,585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$44,315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19600" y="542186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Budget is ~ $57,592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00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is</a:t>
            </a:r>
            <a:r>
              <a:rPr lang="en-US" baseline="0" dirty="0" smtClean="0"/>
              <a:t> the best camera for us?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533400" y="1447800"/>
            <a:ext cx="8229600" cy="5029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Ikegami HDL-50/HS 2/3” box camera Vs the Sony F-5 super 35 format </a:t>
            </a:r>
            <a:r>
              <a:rPr lang="en-US" sz="2800" baseline="0" dirty="0" smtClean="0"/>
              <a:t>camera.</a:t>
            </a:r>
          </a:p>
          <a:p>
            <a:pPr lvl="1"/>
            <a:r>
              <a:rPr lang="en-US" sz="2400" dirty="0" smtClean="0"/>
              <a:t>Box camera has a great picture but is limited to 1920 X 1080 60 frames per second.</a:t>
            </a:r>
          </a:p>
          <a:p>
            <a:pPr lvl="1"/>
            <a:r>
              <a:rPr lang="en-US" sz="2400" dirty="0" smtClean="0"/>
              <a:t>Box camera is the smallest and likely the easiest to integrate.</a:t>
            </a:r>
          </a:p>
          <a:p>
            <a:pPr lvl="1"/>
            <a:r>
              <a:rPr lang="en-US" sz="2400" dirty="0" smtClean="0"/>
              <a:t>F-5 Cine camera has 4K sensor and offers a migration path to higher resolution formats, 2K and 4K.</a:t>
            </a:r>
          </a:p>
          <a:p>
            <a:pPr lvl="2"/>
            <a:r>
              <a:rPr lang="en-US" sz="2000" dirty="0" smtClean="0"/>
              <a:t>Current recording limitation is 2048 X  1080 60 frames per second.</a:t>
            </a:r>
          </a:p>
          <a:p>
            <a:pPr lvl="2"/>
            <a:r>
              <a:rPr lang="en-US" sz="2000" dirty="0" smtClean="0"/>
              <a:t>AJA has recording hardware in development that supports 4K at 60 frames per second that may be available in the future.</a:t>
            </a:r>
          </a:p>
          <a:p>
            <a:pPr lvl="2"/>
            <a:r>
              <a:rPr lang="en-US" sz="2000" dirty="0" smtClean="0"/>
              <a:t>Sony F-5 can be upgraded to F-55 with 4K output for $12,000.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2165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Ikegmai</a:t>
            </a:r>
            <a:r>
              <a:rPr lang="en-US" dirty="0" smtClean="0"/>
              <a:t> 2/3” HDL-50HS camera is significantly better in resolution than the Sony HDCP1.</a:t>
            </a:r>
          </a:p>
          <a:p>
            <a:r>
              <a:rPr lang="en-US" dirty="0" smtClean="0"/>
              <a:t>The F-5 camera is about 2 stops slower when depth of field control is taken into account.</a:t>
            </a:r>
          </a:p>
          <a:p>
            <a:r>
              <a:rPr lang="en-US" dirty="0" smtClean="0"/>
              <a:t>The NEX-FS700U is about as fast as the 2/3” cameras and has good resolution but the color reproduction is poor.</a:t>
            </a:r>
          </a:p>
          <a:p>
            <a:r>
              <a:rPr lang="en-US" dirty="0" smtClean="0"/>
              <a:t>The Apple </a:t>
            </a:r>
            <a:r>
              <a:rPr lang="en-US" dirty="0" err="1" smtClean="0"/>
              <a:t>ProRes</a:t>
            </a:r>
            <a:r>
              <a:rPr lang="en-US" dirty="0" smtClean="0"/>
              <a:t> 422(HQ) CODEC is visually lossless.</a:t>
            </a:r>
          </a:p>
          <a:p>
            <a:r>
              <a:rPr lang="en-US" dirty="0" smtClean="0"/>
              <a:t>The </a:t>
            </a:r>
            <a:r>
              <a:rPr lang="en-US" dirty="0"/>
              <a:t>Ikegami </a:t>
            </a:r>
            <a:r>
              <a:rPr lang="en-US" dirty="0" smtClean="0"/>
              <a:t>HDL-50/HS would completely meet our present requirements.</a:t>
            </a:r>
          </a:p>
          <a:p>
            <a:r>
              <a:rPr lang="en-US" dirty="0" smtClean="0"/>
              <a:t>The Sony F-5 (or F-55) would allow possible future migration:</a:t>
            </a:r>
          </a:p>
          <a:p>
            <a:pPr lvl="1"/>
            <a:r>
              <a:rPr lang="en-US" dirty="0" smtClean="0"/>
              <a:t>To 4K imaging + $12k &amp; new recorder.</a:t>
            </a:r>
          </a:p>
          <a:p>
            <a:pPr lvl="1"/>
            <a:r>
              <a:rPr lang="en-US" dirty="0" smtClean="0"/>
              <a:t>To higher frame rates</a:t>
            </a:r>
          </a:p>
          <a:p>
            <a:r>
              <a:rPr lang="en-US" dirty="0" smtClean="0"/>
              <a:t>We have adequate illumination.</a:t>
            </a:r>
          </a:p>
          <a:p>
            <a:pPr lvl="1"/>
            <a:r>
              <a:rPr lang="en-US" dirty="0" smtClean="0"/>
              <a:t>Need ~ 1000 lux maximum</a:t>
            </a:r>
          </a:p>
          <a:p>
            <a:pPr lvl="1"/>
            <a:r>
              <a:rPr lang="en-US" dirty="0" smtClean="0"/>
              <a:t>4 lights measure at ~ 3500 – 5000 lux at 0.5 meters from dome.</a:t>
            </a:r>
          </a:p>
          <a:p>
            <a:r>
              <a:rPr lang="en-US" dirty="0" smtClean="0"/>
              <a:t>With AUV at 1 m/sec. shuttering at 1/250</a:t>
            </a:r>
            <a:r>
              <a:rPr lang="en-US" baseline="30000" dirty="0" smtClean="0"/>
              <a:t>th</a:t>
            </a:r>
            <a:r>
              <a:rPr lang="en-US" dirty="0" smtClean="0"/>
              <a:t> has about the spatial resolution of 240 FPS but not temporal resolution.</a:t>
            </a:r>
          </a:p>
          <a:p>
            <a:pPr lvl="1"/>
            <a:r>
              <a:rPr lang="en-US" dirty="0" smtClean="0"/>
              <a:t>Unfortunately we cannot currently record faster than 60 FPS.</a:t>
            </a:r>
          </a:p>
          <a:p>
            <a:pPr lvl="1"/>
            <a:r>
              <a:rPr lang="en-US" dirty="0" smtClean="0"/>
              <a:t>F5 can record internally at 180 FPS for 60 minutes using XAVC CODEC (our current requirement is 120 minutes).</a:t>
            </a:r>
          </a:p>
          <a:p>
            <a:r>
              <a:rPr lang="en-US" dirty="0" smtClean="0"/>
              <a:t>Surprisingly, de-interlaced 1080i 29.94 has similar temporal resolution to 1080P 60, although the spatial resolution is only half.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34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The Temporal Resolution of Progressive format Vs Interlaced format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11479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smtClean="0"/>
              <a:t>Example of 1920 x 1080i 29.97 frames per second (the current ROV video format)</a:t>
            </a:r>
          </a:p>
          <a:p>
            <a:pPr marL="0" indent="0" algn="ctr">
              <a:buNone/>
            </a:pPr>
            <a:r>
              <a:rPr lang="en-US" dirty="0" smtClean="0"/>
              <a:t>Vs</a:t>
            </a:r>
          </a:p>
          <a:p>
            <a:pPr algn="ctr"/>
            <a:r>
              <a:rPr lang="en-US" dirty="0" smtClean="0"/>
              <a:t>1920 x 1080 P60 progressively scanned 60 frames pre second as proposed for i2MAP</a:t>
            </a:r>
          </a:p>
          <a:p>
            <a:pPr algn="ctr"/>
            <a:endParaRPr lang="en-US" dirty="0" smtClean="0"/>
          </a:p>
          <a:p>
            <a:r>
              <a:rPr lang="en-US" dirty="0" smtClean="0"/>
              <a:t>Example of de-interlaced 1080i video showing the results of dropping the odd lines and interpolating.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27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Comparison of the current ROV standard of 1920x </a:t>
            </a:r>
            <a:r>
              <a:rPr lang="en-US" sz="2400" dirty="0"/>
              <a:t>1080i </a:t>
            </a:r>
            <a:r>
              <a:rPr lang="en-US" sz="2400" dirty="0" smtClean="0"/>
              <a:t>29.97 at simulated AUV Speed of 0.5 m/sec. and </a:t>
            </a:r>
            <a:r>
              <a:rPr lang="en-US" sz="2400" dirty="0"/>
              <a:t>1920x </a:t>
            </a:r>
            <a:r>
              <a:rPr lang="en-US" sz="2400" dirty="0" smtClean="0"/>
              <a:t>1080 P59.4 (Progressively Scanned)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(not 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170 lux, 1920x 1080 P60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: </a:t>
            </a:r>
            <a:r>
              <a:rPr lang="en-US" sz="1400" dirty="0" smtClean="0"/>
              <a:t>Test_74_White.tiff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3401" y="1423686"/>
            <a:ext cx="4051064" cy="406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8" y="1415970"/>
            <a:ext cx="4114800" cy="407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1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Camera Detail Resolution Comparison Locations</a:t>
            </a:r>
            <a:br>
              <a:rPr lang="en-US" sz="3600" dirty="0" smtClean="0"/>
            </a:br>
            <a:r>
              <a:rPr lang="en-US" sz="2000" dirty="0" smtClean="0"/>
              <a:t>Target Distance at “Sweet Spot” ~ 0.5 Meters From Dome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7" y="1466723"/>
            <a:ext cx="8780785" cy="4939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6405915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Sony F-5, SCL-P11X15 Lens, 400 lux, 70 IRE, Target 36 inches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37302" y="3474005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96200" y="1638558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36204" y="259126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Areas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934200" y="2286000"/>
            <a:ext cx="6858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953000" y="2960596"/>
            <a:ext cx="1295400" cy="6208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36004" y="4487106"/>
            <a:ext cx="815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Center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88490" y="2591264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Edge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3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Comparison of the current ROV standard of 1920x </a:t>
            </a:r>
            <a:r>
              <a:rPr lang="en-US" sz="2000" dirty="0"/>
              <a:t>1080i </a:t>
            </a:r>
            <a:r>
              <a:rPr lang="en-US" sz="2000" dirty="0" smtClean="0"/>
              <a:t>29.97 at simulated 0.5 m/sec. and the same image de-interlaced using Photoshop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(not 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1412" y="1295400"/>
            <a:ext cx="4195287" cy="421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46548" y="5516606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6364" y="1295400"/>
            <a:ext cx="4182258" cy="421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89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Comparison of the current ROV standard of 1920x </a:t>
            </a:r>
            <a:r>
              <a:rPr lang="en-US" sz="2000" dirty="0"/>
              <a:t>1080i </a:t>
            </a:r>
            <a:r>
              <a:rPr lang="en-US" sz="2000" dirty="0" smtClean="0"/>
              <a:t>29.97 at simulated 0.5 m/sec. De-Interlaced </a:t>
            </a:r>
            <a:r>
              <a:rPr lang="en-US" sz="2000" dirty="0"/>
              <a:t>and 1920x 1080 P59.4 (Progressively Scanned)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568" y="5516606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7384" y="1295400"/>
            <a:ext cx="4182258" cy="421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170 lux, 1920x 1080 P60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: </a:t>
            </a:r>
            <a:r>
              <a:rPr lang="en-US" sz="1400" dirty="0" smtClean="0"/>
              <a:t>Test_74_White.tiff</a:t>
            </a:r>
            <a:endParaRPr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7" y="1295400"/>
            <a:ext cx="4236531" cy="419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48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HDCP1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7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486399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B4 Mount Lens Winner Was Used for The Camera Test</a:t>
            </a:r>
          </a:p>
          <a:p>
            <a:pPr algn="ctr"/>
            <a:r>
              <a:rPr lang="en-US" sz="2400" dirty="0"/>
              <a:t>Zeiss 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611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NEX-FS700U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4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PL and B4 mount Lens Winners Were Used for The Camera Test</a:t>
            </a:r>
          </a:p>
          <a:p>
            <a:pPr algn="ctr"/>
            <a:r>
              <a:rPr lang="en-US" sz="2400" dirty="0"/>
              <a:t>Sony SCL-P11X15 </a:t>
            </a:r>
            <a:r>
              <a:rPr lang="en-US" sz="2400" dirty="0" smtClean="0"/>
              <a:t>Lens and Zeiss </a:t>
            </a:r>
            <a:r>
              <a:rPr lang="en-US" sz="2400" dirty="0"/>
              <a:t>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6037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F-5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0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PL and B4 mount Lens Winners Were Used for The Camera Test</a:t>
            </a:r>
          </a:p>
          <a:p>
            <a:pPr algn="ctr"/>
            <a:r>
              <a:rPr lang="en-US" sz="2400" dirty="0"/>
              <a:t>Sony SCL-P11X15 </a:t>
            </a:r>
            <a:r>
              <a:rPr lang="en-US" sz="2400" dirty="0" smtClean="0"/>
              <a:t>Lens and Zeiss </a:t>
            </a:r>
            <a:r>
              <a:rPr lang="en-US" sz="2400" dirty="0"/>
              <a:t>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9355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F-5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0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PL and B4 mount Lens Winners Were Used for The Camera Test</a:t>
            </a:r>
          </a:p>
          <a:p>
            <a:pPr algn="ctr"/>
            <a:r>
              <a:rPr lang="en-US" sz="2400" dirty="0"/>
              <a:t>Sony SCL-P11X15 </a:t>
            </a:r>
            <a:r>
              <a:rPr lang="en-US" sz="2400" dirty="0" smtClean="0"/>
              <a:t>Lens and Zeiss </a:t>
            </a:r>
            <a:r>
              <a:rPr lang="en-US" sz="2400" dirty="0"/>
              <a:t>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680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Finalist #1 Sony F-5 and Sony SCL-P11X15 Lens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405915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Sony F-5, SCL-P11X15 Lens, 400 lux, 70 IRE, Target 36 inches File: Test_13X.tiff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4699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37317</TotalTime>
  <Words>2280</Words>
  <Application>Microsoft Office PowerPoint</Application>
  <PresentationFormat>On-screen Show (4:3)</PresentationFormat>
  <Paragraphs>293</Paragraphs>
  <Slides>41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i2MAP Camera and Lens Testing</vt:lpstr>
      <vt:lpstr>Camera Test Setup</vt:lpstr>
      <vt:lpstr>Camera Test Work Flow</vt:lpstr>
      <vt:lpstr>Camera Detail Resolution Comparison Locations Target Distance at “Sweet Spot” ~ 0.5 Meters From Dome</vt:lpstr>
      <vt:lpstr>Camera Comparison Sony HDCP1 vs. Ikegami HDL50/HS</vt:lpstr>
      <vt:lpstr>Camera Comparison Sony NEX-FS700U vs. Ikegami HDL50/HS</vt:lpstr>
      <vt:lpstr>Camera Comparison Sony F-5 vs. Ikegami HDL50/HS</vt:lpstr>
      <vt:lpstr>Camera Comparison Sony F-5 vs. Ikegami HDL50/HS</vt:lpstr>
      <vt:lpstr>Finalist #1 Sony F-5 and Sony SCL-P11X15 Lens</vt:lpstr>
      <vt:lpstr>Finalist #2, Ikegami HDL-50/H and Zeiss Digi Prime T1,9/5mm Lens</vt:lpstr>
      <vt:lpstr>Sony F-5 vs. Ikegami HDL50/HS Center Resolution</vt:lpstr>
      <vt:lpstr>Sony F-5 vs. Ikegami HDL50/HS Edge Resolution</vt:lpstr>
      <vt:lpstr>Sony F-5 1920 X 1080 vs. Sony F-5 4096 X 2160 (4K) Center Resolution</vt:lpstr>
      <vt:lpstr>Sony F-5 1920 X 1080 vs. Sony F-5 4096 X 2160 (4K) Center Resolution - Detail</vt:lpstr>
      <vt:lpstr>Sony F-5 1920 X 1080 vs. Sony F-5 4096 X 2160 (4K) Edge Resolution</vt:lpstr>
      <vt:lpstr>Sony F-5 vs. Ikegami HDL50/HS Color Reproduction (4:2:2 Format)</vt:lpstr>
      <vt:lpstr>Distance Requirements for the Identification of Representative Organisms in the Camera Field-of View</vt:lpstr>
      <vt:lpstr>Test Showing the Sony F-5 and the Sony SCL-P11X15 Lens Meets the i2MAP Depth of Field Requirements (at F 5.6)</vt:lpstr>
      <vt:lpstr>Sony F-5 1920 X 1080 vs. Sony F-5 4096 X 2160 (4K) Resolution Example</vt:lpstr>
      <vt:lpstr>Sony F-5 1920 X 1080 vs. Sony F-5 4096 X 2160 (4K) Resolution Example 2A</vt:lpstr>
      <vt:lpstr>Sony F-5 1920 X 1080 vs. Sony F-5 4096 X 2160 (4K) Resolution Example 2B</vt:lpstr>
      <vt:lpstr>Sony F-5 1920 X 1080 vs. Sony F-5 4096 X 2160 (4K) Resolution Example 1</vt:lpstr>
      <vt:lpstr>Temporal Resolution Testing</vt:lpstr>
      <vt:lpstr>Translation of Vehicle Motion to Focal-Plane</vt:lpstr>
      <vt:lpstr>Temporal Resolution, Can We Get Good Image Quality at 1 Meter Per Second? Enter The Wheel of Death</vt:lpstr>
      <vt:lpstr>Comparison of Current (0.5 m/sec.) and Planned (1.0 m/sec.) Temporal Resolution at the 0.5 Meter from Dome “Sweet Spot”.</vt:lpstr>
      <vt:lpstr>The Effect of Camera Shutter at The Planned (1.0 m/sec.) AUV Velocity tested at the 0.5 Meter from Dome “Sweet Spot”.</vt:lpstr>
      <vt:lpstr>Additional Testing</vt:lpstr>
      <vt:lpstr>Is There a Significant Dis-Advantage in 4:2:2 Color Space vs 4:4:4?</vt:lpstr>
      <vt:lpstr>CODEC TEST - How does ProRes 422(HQ) compare to Uncompressed Images?</vt:lpstr>
      <vt:lpstr>CODEC TEST - How does ProRes 422(HQ) compare to Uncompressed Images?</vt:lpstr>
      <vt:lpstr>Sony F-5/SCL-P11X15 Lens: Test 6 Spinning Disk - 1920 x 1080 60P</vt:lpstr>
      <vt:lpstr>Issues and Observations</vt:lpstr>
      <vt:lpstr>Camera and Lens Size Comparison (dimensions in centimeters)</vt:lpstr>
      <vt:lpstr>Estimated Cost Comparison</vt:lpstr>
      <vt:lpstr>Which is the best camera for us?</vt:lpstr>
      <vt:lpstr>Preliminary Conclusions</vt:lpstr>
      <vt:lpstr>The Temporal Resolution of Progressive format Vs Interlaced format</vt:lpstr>
      <vt:lpstr>Comparison of the current ROV standard of 1920x 1080i 29.97 at simulated AUV Speed of 0.5 m/sec. and 1920x 1080 P59.4 (Progressively Scanned)</vt:lpstr>
      <vt:lpstr>Comparison of the current ROV standard of 1920x 1080i 29.97 at simulated 0.5 m/sec. and the same image de-interlaced using Photoshop</vt:lpstr>
      <vt:lpstr>Comparison of the current ROV standard of 1920x 1080i 29.97 at simulated 0.5 m/sec. De-Interlaced and 1920x 1080 P59.4 (Progressively Scanned)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Spinning Disk - 1920 x 1080 60P</dc:title>
  <dc:creator>chma</dc:creator>
  <cp:lastModifiedBy>chma</cp:lastModifiedBy>
  <cp:revision>263</cp:revision>
  <dcterms:created xsi:type="dcterms:W3CDTF">2014-06-25T00:17:14Z</dcterms:created>
  <dcterms:modified xsi:type="dcterms:W3CDTF">2014-08-18T21:09:12Z</dcterms:modified>
</cp:coreProperties>
</file>