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22" r:id="rId2"/>
    <p:sldId id="323" r:id="rId3"/>
    <p:sldId id="345" r:id="rId4"/>
    <p:sldId id="344" r:id="rId5"/>
    <p:sldId id="346" r:id="rId6"/>
    <p:sldId id="277" r:id="rId7"/>
    <p:sldId id="273" r:id="rId8"/>
    <p:sldId id="275" r:id="rId9"/>
    <p:sldId id="340" r:id="rId10"/>
    <p:sldId id="341" r:id="rId11"/>
    <p:sldId id="342" r:id="rId12"/>
    <p:sldId id="327" r:id="rId13"/>
    <p:sldId id="329" r:id="rId14"/>
    <p:sldId id="287" r:id="rId15"/>
    <p:sldId id="288" r:id="rId16"/>
    <p:sldId id="326" r:id="rId17"/>
    <p:sldId id="293" r:id="rId18"/>
    <p:sldId id="335" r:id="rId19"/>
    <p:sldId id="289" r:id="rId20"/>
    <p:sldId id="313" r:id="rId21"/>
    <p:sldId id="294" r:id="rId22"/>
    <p:sldId id="320" r:id="rId23"/>
    <p:sldId id="321" r:id="rId24"/>
    <p:sldId id="295" r:id="rId25"/>
    <p:sldId id="332" r:id="rId26"/>
    <p:sldId id="324" r:id="rId27"/>
    <p:sldId id="297" r:id="rId28"/>
    <p:sldId id="262" r:id="rId29"/>
    <p:sldId id="298" r:id="rId30"/>
    <p:sldId id="264" r:id="rId31"/>
    <p:sldId id="270" r:id="rId32"/>
    <p:sldId id="301" r:id="rId33"/>
    <p:sldId id="347" r:id="rId34"/>
    <p:sldId id="337" r:id="rId35"/>
    <p:sldId id="338" r:id="rId36"/>
    <p:sldId id="33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3" autoAdjust="0"/>
    <p:restoredTop sz="86381" autoAdjust="0"/>
  </p:normalViewPr>
  <p:slideViewPr>
    <p:cSldViewPr>
      <p:cViewPr>
        <p:scale>
          <a:sx n="66" d="100"/>
          <a:sy n="66" d="100"/>
        </p:scale>
        <p:origin x="-2064" y="-13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17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997312"/>
        <c:axId val="116863744"/>
      </c:barChart>
      <c:catAx>
        <c:axId val="115997312"/>
        <c:scaling>
          <c:orientation val="minMax"/>
        </c:scaling>
        <c:delete val="0"/>
        <c:axPos val="l"/>
        <c:majorTickMark val="out"/>
        <c:minorTickMark val="none"/>
        <c:tickLblPos val="nextTo"/>
        <c:crossAx val="116863744"/>
        <c:crossesAt val="0"/>
        <c:auto val="1"/>
        <c:lblAlgn val="ctr"/>
        <c:lblOffset val="100"/>
        <c:noMultiLvlLbl val="0"/>
      </c:catAx>
      <c:valAx>
        <c:axId val="116863744"/>
        <c:scaling>
          <c:orientation val="minMax"/>
          <c:max val="300"/>
          <c:min val="-5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crossAx val="115997312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BD54B-EBCA-4DC1-B3B3-BD20166883A4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D3104-5E9D-4D2C-B1BB-B0995B907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90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48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86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9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1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7/15/2014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© MBARI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47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6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8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8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8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2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8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5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microsoft.com/office/2007/relationships/hdphoto" Target="../media/hdphoto9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0.wdp"/><Relationship Id="rId5" Type="http://schemas.openxmlformats.org/officeDocument/2006/relationships/image" Target="../media/image39.png"/><Relationship Id="rId4" Type="http://schemas.microsoft.com/office/2007/relationships/hdphoto" Target="../media/hdphoto9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 smtClean="0"/>
              <a:t>i2MAP Camera and Lens Testing</a:t>
            </a:r>
            <a:endParaRPr lang="en-US" sz="5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Mark Chaffey</a:t>
            </a:r>
          </a:p>
          <a:p>
            <a:r>
              <a:rPr lang="en-US" dirty="0" smtClean="0"/>
              <a:t>MBARI</a:t>
            </a:r>
          </a:p>
          <a:p>
            <a:r>
              <a:rPr lang="en-US" dirty="0" smtClean="0"/>
              <a:t>chma@mbari.org</a:t>
            </a:r>
          </a:p>
          <a:p>
            <a:r>
              <a:rPr lang="en-US" dirty="0" smtClean="0"/>
              <a:t>July 13, 2014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34200" y="620543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© MBARI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2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NEX-FS700U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7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480060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5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Finalist #1 Sony F-5 and Sony SCL-P11X15 Lens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405915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 File: Test_13X.tiff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69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5557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Finalist #2, Ikegami HDL-50/H and Zeiss Digi Prime T1,9/5mm Lens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3246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Ikegami HDL50/HS, 5mm Lens, 140 lux, 80 IRE, Target 39 inches File: Test_77.tiff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57287"/>
            <a:ext cx="8915400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5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</a:t>
            </a:r>
            <a:r>
              <a:rPr lang="en-US" dirty="0" smtClean="0"/>
              <a:t>. Ikegami HDL50/HS</a:t>
            </a:r>
            <a:br>
              <a:rPr lang="en-US" dirty="0" smtClean="0"/>
            </a:br>
            <a:r>
              <a:rPr lang="en-US" sz="3600" dirty="0" smtClean="0"/>
              <a:t>Center Resolution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5867400"/>
            <a:ext cx="3733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t="7754" r="26290" b="11889"/>
          <a:stretch/>
        </p:blipFill>
        <p:spPr bwMode="auto">
          <a:xfrm>
            <a:off x="4557617" y="1551111"/>
            <a:ext cx="4557446" cy="420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4" t="7924" r="20751" b="10683"/>
          <a:stretch/>
        </p:blipFill>
        <p:spPr bwMode="auto">
          <a:xfrm>
            <a:off x="46472" y="1551110"/>
            <a:ext cx="4523122" cy="42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0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Edge </a:t>
            </a:r>
            <a:r>
              <a:rPr lang="en-US" sz="3600" dirty="0"/>
              <a:t>Resolution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5867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447800"/>
            <a:ext cx="4419600" cy="435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/>
          <a:stretch/>
        </p:blipFill>
        <p:spPr bwMode="auto">
          <a:xfrm>
            <a:off x="68766" y="1447799"/>
            <a:ext cx="4482013" cy="435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68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652700"/>
            <a:ext cx="4090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Lens, </a:t>
            </a:r>
            <a:r>
              <a:rPr lang="en-US" dirty="0" smtClean="0"/>
              <a:t>400 lux,</a:t>
            </a:r>
          </a:p>
          <a:p>
            <a:pPr algn="ctr"/>
            <a:r>
              <a:rPr lang="en-US" dirty="0" smtClean="0"/>
              <a:t>IE 800, Target 36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652700"/>
            <a:ext cx="39799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4" t="5240" r="24881" b="9772"/>
          <a:stretch/>
        </p:blipFill>
        <p:spPr bwMode="auto">
          <a:xfrm>
            <a:off x="304800" y="1443270"/>
            <a:ext cx="4242650" cy="411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274" y="1443271"/>
            <a:ext cx="4309794" cy="411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9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 - Detail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5908" y="1836516"/>
            <a:ext cx="3695108" cy="366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282" y="1849056"/>
            <a:ext cx="3659350" cy="365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Edge Resolution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35" y="1447801"/>
            <a:ext cx="4121690" cy="42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1447801"/>
            <a:ext cx="4132385" cy="420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4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Color Reproduction (4:2:2 Format)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7827" y="5806634"/>
            <a:ext cx="3951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Sony 11mm Lens, 400 lux, ISO 800, Target 36 inches, 1920x 1080 </a:t>
            </a:r>
            <a:r>
              <a:rPr lang="en-US" dirty="0" smtClean="0"/>
              <a:t>P60 (no color correction)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579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Ikegami HDL-50/HS, Zeiss 5mm Lens, 140 lux, 80 IRE, Target </a:t>
            </a:r>
            <a:r>
              <a:rPr lang="en-US" dirty="0"/>
              <a:t>38 </a:t>
            </a:r>
            <a:r>
              <a:rPr lang="en-US" dirty="0" smtClean="0"/>
              <a:t>inches</a:t>
            </a:r>
          </a:p>
          <a:p>
            <a:pPr algn="ctr"/>
            <a:r>
              <a:rPr lang="en-US" dirty="0" smtClean="0"/>
              <a:t>(</a:t>
            </a:r>
            <a:r>
              <a:rPr lang="en-US" dirty="0"/>
              <a:t>no color correction)</a:t>
            </a:r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652940"/>
            <a:ext cx="4083165" cy="3865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9" t="23423" r="44967" b="60589"/>
          <a:stretch/>
        </p:blipFill>
        <p:spPr>
          <a:xfrm>
            <a:off x="607827" y="1646573"/>
            <a:ext cx="3964958" cy="38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8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465512"/>
              </p:ext>
            </p:extLst>
          </p:nvPr>
        </p:nvGraphicFramePr>
        <p:xfrm>
          <a:off x="304800" y="1676399"/>
          <a:ext cx="8229600" cy="481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Distance Requirements for the Identification of Representative Organisms in the Camera Field-of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828800" y="1871192"/>
            <a:ext cx="2286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1873" y="5867400"/>
            <a:ext cx="0" cy="3424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5573" y="64770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Front of Camera Dome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7239000" y="1867382"/>
            <a:ext cx="10668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-5400000">
            <a:off x="1783773" y="6396990"/>
            <a:ext cx="76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43200" y="6384667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Measured First I.D. Distance (cm) </a:t>
            </a:r>
            <a:r>
              <a:rPr lang="en-US" sz="1100" dirty="0" smtClean="0"/>
              <a:t>(Rob Sherlock)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Species</a:t>
            </a:r>
            <a:endParaRPr lang="en-US" sz="1100" dirty="0"/>
          </a:p>
        </p:txBody>
      </p:sp>
      <p:sp>
        <p:nvSpPr>
          <p:cNvPr id="9" name="Left Brace 8"/>
          <p:cNvSpPr/>
          <p:nvPr/>
        </p:nvSpPr>
        <p:spPr>
          <a:xfrm rot="5400000">
            <a:off x="4419599" y="-914402"/>
            <a:ext cx="472788" cy="516601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05200" y="1111311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Required I.D. Distance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345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1371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Test Showing the Sony </a:t>
            </a:r>
            <a:r>
              <a:rPr lang="en-US" sz="3200" dirty="0"/>
              <a:t>F-5 and </a:t>
            </a:r>
            <a:r>
              <a:rPr lang="en-US" sz="3200" dirty="0" smtClean="0"/>
              <a:t>the Sony </a:t>
            </a:r>
            <a:r>
              <a:rPr lang="en-US" sz="3200" dirty="0"/>
              <a:t>SCL-P11X15 Lens </a:t>
            </a:r>
            <a:r>
              <a:rPr lang="en-US" sz="3200" dirty="0" smtClean="0"/>
              <a:t>Meets the i2MAP Depth </a:t>
            </a:r>
            <a:r>
              <a:rPr lang="en-US" sz="3200" dirty="0"/>
              <a:t>of </a:t>
            </a:r>
            <a:r>
              <a:rPr lang="en-US" sz="3200" dirty="0" smtClean="0"/>
              <a:t>Field Requirements (at </a:t>
            </a:r>
            <a:r>
              <a:rPr lang="en-US" sz="3200" i="1" dirty="0" smtClean="0"/>
              <a:t>F</a:t>
            </a:r>
            <a:r>
              <a:rPr lang="en-US" sz="3200" dirty="0" smtClean="0"/>
              <a:t> 5.6)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18 inches (10cm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Test_14.tiff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76799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113 inches (2.5m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Test_45.tiff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" y="2286000"/>
            <a:ext cx="44704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4600" y="5562600"/>
            <a:ext cx="4267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06" y="1457323"/>
            <a:ext cx="8077200" cy="410527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62200" y="2503396"/>
            <a:ext cx="914400" cy="9144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04611" y="210038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177898" y="2362200"/>
            <a:ext cx="708302" cy="2485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2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2A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17872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</a:t>
            </a:r>
            <a:r>
              <a:rPr lang="en-US" dirty="0"/>
              <a:t>P60 </a:t>
            </a:r>
            <a:r>
              <a:rPr lang="en-US" dirty="0" smtClean="0"/>
              <a:t>(Lightened 10%)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10" y="1295401"/>
            <a:ext cx="889298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5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2B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96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</a:t>
            </a:r>
          </a:p>
          <a:p>
            <a:pPr algn="ctr"/>
            <a:r>
              <a:rPr lang="en-US" dirty="0" smtClean="0"/>
              <a:t>4K P60 (Lightened 20%)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Test_53_4K444.tiff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48" y="1295400"/>
            <a:ext cx="90027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4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1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</a:t>
            </a:r>
          </a:p>
          <a:p>
            <a:pPr algn="ctr"/>
            <a:r>
              <a:rPr lang="en-US" dirty="0" smtClean="0"/>
              <a:t>IE 800, 1920x 1080 P60</a:t>
            </a:r>
          </a:p>
          <a:p>
            <a:pPr algn="ctr"/>
            <a:r>
              <a:rPr lang="en-US" dirty="0" smtClean="0"/>
              <a:t>(+20% brightness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Test_53_2K4444.tiff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69562" y="54864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2000, 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(+</a:t>
            </a:r>
            <a:r>
              <a:rPr lang="en-US" dirty="0"/>
              <a:t>20% brightness correction)</a:t>
            </a:r>
            <a:endParaRPr lang="en-US" dirty="0" smtClean="0"/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Test_53_4K4444.tiff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" y="1752599"/>
            <a:ext cx="4406524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752599"/>
            <a:ext cx="4346982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0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Resolution Testing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1"/>
            <a:ext cx="8229600" cy="2133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Rotating Test Target Reproduced Object Angular Velocities Simulating AUV Speeds of 0.55 and 1.0 meters per second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3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" y="1005839"/>
            <a:ext cx="6140360" cy="5416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Translation of Vehicle Motion to Focal-Plane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8575"/>
          <a:stretch/>
        </p:blipFill>
        <p:spPr>
          <a:xfrm>
            <a:off x="5658522" y="1082712"/>
            <a:ext cx="3352800" cy="2270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2842" y="3329493"/>
            <a:ext cx="2590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x_3p – focal plane to particle</a:t>
            </a:r>
          </a:p>
          <a:p>
            <a:r>
              <a:rPr lang="en-US" sz="1600" dirty="0" smtClean="0"/>
              <a:t>x_3t – focal plane to disk</a:t>
            </a:r>
          </a:p>
          <a:p>
            <a:r>
              <a:rPr lang="en-US" sz="1600" dirty="0" smtClean="0"/>
              <a:t>Eqn. 3 =&gt; 4 if they’re equal.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104889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0600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Point Star 7"/>
          <p:cNvSpPr/>
          <p:nvPr/>
        </p:nvSpPr>
        <p:spPr>
          <a:xfrm>
            <a:off x="5066789" y="5519642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762500" y="528337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67400" y="46716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2/3” Camera Distance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4225354"/>
            <a:ext cx="322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Super-35 Camera Distance</a:t>
            </a:r>
          </a:p>
          <a:p>
            <a:r>
              <a:rPr lang="en-US" sz="1400" dirty="0" smtClean="0"/>
              <a:t>(adjusted for 0.5 meters from dome front)</a:t>
            </a:r>
            <a:endParaRPr lang="en-US" sz="14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838700" y="4517741"/>
            <a:ext cx="876300" cy="4616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1"/>
          </p:cNvCxnSpPr>
          <p:nvPr/>
        </p:nvCxnSpPr>
        <p:spPr>
          <a:xfrm flipH="1">
            <a:off x="5142989" y="4825519"/>
            <a:ext cx="724411" cy="2036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6139" y="5016250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1.0 m/sec. = 11 RPM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986814" y="5311497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 m/sec. = 6 RPM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276850" y="5465385"/>
            <a:ext cx="669289" cy="54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1"/>
          </p:cNvCxnSpPr>
          <p:nvPr/>
        </p:nvCxnSpPr>
        <p:spPr>
          <a:xfrm flipH="1">
            <a:off x="4876800" y="5170139"/>
            <a:ext cx="1069339" cy="8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5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Temporal Resolution, Can We </a:t>
            </a:r>
            <a:r>
              <a:rPr lang="en-US" sz="2800" dirty="0"/>
              <a:t>G</a:t>
            </a:r>
            <a:r>
              <a:rPr lang="en-US" sz="2800" dirty="0" smtClean="0"/>
              <a:t>et </a:t>
            </a: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I</a:t>
            </a:r>
            <a:r>
              <a:rPr lang="en-US" sz="2800" dirty="0" smtClean="0"/>
              <a:t>mage </a:t>
            </a:r>
            <a:r>
              <a:rPr lang="en-US" sz="2800" dirty="0"/>
              <a:t>Q</a:t>
            </a:r>
            <a:r>
              <a:rPr lang="en-US" sz="2800" dirty="0" smtClean="0"/>
              <a:t>uality at 1 Meter </a:t>
            </a:r>
            <a:r>
              <a:rPr lang="en-US" sz="2800" dirty="0"/>
              <a:t>P</a:t>
            </a:r>
            <a:r>
              <a:rPr lang="en-US" sz="2800" dirty="0" smtClean="0"/>
              <a:t>er Second? Enter The Wheel of Death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004607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 100 lux, 1920x 1080i 30</a:t>
            </a:r>
          </a:p>
          <a:p>
            <a:pPr algn="ctr"/>
            <a:r>
              <a:rPr lang="en-US" dirty="0" smtClean="0"/>
              <a:t>Disk 6 RPM (~0.5 m/sec),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22" y="1500186"/>
            <a:ext cx="8001000" cy="45005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77000" y="1720798"/>
            <a:ext cx="1371600" cy="1365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13738" y="28158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Test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867400" y="2667000"/>
            <a:ext cx="574313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1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Current (0.5 m/sec.) and Planned (1.0 m/sec.) Temporal Resolution at the 0.5 Meter from Dome “Sweet Spot”.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110 lux, 1920x 1080i 30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11 RPM (~1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Test_76_White.tiff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9286" y="1497958"/>
            <a:ext cx="3962400" cy="393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2809" y="1479923"/>
            <a:ext cx="3908843" cy="395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81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Effect of Camera Shutter at The Planned (1.0 m/sec.) AUV Velocity tested at the 0.5 Meter from Dome “Sweet Spot”.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49853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800 lux, 1920x 1080 P60</a:t>
            </a:r>
          </a:p>
          <a:p>
            <a:pPr algn="ctr"/>
            <a:r>
              <a:rPr lang="en-US" dirty="0" smtClean="0"/>
              <a:t>Disk 11 RPM (~1 m/sec), Shutter 1/250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Test_68_White.tiff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56" t="3873" r="8362" b="9202"/>
          <a:stretch/>
        </p:blipFill>
        <p:spPr bwMode="auto">
          <a:xfrm>
            <a:off x="4701528" y="1375595"/>
            <a:ext cx="4114800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1375595"/>
            <a:ext cx="4013177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414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120 lux, 1920x 1080 P60</a:t>
            </a:r>
          </a:p>
          <a:p>
            <a:pPr algn="ctr"/>
            <a:r>
              <a:rPr lang="en-US" dirty="0" smtClean="0"/>
              <a:t>Disk 11 RPM (~1 m/sec), No Shutter </a:t>
            </a:r>
          </a:p>
          <a:p>
            <a:pPr algn="ctr"/>
            <a:r>
              <a:rPr lang="en-US" sz="1400" dirty="0" smtClean="0"/>
              <a:t>File: Test_66_White.tiff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Close Focus Test (~10cm from dome)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336931"/>
            <a:ext cx="7391401" cy="537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54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Camera Testing 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Camera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 smtClean="0"/>
              <a:t>Ikegmai</a:t>
            </a:r>
            <a:r>
              <a:rPr lang="en-US" dirty="0" smtClean="0"/>
              <a:t> 2/3” HDL-50HS camera is significantly better in resolution than the Sony HDCP1.</a:t>
            </a:r>
          </a:p>
          <a:p>
            <a:pPr lvl="1"/>
            <a:r>
              <a:rPr lang="en-US" dirty="0" smtClean="0"/>
              <a:t>The F-5 camera is about 2 stops slower when depth of field control is taken into account.</a:t>
            </a:r>
          </a:p>
          <a:p>
            <a:pPr lvl="1"/>
            <a:r>
              <a:rPr lang="en-US" dirty="0" smtClean="0"/>
              <a:t>The NEX-FS700U is about as fast as the 2/3” cameras and has good resolution but the color reproduction is poor</a:t>
            </a:r>
            <a:r>
              <a:rPr lang="en-US" dirty="0" smtClean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Shutter of 1/240 is needed to freeze the motion of 1 meter per second transect.</a:t>
            </a:r>
            <a:endParaRPr lang="en-US" sz="2800" dirty="0" smtClean="0">
              <a:effectLst/>
            </a:endParaRPr>
          </a:p>
          <a:p>
            <a:pPr lvl="1"/>
            <a:r>
              <a:rPr lang="en-US" dirty="0" smtClean="0"/>
              <a:t>Ikegami has black adjustment issues on power-up boot. Suggest putting 100% filter in one position in filter wheel – would require camera control.</a:t>
            </a:r>
          </a:p>
          <a:p>
            <a:pPr lvl="1" rtl="0" eaLnBrk="1" latinLnBrk="0" hangingPunct="1"/>
            <a:r>
              <a:rPr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Ikegami HDL-50/HS would completely meet our present requirements.</a:t>
            </a:r>
            <a:endParaRPr lang="en-US" sz="2800" dirty="0" smtClean="0">
              <a:effectLst/>
            </a:endParaRPr>
          </a:p>
          <a:p>
            <a:pPr lvl="1" rtl="0" eaLnBrk="1" latinLnBrk="0" hangingPunct="1"/>
            <a:r>
              <a:rPr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Sony F-5 (or F-55) would allow possible future migration:</a:t>
            </a:r>
            <a:endParaRPr lang="en-US" dirty="0" smtClean="0">
              <a:effectLst/>
            </a:endParaRPr>
          </a:p>
          <a:p>
            <a:pPr lvl="2" rtl="0" eaLnBrk="1" latinLnBrk="0" hangingPunct="1"/>
            <a:r>
              <a:rPr lang="en-US" sz="2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4K imaging + $12k &amp; new recorder.</a:t>
            </a:r>
            <a:endParaRPr lang="en-US" dirty="0" smtClean="0">
              <a:effectLst/>
            </a:endParaRPr>
          </a:p>
          <a:p>
            <a:pPr lvl="2" rtl="0" eaLnBrk="1" latinLnBrk="0" hangingPunct="1"/>
            <a:r>
              <a:rPr lang="en-US" sz="2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Possibly to higher frame rates.</a:t>
            </a:r>
          </a:p>
          <a:p>
            <a:pPr lvl="2" rtl="0" eaLnBrk="1" latinLnBrk="0" hangingPunct="1"/>
            <a:r>
              <a:rPr lang="en-US" sz="2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 need to test the F-5 with the Sony lens at 4K to make sure it will hold up.</a:t>
            </a:r>
          </a:p>
          <a:p>
            <a:pPr lvl="0"/>
            <a:r>
              <a:rPr lang="en-US" dirty="0" smtClean="0"/>
              <a:t>Video Recorder</a:t>
            </a:r>
            <a:endParaRPr lang="en-US" dirty="0" smtClean="0"/>
          </a:p>
          <a:p>
            <a:pPr lvl="1"/>
            <a:r>
              <a:rPr lang="en-US" dirty="0" smtClean="0"/>
              <a:t>The Apple </a:t>
            </a:r>
            <a:r>
              <a:rPr lang="en-US" dirty="0" err="1" smtClean="0"/>
              <a:t>ProRes</a:t>
            </a:r>
            <a:r>
              <a:rPr lang="en-US" dirty="0" smtClean="0"/>
              <a:t> 422(HQ) CODEC is visually lossless.</a:t>
            </a:r>
          </a:p>
          <a:p>
            <a:r>
              <a:rPr lang="en-US" dirty="0" smtClean="0"/>
              <a:t>We shoul</a:t>
            </a:r>
            <a:r>
              <a:rPr lang="en-US" dirty="0" smtClean="0"/>
              <a:t>d </a:t>
            </a:r>
            <a:r>
              <a:rPr lang="en-US" dirty="0" smtClean="0"/>
              <a:t>have </a:t>
            </a:r>
            <a:r>
              <a:rPr lang="en-US" dirty="0" smtClean="0"/>
              <a:t>adequate illumination.</a:t>
            </a:r>
          </a:p>
          <a:p>
            <a:pPr lvl="1"/>
            <a:r>
              <a:rPr lang="en-US" dirty="0" smtClean="0"/>
              <a:t>Need ~ </a:t>
            </a:r>
            <a:r>
              <a:rPr lang="en-US" dirty="0" smtClean="0"/>
              <a:t>3200 </a:t>
            </a:r>
            <a:r>
              <a:rPr lang="en-US" dirty="0" smtClean="0"/>
              <a:t>lux maximum</a:t>
            </a:r>
          </a:p>
          <a:p>
            <a:pPr lvl="1"/>
            <a:r>
              <a:rPr lang="en-US" dirty="0" smtClean="0"/>
              <a:t>4 lights measure at ~ 3500 – 5000 lux at 0.5 meters from dome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63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</a:t>
            </a:r>
            <a:r>
              <a:rPr lang="en-US" baseline="0" dirty="0" smtClean="0"/>
              <a:t> the best camera for us?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Ikegami HDL-50/HS 2/3” box </a:t>
            </a:r>
            <a:r>
              <a:rPr lang="en-US" sz="2800" dirty="0" smtClean="0"/>
              <a:t>camera</a:t>
            </a:r>
          </a:p>
          <a:p>
            <a:pPr lvl="1"/>
            <a:r>
              <a:rPr lang="en-US" sz="2000" dirty="0" smtClean="0"/>
              <a:t>Box </a:t>
            </a:r>
            <a:r>
              <a:rPr lang="en-US" sz="2000" dirty="0" smtClean="0"/>
              <a:t>camera has a great picture but is limited to 1920 X 1080 60 frames per second.</a:t>
            </a:r>
          </a:p>
          <a:p>
            <a:pPr lvl="1"/>
            <a:r>
              <a:rPr lang="en-US" sz="2400" dirty="0" smtClean="0"/>
              <a:t>Box camera is the smallest and </a:t>
            </a:r>
            <a:r>
              <a:rPr lang="en-US" sz="2400" dirty="0" smtClean="0"/>
              <a:t>would be </a:t>
            </a:r>
            <a:r>
              <a:rPr lang="en-US" sz="2400" dirty="0" smtClean="0"/>
              <a:t>the easiest to </a:t>
            </a:r>
            <a:r>
              <a:rPr lang="en-US" sz="2400" dirty="0" smtClean="0"/>
              <a:t>integrate – except for auto BB on boot-up.</a:t>
            </a:r>
            <a:endParaRPr lang="en-US" sz="2400" dirty="0" smtClean="0"/>
          </a:p>
          <a:p>
            <a:r>
              <a:rPr lang="en-US" sz="2800" dirty="0" smtClean="0"/>
              <a:t>Sony </a:t>
            </a:r>
            <a:r>
              <a:rPr lang="en-US" sz="2800" dirty="0"/>
              <a:t>F-5 super 35 format camera.</a:t>
            </a:r>
          </a:p>
          <a:p>
            <a:pPr lvl="1"/>
            <a:r>
              <a:rPr lang="en-US" sz="2400" dirty="0" smtClean="0"/>
              <a:t>F-5 </a:t>
            </a:r>
            <a:r>
              <a:rPr lang="en-US" sz="2400" dirty="0" smtClean="0"/>
              <a:t>Cine camera has 4K sensor and offers a migration path to higher resolution formats, 2K and 4K.</a:t>
            </a:r>
          </a:p>
          <a:p>
            <a:pPr lvl="2"/>
            <a:r>
              <a:rPr lang="en-US" sz="2000" dirty="0" smtClean="0"/>
              <a:t>Current recording limitation is 2048 X  1080 60 frames per second.</a:t>
            </a:r>
          </a:p>
          <a:p>
            <a:pPr lvl="2"/>
            <a:r>
              <a:rPr lang="en-US" sz="2000" dirty="0" smtClean="0"/>
              <a:t>AJA has recording hardware in development that supports 4K at 60 frames per second that may be available in the future.</a:t>
            </a:r>
          </a:p>
          <a:p>
            <a:pPr lvl="2"/>
            <a:r>
              <a:rPr lang="en-US" sz="2000" dirty="0" smtClean="0"/>
              <a:t>Sony F-5 can be upgraded to F-55 with 4K output for $12,000</a:t>
            </a:r>
            <a:r>
              <a:rPr lang="en-US" sz="2000" dirty="0" smtClean="0"/>
              <a:t>.</a:t>
            </a:r>
          </a:p>
          <a:p>
            <a:r>
              <a:rPr lang="en-US" sz="2800" dirty="0" smtClean="0"/>
              <a:t>Cost is very similar – Go with the F-5 (F-55).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165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Estimated </a:t>
            </a:r>
            <a:r>
              <a:rPr lang="en-US" dirty="0" smtClean="0"/>
              <a:t>Camera Cost </a:t>
            </a:r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58228" y="5181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Budget is ~ $57,592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57446"/>
            <a:ext cx="7377487" cy="3385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00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the current ROV standard of 1920x </a:t>
            </a:r>
            <a:r>
              <a:rPr lang="en-US" sz="2400" dirty="0"/>
              <a:t>1080i </a:t>
            </a:r>
            <a:r>
              <a:rPr lang="en-US" sz="2400" dirty="0" smtClean="0"/>
              <a:t>29.97 at simulated AUV Speed of 0.5 m/sec. and </a:t>
            </a:r>
            <a:r>
              <a:rPr lang="en-US" sz="2400" dirty="0"/>
              <a:t>1920x </a:t>
            </a:r>
            <a:r>
              <a:rPr lang="en-US" sz="2400" dirty="0" smtClean="0"/>
              <a:t>1080 P59.4 (Progressively Scanned)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1" y="1423686"/>
            <a:ext cx="4051064" cy="406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415970"/>
            <a:ext cx="4114800" cy="40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1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and the same image de-interlaced using Photoshop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1412" y="1295400"/>
            <a:ext cx="4195287" cy="421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654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636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89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De-Interlaced </a:t>
            </a:r>
            <a:r>
              <a:rPr lang="en-US" sz="2000" dirty="0"/>
              <a:t>and 1920x 1080 P59.4 (Progressively Scanned)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56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38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7" y="1295400"/>
            <a:ext cx="4236531" cy="419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48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Resolution Testing (~ 0.5 m from dome)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97142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7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Far Focus (~2.5m from dome)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44152"/>
            <a:ext cx="6502400" cy="561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7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</a:t>
            </a:r>
            <a:r>
              <a:rPr lang="en-US" baseline="0" dirty="0" smtClean="0"/>
              <a:t> Test Setup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6038"/>
            <a:ext cx="8229600" cy="1143000"/>
          </a:xfrm>
        </p:spPr>
        <p:txBody>
          <a:bodyPr/>
          <a:lstStyle/>
          <a:p>
            <a:r>
              <a:rPr lang="en-US" dirty="0" smtClean="0"/>
              <a:t>Camera Test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70254" y="1412930"/>
            <a:ext cx="1752600" cy="1110220"/>
            <a:chOff x="914400" y="2514600"/>
            <a:chExt cx="1752600" cy="970865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62773" y="2543460"/>
              <a:ext cx="1455854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</a:t>
              </a:r>
              <a:endParaRPr lang="en-US" sz="16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70254" y="2624097"/>
            <a:ext cx="1752600" cy="1355550"/>
            <a:chOff x="914400" y="2514600"/>
            <a:chExt cx="1752600" cy="97086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Rectangle 7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43000" y="2676867"/>
              <a:ext cx="1317192" cy="7549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XAVC Recording (F-5 only)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254" y="4143343"/>
            <a:ext cx="1777660" cy="2028857"/>
            <a:chOff x="914400" y="2514600"/>
            <a:chExt cx="1752600" cy="97086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43000" y="2727736"/>
              <a:ext cx="1295400" cy="5743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16 bit Raw Recording (F-5 only)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574" y="717538"/>
            <a:ext cx="1550761" cy="1888942"/>
            <a:chOff x="228599" y="1412930"/>
            <a:chExt cx="1550761" cy="1888942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0644" y="1611846"/>
              <a:ext cx="11087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CAMERAS</a:t>
              </a:r>
            </a:p>
            <a:p>
              <a:r>
                <a:rPr lang="en-US" sz="1400" dirty="0" smtClean="0"/>
                <a:t>Ikegami</a:t>
              </a:r>
            </a:p>
            <a:p>
              <a:r>
                <a:rPr lang="en-US" sz="1400" dirty="0" smtClean="0"/>
                <a:t>HDL 50/HS</a:t>
              </a:r>
            </a:p>
            <a:p>
              <a:r>
                <a:rPr lang="en-US" sz="1400" dirty="0" smtClean="0"/>
                <a:t>Sony</a:t>
              </a:r>
            </a:p>
            <a:p>
              <a:r>
                <a:rPr lang="en-US" sz="1400" dirty="0" smtClean="0"/>
                <a:t>HDCP1,</a:t>
              </a:r>
            </a:p>
            <a:p>
              <a:r>
                <a:rPr lang="en-US" sz="1400" dirty="0" smtClean="0"/>
                <a:t>NEX-FS700U</a:t>
              </a:r>
              <a:endParaRPr lang="en-US" sz="1400" dirty="0"/>
            </a:p>
          </p:txBody>
        </p:sp>
      </p:grp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1989254" y="1968041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9254" y="341901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989254" y="4633605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9254" y="1968041"/>
            <a:ext cx="0" cy="266556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778335" y="4633605"/>
            <a:ext cx="2109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7461962" y="2921287"/>
            <a:ext cx="1309092" cy="970865"/>
            <a:chOff x="914400" y="2514600"/>
            <a:chExt cx="1752600" cy="970865"/>
          </a:xfrm>
        </p:grpSpPr>
        <p:sp>
          <p:nvSpPr>
            <p:cNvPr id="30" name="Rectangle 2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4271" y="2618261"/>
              <a:ext cx="15811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Capture Still Frame in .tiff Format</a:t>
              </a:r>
              <a:endParaRPr lang="en-US" sz="14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73662" y="3128667"/>
            <a:ext cx="1143000" cy="617532"/>
            <a:chOff x="5029200" y="3632355"/>
            <a:chExt cx="1143000" cy="617532"/>
          </a:xfrm>
        </p:grpSpPr>
        <p:sp>
          <p:nvSpPr>
            <p:cNvPr id="32" name="Rectangle 3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422 HQ</a:t>
              </a:r>
              <a:endParaRPr lang="en-US" sz="11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582355" y="4780333"/>
            <a:ext cx="1143000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27854" y="4778291"/>
            <a:ext cx="992901" cy="588813"/>
            <a:chOff x="5029200" y="3632355"/>
            <a:chExt cx="1145655" cy="588813"/>
          </a:xfrm>
        </p:grpSpPr>
        <p:sp>
          <p:nvSpPr>
            <p:cNvPr id="42" name="Rectangle 4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3662" y="3986790"/>
            <a:ext cx="1143000" cy="617532"/>
            <a:chOff x="5029200" y="3632355"/>
            <a:chExt cx="1143000" cy="617532"/>
          </a:xfrm>
        </p:grpSpPr>
        <p:sp>
          <p:nvSpPr>
            <p:cNvPr id="45" name="Rectangle 44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4444</a:t>
              </a:r>
              <a:endParaRPr lang="en-US" sz="1100" dirty="0"/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4122854" y="3426454"/>
            <a:ext cx="406059" cy="196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147913" y="430703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147913" y="495194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3"/>
          </p:cNvCxnSpPr>
          <p:nvPr/>
        </p:nvCxnSpPr>
        <p:spPr>
          <a:xfrm flipV="1">
            <a:off x="5725355" y="5074739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122854" y="2119525"/>
            <a:ext cx="3276600" cy="100914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725355" y="3447542"/>
            <a:ext cx="1674099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733409" y="3655055"/>
            <a:ext cx="1666045" cy="64918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7020755" y="3892152"/>
            <a:ext cx="378699" cy="116081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135473" y="395867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2k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135473" y="459226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k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048109" y="3001297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122854" y="176953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22072" y="1226199"/>
            <a:ext cx="1981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Pixel Resolutions</a:t>
            </a:r>
          </a:p>
          <a:p>
            <a:r>
              <a:rPr lang="en-US" dirty="0" smtClean="0"/>
              <a:t>1.9k = 1920 x 1080</a:t>
            </a:r>
          </a:p>
          <a:p>
            <a:r>
              <a:rPr lang="en-US" dirty="0" smtClean="0"/>
              <a:t>2k = 2048 x 1080</a:t>
            </a:r>
          </a:p>
          <a:p>
            <a:r>
              <a:rPr lang="en-US" dirty="0" smtClean="0"/>
              <a:t>4k = 4096 x 2160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4575963" y="5675211"/>
            <a:ext cx="1143000" cy="588813"/>
            <a:chOff x="5029200" y="3632355"/>
            <a:chExt cx="1143000" cy="588813"/>
          </a:xfrm>
        </p:grpSpPr>
        <p:sp>
          <p:nvSpPr>
            <p:cNvPr id="53" name="Rectangle 52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21462" y="5673169"/>
            <a:ext cx="992901" cy="588813"/>
            <a:chOff x="5029200" y="3632355"/>
            <a:chExt cx="1145655" cy="588813"/>
          </a:xfrm>
        </p:grpSpPr>
        <p:sp>
          <p:nvSpPr>
            <p:cNvPr id="59" name="Rectangle 5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cxnSp>
        <p:nvCxnSpPr>
          <p:cNvPr id="62" name="Straight Arrow Connector 61"/>
          <p:cNvCxnSpPr/>
          <p:nvPr/>
        </p:nvCxnSpPr>
        <p:spPr>
          <a:xfrm>
            <a:off x="4153155" y="594750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3" idx="3"/>
          </p:cNvCxnSpPr>
          <p:nvPr/>
        </p:nvCxnSpPr>
        <p:spPr>
          <a:xfrm flipV="1">
            <a:off x="5718963" y="5969617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073807" y="5521300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020755" y="3979647"/>
            <a:ext cx="599245" cy="199324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98752" y="1677489"/>
            <a:ext cx="57150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256559" y="3659851"/>
            <a:ext cx="1550761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1029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</a:t>
              </a:r>
              <a:endParaRPr lang="en-US" sz="1400" dirty="0"/>
            </a:p>
          </p:txBody>
        </p:sp>
      </p:grpSp>
      <p:sp>
        <p:nvSpPr>
          <p:cNvPr id="24" name="&quot;No&quot; Symbol 23"/>
          <p:cNvSpPr/>
          <p:nvPr/>
        </p:nvSpPr>
        <p:spPr>
          <a:xfrm>
            <a:off x="4703462" y="2928976"/>
            <a:ext cx="921944" cy="930608"/>
          </a:xfrm>
          <a:prstGeom prst="noSmoking">
            <a:avLst>
              <a:gd name="adj" fmla="val 5981"/>
            </a:avLst>
          </a:prstGeom>
          <a:solidFill>
            <a:srgbClr val="FF0000">
              <a:alpha val="50000"/>
            </a:srgbClr>
          </a:solidFill>
          <a:ln w="6350"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9454" y="5548793"/>
            <a:ext cx="1400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CODEC Comparison Reference</a:t>
            </a:r>
            <a:endParaRPr lang="en-US" dirty="0"/>
          </a:p>
        </p:txBody>
      </p:sp>
      <p:sp>
        <p:nvSpPr>
          <p:cNvPr id="27" name="Left Brace 26"/>
          <p:cNvSpPr/>
          <p:nvPr/>
        </p:nvSpPr>
        <p:spPr>
          <a:xfrm>
            <a:off x="7210104" y="5548793"/>
            <a:ext cx="299622" cy="9233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1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Camera Detail Resolution Comparison Locations</a:t>
            </a:r>
            <a:br>
              <a:rPr lang="en-US" sz="3600" dirty="0" smtClean="0"/>
            </a:br>
            <a:r>
              <a:rPr lang="en-US" sz="2000" dirty="0" smtClean="0"/>
              <a:t>Target Distance at “Sweet Spot” ~ 0.5 Meters From Dome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1466723"/>
            <a:ext cx="8780785" cy="4939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6405915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37302" y="347400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6200" y="163855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6204" y="259126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934200" y="2286000"/>
            <a:ext cx="685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953000" y="2960596"/>
            <a:ext cx="1295400" cy="6208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36004" y="4487106"/>
            <a:ext cx="81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88490" y="25912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Edge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HDCP1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7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486399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B4 Mount Lens Winner Was Used for The Camera Test</a:t>
            </a:r>
          </a:p>
          <a:p>
            <a:pPr algn="ctr"/>
            <a:r>
              <a:rPr lang="en-US" sz="2400" dirty="0"/>
              <a:t>Zeiss 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1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37404</TotalTime>
  <Words>1824</Words>
  <Application>Microsoft Office PowerPoint</Application>
  <PresentationFormat>On-screen Show (4:3)</PresentationFormat>
  <Paragraphs>224</Paragraphs>
  <Slides>36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i2MAP Camera and Lens Testing</vt:lpstr>
      <vt:lpstr>Distance Requirements for the Identification of Representative Organisms in the Camera Field-of View</vt:lpstr>
      <vt:lpstr>Close Focus Test (~10cm from dome)</vt:lpstr>
      <vt:lpstr>Resolution Testing (~ 0.5 m from dome)</vt:lpstr>
      <vt:lpstr>Far Focus (~2.5m from dome)</vt:lpstr>
      <vt:lpstr>Camera Test Setup</vt:lpstr>
      <vt:lpstr>Camera Test Work Flow</vt:lpstr>
      <vt:lpstr>Camera Detail Resolution Comparison Locations Target Distance at “Sweet Spot” ~ 0.5 Meters From Dome</vt:lpstr>
      <vt:lpstr>Camera Comparison Sony HDCP1 vs. Ikegami HDL50/HS</vt:lpstr>
      <vt:lpstr>Camera Comparison Sony NEX-FS700U vs. Ikegami HDL50/HS</vt:lpstr>
      <vt:lpstr>Camera Comparison Sony F-5 vs. Ikegami HDL50/HS</vt:lpstr>
      <vt:lpstr>Finalist #1 Sony F-5 and Sony SCL-P11X15 Lens</vt:lpstr>
      <vt:lpstr>Finalist #2, Ikegami HDL-50/H and Zeiss Digi Prime T1,9/5mm Lens</vt:lpstr>
      <vt:lpstr>Sony F-5 vs. Ikegami HDL50/HS Center Resolution</vt:lpstr>
      <vt:lpstr>Sony F-5 vs. Ikegami HDL50/HS Edge Resolution</vt:lpstr>
      <vt:lpstr>Sony F-5 1920 X 1080 vs. Sony F-5 4096 X 2160 (4K) Center Resolution</vt:lpstr>
      <vt:lpstr>Sony F-5 1920 X 1080 vs. Sony F-5 4096 X 2160 (4K) Center Resolution - Detail</vt:lpstr>
      <vt:lpstr>Sony F-5 1920 X 1080 vs. Sony F-5 4096 X 2160 (4K) Edge Resolution</vt:lpstr>
      <vt:lpstr>Sony F-5 vs. Ikegami HDL50/HS Color Reproduction (4:2:2 Format)</vt:lpstr>
      <vt:lpstr>Test Showing the Sony F-5 and the Sony SCL-P11X15 Lens Meets the i2MAP Depth of Field Requirements (at F 5.6)</vt:lpstr>
      <vt:lpstr>Sony F-5 1920 X 1080 vs. Sony F-5 4096 X 2160 (4K) Resolution Example</vt:lpstr>
      <vt:lpstr>Sony F-5 1920 X 1080 vs. Sony F-5 4096 X 2160 (4K) Resolution Example 2A</vt:lpstr>
      <vt:lpstr>Sony F-5 1920 X 1080 vs. Sony F-5 4096 X 2160 (4K) Resolution Example 2B</vt:lpstr>
      <vt:lpstr>Sony F-5 1920 X 1080 vs. Sony F-5 4096 X 2160 (4K) Resolution Example 1</vt:lpstr>
      <vt:lpstr>Temporal Resolution Testing</vt:lpstr>
      <vt:lpstr>Translation of Vehicle Motion to Focal-Plane</vt:lpstr>
      <vt:lpstr>Temporal Resolution, Can We Get Good Image Quality at 1 Meter Per Second? Enter The Wheel of Death</vt:lpstr>
      <vt:lpstr>Comparison of Current (0.5 m/sec.) and Planned (1.0 m/sec.) Temporal Resolution at the 0.5 Meter from Dome “Sweet Spot”.</vt:lpstr>
      <vt:lpstr>The Effect of Camera Shutter at The Planned (1.0 m/sec.) AUV Velocity tested at the 0.5 Meter from Dome “Sweet Spot”.</vt:lpstr>
      <vt:lpstr>Camera Testing Conclusions</vt:lpstr>
      <vt:lpstr>Which is the best camera for us?</vt:lpstr>
      <vt:lpstr>Estimated Camera Cost Comparison</vt:lpstr>
      <vt:lpstr>Extra Slides</vt:lpstr>
      <vt:lpstr>Comparison of the current ROV standard of 1920x 1080i 29.97 at simulated AUV Speed of 0.5 m/sec. and 1920x 1080 P59.4 (Progressively Scanned)</vt:lpstr>
      <vt:lpstr>Comparison of the current ROV standard of 1920x 1080i 29.97 at simulated 0.5 m/sec. and the same image de-interlaced using Photoshop</vt:lpstr>
      <vt:lpstr>Comparison of the current ROV standard of 1920x 1080i 29.97 at simulated 0.5 m/sec. De-Interlaced and 1920x 1080 P59.4 (Progressively Scanned)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Spinning Disk - 1920 x 1080 60P</dc:title>
  <dc:creator>chma</dc:creator>
  <cp:lastModifiedBy>chma</cp:lastModifiedBy>
  <cp:revision>284</cp:revision>
  <dcterms:created xsi:type="dcterms:W3CDTF">2014-06-25T00:17:14Z</dcterms:created>
  <dcterms:modified xsi:type="dcterms:W3CDTF">2014-08-18T22:40:06Z</dcterms:modified>
</cp:coreProperties>
</file>