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6" r:id="rId2"/>
    <p:sldId id="267" r:id="rId3"/>
    <p:sldId id="279" r:id="rId4"/>
    <p:sldId id="268" r:id="rId5"/>
    <p:sldId id="270" r:id="rId6"/>
    <p:sldId id="277" r:id="rId7"/>
    <p:sldId id="271" r:id="rId8"/>
    <p:sldId id="272" r:id="rId9"/>
    <p:sldId id="273" r:id="rId10"/>
    <p:sldId id="269" r:id="rId11"/>
    <p:sldId id="274" r:id="rId12"/>
    <p:sldId id="278" r:id="rId13"/>
    <p:sldId id="275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77" y="-2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tlas.shore.mbari.org\ProjectLibrary\901209%20i2MAP\RequirementsDocs\TransectIdentificationDist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Calculated First I.D. Distance (cm)</c:v>
                </c:pt>
              </c:strCache>
            </c:strRef>
          </c:tx>
          <c:invertIfNegative val="0"/>
          <c:cat>
            <c:strRef>
              <c:f>Sheet1!$A$2:$A$28</c:f>
              <c:strCache>
                <c:ptCount val="27"/>
                <c:pt idx="0">
                  <c:v>Aegina</c:v>
                </c:pt>
                <c:pt idx="1">
                  <c:v>Aegina citrea</c:v>
                </c:pt>
                <c:pt idx="2">
                  <c:v>Apolemia</c:v>
                </c:pt>
                <c:pt idx="3">
                  <c:v>Atolla</c:v>
                </c:pt>
                <c:pt idx="4">
                  <c:v>Atolla wyvillei</c:v>
                </c:pt>
                <c:pt idx="5">
                  <c:v>Bargmannia elongata</c:v>
                </c:pt>
                <c:pt idx="6">
                  <c:v>Beroe</c:v>
                </c:pt>
                <c:pt idx="7">
                  <c:v>Chuniphyes</c:v>
                </c:pt>
                <c:pt idx="8">
                  <c:v>Clione</c:v>
                </c:pt>
                <c:pt idx="9">
                  <c:v>Doliolula</c:v>
                </c:pt>
                <c:pt idx="10">
                  <c:v>Forskalia</c:v>
                </c:pt>
                <c:pt idx="11">
                  <c:v>Gigantocypris</c:v>
                </c:pt>
                <c:pt idx="12">
                  <c:v>Hastigerinella digitata</c:v>
                </c:pt>
                <c:pt idx="13">
                  <c:v>Kephyes ovata</c:v>
                </c:pt>
                <c:pt idx="14">
                  <c:v>Lampocteis cruentiventer</c:v>
                </c:pt>
                <c:pt idx="15">
                  <c:v>Melanostigma pammelas</c:v>
                </c:pt>
                <c:pt idx="16">
                  <c:v>Mysidae</c:v>
                </c:pt>
                <c:pt idx="17">
                  <c:v>Nanomia bijuga</c:v>
                </c:pt>
                <c:pt idx="18">
                  <c:v>Pasiphaeidae</c:v>
                </c:pt>
                <c:pt idx="19">
                  <c:v>Periphylla</c:v>
                </c:pt>
                <c:pt idx="20">
                  <c:v>Periphylla periphylla</c:v>
                </c:pt>
                <c:pt idx="21">
                  <c:v>Poeobius meseres</c:v>
                </c:pt>
                <c:pt idx="22">
                  <c:v>Pseudothecosomata</c:v>
                </c:pt>
                <c:pt idx="23">
                  <c:v>Salpa</c:v>
                </c:pt>
                <c:pt idx="24">
                  <c:v>Salpa fusiformis</c:v>
                </c:pt>
                <c:pt idx="25">
                  <c:v>Solmissus</c:v>
                </c:pt>
                <c:pt idx="26">
                  <c:v>Solmundella bitentaculata</c:v>
                </c:pt>
              </c:strCache>
            </c:strRef>
          </c:cat>
          <c:val>
            <c:numRef>
              <c:f>Sheet1!$C$2:$C$28</c:f>
              <c:numCache>
                <c:formatCode>General</c:formatCode>
                <c:ptCount val="27"/>
                <c:pt idx="0">
                  <c:v>183.3</c:v>
                </c:pt>
                <c:pt idx="1">
                  <c:v>220</c:v>
                </c:pt>
                <c:pt idx="2">
                  <c:v>275</c:v>
                </c:pt>
                <c:pt idx="3">
                  <c:v>110</c:v>
                </c:pt>
                <c:pt idx="4">
                  <c:v>165</c:v>
                </c:pt>
                <c:pt idx="5">
                  <c:v>165</c:v>
                </c:pt>
                <c:pt idx="6">
                  <c:v>165</c:v>
                </c:pt>
                <c:pt idx="7">
                  <c:v>137.5</c:v>
                </c:pt>
                <c:pt idx="8">
                  <c:v>110</c:v>
                </c:pt>
                <c:pt idx="9">
                  <c:v>110</c:v>
                </c:pt>
                <c:pt idx="10">
                  <c:v>165</c:v>
                </c:pt>
                <c:pt idx="11">
                  <c:v>110</c:v>
                </c:pt>
                <c:pt idx="12">
                  <c:v>100.8</c:v>
                </c:pt>
                <c:pt idx="13">
                  <c:v>110</c:v>
                </c:pt>
                <c:pt idx="14">
                  <c:v>110</c:v>
                </c:pt>
                <c:pt idx="15">
                  <c:v>165</c:v>
                </c:pt>
                <c:pt idx="16">
                  <c:v>110</c:v>
                </c:pt>
                <c:pt idx="17">
                  <c:v>187</c:v>
                </c:pt>
                <c:pt idx="18">
                  <c:v>220</c:v>
                </c:pt>
                <c:pt idx="19">
                  <c:v>165</c:v>
                </c:pt>
                <c:pt idx="20">
                  <c:v>165</c:v>
                </c:pt>
                <c:pt idx="21">
                  <c:v>180</c:v>
                </c:pt>
                <c:pt idx="22">
                  <c:v>110</c:v>
                </c:pt>
                <c:pt idx="23">
                  <c:v>220</c:v>
                </c:pt>
                <c:pt idx="24">
                  <c:v>165</c:v>
                </c:pt>
                <c:pt idx="25">
                  <c:v>192.5</c:v>
                </c:pt>
                <c:pt idx="26">
                  <c:v>137.5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395136"/>
        <c:axId val="95036544"/>
      </c:barChart>
      <c:catAx>
        <c:axId val="88395136"/>
        <c:scaling>
          <c:orientation val="minMax"/>
        </c:scaling>
        <c:delete val="0"/>
        <c:axPos val="l"/>
        <c:majorTickMark val="out"/>
        <c:minorTickMark val="none"/>
        <c:tickLblPos val="nextTo"/>
        <c:crossAx val="95036544"/>
        <c:crossesAt val="0"/>
        <c:auto val="1"/>
        <c:lblAlgn val="ctr"/>
        <c:lblOffset val="100"/>
        <c:noMultiLvlLbl val="0"/>
      </c:catAx>
      <c:valAx>
        <c:axId val="95036544"/>
        <c:scaling>
          <c:orientation val="minMax"/>
          <c:max val="300"/>
          <c:min val="-50"/>
        </c:scaling>
        <c:delete val="0"/>
        <c:axPos val="b"/>
        <c:majorGridlines/>
        <c:numFmt formatCode="General" sourceLinked="1"/>
        <c:majorTickMark val="out"/>
        <c:minorTickMark val="out"/>
        <c:tickLblPos val="nextTo"/>
        <c:crossAx val="88395136"/>
        <c:crosses val="autoZero"/>
        <c:crossBetween val="between"/>
        <c:majorUnit val="50"/>
        <c:minorUnit val="1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0.18519</cdr:x>
      <cdr:y>0.9852</cdr:y>
    </cdr:from>
    <cdr:to>
      <cdr:x>0.18519</cdr:x>
      <cdr:y>0.9852</cdr:y>
    </cdr:to>
    <cdr:cxnSp macro="">
      <cdr:nvCxnSpPr>
        <cdr:cNvPr id="2" name="Straight Arrow Connector 1"/>
        <cdr:cNvCxnSpPr>
          <a:stCxn xmlns:a="http://schemas.openxmlformats.org/drawingml/2006/main" id="12" idx="0"/>
        </cdr:cNvCxnSpPr>
      </cdr:nvCxnSpPr>
      <cdr:spPr>
        <a:xfrm xmlns:a="http://schemas.openxmlformats.org/drawingml/2006/main">
          <a:off x="1524000" y="5066910"/>
          <a:ext cx="0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CDFA6-5E34-4706-B400-4E84F999F671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13B1C-AED9-4DB4-A3BD-64F5581B6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52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EF75-EDF3-4885-9428-42673D7566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1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3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8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3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2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2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8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9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6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1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9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6F0E0-8C0A-4E94-9DCF-2A0DE0BA7453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05BDD-A34E-47B9-8C11-200D7D47D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00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dirty="0" smtClean="0"/>
              <a:t>i2MAP Camera and Lens Testing – Summary of Sony 11mm Results</a:t>
            </a:r>
            <a:endParaRPr lang="en-US" sz="5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Mark Chaffey</a:t>
            </a:r>
          </a:p>
          <a:p>
            <a:r>
              <a:rPr lang="en-US" dirty="0" smtClean="0"/>
              <a:t>MBARI</a:t>
            </a:r>
          </a:p>
          <a:p>
            <a:r>
              <a:rPr lang="en-US" dirty="0" smtClean="0"/>
              <a:t>chma@mbari.org</a:t>
            </a:r>
          </a:p>
          <a:p>
            <a:r>
              <a:rPr lang="en-US" dirty="0" smtClean="0"/>
              <a:t>August 6, 2014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934200" y="620543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© MBARI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14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7627606"/>
              </p:ext>
            </p:extLst>
          </p:nvPr>
        </p:nvGraphicFramePr>
        <p:xfrm>
          <a:off x="304800" y="1676399"/>
          <a:ext cx="8229600" cy="481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2800" dirty="0" smtClean="0"/>
              <a:t>Distance (DOF) Requirements for the Identification of Representative Organisms in the Camera Field-of View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828800" y="1871192"/>
            <a:ext cx="2286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821873" y="5867400"/>
            <a:ext cx="0" cy="34241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5573" y="64770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Front of Camera Dome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7239000" y="1867382"/>
            <a:ext cx="1066800" cy="4304818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-5400000">
            <a:off x="1783773" y="6396990"/>
            <a:ext cx="76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43200" y="6384667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Measured First I.D. Distance (cm) </a:t>
            </a:r>
            <a:r>
              <a:rPr lang="en-US" sz="1100" dirty="0" smtClean="0"/>
              <a:t>(Rob Sherlock)</a:t>
            </a:r>
            <a:endParaRPr 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1371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Species</a:t>
            </a:r>
            <a:endParaRPr lang="en-US" sz="1100" dirty="0"/>
          </a:p>
        </p:txBody>
      </p:sp>
      <p:sp>
        <p:nvSpPr>
          <p:cNvPr id="9" name="Left Brace 8"/>
          <p:cNvSpPr/>
          <p:nvPr/>
        </p:nvSpPr>
        <p:spPr>
          <a:xfrm rot="5400000">
            <a:off x="4419599" y="-914402"/>
            <a:ext cx="472788" cy="5166015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667000" y="1111311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Required I.D. Distance (Required Depth-of-Field)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72387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1371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Test Showing the Sony </a:t>
            </a:r>
            <a:r>
              <a:rPr lang="en-US" sz="3200" dirty="0"/>
              <a:t>F-5 and </a:t>
            </a:r>
            <a:r>
              <a:rPr lang="en-US" sz="3200" dirty="0" smtClean="0"/>
              <a:t>the Sony </a:t>
            </a:r>
            <a:r>
              <a:rPr lang="en-US" sz="3200" dirty="0"/>
              <a:t>SCL-P11X15 Lens </a:t>
            </a:r>
            <a:r>
              <a:rPr lang="en-US" sz="3200" dirty="0" smtClean="0"/>
              <a:t>Meets the i2MAP Depth </a:t>
            </a:r>
            <a:r>
              <a:rPr lang="en-US" sz="3200" dirty="0"/>
              <a:t>of </a:t>
            </a:r>
            <a:r>
              <a:rPr lang="en-US" sz="3200" dirty="0" smtClean="0"/>
              <a:t>Field Requirements (at </a:t>
            </a:r>
            <a:r>
              <a:rPr lang="en-US" sz="3200" i="1" dirty="0" smtClean="0"/>
              <a:t>F</a:t>
            </a:r>
            <a:r>
              <a:rPr lang="en-US" sz="3200" dirty="0" smtClean="0"/>
              <a:t> 5.6)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18 inches (10cm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Test_14.tiff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76799" y="5029200"/>
            <a:ext cx="403257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 smtClean="0"/>
              <a:t>Sony F-5</a:t>
            </a:r>
            <a:r>
              <a:rPr lang="en-US" dirty="0"/>
              <a:t>, Sony SCL-P11X15 </a:t>
            </a:r>
            <a:r>
              <a:rPr lang="en-US" dirty="0" smtClean="0"/>
              <a:t>lens set to 11mm, 560 lux, 75 IRE, Target 113 inches (2.5m from dome equiv.), </a:t>
            </a:r>
            <a:r>
              <a:rPr lang="en-US" i="1" dirty="0" smtClean="0"/>
              <a:t>F</a:t>
            </a:r>
            <a:r>
              <a:rPr lang="en-US" dirty="0" smtClean="0"/>
              <a:t> 5.6, focus distance 31.5 inches</a:t>
            </a:r>
          </a:p>
          <a:p>
            <a:pPr lvl="0"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Test_45.tiff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5" y="2286000"/>
            <a:ext cx="4470400" cy="251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0"/>
            <a:ext cx="4470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7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4k  Resolution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next two slides illustrate the increased resolution visible with full 4k image capture.</a:t>
            </a:r>
          </a:p>
          <a:p>
            <a:r>
              <a:rPr lang="en-US" sz="2800" dirty="0" smtClean="0"/>
              <a:t>Note that the lens used was the Zeiss 12mm Lens. 4K testing with the Sony 11mm lens is pending.</a:t>
            </a:r>
          </a:p>
          <a:p>
            <a:r>
              <a:rPr lang="en-US" sz="2800" dirty="0" smtClean="0"/>
              <a:t>By selecting the F-5 (or F-55) we hope to migrate to 4k image capture as soon as recording capability is available (2015?).</a:t>
            </a:r>
          </a:p>
          <a:p>
            <a:r>
              <a:rPr lang="en-US" sz="2800" dirty="0" smtClean="0"/>
              <a:t>Lens and optical adapter system must support 4k imaging resolution.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7099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Center Resolution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5652700"/>
            <a:ext cx="409025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</a:t>
            </a:r>
          </a:p>
          <a:p>
            <a:pPr algn="ctr"/>
            <a:r>
              <a:rPr lang="en-US" dirty="0" smtClean="0"/>
              <a:t>IE 800, Target 36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652700"/>
            <a:ext cx="39799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</a:t>
            </a:r>
            <a:r>
              <a:rPr lang="en-US" dirty="0" smtClean="0"/>
              <a:t>Zeiss 12mm Lens, 800 </a:t>
            </a:r>
            <a:r>
              <a:rPr lang="en-US" dirty="0"/>
              <a:t>lux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1443270"/>
            <a:ext cx="4242650" cy="411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90274" y="1443271"/>
            <a:ext cx="4309794" cy="411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7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Sony F-5 </a:t>
            </a:r>
            <a:r>
              <a:rPr lang="en-US" sz="2800" dirty="0" smtClean="0"/>
              <a:t>1920 X 1080 vs. </a:t>
            </a:r>
            <a:r>
              <a:rPr lang="en-US" sz="2800" dirty="0"/>
              <a:t>Sony F-5 </a:t>
            </a:r>
            <a:r>
              <a:rPr lang="en-US" sz="2800" dirty="0" smtClean="0"/>
              <a:t>4096 </a:t>
            </a:r>
            <a:r>
              <a:rPr lang="en-US" sz="2800" dirty="0"/>
              <a:t>X </a:t>
            </a:r>
            <a:r>
              <a:rPr lang="en-US" sz="2800" dirty="0" smtClean="0"/>
              <a:t>2160 (4K)</a:t>
            </a:r>
            <a:br>
              <a:rPr lang="en-US" sz="2800" dirty="0" smtClean="0"/>
            </a:br>
            <a:r>
              <a:rPr lang="en-US" sz="2000" dirty="0" smtClean="0"/>
              <a:t>Edge Resolution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61712" y="5652700"/>
            <a:ext cx="38972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</a:t>
            </a:r>
            <a:r>
              <a:rPr lang="en-US" dirty="0" smtClean="0"/>
              <a:t>F-5, Zeiss 12mm Lens, 400 lux, ISO 800, Target 34 inches, 1920x 1080 P60</a:t>
            </a:r>
          </a:p>
          <a:p>
            <a:pPr algn="ctr"/>
            <a:r>
              <a:rPr lang="en-US" dirty="0" smtClean="0"/>
              <a:t>(no color correction)</a:t>
            </a:r>
          </a:p>
          <a:p>
            <a:pPr algn="ctr"/>
            <a:r>
              <a:rPr lang="en-US" sz="1400" dirty="0" smtClean="0"/>
              <a:t>File</a:t>
            </a:r>
            <a:r>
              <a:rPr lang="en-US" sz="1400" dirty="0"/>
              <a:t>: Test_54_1920_4444.tiff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69562" y="5652700"/>
            <a:ext cx="38872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Sony F-5, Zeiss 12mm Lens, </a:t>
            </a:r>
            <a:r>
              <a:rPr lang="en-US" dirty="0" smtClean="0"/>
              <a:t>800 </a:t>
            </a:r>
            <a:r>
              <a:rPr lang="en-US" dirty="0"/>
              <a:t>lux, </a:t>
            </a:r>
            <a:r>
              <a:rPr lang="en-US" dirty="0" smtClean="0"/>
              <a:t>IE 2000</a:t>
            </a:r>
            <a:r>
              <a:rPr lang="en-US" dirty="0"/>
              <a:t>, Target </a:t>
            </a:r>
            <a:r>
              <a:rPr lang="en-US" dirty="0" smtClean="0"/>
              <a:t>34 </a:t>
            </a:r>
            <a:r>
              <a:rPr lang="en-US" dirty="0"/>
              <a:t>inches, </a:t>
            </a:r>
            <a:r>
              <a:rPr lang="en-US" dirty="0" smtClean="0"/>
              <a:t>4K </a:t>
            </a:r>
            <a:r>
              <a:rPr lang="en-US" dirty="0"/>
              <a:t>P60</a:t>
            </a:r>
          </a:p>
          <a:p>
            <a:pPr algn="ctr"/>
            <a:r>
              <a:rPr lang="en-US" dirty="0" smtClean="0"/>
              <a:t>(no </a:t>
            </a:r>
            <a:r>
              <a:rPr lang="en-US" dirty="0"/>
              <a:t>color </a:t>
            </a:r>
            <a:r>
              <a:rPr lang="en-US" dirty="0" smtClean="0"/>
              <a:t>correction)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</a:rPr>
              <a:t>File</a:t>
            </a:r>
            <a:r>
              <a:rPr lang="en-US" sz="1400" dirty="0">
                <a:solidFill>
                  <a:prstClr val="black"/>
                </a:solidFill>
              </a:rPr>
              <a:t>: </a:t>
            </a:r>
            <a:r>
              <a:rPr lang="en-US" sz="1400" dirty="0" smtClean="0">
                <a:solidFill>
                  <a:prstClr val="black"/>
                </a:solidFill>
              </a:rPr>
              <a:t>Test_54_4K4444.tiff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7235" y="1447801"/>
            <a:ext cx="4121690" cy="42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4400" y="1447801"/>
            <a:ext cx="4132385" cy="420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94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Camera</a:t>
            </a:r>
            <a:r>
              <a:rPr lang="en-US" baseline="0" dirty="0" smtClean="0"/>
              <a:t> Test Setup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 Mount Lens Testing Results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</a:t>
            </a:r>
            <a:r>
              <a:rPr lang="en-US" sz="2400" dirty="0" err="1" smtClean="0"/>
              <a:t>Arri</a:t>
            </a:r>
            <a:r>
              <a:rPr lang="en-US" sz="2400" dirty="0" smtClean="0"/>
              <a:t>/Zeiss </a:t>
            </a:r>
            <a:r>
              <a:rPr lang="en-US" sz="2400" dirty="0" err="1" smtClean="0"/>
              <a:t>Distagon</a:t>
            </a:r>
            <a:r>
              <a:rPr lang="en-US" sz="2400" dirty="0" smtClean="0"/>
              <a:t> 12mm T2.1 Standard Prime Lens and Sony SCL-P11X15 wide angle zoom Lens performed equally well in resolution and chromatic aberration.</a:t>
            </a:r>
          </a:p>
          <a:p>
            <a:r>
              <a:rPr lang="en-US" sz="2400" dirty="0" smtClean="0"/>
              <a:t>The Zeiss is $9k used and the Sony is $6-7k available now. The Sony has a hot shoe for reading lens meta data and storing in the camera (not a requirement, but potentially useful).</a:t>
            </a:r>
          </a:p>
          <a:p>
            <a:r>
              <a:rPr lang="en-US" sz="2400" dirty="0" smtClean="0"/>
              <a:t>The Zeiss is much faster T2.1 Vs. T3.0, however we are required to stop down to F5.6 for DOF anyway.</a:t>
            </a:r>
          </a:p>
          <a:p>
            <a:r>
              <a:rPr lang="en-US" sz="2400" dirty="0" smtClean="0"/>
              <a:t>We would use the Sony lens in the 11mm focal position only.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9242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Camera Detail Resolution Comparison Locations</a:t>
            </a:r>
            <a:br>
              <a:rPr lang="en-US" sz="3600" dirty="0" smtClean="0"/>
            </a:br>
            <a:r>
              <a:rPr lang="en-US" sz="2000" dirty="0" smtClean="0"/>
              <a:t>Target Distance at “Sweet Spot” ~ 0.5 Meters From Dome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1466723"/>
            <a:ext cx="8780785" cy="4939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6405915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F-5, SCL-P11X15 Lens, 400 lux, 70 IRE, Target 36 inches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137302" y="3474005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96200" y="1638558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36204" y="259126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Detail Areas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934200" y="2286000"/>
            <a:ext cx="6858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953000" y="2960596"/>
            <a:ext cx="1295400" cy="6208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36004" y="4487106"/>
            <a:ext cx="815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Center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88490" y="259126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Edge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0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Sony F-5 and Sony SCL-P11X15 Lens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405915"/>
            <a:ext cx="792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Sony F-5, SCL-P11X15 Lens, </a:t>
            </a:r>
            <a:r>
              <a:rPr lang="en-US" sz="1600" i="1" dirty="0" smtClean="0"/>
              <a:t>F</a:t>
            </a:r>
            <a:r>
              <a:rPr lang="en-US" sz="1600" dirty="0" smtClean="0"/>
              <a:t> 5.6 400 lux, ISO 800, 70 IRE, Target 36 inches File: Test_13X.tiff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469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5557"/>
            <a:ext cx="86868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Sony F-5 and </a:t>
            </a:r>
            <a:r>
              <a:rPr lang="en-US" sz="3200" dirty="0" err="1" smtClean="0"/>
              <a:t>Arri</a:t>
            </a:r>
            <a:r>
              <a:rPr lang="en-US" sz="3200" dirty="0" smtClean="0"/>
              <a:t>/Zeiss </a:t>
            </a:r>
            <a:r>
              <a:rPr lang="en-US" sz="3200" dirty="0" err="1" smtClean="0"/>
              <a:t>Distagon</a:t>
            </a:r>
            <a:r>
              <a:rPr lang="en-US" sz="3200" dirty="0" smtClean="0"/>
              <a:t> 12mm T2.1 Standard Prime Lens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6324600"/>
            <a:ext cx="792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Sony F-5, Zeiss 12mm Lens, F 5.6, 520 lux, ISO 800, 70 IRE, Target 36 inches File: Test_12A.tiff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76" y="1222094"/>
            <a:ext cx="8915400" cy="50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1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 Mount Lens Comparison - Center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5029201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F-5, SCL-P11X15 Lens, 400 lux, 70 IRE, Target 36 inches File: Test_13X.tiff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43600" y="50292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F-5, </a:t>
            </a:r>
            <a:r>
              <a:rPr lang="en-US" dirty="0" err="1" smtClean="0"/>
              <a:t>Optex</a:t>
            </a:r>
            <a:r>
              <a:rPr lang="en-US" dirty="0" smtClean="0"/>
              <a:t> 12mm Lens, 400 lux, 80 IRE, Target 34 inches</a:t>
            </a:r>
          </a:p>
          <a:p>
            <a:pPr algn="ctr"/>
            <a:r>
              <a:rPr lang="en-US" dirty="0" smtClean="0"/>
              <a:t>File: Test_8.tiff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90919" y="5029201"/>
            <a:ext cx="26705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F-5, Zeiss 12mm Lens, 520 lux, 70 IRE, Target 36 inches</a:t>
            </a:r>
          </a:p>
          <a:p>
            <a:pPr algn="ctr"/>
            <a:r>
              <a:rPr lang="en-US" dirty="0" smtClean="0"/>
              <a:t>File: Test_12A.tiff</a:t>
            </a:r>
            <a:r>
              <a:rPr lang="en-US" dirty="0"/>
              <a:t> (lightened 20%)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732" y="1674569"/>
            <a:ext cx="2973938" cy="288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98890" y="1687009"/>
            <a:ext cx="2926747" cy="288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50522" y="1662127"/>
            <a:ext cx="2986555" cy="290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9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 Mount Lens Comparison - Edge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4876801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F-5, SCL-P11X15 Lens, 400 lux, 70 IRE, Target 36 inches File: Test_13X.tiff ($6000)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43600" y="48768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F-5, </a:t>
            </a:r>
            <a:r>
              <a:rPr lang="en-US" dirty="0" err="1" smtClean="0"/>
              <a:t>Optex</a:t>
            </a:r>
            <a:r>
              <a:rPr lang="en-US" dirty="0" smtClean="0"/>
              <a:t> 10.5mm Lens, 400 lux, 80 IRE, Target 34 inches</a:t>
            </a:r>
          </a:p>
          <a:p>
            <a:pPr algn="ctr"/>
            <a:r>
              <a:rPr lang="en-US" dirty="0" smtClean="0"/>
              <a:t>File: Test_8.tiff ($6500)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4876801"/>
            <a:ext cx="297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Sony F-5, Zeiss 12mm Lens, 520 lux, 70 IRE, Target 36 inches</a:t>
            </a:r>
          </a:p>
          <a:p>
            <a:pPr algn="ctr"/>
            <a:r>
              <a:rPr lang="en-US" dirty="0" smtClean="0"/>
              <a:t>File: Test_12A.tiff (lightened 20%) ($6-23,000)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767" y="1662127"/>
            <a:ext cx="2992587" cy="290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61354" y="1662127"/>
            <a:ext cx="2981446" cy="28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42800" y="1662127"/>
            <a:ext cx="3006706" cy="28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28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901209 i2MAP\EngineeringDesignDocs\ImagingSystem\CameraTestData\TestSetUpPhotos\P10407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320" y="1847850"/>
            <a:ext cx="4114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Camera Comparison</a:t>
            </a:r>
            <a:br>
              <a:rPr lang="en-US" dirty="0" smtClean="0"/>
            </a:br>
            <a:r>
              <a:rPr lang="en-US" dirty="0" smtClean="0"/>
              <a:t>Sony F-5 vs. Ikegami HDL50/HS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66" y="1828800"/>
            <a:ext cx="4495800" cy="3371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486399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PL and B4 mount Lens Winners Were Used for The Camera Test</a:t>
            </a:r>
          </a:p>
          <a:p>
            <a:pPr algn="ctr"/>
            <a:r>
              <a:rPr lang="en-US" sz="2400" dirty="0"/>
              <a:t>Sony SCL-P11X15 </a:t>
            </a:r>
            <a:r>
              <a:rPr lang="en-US" sz="2400" dirty="0" smtClean="0"/>
              <a:t>Lens and Zeiss </a:t>
            </a:r>
            <a:r>
              <a:rPr lang="en-US" sz="2400" dirty="0"/>
              <a:t>Digi Prime </a:t>
            </a:r>
            <a:r>
              <a:rPr lang="en-US" sz="2400" dirty="0" smtClean="0"/>
              <a:t>T1,9/5mm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3360" y="4831318"/>
            <a:ext cx="423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THIS IS THE SELECTED CAMERA AND LENS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5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740</Words>
  <Application>Microsoft Office PowerPoint</Application>
  <PresentationFormat>On-screen Show (4:3)</PresentationFormat>
  <Paragraphs>69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i2MAP Camera and Lens Testing – Summary of Sony 11mm Results</vt:lpstr>
      <vt:lpstr>Camera Test Setup</vt:lpstr>
      <vt:lpstr>PL Mount Lens Testing Results</vt:lpstr>
      <vt:lpstr>Camera Detail Resolution Comparison Locations Target Distance at “Sweet Spot” ~ 0.5 Meters From Dome</vt:lpstr>
      <vt:lpstr>Sony F-5 and Sony SCL-P11X15 Lens</vt:lpstr>
      <vt:lpstr>Sony F-5 and Arri/Zeiss Distagon 12mm T2.1 Standard Prime Lens</vt:lpstr>
      <vt:lpstr>PL Mount Lens Comparison - Center</vt:lpstr>
      <vt:lpstr>PL Mount Lens Comparison - Edge</vt:lpstr>
      <vt:lpstr>Camera Comparison Sony F-5 vs. Ikegami HDL50/HS</vt:lpstr>
      <vt:lpstr>Distance (DOF) Requirements for the Identification of Representative Organisms in the Camera Field-of View</vt:lpstr>
      <vt:lpstr>Test Showing the Sony F-5 and the Sony SCL-P11X15 Lens Meets the i2MAP Depth of Field Requirements (at F 5.6)</vt:lpstr>
      <vt:lpstr>Example of 4k  Resolution</vt:lpstr>
      <vt:lpstr>Sony F-5 1920 X 1080 vs. Sony F-5 4096 X 2160 (4K) Center Resolution</vt:lpstr>
      <vt:lpstr>Sony F-5 1920 X 1080 vs. Sony F-5 4096 X 2160 (4K) Edge Resolution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Camera and Lens Testing</dc:title>
  <dc:creator>chma</dc:creator>
  <cp:lastModifiedBy>chma</cp:lastModifiedBy>
  <cp:revision>14</cp:revision>
  <dcterms:created xsi:type="dcterms:W3CDTF">2014-08-06T17:19:55Z</dcterms:created>
  <dcterms:modified xsi:type="dcterms:W3CDTF">2014-08-06T20:13:30Z</dcterms:modified>
</cp:coreProperties>
</file>