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78" r:id="rId3"/>
    <p:sldId id="282" r:id="rId4"/>
    <p:sldId id="281" r:id="rId5"/>
    <p:sldId id="279" r:id="rId6"/>
    <p:sldId id="280" r:id="rId7"/>
    <p:sldId id="283" r:id="rId8"/>
    <p:sldId id="275" r:id="rId9"/>
    <p:sldId id="276" r:id="rId10"/>
    <p:sldId id="277" r:id="rId11"/>
    <p:sldId id="272" r:id="rId12"/>
    <p:sldId id="274" r:id="rId13"/>
    <p:sldId id="269" r:id="rId14"/>
    <p:sldId id="270" r:id="rId15"/>
    <p:sldId id="271" r:id="rId16"/>
    <p:sldId id="284" r:id="rId17"/>
    <p:sldId id="266" r:id="rId18"/>
    <p:sldId id="264" r:id="rId19"/>
    <p:sldId id="263" r:id="rId20"/>
    <p:sldId id="267" r:id="rId21"/>
    <p:sldId id="268" r:id="rId22"/>
    <p:sldId id="265" r:id="rId23"/>
    <p:sldId id="285" r:id="rId24"/>
    <p:sldId id="260" r:id="rId25"/>
    <p:sldId id="261" r:id="rId26"/>
    <p:sldId id="262" r:id="rId27"/>
    <p:sldId id="257" r:id="rId28"/>
    <p:sldId id="258" r:id="rId29"/>
    <p:sldId id="294" r:id="rId30"/>
    <p:sldId id="297" r:id="rId31"/>
    <p:sldId id="298" r:id="rId32"/>
    <p:sldId id="296" r:id="rId33"/>
    <p:sldId id="291" r:id="rId34"/>
    <p:sldId id="293" r:id="rId35"/>
    <p:sldId id="288" r:id="rId36"/>
    <p:sldId id="299" r:id="rId37"/>
    <p:sldId id="292" r:id="rId38"/>
    <p:sldId id="289" r:id="rId39"/>
    <p:sldId id="300" r:id="rId40"/>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00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48" autoAdjust="0"/>
  </p:normalViewPr>
  <p:slideViewPr>
    <p:cSldViewPr>
      <p:cViewPr varScale="1">
        <p:scale>
          <a:sx n="130" d="100"/>
          <a:sy n="130" d="100"/>
        </p:scale>
        <p:origin x="1074" y="1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98883558-11E9-4909-A6D5-C9A62FD29EB4}" type="datetimeFigureOut">
              <a:rPr lang="en-US" smtClean="0"/>
              <a:t>6/8/2016</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33A6931A-59F9-4207-88EC-72743ECA641C}" type="slidenum">
              <a:rPr lang="en-US" smtClean="0"/>
              <a:t>‹#›</a:t>
            </a:fld>
            <a:endParaRPr lang="en-US"/>
          </a:p>
        </p:txBody>
      </p:sp>
    </p:spTree>
    <p:extLst>
      <p:ext uri="{BB962C8B-B14F-4D97-AF65-F5344CB8AC3E}">
        <p14:creationId xmlns:p14="http://schemas.microsoft.com/office/powerpoint/2010/main" val="207533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A6931A-59F9-4207-88EC-72743ECA641C}" type="slidenum">
              <a:rPr lang="en-US" smtClean="0"/>
              <a:t>4</a:t>
            </a:fld>
            <a:endParaRPr lang="en-US"/>
          </a:p>
        </p:txBody>
      </p:sp>
    </p:spTree>
    <p:extLst>
      <p:ext uri="{BB962C8B-B14F-4D97-AF65-F5344CB8AC3E}">
        <p14:creationId xmlns:p14="http://schemas.microsoft.com/office/powerpoint/2010/main" val="100119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C20F4A-F78E-4AFA-B59F-B6AC4B008540}" type="datetime1">
              <a:rPr lang="en-US" smtClean="0"/>
              <a:t>6/8/2016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2756486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A4E578-E926-4235-A5F0-365D7BFE9FA4}" type="datetime1">
              <a:rPr lang="en-US" smtClean="0"/>
              <a:t>6/8/2016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688495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E51865-FFC4-412E-BA15-4C09071722FD}" type="datetime1">
              <a:rPr lang="en-US" smtClean="0"/>
              <a:t>6/8/2016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53292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376E0-F5B5-4256-8109-EAA554FE180A}" type="datetime1">
              <a:rPr lang="en-US" smtClean="0"/>
              <a:t>6/8/2016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163185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07B5C7-B8BA-4412-BAA7-C5970B631746}" type="datetime1">
              <a:rPr lang="en-US" smtClean="0"/>
              <a:t>6/8/2016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570704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C140D6-0AA4-4825-87C1-336048C092F7}" type="datetime1">
              <a:rPr lang="en-US" smtClean="0"/>
              <a:t>6/8/2016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27974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E504F7-4B35-4048-B1B5-F5B1FF00BB7E}" type="datetime1">
              <a:rPr lang="en-US" smtClean="0"/>
              <a:t>6/8/2016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2914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48CDD3-9C5A-4217-8134-FF890C8FCB94}" type="datetime1">
              <a:rPr lang="en-US" smtClean="0"/>
              <a:t>6/8/2016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28241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34F3D-23CE-4C0B-9CC4-CE89A930FEBE}" type="datetime1">
              <a:rPr lang="en-US" smtClean="0"/>
              <a:t>6/8/2016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552522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E47BE8-13FA-49EC-A02E-B8EC17A2987D}" type="datetime1">
              <a:rPr lang="en-US" smtClean="0"/>
              <a:t>6/8/2016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3154745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29AB7B-6AB9-4BC8-B268-05A7A82A75CA}" type="datetime1">
              <a:rPr lang="en-US" smtClean="0"/>
              <a:t>6/8/2016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325B28-784C-4188-AA4E-C647B78323EF}" type="slidenum">
              <a:rPr lang="en-US" smtClean="0"/>
              <a:t>‹#›</a:t>
            </a:fld>
            <a:endParaRPr lang="en-US"/>
          </a:p>
        </p:txBody>
      </p:sp>
    </p:spTree>
    <p:extLst>
      <p:ext uri="{BB962C8B-B14F-4D97-AF65-F5344CB8AC3E}">
        <p14:creationId xmlns:p14="http://schemas.microsoft.com/office/powerpoint/2010/main" val="1152356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E5DAD4-E91B-47E9-9C88-3C25169FE592}" type="datetime1">
              <a:rPr lang="en-US" smtClean="0"/>
              <a:t>6/8/2016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325B28-784C-4188-AA4E-C647B78323EF}" type="slidenum">
              <a:rPr lang="en-US" smtClean="0"/>
              <a:t>‹#›</a:t>
            </a:fld>
            <a:endParaRPr lang="en-US"/>
          </a:p>
        </p:txBody>
      </p:sp>
    </p:spTree>
    <p:extLst>
      <p:ext uri="{BB962C8B-B14F-4D97-AF65-F5344CB8AC3E}">
        <p14:creationId xmlns:p14="http://schemas.microsoft.com/office/powerpoint/2010/main" val="1874923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jpe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8.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 y="-15499"/>
            <a:ext cx="4724400" cy="261610"/>
          </a:xfrm>
          <a:prstGeom prst="rect">
            <a:avLst/>
          </a:prstGeom>
          <a:noFill/>
        </p:spPr>
        <p:txBody>
          <a:bodyPr wrap="square" rtlCol="0">
            <a:spAutoFit/>
          </a:bodyPr>
          <a:lstStyle/>
          <a:p>
            <a:r>
              <a:rPr lang="en-US" sz="1050" dirty="0" smtClean="0">
                <a:solidFill>
                  <a:schemeClr val="bg1">
                    <a:lumMod val="65000"/>
                  </a:schemeClr>
                </a:solidFill>
              </a:rPr>
              <a:t>File:  Dome 1 Quinn analysis March 3.pptx                                March 3, 2016</a:t>
            </a:r>
            <a:endParaRPr lang="en-US" sz="1050" dirty="0">
              <a:solidFill>
                <a:schemeClr val="bg1">
                  <a:lumMod val="65000"/>
                </a:schemeClr>
              </a:solidFill>
            </a:endParaRPr>
          </a:p>
        </p:txBody>
      </p:sp>
      <p:sp>
        <p:nvSpPr>
          <p:cNvPr id="7" name="TextBox 6"/>
          <p:cNvSpPr txBox="1"/>
          <p:nvPr/>
        </p:nvSpPr>
        <p:spPr>
          <a:xfrm>
            <a:off x="-30480" y="878157"/>
            <a:ext cx="4602480" cy="6124754"/>
          </a:xfrm>
          <a:prstGeom prst="rect">
            <a:avLst/>
          </a:prstGeom>
          <a:noFill/>
        </p:spPr>
        <p:txBody>
          <a:bodyPr wrap="square" rtlCol="0">
            <a:spAutoFit/>
          </a:bodyPr>
          <a:lstStyle/>
          <a:p>
            <a:pPr marL="228600" indent="-228600">
              <a:buFont typeface="+mj-lt"/>
              <a:buAutoNum type="arabicPeriod"/>
            </a:pPr>
            <a:r>
              <a:rPr lang="en-US" sz="1400" dirty="0" smtClean="0"/>
              <a:t>There are 4 separate fracture origins and running cracks.  They are labeled #1 - #4.  They are all contact damage cracks. The arrows show the direction of crack propagation “dcp”</a:t>
            </a:r>
          </a:p>
          <a:p>
            <a:pPr marL="228600" indent="-228600">
              <a:buFont typeface="+mj-lt"/>
              <a:buAutoNum type="arabicPeriod"/>
            </a:pPr>
            <a:r>
              <a:rPr lang="en-US" sz="1400" dirty="0" smtClean="0"/>
              <a:t>The grinding-machining seems to have been done quite well, even on the sharp inside edge, which was not beveled.</a:t>
            </a:r>
          </a:p>
          <a:p>
            <a:pPr marL="228600" indent="-228600">
              <a:buFont typeface="+mj-lt"/>
              <a:buAutoNum type="arabicPeriod"/>
            </a:pPr>
            <a:r>
              <a:rPr lang="en-US" sz="1400" dirty="0" smtClean="0"/>
              <a:t>There are multiple arrest lines, meaning the crack advanced in stages, multiple events</a:t>
            </a:r>
            <a:r>
              <a:rPr lang="en-US" sz="1400" dirty="0"/>
              <a:t>.</a:t>
            </a:r>
            <a:endParaRPr lang="en-US" sz="1400" dirty="0" smtClean="0"/>
          </a:p>
          <a:p>
            <a:pPr marL="228600" indent="-228600">
              <a:buFont typeface="+mj-lt"/>
              <a:buAutoNum type="arabicPeriod"/>
            </a:pPr>
            <a:r>
              <a:rPr lang="en-US" sz="1400" dirty="0" smtClean="0"/>
              <a:t>Most likely, origin 4 was the first to start the overall fracture.     Figure 4-13 of Quinn’s Guide book  shows a similar pattern.  I suspect that contact cracks were in existence at the other sites and led to cracks that may have popped in part ways.   Certainly crack 1 occurred after crack 4.  Cracks 2 and 3 started independently, but the cracks curved around and linked with each other, part way through the dome. </a:t>
            </a:r>
          </a:p>
          <a:p>
            <a:pPr marL="228600" indent="-228600">
              <a:buFont typeface="+mj-lt"/>
              <a:buAutoNum type="arabicPeriod"/>
            </a:pPr>
            <a:r>
              <a:rPr lang="en-US" sz="1400" dirty="0" smtClean="0"/>
              <a:t>The stresses were such that tension was greater on the dome inside surface.  Initially stresses were simple hoop tension expansion at the rim, but by the time the cracks propagated towards the middle, the stress changed to bending with tension on the inner dome surface.   This suggest that the </a:t>
            </a:r>
            <a:r>
              <a:rPr lang="en-US" sz="1400" dirty="0"/>
              <a:t> </a:t>
            </a:r>
            <a:r>
              <a:rPr lang="en-US" sz="1400" dirty="0" smtClean="0"/>
              <a:t>applied pressure caused  “splaying” of the dome.</a:t>
            </a:r>
          </a:p>
          <a:p>
            <a:pPr marL="228600" indent="-228600">
              <a:buFont typeface="+mj-lt"/>
              <a:buAutoNum type="arabicPeriod"/>
            </a:pPr>
            <a:r>
              <a:rPr lang="en-US" sz="1400" dirty="0" smtClean="0"/>
              <a:t>here are no fracture mirror boundary features, nor do any of the cracks branch.  This means stresses were low,  most likely less than 1,500 psi = 10 MPa.</a:t>
            </a:r>
          </a:p>
        </p:txBody>
      </p:sp>
      <p:sp>
        <p:nvSpPr>
          <p:cNvPr id="14" name="TextBox 13"/>
          <p:cNvSpPr txBox="1"/>
          <p:nvPr/>
        </p:nvSpPr>
        <p:spPr>
          <a:xfrm>
            <a:off x="2672322" y="246111"/>
            <a:ext cx="4866156" cy="400110"/>
          </a:xfrm>
          <a:prstGeom prst="rect">
            <a:avLst/>
          </a:prstGeom>
          <a:noFill/>
        </p:spPr>
        <p:txBody>
          <a:bodyPr wrap="square" rtlCol="0">
            <a:spAutoFit/>
          </a:bodyPr>
          <a:lstStyle/>
          <a:p>
            <a:r>
              <a:rPr lang="en-US" sz="2000" dirty="0" smtClean="0">
                <a:solidFill>
                  <a:srgbClr val="7030A0"/>
                </a:solidFill>
                <a:latin typeface="Comic Sans MS" panose="030F0702030302020204" pitchFamily="66" charset="0"/>
              </a:rPr>
              <a:t>Quinn’s fractographic analysis   Dome 1</a:t>
            </a:r>
            <a:endParaRPr lang="en-US" sz="2000" dirty="0">
              <a:solidFill>
                <a:srgbClr val="7030A0"/>
              </a:solidFill>
              <a:latin typeface="Comic Sans MS" panose="030F0702030302020204" pitchFamily="66" charset="0"/>
            </a:endParaRPr>
          </a:p>
        </p:txBody>
      </p:sp>
      <p:grpSp>
        <p:nvGrpSpPr>
          <p:cNvPr id="17" name="Group 16"/>
          <p:cNvGrpSpPr/>
          <p:nvPr/>
        </p:nvGrpSpPr>
        <p:grpSpPr>
          <a:xfrm>
            <a:off x="4656742" y="1447800"/>
            <a:ext cx="4537491" cy="4148850"/>
            <a:chOff x="4403124" y="1447800"/>
            <a:chExt cx="4537491" cy="414885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10" name="TextBox 9"/>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12" name="TextBox 11"/>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3" name="TextBox 12"/>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5" name="TextBox 14"/>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6" name="Slide Number Placeholder 15"/>
          <p:cNvSpPr>
            <a:spLocks noGrp="1"/>
          </p:cNvSpPr>
          <p:nvPr>
            <p:ph type="sldNum" sz="quarter" idx="12"/>
          </p:nvPr>
        </p:nvSpPr>
        <p:spPr>
          <a:xfrm>
            <a:off x="6934200" y="6473825"/>
            <a:ext cx="2133600" cy="365125"/>
          </a:xfrm>
        </p:spPr>
        <p:txBody>
          <a:bodyPr/>
          <a:lstStyle/>
          <a:p>
            <a:fld id="{C1325B28-784C-4188-AA4E-C647B78323EF}" type="slidenum">
              <a:rPr lang="en-US" smtClean="0"/>
              <a:t>1</a:t>
            </a:fld>
            <a:endParaRPr lang="en-US" dirty="0"/>
          </a:p>
        </p:txBody>
      </p:sp>
      <p:sp>
        <p:nvSpPr>
          <p:cNvPr id="18" name="TextBox 17"/>
          <p:cNvSpPr txBox="1"/>
          <p:nvPr/>
        </p:nvSpPr>
        <p:spPr>
          <a:xfrm>
            <a:off x="5105400" y="6400800"/>
            <a:ext cx="2362200" cy="276999"/>
          </a:xfrm>
          <a:prstGeom prst="rect">
            <a:avLst/>
          </a:prstGeom>
          <a:noFill/>
        </p:spPr>
        <p:txBody>
          <a:bodyPr wrap="square" rtlCol="0">
            <a:spAutoFit/>
          </a:bodyPr>
          <a:lstStyle/>
          <a:p>
            <a:r>
              <a:rPr lang="en-US" sz="1200" i="1" dirty="0" smtClean="0"/>
              <a:t>Continued on next slide</a:t>
            </a:r>
            <a:endParaRPr lang="en-US" sz="1200" i="1" dirty="0"/>
          </a:p>
        </p:txBody>
      </p:sp>
    </p:spTree>
    <p:extLst>
      <p:ext uri="{BB962C8B-B14F-4D97-AF65-F5344CB8AC3E}">
        <p14:creationId xmlns:p14="http://schemas.microsoft.com/office/powerpoint/2010/main" val="4048940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43928" y="6533955"/>
            <a:ext cx="2133600" cy="365125"/>
          </a:xfrm>
        </p:spPr>
        <p:txBody>
          <a:bodyPr/>
          <a:lstStyle/>
          <a:p>
            <a:fld id="{C1325B28-784C-4188-AA4E-C647B78323EF}" type="slidenum">
              <a:rPr lang="en-US" smtClean="0"/>
              <a:t>10</a:t>
            </a:fld>
            <a:endParaRPr lang="en-US"/>
          </a:p>
        </p:txBody>
      </p:sp>
      <p:grpSp>
        <p:nvGrpSpPr>
          <p:cNvPr id="5" name="Group 4"/>
          <p:cNvGrpSpPr>
            <a:grpSpLocks noChangeAspect="1"/>
          </p:cNvGrpSpPr>
          <p:nvPr/>
        </p:nvGrpSpPr>
        <p:grpSpPr>
          <a:xfrm>
            <a:off x="0" y="538758"/>
            <a:ext cx="2953677" cy="2724902"/>
            <a:chOff x="4403124" y="1447800"/>
            <a:chExt cx="4537491" cy="414885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7" name="TextBox 6"/>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8" name="TextBox 7"/>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9" name="TextBox 8"/>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0" name="TextBox 9"/>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1" name="TextBox 10"/>
          <p:cNvSpPr txBox="1"/>
          <p:nvPr/>
        </p:nvSpPr>
        <p:spPr>
          <a:xfrm>
            <a:off x="2578898" y="13978"/>
            <a:ext cx="4267200" cy="369332"/>
          </a:xfrm>
          <a:prstGeom prst="rect">
            <a:avLst/>
          </a:prstGeom>
          <a:noFill/>
        </p:spPr>
        <p:txBody>
          <a:bodyPr wrap="square" rtlCol="0">
            <a:spAutoFit/>
          </a:bodyPr>
          <a:lstStyle/>
          <a:p>
            <a:r>
              <a:rPr lang="en-US" dirty="0" smtClean="0">
                <a:solidFill>
                  <a:srgbClr val="7030A0"/>
                </a:solidFill>
              </a:rPr>
              <a:t>Origin #4   as seen on </a:t>
            </a:r>
            <a:r>
              <a:rPr lang="en-US" u="sng" dirty="0" smtClean="0">
                <a:solidFill>
                  <a:srgbClr val="7030A0"/>
                </a:solidFill>
              </a:rPr>
              <a:t>piece D</a:t>
            </a:r>
            <a:endParaRPr lang="en-US" u="sng" dirty="0">
              <a:solidFill>
                <a:srgbClr val="7030A0"/>
              </a:solidFill>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75013" y="1852478"/>
            <a:ext cx="6037923" cy="4528442"/>
          </a:xfrm>
          <a:prstGeom prst="rect">
            <a:avLst/>
          </a:prstGeom>
        </p:spPr>
      </p:pic>
      <p:sp>
        <p:nvSpPr>
          <p:cNvPr id="12" name="Freeform 11"/>
          <p:cNvSpPr/>
          <p:nvPr/>
        </p:nvSpPr>
        <p:spPr>
          <a:xfrm>
            <a:off x="2173354" y="2621280"/>
            <a:ext cx="4288406" cy="1133856"/>
          </a:xfrm>
          <a:custGeom>
            <a:avLst/>
            <a:gdLst>
              <a:gd name="connsiteX0" fmla="*/ 118742 w 4288406"/>
              <a:gd name="connsiteY0" fmla="*/ 0 h 1133856"/>
              <a:gd name="connsiteX1" fmla="*/ 143126 w 4288406"/>
              <a:gd name="connsiteY1" fmla="*/ 414528 h 1133856"/>
              <a:gd name="connsiteX2" fmla="*/ 1545206 w 4288406"/>
              <a:gd name="connsiteY2" fmla="*/ 414528 h 1133856"/>
              <a:gd name="connsiteX3" fmla="*/ 3081398 w 4288406"/>
              <a:gd name="connsiteY3" fmla="*/ 304800 h 1133856"/>
              <a:gd name="connsiteX4" fmla="*/ 4288406 w 4288406"/>
              <a:gd name="connsiteY4" fmla="*/ 1133856 h 1133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8406" h="1133856">
                <a:moveTo>
                  <a:pt x="118742" y="0"/>
                </a:moveTo>
                <a:cubicBezTo>
                  <a:pt x="12062" y="172720"/>
                  <a:pt x="-94618" y="345440"/>
                  <a:pt x="143126" y="414528"/>
                </a:cubicBezTo>
                <a:cubicBezTo>
                  <a:pt x="380870" y="483616"/>
                  <a:pt x="1055494" y="432816"/>
                  <a:pt x="1545206" y="414528"/>
                </a:cubicBezTo>
                <a:cubicBezTo>
                  <a:pt x="2034918" y="396240"/>
                  <a:pt x="2624198" y="184912"/>
                  <a:pt x="3081398" y="304800"/>
                </a:cubicBezTo>
                <a:cubicBezTo>
                  <a:pt x="3538598" y="424688"/>
                  <a:pt x="3913502" y="779272"/>
                  <a:pt x="4288406" y="1133856"/>
                </a:cubicBezTo>
              </a:path>
            </a:pathLst>
          </a:custGeom>
          <a:noFill/>
          <a:ln>
            <a:solidFill>
              <a:srgbClr val="FFFF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4125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9477" y="1595035"/>
            <a:ext cx="6997387" cy="5248041"/>
          </a:xfrm>
          <a:prstGeom prst="rect">
            <a:avLst/>
          </a:prstGeom>
        </p:spPr>
      </p:pic>
      <p:sp>
        <p:nvSpPr>
          <p:cNvPr id="4" name="Slide Number Placeholder 3"/>
          <p:cNvSpPr>
            <a:spLocks noGrp="1"/>
          </p:cNvSpPr>
          <p:nvPr>
            <p:ph type="sldNum" sz="quarter" idx="12"/>
          </p:nvPr>
        </p:nvSpPr>
        <p:spPr>
          <a:xfrm>
            <a:off x="7019544" y="6542087"/>
            <a:ext cx="2133600" cy="365125"/>
          </a:xfrm>
        </p:spPr>
        <p:txBody>
          <a:bodyPr/>
          <a:lstStyle/>
          <a:p>
            <a:fld id="{C1325B28-784C-4188-AA4E-C647B78323EF}" type="slidenum">
              <a:rPr lang="en-US" smtClean="0"/>
              <a:t>11</a:t>
            </a:fld>
            <a:endParaRPr lang="en-US" dirty="0"/>
          </a:p>
        </p:txBody>
      </p:sp>
      <p:grpSp>
        <p:nvGrpSpPr>
          <p:cNvPr id="3" name="Group 2"/>
          <p:cNvGrpSpPr>
            <a:grpSpLocks noChangeAspect="1"/>
          </p:cNvGrpSpPr>
          <p:nvPr/>
        </p:nvGrpSpPr>
        <p:grpSpPr>
          <a:xfrm>
            <a:off x="34546" y="0"/>
            <a:ext cx="2101319" cy="1938563"/>
            <a:chOff x="4403124" y="1447800"/>
            <a:chExt cx="4537491" cy="414885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6" name="TextBox 5"/>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7" name="TextBox 6"/>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8" name="TextBox 7"/>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9" name="TextBox 8"/>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0" name="Freeform 9"/>
          <p:cNvSpPr/>
          <p:nvPr/>
        </p:nvSpPr>
        <p:spPr>
          <a:xfrm>
            <a:off x="1633728" y="1487424"/>
            <a:ext cx="2255520" cy="1414272"/>
          </a:xfrm>
          <a:custGeom>
            <a:avLst/>
            <a:gdLst>
              <a:gd name="connsiteX0" fmla="*/ 0 w 2255520"/>
              <a:gd name="connsiteY0" fmla="*/ 0 h 1414272"/>
              <a:gd name="connsiteX1" fmla="*/ 256032 w 2255520"/>
              <a:gd name="connsiteY1" fmla="*/ 829056 h 1414272"/>
              <a:gd name="connsiteX2" fmla="*/ 1402080 w 2255520"/>
              <a:gd name="connsiteY2" fmla="*/ 1011936 h 1414272"/>
              <a:gd name="connsiteX3" fmla="*/ 2255520 w 2255520"/>
              <a:gd name="connsiteY3" fmla="*/ 1414272 h 1414272"/>
            </a:gdLst>
            <a:ahLst/>
            <a:cxnLst>
              <a:cxn ang="0">
                <a:pos x="connsiteX0" y="connsiteY0"/>
              </a:cxn>
              <a:cxn ang="0">
                <a:pos x="connsiteX1" y="connsiteY1"/>
              </a:cxn>
              <a:cxn ang="0">
                <a:pos x="connsiteX2" y="connsiteY2"/>
              </a:cxn>
              <a:cxn ang="0">
                <a:pos x="connsiteX3" y="connsiteY3"/>
              </a:cxn>
            </a:cxnLst>
            <a:rect l="l" t="t" r="r" b="b"/>
            <a:pathLst>
              <a:path w="2255520" h="1414272">
                <a:moveTo>
                  <a:pt x="0" y="0"/>
                </a:moveTo>
                <a:cubicBezTo>
                  <a:pt x="11176" y="330200"/>
                  <a:pt x="22352" y="660400"/>
                  <a:pt x="256032" y="829056"/>
                </a:cubicBezTo>
                <a:cubicBezTo>
                  <a:pt x="489712" y="997712"/>
                  <a:pt x="1068832" y="914400"/>
                  <a:pt x="1402080" y="1011936"/>
                </a:cubicBezTo>
                <a:cubicBezTo>
                  <a:pt x="1735328" y="1109472"/>
                  <a:pt x="1995424" y="1261872"/>
                  <a:pt x="2255520" y="1414272"/>
                </a:cubicBezTo>
              </a:path>
            </a:pathLst>
          </a:custGeom>
          <a:noFill/>
          <a:ln>
            <a:solidFill>
              <a:srgbClr val="FFFF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578898" y="13978"/>
            <a:ext cx="4267200" cy="369332"/>
          </a:xfrm>
          <a:prstGeom prst="rect">
            <a:avLst/>
          </a:prstGeom>
          <a:noFill/>
        </p:spPr>
        <p:txBody>
          <a:bodyPr wrap="square" rtlCol="0">
            <a:spAutoFit/>
          </a:bodyPr>
          <a:lstStyle/>
          <a:p>
            <a:r>
              <a:rPr lang="en-US" dirty="0" smtClean="0">
                <a:solidFill>
                  <a:srgbClr val="7030A0"/>
                </a:solidFill>
              </a:rPr>
              <a:t>Origin #4   as seen on </a:t>
            </a:r>
            <a:r>
              <a:rPr lang="en-US" u="sng" dirty="0" smtClean="0">
                <a:solidFill>
                  <a:srgbClr val="7030A0"/>
                </a:solidFill>
              </a:rPr>
              <a:t>piece D</a:t>
            </a:r>
            <a:endParaRPr lang="en-US" u="sng" dirty="0">
              <a:solidFill>
                <a:srgbClr val="7030A0"/>
              </a:solidFill>
            </a:endParaRPr>
          </a:p>
        </p:txBody>
      </p:sp>
    </p:spTree>
    <p:extLst>
      <p:ext uri="{BB962C8B-B14F-4D97-AF65-F5344CB8AC3E}">
        <p14:creationId xmlns:p14="http://schemas.microsoft.com/office/powerpoint/2010/main" val="129738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12</a:t>
            </a:fld>
            <a:endParaRPr lang="en-US"/>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p:cNvSpPr txBox="1"/>
          <p:nvPr/>
        </p:nvSpPr>
        <p:spPr>
          <a:xfrm>
            <a:off x="2971800" y="198644"/>
            <a:ext cx="4267200" cy="369332"/>
          </a:xfrm>
          <a:prstGeom prst="rect">
            <a:avLst/>
          </a:prstGeom>
          <a:noFill/>
        </p:spPr>
        <p:txBody>
          <a:bodyPr wrap="square" rtlCol="0">
            <a:spAutoFit/>
          </a:bodyPr>
          <a:lstStyle/>
          <a:p>
            <a:r>
              <a:rPr lang="en-US" dirty="0" smtClean="0">
                <a:solidFill>
                  <a:srgbClr val="7030A0"/>
                </a:solidFill>
              </a:rPr>
              <a:t>Origin #4   as seen on </a:t>
            </a:r>
            <a:r>
              <a:rPr lang="en-US" u="sng" dirty="0" smtClean="0">
                <a:solidFill>
                  <a:srgbClr val="7030A0"/>
                </a:solidFill>
              </a:rPr>
              <a:t>piece D</a:t>
            </a:r>
            <a:endParaRPr lang="en-US" u="sng" dirty="0">
              <a:solidFill>
                <a:srgbClr val="7030A0"/>
              </a:solidFill>
            </a:endParaRPr>
          </a:p>
        </p:txBody>
      </p:sp>
    </p:spTree>
    <p:extLst>
      <p:ext uri="{BB962C8B-B14F-4D97-AF65-F5344CB8AC3E}">
        <p14:creationId xmlns:p14="http://schemas.microsoft.com/office/powerpoint/2010/main" val="221412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6496" y="6489827"/>
            <a:ext cx="2133600" cy="365125"/>
          </a:xfrm>
        </p:spPr>
        <p:txBody>
          <a:bodyPr/>
          <a:lstStyle/>
          <a:p>
            <a:fld id="{C1325B28-784C-4188-AA4E-C647B78323EF}" type="slidenum">
              <a:rPr lang="en-US" smtClean="0"/>
              <a:t>13</a:t>
            </a:fld>
            <a:endParaRPr lang="en-US" dirty="0"/>
          </a:p>
        </p:txBody>
      </p:sp>
      <p:grpSp>
        <p:nvGrpSpPr>
          <p:cNvPr id="3" name="Group 2"/>
          <p:cNvGrpSpPr>
            <a:grpSpLocks noChangeAspect="1"/>
          </p:cNvGrpSpPr>
          <p:nvPr/>
        </p:nvGrpSpPr>
        <p:grpSpPr>
          <a:xfrm>
            <a:off x="34546" y="0"/>
            <a:ext cx="2101319" cy="1938563"/>
            <a:chOff x="4403124" y="1447800"/>
            <a:chExt cx="4537491" cy="414885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6" name="TextBox 5"/>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7" name="TextBox 6"/>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8" name="TextBox 7"/>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9" name="TextBox 8"/>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13393" y="2311146"/>
            <a:ext cx="6781800" cy="4519422"/>
          </a:xfrm>
          <a:prstGeom prst="rect">
            <a:avLst/>
          </a:prstGeom>
        </p:spPr>
      </p:pic>
      <p:sp>
        <p:nvSpPr>
          <p:cNvPr id="10" name="TextBox 9"/>
          <p:cNvSpPr txBox="1"/>
          <p:nvPr/>
        </p:nvSpPr>
        <p:spPr>
          <a:xfrm>
            <a:off x="2788920" y="279821"/>
            <a:ext cx="6278880" cy="2031325"/>
          </a:xfrm>
          <a:prstGeom prst="rect">
            <a:avLst/>
          </a:prstGeom>
          <a:noFill/>
        </p:spPr>
        <p:txBody>
          <a:bodyPr wrap="square" rtlCol="0">
            <a:spAutoFit/>
          </a:bodyPr>
          <a:lstStyle/>
          <a:p>
            <a:r>
              <a:rPr lang="en-US" sz="1400" dirty="0" smtClean="0"/>
              <a:t>There is something odd about this flaw-origin.  There are very faint hackle lines extending well up into the fracture surface.  They were difficult to see and very hard to photograph, but they are real.  They bear a remembrance to cavitation hackle lines which are sometimes seen when fracture occurs in the presence of water.  </a:t>
            </a:r>
          </a:p>
          <a:p>
            <a:endParaRPr lang="en-US" sz="1400" dirty="0"/>
          </a:p>
          <a:p>
            <a:r>
              <a:rPr lang="en-US" sz="1400" dirty="0" smtClean="0"/>
              <a:t>The faint lines were visible on the opposing piece as well. </a:t>
            </a:r>
          </a:p>
          <a:p>
            <a:endParaRPr lang="en-US" sz="1400" dirty="0"/>
          </a:p>
          <a:p>
            <a:r>
              <a:rPr lang="en-US" sz="1400" dirty="0" smtClean="0"/>
              <a:t>The line twist and turn in an odd manner on the fracture surface as shown in some of the photos on the next slide.</a:t>
            </a:r>
            <a:endParaRPr lang="en-US" sz="1400" dirty="0"/>
          </a:p>
        </p:txBody>
      </p:sp>
      <p:sp>
        <p:nvSpPr>
          <p:cNvPr id="11" name="Freeform 10"/>
          <p:cNvSpPr/>
          <p:nvPr/>
        </p:nvSpPr>
        <p:spPr>
          <a:xfrm>
            <a:off x="1633728" y="1487424"/>
            <a:ext cx="2023872" cy="2017776"/>
          </a:xfrm>
          <a:custGeom>
            <a:avLst/>
            <a:gdLst>
              <a:gd name="connsiteX0" fmla="*/ 0 w 2255520"/>
              <a:gd name="connsiteY0" fmla="*/ 0 h 1414272"/>
              <a:gd name="connsiteX1" fmla="*/ 256032 w 2255520"/>
              <a:gd name="connsiteY1" fmla="*/ 829056 h 1414272"/>
              <a:gd name="connsiteX2" fmla="*/ 1402080 w 2255520"/>
              <a:gd name="connsiteY2" fmla="*/ 1011936 h 1414272"/>
              <a:gd name="connsiteX3" fmla="*/ 2255520 w 2255520"/>
              <a:gd name="connsiteY3" fmla="*/ 1414272 h 1414272"/>
            </a:gdLst>
            <a:ahLst/>
            <a:cxnLst>
              <a:cxn ang="0">
                <a:pos x="connsiteX0" y="connsiteY0"/>
              </a:cxn>
              <a:cxn ang="0">
                <a:pos x="connsiteX1" y="connsiteY1"/>
              </a:cxn>
              <a:cxn ang="0">
                <a:pos x="connsiteX2" y="connsiteY2"/>
              </a:cxn>
              <a:cxn ang="0">
                <a:pos x="connsiteX3" y="connsiteY3"/>
              </a:cxn>
            </a:cxnLst>
            <a:rect l="l" t="t" r="r" b="b"/>
            <a:pathLst>
              <a:path w="2255520" h="1414272">
                <a:moveTo>
                  <a:pt x="0" y="0"/>
                </a:moveTo>
                <a:cubicBezTo>
                  <a:pt x="11176" y="330200"/>
                  <a:pt x="22352" y="660400"/>
                  <a:pt x="256032" y="829056"/>
                </a:cubicBezTo>
                <a:cubicBezTo>
                  <a:pt x="489712" y="997712"/>
                  <a:pt x="1068832" y="914400"/>
                  <a:pt x="1402080" y="1011936"/>
                </a:cubicBezTo>
                <a:cubicBezTo>
                  <a:pt x="1735328" y="1109472"/>
                  <a:pt x="1995424" y="1261872"/>
                  <a:pt x="2255520" y="1414272"/>
                </a:cubicBezTo>
              </a:path>
            </a:pathLst>
          </a:custGeom>
          <a:noFill/>
          <a:ln>
            <a:solidFill>
              <a:srgbClr val="FFFF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57600" y="13978"/>
            <a:ext cx="4267200" cy="369332"/>
          </a:xfrm>
          <a:prstGeom prst="rect">
            <a:avLst/>
          </a:prstGeom>
          <a:noFill/>
        </p:spPr>
        <p:txBody>
          <a:bodyPr wrap="square" rtlCol="0">
            <a:spAutoFit/>
          </a:bodyPr>
          <a:lstStyle/>
          <a:p>
            <a:r>
              <a:rPr lang="en-US" dirty="0" smtClean="0">
                <a:solidFill>
                  <a:srgbClr val="7030A0"/>
                </a:solidFill>
              </a:rPr>
              <a:t>Origin #4   as seen on </a:t>
            </a:r>
            <a:r>
              <a:rPr lang="en-US" u="sng" dirty="0" smtClean="0">
                <a:solidFill>
                  <a:srgbClr val="7030A0"/>
                </a:solidFill>
              </a:rPr>
              <a:t>piece D</a:t>
            </a:r>
            <a:endParaRPr lang="en-US" u="sng" dirty="0">
              <a:solidFill>
                <a:srgbClr val="7030A0"/>
              </a:solidFill>
            </a:endParaRPr>
          </a:p>
        </p:txBody>
      </p:sp>
    </p:spTree>
    <p:extLst>
      <p:ext uri="{BB962C8B-B14F-4D97-AF65-F5344CB8AC3E}">
        <p14:creationId xmlns:p14="http://schemas.microsoft.com/office/powerpoint/2010/main" val="129738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Slide Number Placeholder 3"/>
          <p:cNvSpPr>
            <a:spLocks noGrp="1"/>
          </p:cNvSpPr>
          <p:nvPr>
            <p:ph type="sldNum" sz="quarter" idx="12"/>
          </p:nvPr>
        </p:nvSpPr>
        <p:spPr>
          <a:xfrm>
            <a:off x="7010400" y="6489827"/>
            <a:ext cx="2133600" cy="365125"/>
          </a:xfrm>
        </p:spPr>
        <p:txBody>
          <a:bodyPr/>
          <a:lstStyle/>
          <a:p>
            <a:fld id="{C1325B28-784C-4188-AA4E-C647B78323EF}" type="slidenum">
              <a:rPr lang="en-US" smtClean="0">
                <a:solidFill>
                  <a:schemeClr val="bg1"/>
                </a:solidFill>
              </a:rPr>
              <a:t>14</a:t>
            </a:fld>
            <a:endParaRPr lang="en-US" dirty="0">
              <a:solidFill>
                <a:schemeClr val="bg1"/>
              </a:solidFill>
            </a:endParaRPr>
          </a:p>
        </p:txBody>
      </p:sp>
      <p:sp>
        <p:nvSpPr>
          <p:cNvPr id="6" name="TextBox 5"/>
          <p:cNvSpPr txBox="1"/>
          <p:nvPr/>
        </p:nvSpPr>
        <p:spPr>
          <a:xfrm>
            <a:off x="5715000" y="5486400"/>
            <a:ext cx="2057400" cy="381000"/>
          </a:xfrm>
          <a:prstGeom prst="rect">
            <a:avLst/>
          </a:prstGeom>
          <a:noFill/>
        </p:spPr>
        <p:txBody>
          <a:bodyPr wrap="square" rtlCol="0">
            <a:spAutoFit/>
          </a:bodyPr>
          <a:lstStyle/>
          <a:p>
            <a:r>
              <a:rPr lang="en-US" dirty="0" smtClean="0">
                <a:solidFill>
                  <a:srgbClr val="FFFF00"/>
                </a:solidFill>
              </a:rPr>
              <a:t>origin</a:t>
            </a:r>
            <a:endParaRPr lang="en-US" dirty="0">
              <a:solidFill>
                <a:srgbClr val="FFFF00"/>
              </a:solidFill>
            </a:endParaRPr>
          </a:p>
        </p:txBody>
      </p:sp>
      <p:sp>
        <p:nvSpPr>
          <p:cNvPr id="7" name="TextBox 6"/>
          <p:cNvSpPr txBox="1"/>
          <p:nvPr/>
        </p:nvSpPr>
        <p:spPr>
          <a:xfrm>
            <a:off x="6248400" y="37237"/>
            <a:ext cx="2895600" cy="1754326"/>
          </a:xfrm>
          <a:prstGeom prst="rect">
            <a:avLst/>
          </a:prstGeom>
          <a:noFill/>
        </p:spPr>
        <p:txBody>
          <a:bodyPr wrap="square" rtlCol="0">
            <a:spAutoFit/>
          </a:bodyPr>
          <a:lstStyle/>
          <a:p>
            <a:r>
              <a:rPr lang="en-US" dirty="0" smtClean="0">
                <a:solidFill>
                  <a:srgbClr val="FFFF00"/>
                </a:solidFill>
              </a:rPr>
              <a:t>What puzzles me is that the lines seem to converge </a:t>
            </a:r>
            <a:r>
              <a:rPr lang="en-US" dirty="0" smtClean="0">
                <a:solidFill>
                  <a:srgbClr val="FFFF00"/>
                </a:solidFill>
              </a:rPr>
              <a:t>on an </a:t>
            </a:r>
            <a:r>
              <a:rPr lang="en-US" dirty="0" smtClean="0">
                <a:solidFill>
                  <a:srgbClr val="FFFF00"/>
                </a:solidFill>
              </a:rPr>
              <a:t>area on the </a:t>
            </a:r>
            <a:r>
              <a:rPr lang="en-US" dirty="0" smtClean="0">
                <a:solidFill>
                  <a:srgbClr val="FFFF00"/>
                </a:solidFill>
              </a:rPr>
              <a:t>inside </a:t>
            </a:r>
            <a:r>
              <a:rPr lang="en-US" dirty="0" smtClean="0">
                <a:solidFill>
                  <a:srgbClr val="FFFF00"/>
                </a:solidFill>
              </a:rPr>
              <a:t>surface of the dome, away from </a:t>
            </a:r>
            <a:r>
              <a:rPr lang="en-US" dirty="0" smtClean="0">
                <a:solidFill>
                  <a:srgbClr val="FFFF00"/>
                </a:solidFill>
              </a:rPr>
              <a:t>any </a:t>
            </a:r>
            <a:r>
              <a:rPr lang="en-US" dirty="0" smtClean="0">
                <a:solidFill>
                  <a:srgbClr val="FFFF00"/>
                </a:solidFill>
              </a:rPr>
              <a:t>water.  They do not seem to converge on the flaw itself.</a:t>
            </a:r>
            <a:endParaRPr lang="en-US" dirty="0">
              <a:solidFill>
                <a:srgbClr val="FFFF00"/>
              </a:solidFill>
            </a:endParaRPr>
          </a:p>
        </p:txBody>
      </p:sp>
      <p:sp>
        <p:nvSpPr>
          <p:cNvPr id="8" name="TextBox 7"/>
          <p:cNvSpPr txBox="1"/>
          <p:nvPr/>
        </p:nvSpPr>
        <p:spPr>
          <a:xfrm>
            <a:off x="1600200" y="902208"/>
            <a:ext cx="1524000" cy="369332"/>
          </a:xfrm>
          <a:prstGeom prst="rect">
            <a:avLst/>
          </a:prstGeom>
          <a:noFill/>
        </p:spPr>
        <p:txBody>
          <a:bodyPr wrap="square" rtlCol="0">
            <a:spAutoFit/>
          </a:bodyPr>
          <a:lstStyle/>
          <a:p>
            <a:r>
              <a:rPr lang="en-US" dirty="0" smtClean="0"/>
              <a:t>An arrest line</a:t>
            </a:r>
            <a:endParaRPr lang="en-US" dirty="0"/>
          </a:p>
        </p:txBody>
      </p:sp>
    </p:spTree>
    <p:extLst>
      <p:ext uri="{BB962C8B-B14F-4D97-AF65-F5344CB8AC3E}">
        <p14:creationId xmlns:p14="http://schemas.microsoft.com/office/powerpoint/2010/main" val="1520459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65443"/>
            <a:ext cx="2133600" cy="365125"/>
          </a:xfrm>
        </p:spPr>
        <p:txBody>
          <a:bodyPr/>
          <a:lstStyle/>
          <a:p>
            <a:fld id="{C1325B28-784C-4188-AA4E-C647B78323EF}" type="slidenum">
              <a:rPr lang="en-US" smtClean="0"/>
              <a:t>15</a:t>
            </a:fld>
            <a:endParaRPr lang="en-US"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8200" y="2335911"/>
            <a:ext cx="3962400" cy="2971800"/>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1000" y="2314575"/>
            <a:ext cx="3886200" cy="2914650"/>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6600" y="76200"/>
            <a:ext cx="2540000" cy="1905000"/>
          </a:xfrm>
          <a:prstGeom prst="rect">
            <a:avLst/>
          </a:prstGeom>
        </p:spPr>
      </p:pic>
      <p:cxnSp>
        <p:nvCxnSpPr>
          <p:cNvPr id="7" name="Straight Arrow Connector 6"/>
          <p:cNvCxnSpPr/>
          <p:nvPr/>
        </p:nvCxnSpPr>
        <p:spPr>
          <a:xfrm flipH="1">
            <a:off x="2590800" y="838200"/>
            <a:ext cx="1066800" cy="198120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962400" y="838200"/>
            <a:ext cx="1981200" cy="198120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33400" y="533400"/>
            <a:ext cx="2057400" cy="646331"/>
          </a:xfrm>
          <a:prstGeom prst="rect">
            <a:avLst/>
          </a:prstGeom>
          <a:noFill/>
        </p:spPr>
        <p:txBody>
          <a:bodyPr wrap="square" rtlCol="0">
            <a:spAutoFit/>
          </a:bodyPr>
          <a:lstStyle/>
          <a:p>
            <a:r>
              <a:rPr lang="en-US" dirty="0" smtClean="0"/>
              <a:t>More views of the mysterious lines.</a:t>
            </a:r>
            <a:endParaRPr lang="en-US" dirty="0"/>
          </a:p>
        </p:txBody>
      </p:sp>
      <p:grpSp>
        <p:nvGrpSpPr>
          <p:cNvPr id="12" name="Group 11"/>
          <p:cNvGrpSpPr>
            <a:grpSpLocks noChangeAspect="1"/>
          </p:cNvGrpSpPr>
          <p:nvPr/>
        </p:nvGrpSpPr>
        <p:grpSpPr>
          <a:xfrm>
            <a:off x="7362436" y="76200"/>
            <a:ext cx="1523136" cy="1405163"/>
            <a:chOff x="4403124" y="1447800"/>
            <a:chExt cx="4537491" cy="4148850"/>
          </a:xfrm>
        </p:grpSpPr>
        <p:pic>
          <p:nvPicPr>
            <p:cNvPr id="13" name="Picture 1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14" name="TextBox 13"/>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15" name="TextBox 14"/>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6" name="TextBox 15"/>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7" name="TextBox 16"/>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9" name="Freeform 18"/>
          <p:cNvSpPr/>
          <p:nvPr/>
        </p:nvSpPr>
        <p:spPr>
          <a:xfrm>
            <a:off x="5998464" y="1182624"/>
            <a:ext cx="2594507" cy="743712"/>
          </a:xfrm>
          <a:custGeom>
            <a:avLst/>
            <a:gdLst>
              <a:gd name="connsiteX0" fmla="*/ 0 w 2594507"/>
              <a:gd name="connsiteY0" fmla="*/ 0 h 743712"/>
              <a:gd name="connsiteX1" fmla="*/ 768096 w 2594507"/>
              <a:gd name="connsiteY1" fmla="*/ 512064 h 743712"/>
              <a:gd name="connsiteX2" fmla="*/ 1816608 w 2594507"/>
              <a:gd name="connsiteY2" fmla="*/ 743712 h 743712"/>
              <a:gd name="connsiteX3" fmla="*/ 2499360 w 2594507"/>
              <a:gd name="connsiteY3" fmla="*/ 512064 h 743712"/>
              <a:gd name="connsiteX4" fmla="*/ 2572512 w 2594507"/>
              <a:gd name="connsiteY4" fmla="*/ 85344 h 743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4507" h="743712">
                <a:moveTo>
                  <a:pt x="0" y="0"/>
                </a:moveTo>
                <a:cubicBezTo>
                  <a:pt x="232664" y="194056"/>
                  <a:pt x="465328" y="388112"/>
                  <a:pt x="768096" y="512064"/>
                </a:cubicBezTo>
                <a:cubicBezTo>
                  <a:pt x="1070864" y="636016"/>
                  <a:pt x="1528064" y="743712"/>
                  <a:pt x="1816608" y="743712"/>
                </a:cubicBezTo>
                <a:cubicBezTo>
                  <a:pt x="2105152" y="743712"/>
                  <a:pt x="2373376" y="621792"/>
                  <a:pt x="2499360" y="512064"/>
                </a:cubicBezTo>
                <a:cubicBezTo>
                  <a:pt x="2625344" y="402336"/>
                  <a:pt x="2598928" y="243840"/>
                  <a:pt x="2572512" y="85344"/>
                </a:cubicBezTo>
              </a:path>
            </a:pathLst>
          </a:custGeom>
          <a:noFill/>
          <a:ln>
            <a:solidFill>
              <a:srgbClr val="00B05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4648200" y="1554480"/>
            <a:ext cx="990600" cy="276999"/>
          </a:xfrm>
          <a:prstGeom prst="rect">
            <a:avLst/>
          </a:prstGeom>
          <a:noFill/>
        </p:spPr>
        <p:txBody>
          <a:bodyPr wrap="square" rtlCol="0">
            <a:spAutoFit/>
          </a:bodyPr>
          <a:lstStyle/>
          <a:p>
            <a:r>
              <a:rPr lang="en-US" sz="1200" dirty="0" smtClean="0">
                <a:solidFill>
                  <a:srgbClr val="FFFF00"/>
                </a:solidFill>
              </a:rPr>
              <a:t>Origin flaw</a:t>
            </a:r>
            <a:endParaRPr lang="en-US" sz="1200" dirty="0">
              <a:solidFill>
                <a:srgbClr val="FFFF00"/>
              </a:solidFill>
            </a:endParaRPr>
          </a:p>
        </p:txBody>
      </p:sp>
      <p:sp>
        <p:nvSpPr>
          <p:cNvPr id="21" name="TextBox 20"/>
          <p:cNvSpPr txBox="1"/>
          <p:nvPr/>
        </p:nvSpPr>
        <p:spPr>
          <a:xfrm>
            <a:off x="3067050" y="5785181"/>
            <a:ext cx="3771900" cy="646331"/>
          </a:xfrm>
          <a:prstGeom prst="rect">
            <a:avLst/>
          </a:prstGeom>
          <a:noFill/>
        </p:spPr>
        <p:txBody>
          <a:bodyPr wrap="square" rtlCol="0">
            <a:spAutoFit/>
          </a:bodyPr>
          <a:lstStyle/>
          <a:p>
            <a:r>
              <a:rPr lang="en-US" dirty="0" smtClean="0"/>
              <a:t>These lines were not present anywhere else on the dome fractures.</a:t>
            </a:r>
            <a:endParaRPr lang="en-US" dirty="0"/>
          </a:p>
        </p:txBody>
      </p:sp>
      <p:sp>
        <p:nvSpPr>
          <p:cNvPr id="22" name="TextBox 21"/>
          <p:cNvSpPr txBox="1"/>
          <p:nvPr/>
        </p:nvSpPr>
        <p:spPr>
          <a:xfrm>
            <a:off x="0" y="0"/>
            <a:ext cx="4267200" cy="369332"/>
          </a:xfrm>
          <a:prstGeom prst="rect">
            <a:avLst/>
          </a:prstGeom>
          <a:noFill/>
        </p:spPr>
        <p:txBody>
          <a:bodyPr wrap="square" rtlCol="0">
            <a:spAutoFit/>
          </a:bodyPr>
          <a:lstStyle/>
          <a:p>
            <a:r>
              <a:rPr lang="en-US" dirty="0" smtClean="0">
                <a:solidFill>
                  <a:srgbClr val="7030A0"/>
                </a:solidFill>
              </a:rPr>
              <a:t>Origin #4   as seen on </a:t>
            </a:r>
            <a:r>
              <a:rPr lang="en-US" u="sng" dirty="0" smtClean="0">
                <a:solidFill>
                  <a:srgbClr val="7030A0"/>
                </a:solidFill>
              </a:rPr>
              <a:t>piece D</a:t>
            </a:r>
            <a:endParaRPr lang="en-US" u="sng" dirty="0">
              <a:solidFill>
                <a:srgbClr val="7030A0"/>
              </a:solidFill>
            </a:endParaRPr>
          </a:p>
        </p:txBody>
      </p:sp>
    </p:spTree>
    <p:extLst>
      <p:ext uri="{BB962C8B-B14F-4D97-AF65-F5344CB8AC3E}">
        <p14:creationId xmlns:p14="http://schemas.microsoft.com/office/powerpoint/2010/main" val="2214125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16</a:t>
            </a:fld>
            <a:endParaRPr lang="en-US"/>
          </a:p>
        </p:txBody>
      </p:sp>
      <p:sp>
        <p:nvSpPr>
          <p:cNvPr id="5" name="TextBox 4"/>
          <p:cNvSpPr txBox="1"/>
          <p:nvPr/>
        </p:nvSpPr>
        <p:spPr>
          <a:xfrm>
            <a:off x="3436280" y="0"/>
            <a:ext cx="3124200" cy="707886"/>
          </a:xfrm>
          <a:prstGeom prst="rect">
            <a:avLst/>
          </a:prstGeom>
          <a:noFill/>
        </p:spPr>
        <p:txBody>
          <a:bodyPr wrap="square" rtlCol="0">
            <a:spAutoFit/>
          </a:bodyPr>
          <a:lstStyle/>
          <a:p>
            <a:r>
              <a:rPr lang="en-US" sz="4000" dirty="0" smtClean="0">
                <a:solidFill>
                  <a:srgbClr val="00B050"/>
                </a:solidFill>
              </a:rPr>
              <a:t>Origin 1</a:t>
            </a:r>
            <a:endParaRPr lang="en-US" sz="4000" dirty="0">
              <a:solidFill>
                <a:srgbClr val="00B050"/>
              </a:solidFill>
            </a:endParaRPr>
          </a:p>
        </p:txBody>
      </p:sp>
      <p:grpSp>
        <p:nvGrpSpPr>
          <p:cNvPr id="6" name="Group 5"/>
          <p:cNvGrpSpPr/>
          <p:nvPr/>
        </p:nvGrpSpPr>
        <p:grpSpPr>
          <a:xfrm>
            <a:off x="2514600" y="1764482"/>
            <a:ext cx="4008573" cy="3640417"/>
            <a:chOff x="4403124" y="1447800"/>
            <a:chExt cx="4537491" cy="414885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8" name="TextBox 7"/>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9" name="TextBox 8"/>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0" name="TextBox 9"/>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1" name="TextBox 10"/>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2" name="Left Arrow 11"/>
          <p:cNvSpPr/>
          <p:nvPr/>
        </p:nvSpPr>
        <p:spPr>
          <a:xfrm rot="16200000">
            <a:off x="3595568" y="1092119"/>
            <a:ext cx="838200" cy="5065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2813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17</a:t>
            </a:fld>
            <a:endParaRPr lang="en-US"/>
          </a:p>
        </p:txBody>
      </p:sp>
      <p:sp>
        <p:nvSpPr>
          <p:cNvPr id="5" name="TextBox 4"/>
          <p:cNvSpPr txBox="1"/>
          <p:nvPr/>
        </p:nvSpPr>
        <p:spPr>
          <a:xfrm>
            <a:off x="2971800" y="13978"/>
            <a:ext cx="4267200" cy="369332"/>
          </a:xfrm>
          <a:prstGeom prst="rect">
            <a:avLst/>
          </a:prstGeom>
          <a:noFill/>
        </p:spPr>
        <p:txBody>
          <a:bodyPr wrap="square" rtlCol="0">
            <a:spAutoFit/>
          </a:bodyPr>
          <a:lstStyle/>
          <a:p>
            <a:r>
              <a:rPr lang="en-US" dirty="0" smtClean="0">
                <a:solidFill>
                  <a:srgbClr val="00B050"/>
                </a:solidFill>
              </a:rPr>
              <a:t>Origin #1  as seen on </a:t>
            </a:r>
            <a:r>
              <a:rPr lang="en-US" u="sng" dirty="0" smtClean="0">
                <a:solidFill>
                  <a:srgbClr val="00B050"/>
                </a:solidFill>
              </a:rPr>
              <a:t>piece B</a:t>
            </a:r>
            <a:endParaRPr lang="en-US" u="sng" dirty="0">
              <a:solidFill>
                <a:srgbClr val="00B050"/>
              </a:solidFill>
            </a:endParaRPr>
          </a:p>
        </p:txBody>
      </p:sp>
      <p:grpSp>
        <p:nvGrpSpPr>
          <p:cNvPr id="6" name="Group 5"/>
          <p:cNvGrpSpPr>
            <a:grpSpLocks noChangeAspect="1"/>
          </p:cNvGrpSpPr>
          <p:nvPr/>
        </p:nvGrpSpPr>
        <p:grpSpPr>
          <a:xfrm>
            <a:off x="6934200" y="70044"/>
            <a:ext cx="2101319" cy="1938563"/>
            <a:chOff x="4403124" y="1447800"/>
            <a:chExt cx="4537491" cy="414885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8" name="TextBox 7"/>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9" name="TextBox 8"/>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0" name="TextBox 9"/>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1" name="TextBox 10"/>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2" name="Freeform 11"/>
          <p:cNvSpPr/>
          <p:nvPr/>
        </p:nvSpPr>
        <p:spPr>
          <a:xfrm>
            <a:off x="5945348" y="100197"/>
            <a:ext cx="1536192" cy="116969"/>
          </a:xfrm>
          <a:custGeom>
            <a:avLst/>
            <a:gdLst>
              <a:gd name="connsiteX0" fmla="*/ 0 w 1536192"/>
              <a:gd name="connsiteY0" fmla="*/ 19433 h 116969"/>
              <a:gd name="connsiteX1" fmla="*/ 1048512 w 1536192"/>
              <a:gd name="connsiteY1" fmla="*/ 7241 h 116969"/>
              <a:gd name="connsiteX2" fmla="*/ 1536192 w 1536192"/>
              <a:gd name="connsiteY2" fmla="*/ 116969 h 116969"/>
            </a:gdLst>
            <a:ahLst/>
            <a:cxnLst>
              <a:cxn ang="0">
                <a:pos x="connsiteX0" y="connsiteY0"/>
              </a:cxn>
              <a:cxn ang="0">
                <a:pos x="connsiteX1" y="connsiteY1"/>
              </a:cxn>
              <a:cxn ang="0">
                <a:pos x="connsiteX2" y="connsiteY2"/>
              </a:cxn>
            </a:cxnLst>
            <a:rect l="l" t="t" r="r" b="b"/>
            <a:pathLst>
              <a:path w="1536192" h="116969">
                <a:moveTo>
                  <a:pt x="0" y="19433"/>
                </a:moveTo>
                <a:cubicBezTo>
                  <a:pt x="396240" y="5209"/>
                  <a:pt x="792480" y="-9015"/>
                  <a:pt x="1048512" y="7241"/>
                </a:cubicBezTo>
                <a:cubicBezTo>
                  <a:pt x="1304544" y="23497"/>
                  <a:pt x="1420368" y="70233"/>
                  <a:pt x="1536192" y="116969"/>
                </a:cubicBezTo>
              </a:path>
            </a:pathLst>
          </a:custGeom>
          <a:noFill/>
          <a:ln>
            <a:solidFill>
              <a:srgbClr val="00B05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828800"/>
            <a:ext cx="7395648" cy="4940172"/>
          </a:xfrm>
          <a:prstGeom prst="rect">
            <a:avLst/>
          </a:prstGeom>
        </p:spPr>
      </p:pic>
      <p:sp>
        <p:nvSpPr>
          <p:cNvPr id="14" name="TextBox 13"/>
          <p:cNvSpPr txBox="1"/>
          <p:nvPr/>
        </p:nvSpPr>
        <p:spPr>
          <a:xfrm>
            <a:off x="50516" y="619267"/>
            <a:ext cx="5816884" cy="1200329"/>
          </a:xfrm>
          <a:prstGeom prst="rect">
            <a:avLst/>
          </a:prstGeom>
          <a:noFill/>
        </p:spPr>
        <p:txBody>
          <a:bodyPr wrap="square" rtlCol="0">
            <a:spAutoFit/>
          </a:bodyPr>
          <a:lstStyle/>
          <a:p>
            <a:r>
              <a:rPr lang="en-US" dirty="0" smtClean="0">
                <a:solidFill>
                  <a:srgbClr val="00B050"/>
                </a:solidFill>
              </a:rPr>
              <a:t>There were two contact cracks:   1a and 1b</a:t>
            </a:r>
          </a:p>
          <a:p>
            <a:r>
              <a:rPr lang="en-US" dirty="0" smtClean="0">
                <a:solidFill>
                  <a:srgbClr val="00B050"/>
                </a:solidFill>
              </a:rPr>
              <a:t>1a is on the bottom ground surface with the black coating. </a:t>
            </a:r>
          </a:p>
          <a:p>
            <a:r>
              <a:rPr lang="en-US" dirty="0" smtClean="0">
                <a:solidFill>
                  <a:srgbClr val="00B050"/>
                </a:solidFill>
              </a:rPr>
              <a:t>1b is on the outer ground surface.     Origin 1b is primary.</a:t>
            </a:r>
          </a:p>
          <a:p>
            <a:r>
              <a:rPr lang="en-US" dirty="0" smtClean="0">
                <a:solidFill>
                  <a:srgbClr val="00B050"/>
                </a:solidFill>
              </a:rPr>
              <a:t>Site 1a is incidental.</a:t>
            </a:r>
            <a:endParaRPr lang="en-US" dirty="0">
              <a:solidFill>
                <a:srgbClr val="00B050"/>
              </a:solidFill>
            </a:endParaRPr>
          </a:p>
        </p:txBody>
      </p:sp>
      <p:sp>
        <p:nvSpPr>
          <p:cNvPr id="15" name="TextBox 14"/>
          <p:cNvSpPr txBox="1"/>
          <p:nvPr/>
        </p:nvSpPr>
        <p:spPr>
          <a:xfrm>
            <a:off x="2252472" y="1905000"/>
            <a:ext cx="2065244" cy="646331"/>
          </a:xfrm>
          <a:prstGeom prst="rect">
            <a:avLst/>
          </a:prstGeom>
          <a:noFill/>
        </p:spPr>
        <p:txBody>
          <a:bodyPr wrap="square" rtlCol="0">
            <a:spAutoFit/>
          </a:bodyPr>
          <a:lstStyle/>
          <a:p>
            <a:r>
              <a:rPr lang="en-US" sz="3600" dirty="0" smtClean="0">
                <a:solidFill>
                  <a:schemeClr val="bg1"/>
                </a:solidFill>
              </a:rPr>
              <a:t>Piece B</a:t>
            </a:r>
            <a:endParaRPr lang="en-US" sz="3600" dirty="0">
              <a:solidFill>
                <a:schemeClr val="bg1"/>
              </a:solidFill>
            </a:endParaRPr>
          </a:p>
        </p:txBody>
      </p:sp>
    </p:spTree>
    <p:extLst>
      <p:ext uri="{BB962C8B-B14F-4D97-AF65-F5344CB8AC3E}">
        <p14:creationId xmlns:p14="http://schemas.microsoft.com/office/powerpoint/2010/main" val="129738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92875"/>
            <a:ext cx="2133600" cy="365125"/>
          </a:xfrm>
        </p:spPr>
        <p:txBody>
          <a:bodyPr/>
          <a:lstStyle/>
          <a:p>
            <a:fld id="{C1325B28-784C-4188-AA4E-C647B78323EF}" type="slidenum">
              <a:rPr lang="en-US" smtClean="0"/>
              <a:t>18</a:t>
            </a:fld>
            <a:endParaRPr lang="en-US"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95600" y="24384"/>
            <a:ext cx="3581400" cy="2392317"/>
          </a:xfrm>
          <a:prstGeom prst="rect">
            <a:avLst/>
          </a:prstGeom>
        </p:spPr>
      </p:pic>
      <p:sp>
        <p:nvSpPr>
          <p:cNvPr id="6" name="TextBox 5"/>
          <p:cNvSpPr txBox="1"/>
          <p:nvPr/>
        </p:nvSpPr>
        <p:spPr>
          <a:xfrm>
            <a:off x="6400800" y="475565"/>
            <a:ext cx="2330282" cy="646331"/>
          </a:xfrm>
          <a:prstGeom prst="rect">
            <a:avLst/>
          </a:prstGeom>
          <a:noFill/>
        </p:spPr>
        <p:txBody>
          <a:bodyPr wrap="square" rtlCol="0">
            <a:spAutoFit/>
          </a:bodyPr>
          <a:lstStyle/>
          <a:p>
            <a:pPr algn="ctr"/>
            <a:r>
              <a:rPr lang="en-US" dirty="0" smtClean="0">
                <a:solidFill>
                  <a:srgbClr val="00B050"/>
                </a:solidFill>
              </a:rPr>
              <a:t>Primary Origin #1b  as seen on </a:t>
            </a:r>
            <a:r>
              <a:rPr lang="en-US" b="1" i="1" u="sng" dirty="0" smtClean="0">
                <a:solidFill>
                  <a:srgbClr val="00B050"/>
                </a:solidFill>
              </a:rPr>
              <a:t>piece B</a:t>
            </a:r>
            <a:endParaRPr lang="en-US" b="1" i="1" u="sng" dirty="0">
              <a:solidFill>
                <a:srgbClr val="00B050"/>
              </a:solidFill>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0992" y="2543610"/>
            <a:ext cx="5744391" cy="4308293"/>
          </a:xfrm>
          <a:prstGeom prst="rect">
            <a:avLst/>
          </a:prstGeom>
        </p:spPr>
      </p:pic>
      <p:grpSp>
        <p:nvGrpSpPr>
          <p:cNvPr id="7" name="Group 6"/>
          <p:cNvGrpSpPr>
            <a:grpSpLocks noChangeAspect="1"/>
          </p:cNvGrpSpPr>
          <p:nvPr/>
        </p:nvGrpSpPr>
        <p:grpSpPr>
          <a:xfrm>
            <a:off x="0" y="24384"/>
            <a:ext cx="2101319" cy="1938563"/>
            <a:chOff x="4403124" y="1447800"/>
            <a:chExt cx="4537491" cy="4148850"/>
          </a:xfrm>
        </p:grpSpPr>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9" name="TextBox 8"/>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10" name="TextBox 9"/>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1" name="TextBox 10"/>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2" name="TextBox 11"/>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3" name="TextBox 12"/>
          <p:cNvSpPr txBox="1"/>
          <p:nvPr/>
        </p:nvSpPr>
        <p:spPr>
          <a:xfrm>
            <a:off x="6770092" y="3480893"/>
            <a:ext cx="2330282" cy="1477328"/>
          </a:xfrm>
          <a:prstGeom prst="rect">
            <a:avLst/>
          </a:prstGeom>
          <a:noFill/>
        </p:spPr>
        <p:txBody>
          <a:bodyPr wrap="square" rtlCol="0">
            <a:spAutoFit/>
          </a:bodyPr>
          <a:lstStyle/>
          <a:p>
            <a:pPr algn="ctr"/>
            <a:r>
              <a:rPr lang="en-US" dirty="0" smtClean="0">
                <a:solidFill>
                  <a:srgbClr val="00B050"/>
                </a:solidFill>
              </a:rPr>
              <a:t>Primary Origin #1b  as seen on matching </a:t>
            </a:r>
            <a:r>
              <a:rPr lang="en-US" b="1" i="1" u="sng" dirty="0" smtClean="0">
                <a:solidFill>
                  <a:srgbClr val="00B050"/>
                </a:solidFill>
              </a:rPr>
              <a:t>piece A</a:t>
            </a:r>
          </a:p>
          <a:p>
            <a:pPr algn="ctr"/>
            <a:endParaRPr lang="en-US" b="1" i="1" u="sng" dirty="0">
              <a:solidFill>
                <a:srgbClr val="00B050"/>
              </a:solidFill>
            </a:endParaRPr>
          </a:p>
          <a:p>
            <a:pPr algn="ctr"/>
            <a:r>
              <a:rPr lang="en-US" dirty="0" smtClean="0">
                <a:solidFill>
                  <a:srgbClr val="00B050"/>
                </a:solidFill>
              </a:rPr>
              <a:t>(rotated)</a:t>
            </a:r>
            <a:endParaRPr lang="en-US" dirty="0">
              <a:solidFill>
                <a:srgbClr val="00B050"/>
              </a:solidFill>
            </a:endParaRPr>
          </a:p>
        </p:txBody>
      </p:sp>
      <p:sp>
        <p:nvSpPr>
          <p:cNvPr id="14" name="Oval 13"/>
          <p:cNvSpPr/>
          <p:nvPr/>
        </p:nvSpPr>
        <p:spPr>
          <a:xfrm>
            <a:off x="505436" y="24383"/>
            <a:ext cx="571276" cy="451181"/>
          </a:xfrm>
          <a:prstGeom prst="ellipse">
            <a:avLst/>
          </a:prstGeom>
          <a:noFill/>
          <a:ln>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0459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77635"/>
            <a:ext cx="2133600" cy="365125"/>
          </a:xfrm>
        </p:spPr>
        <p:txBody>
          <a:bodyPr/>
          <a:lstStyle/>
          <a:p>
            <a:fld id="{C1325B28-784C-4188-AA4E-C647B78323EF}" type="slidenum">
              <a:rPr lang="en-US" smtClean="0"/>
              <a:t>19</a:t>
            </a:fld>
            <a:endParaRPr lang="en-US"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19200" y="800219"/>
            <a:ext cx="3501484" cy="2626113"/>
          </a:xfrm>
          <a:prstGeom prst="rect">
            <a:avLst/>
          </a:prstGeom>
        </p:spPr>
      </p:pic>
      <p:sp>
        <p:nvSpPr>
          <p:cNvPr id="5" name="TextBox 4"/>
          <p:cNvSpPr txBox="1"/>
          <p:nvPr/>
        </p:nvSpPr>
        <p:spPr>
          <a:xfrm>
            <a:off x="0" y="0"/>
            <a:ext cx="9067800" cy="800219"/>
          </a:xfrm>
          <a:prstGeom prst="rect">
            <a:avLst/>
          </a:prstGeom>
          <a:noFill/>
        </p:spPr>
        <p:txBody>
          <a:bodyPr wrap="square" rtlCol="0">
            <a:spAutoFit/>
          </a:bodyPr>
          <a:lstStyle/>
          <a:p>
            <a:r>
              <a:rPr lang="en-US" dirty="0" smtClean="0">
                <a:solidFill>
                  <a:srgbClr val="00B050"/>
                </a:solidFill>
              </a:rPr>
              <a:t>Primary Origin #1b  as seen on </a:t>
            </a:r>
            <a:r>
              <a:rPr lang="en-US" u="sng" dirty="0" smtClean="0">
                <a:solidFill>
                  <a:srgbClr val="00B050"/>
                </a:solidFill>
              </a:rPr>
              <a:t>piece B. </a:t>
            </a:r>
            <a:r>
              <a:rPr lang="en-US" dirty="0" smtClean="0">
                <a:solidFill>
                  <a:srgbClr val="00B050"/>
                </a:solidFill>
              </a:rPr>
              <a:t>         I think this is the primary origin.  </a:t>
            </a:r>
          </a:p>
          <a:p>
            <a:r>
              <a:rPr lang="en-US" sz="1400" dirty="0" smtClean="0">
                <a:solidFill>
                  <a:srgbClr val="00B050"/>
                </a:solidFill>
              </a:rPr>
              <a:t>More of the overall fracture lines seem to radiate from this area, </a:t>
            </a:r>
          </a:p>
          <a:p>
            <a:r>
              <a:rPr lang="en-US" sz="1400" dirty="0" smtClean="0">
                <a:solidFill>
                  <a:srgbClr val="00B050"/>
                </a:solidFill>
              </a:rPr>
              <a:t>but the crack did run over and intersect another flaw site 1a.</a:t>
            </a:r>
            <a:endParaRPr lang="en-US" sz="1400" dirty="0">
              <a:solidFill>
                <a:srgbClr val="00B050"/>
              </a:solidFill>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5117" y="800219"/>
            <a:ext cx="3501484" cy="2626113"/>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57400" y="3501390"/>
            <a:ext cx="4447032" cy="3335274"/>
          </a:xfrm>
          <a:prstGeom prst="rect">
            <a:avLst/>
          </a:prstGeom>
        </p:spPr>
      </p:pic>
      <p:sp>
        <p:nvSpPr>
          <p:cNvPr id="7" name="TextBox 6"/>
          <p:cNvSpPr txBox="1"/>
          <p:nvPr/>
        </p:nvSpPr>
        <p:spPr>
          <a:xfrm>
            <a:off x="152400" y="1485614"/>
            <a:ext cx="1371600" cy="738664"/>
          </a:xfrm>
          <a:prstGeom prst="rect">
            <a:avLst/>
          </a:prstGeom>
          <a:noFill/>
        </p:spPr>
        <p:txBody>
          <a:bodyPr wrap="square" rtlCol="0">
            <a:spAutoFit/>
          </a:bodyPr>
          <a:lstStyle/>
          <a:p>
            <a:r>
              <a:rPr lang="en-US" sz="1400" dirty="0" smtClean="0"/>
              <a:t>2 views, different lighting</a:t>
            </a:r>
            <a:endParaRPr lang="en-US" sz="1400" dirty="0"/>
          </a:p>
        </p:txBody>
      </p:sp>
      <p:sp>
        <p:nvSpPr>
          <p:cNvPr id="8" name="TextBox 7"/>
          <p:cNvSpPr txBox="1"/>
          <p:nvPr/>
        </p:nvSpPr>
        <p:spPr>
          <a:xfrm>
            <a:off x="533400" y="4191000"/>
            <a:ext cx="1371600" cy="307777"/>
          </a:xfrm>
          <a:prstGeom prst="rect">
            <a:avLst/>
          </a:prstGeom>
          <a:noFill/>
        </p:spPr>
        <p:txBody>
          <a:bodyPr wrap="square" rtlCol="0">
            <a:spAutoFit/>
          </a:bodyPr>
          <a:lstStyle/>
          <a:p>
            <a:r>
              <a:rPr lang="en-US" sz="1400" dirty="0" smtClean="0"/>
              <a:t>Close up</a:t>
            </a:r>
            <a:endParaRPr lang="en-US" sz="1400" dirty="0"/>
          </a:p>
        </p:txBody>
      </p:sp>
      <p:sp>
        <p:nvSpPr>
          <p:cNvPr id="9" name="TextBox 8"/>
          <p:cNvSpPr txBox="1"/>
          <p:nvPr/>
        </p:nvSpPr>
        <p:spPr>
          <a:xfrm>
            <a:off x="6986016" y="3549408"/>
            <a:ext cx="1828800" cy="2462213"/>
          </a:xfrm>
          <a:prstGeom prst="rect">
            <a:avLst/>
          </a:prstGeom>
          <a:noFill/>
        </p:spPr>
        <p:txBody>
          <a:bodyPr wrap="square" rtlCol="0">
            <a:spAutoFit/>
          </a:bodyPr>
          <a:lstStyle/>
          <a:p>
            <a:pPr algn="ctr"/>
            <a:r>
              <a:rPr lang="en-US" sz="1400" dirty="0" smtClean="0"/>
              <a:t>There are some interesting arrest lines and Wallner lines around this flaw.  </a:t>
            </a:r>
          </a:p>
          <a:p>
            <a:pPr algn="ctr"/>
            <a:endParaRPr lang="en-US" sz="1400" dirty="0" smtClean="0"/>
          </a:p>
          <a:p>
            <a:pPr algn="ctr"/>
            <a:r>
              <a:rPr lang="en-US" sz="1400" dirty="0" smtClean="0"/>
              <a:t>Something contacted and impacted the outer  rim at this site.</a:t>
            </a:r>
          </a:p>
          <a:p>
            <a:pPr algn="ctr"/>
            <a:endParaRPr lang="en-US" sz="1400" dirty="0"/>
          </a:p>
          <a:p>
            <a:pPr algn="ctr"/>
            <a:r>
              <a:rPr lang="en-US" sz="1400" dirty="0" smtClean="0"/>
              <a:t>The origin popped in to several mm deep.</a:t>
            </a:r>
            <a:endParaRPr lang="en-US" sz="1400" dirty="0"/>
          </a:p>
        </p:txBody>
      </p:sp>
      <p:sp>
        <p:nvSpPr>
          <p:cNvPr id="10" name="TextBox 9"/>
          <p:cNvSpPr txBox="1"/>
          <p:nvPr/>
        </p:nvSpPr>
        <p:spPr>
          <a:xfrm>
            <a:off x="2667000" y="6324600"/>
            <a:ext cx="1371600" cy="523220"/>
          </a:xfrm>
          <a:prstGeom prst="rect">
            <a:avLst/>
          </a:prstGeom>
          <a:noFill/>
        </p:spPr>
        <p:txBody>
          <a:bodyPr wrap="square" rtlCol="0">
            <a:spAutoFit/>
          </a:bodyPr>
          <a:lstStyle/>
          <a:p>
            <a:r>
              <a:rPr lang="en-US" sz="1400" dirty="0" smtClean="0">
                <a:solidFill>
                  <a:srgbClr val="FFFF00"/>
                </a:solidFill>
              </a:rPr>
              <a:t>Original flaw, pops in further</a:t>
            </a:r>
            <a:endParaRPr lang="en-US" sz="1400" dirty="0">
              <a:solidFill>
                <a:srgbClr val="FFFF00"/>
              </a:solidFill>
            </a:endParaRPr>
          </a:p>
        </p:txBody>
      </p:sp>
      <p:sp>
        <p:nvSpPr>
          <p:cNvPr id="11" name="Freeform 10"/>
          <p:cNvSpPr/>
          <p:nvPr/>
        </p:nvSpPr>
        <p:spPr>
          <a:xfrm>
            <a:off x="3511296" y="5279136"/>
            <a:ext cx="914400" cy="950976"/>
          </a:xfrm>
          <a:custGeom>
            <a:avLst/>
            <a:gdLst>
              <a:gd name="connsiteX0" fmla="*/ 0 w 914400"/>
              <a:gd name="connsiteY0" fmla="*/ 950976 h 950976"/>
              <a:gd name="connsiteX1" fmla="*/ 475488 w 914400"/>
              <a:gd name="connsiteY1" fmla="*/ 316992 h 950976"/>
              <a:gd name="connsiteX2" fmla="*/ 914400 w 914400"/>
              <a:gd name="connsiteY2" fmla="*/ 0 h 950976"/>
            </a:gdLst>
            <a:ahLst/>
            <a:cxnLst>
              <a:cxn ang="0">
                <a:pos x="connsiteX0" y="connsiteY0"/>
              </a:cxn>
              <a:cxn ang="0">
                <a:pos x="connsiteX1" y="connsiteY1"/>
              </a:cxn>
              <a:cxn ang="0">
                <a:pos x="connsiteX2" y="connsiteY2"/>
              </a:cxn>
            </a:cxnLst>
            <a:rect l="l" t="t" r="r" b="b"/>
            <a:pathLst>
              <a:path w="914400" h="950976">
                <a:moveTo>
                  <a:pt x="0" y="950976"/>
                </a:moveTo>
                <a:cubicBezTo>
                  <a:pt x="161544" y="713232"/>
                  <a:pt x="323088" y="475488"/>
                  <a:pt x="475488" y="316992"/>
                </a:cubicBezTo>
                <a:cubicBezTo>
                  <a:pt x="627888" y="158496"/>
                  <a:pt x="771144" y="79248"/>
                  <a:pt x="914400" y="0"/>
                </a:cubicBezTo>
              </a:path>
            </a:pathLst>
          </a:custGeom>
          <a:noFill/>
          <a:ln>
            <a:solidFill>
              <a:srgbClr val="FFFF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348990" y="4755916"/>
            <a:ext cx="928116" cy="523220"/>
          </a:xfrm>
          <a:prstGeom prst="rect">
            <a:avLst/>
          </a:prstGeom>
          <a:noFill/>
        </p:spPr>
        <p:txBody>
          <a:bodyPr wrap="square" rtlCol="0">
            <a:spAutoFit/>
          </a:bodyPr>
          <a:lstStyle/>
          <a:p>
            <a:pPr algn="ctr"/>
            <a:r>
              <a:rPr lang="en-US" sz="1400" dirty="0" smtClean="0">
                <a:solidFill>
                  <a:srgbClr val="FFC000"/>
                </a:solidFill>
              </a:rPr>
              <a:t>Pop in </a:t>
            </a:r>
          </a:p>
          <a:p>
            <a:pPr algn="ctr"/>
            <a:r>
              <a:rPr lang="en-US" sz="1400" dirty="0" smtClean="0">
                <a:solidFill>
                  <a:srgbClr val="FFC000"/>
                </a:solidFill>
              </a:rPr>
              <a:t>arrest line</a:t>
            </a:r>
            <a:endParaRPr lang="en-US" sz="1400" dirty="0">
              <a:solidFill>
                <a:srgbClr val="FFC000"/>
              </a:solidFill>
            </a:endParaRPr>
          </a:p>
        </p:txBody>
      </p:sp>
      <p:sp>
        <p:nvSpPr>
          <p:cNvPr id="13" name="TextBox 12"/>
          <p:cNvSpPr txBox="1"/>
          <p:nvPr/>
        </p:nvSpPr>
        <p:spPr>
          <a:xfrm>
            <a:off x="6774942" y="2362200"/>
            <a:ext cx="928116" cy="523220"/>
          </a:xfrm>
          <a:prstGeom prst="rect">
            <a:avLst/>
          </a:prstGeom>
          <a:noFill/>
        </p:spPr>
        <p:txBody>
          <a:bodyPr wrap="square" rtlCol="0">
            <a:spAutoFit/>
          </a:bodyPr>
          <a:lstStyle/>
          <a:p>
            <a:pPr algn="ctr"/>
            <a:r>
              <a:rPr lang="en-US" sz="1400" dirty="0" smtClean="0"/>
              <a:t>Pop in </a:t>
            </a:r>
          </a:p>
          <a:p>
            <a:pPr algn="ctr"/>
            <a:r>
              <a:rPr lang="en-US" sz="1400" dirty="0" smtClean="0"/>
              <a:t>arrest line</a:t>
            </a:r>
            <a:endParaRPr lang="en-US" sz="1400" dirty="0"/>
          </a:p>
        </p:txBody>
      </p:sp>
    </p:spTree>
    <p:extLst>
      <p:ext uri="{BB962C8B-B14F-4D97-AF65-F5344CB8AC3E}">
        <p14:creationId xmlns:p14="http://schemas.microsoft.com/office/powerpoint/2010/main" val="129738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67933" y="6454775"/>
            <a:ext cx="2133600" cy="365125"/>
          </a:xfrm>
        </p:spPr>
        <p:txBody>
          <a:bodyPr/>
          <a:lstStyle/>
          <a:p>
            <a:fld id="{C1325B28-784C-4188-AA4E-C647B78323EF}" type="slidenum">
              <a:rPr lang="en-US" smtClean="0"/>
              <a:t>2</a:t>
            </a:fld>
            <a:endParaRPr lang="en-US" dirty="0"/>
          </a:p>
        </p:txBody>
      </p:sp>
      <p:sp>
        <p:nvSpPr>
          <p:cNvPr id="10" name="TextBox 9"/>
          <p:cNvSpPr txBox="1"/>
          <p:nvPr/>
        </p:nvSpPr>
        <p:spPr>
          <a:xfrm>
            <a:off x="-12192" y="38302"/>
            <a:ext cx="4070400" cy="6555641"/>
          </a:xfrm>
          <a:prstGeom prst="rect">
            <a:avLst/>
          </a:prstGeom>
          <a:noFill/>
        </p:spPr>
        <p:txBody>
          <a:bodyPr wrap="square" rtlCol="0">
            <a:spAutoFit/>
          </a:bodyPr>
          <a:lstStyle/>
          <a:p>
            <a:pPr marL="342900" indent="-342900">
              <a:buFont typeface="+mj-lt"/>
              <a:buAutoNum type="arabicPeriod" startAt="10"/>
            </a:pPr>
            <a:r>
              <a:rPr lang="en-US" sz="1400" dirty="0" smtClean="0"/>
              <a:t>All 4 cracks came in fairly straight from the rim, indicating uniform hoop tension at the rim, but they evolved as they propagated into the dome middle.  The cracks became curved, with the leading edge on the dome inside.  This indicates bending stresses.  This is not too surprising.</a:t>
            </a:r>
          </a:p>
          <a:p>
            <a:pPr marL="228600" indent="-228600">
              <a:buFont typeface="+mj-lt"/>
              <a:buAutoNum type="arabicPeriod" startAt="10"/>
            </a:pPr>
            <a:endParaRPr lang="en-US" sz="1400" dirty="0"/>
          </a:p>
          <a:p>
            <a:pPr marL="228600" indent="-228600">
              <a:buFont typeface="+mj-lt"/>
              <a:buAutoNum type="arabicPeriod" startAt="10"/>
            </a:pPr>
            <a:r>
              <a:rPr lang="en-US" sz="1400" dirty="0" smtClean="0"/>
              <a:t>Thus all 4 crack systems were propagated by hoop expansion – tensile stresses at the rim.  The tension stresses were small, less than about 1,500 psi  (10 MPa) since there were no fracture mirror boundaries, and the cracks did not branch, and the fracture surfaces were fairly smooth = low energy fractures.</a:t>
            </a:r>
          </a:p>
          <a:p>
            <a:pPr marL="228600" indent="-228600">
              <a:buFont typeface="+mj-lt"/>
              <a:buAutoNum type="arabicPeriod" startAt="10"/>
            </a:pPr>
            <a:endParaRPr lang="en-US" sz="1400" dirty="0"/>
          </a:p>
          <a:p>
            <a:pPr marL="228600" indent="-228600">
              <a:buFont typeface="+mj-lt"/>
              <a:buAutoNum type="arabicPeriod" startAt="10"/>
            </a:pPr>
            <a:r>
              <a:rPr lang="en-US" sz="1400" dirty="0" smtClean="0"/>
              <a:t>The cracks all seemed to go in stages.  There inevitably was one major arrest line, and sometimes more than 1.  This means the cracks popped in, and then with additional loading or exposure, they ran further.     It is a sort of pop-pop crack propagation sequence.  The fact that the cracks did pop in and stop, also confirms that the tensile stresses were not high.  In highly stressed parts, once a crack start moving, it often runs completely through a part.</a:t>
            </a:r>
          </a:p>
          <a:p>
            <a:pPr marL="228600" indent="-228600">
              <a:buFont typeface="+mj-lt"/>
              <a:buAutoNum type="arabicPeriod" startAt="10"/>
            </a:pPr>
            <a:endParaRPr lang="en-US" sz="1400" dirty="0" smtClean="0"/>
          </a:p>
          <a:p>
            <a:pPr marL="228600" indent="-228600">
              <a:buFont typeface="+mj-lt"/>
              <a:buAutoNum type="arabicPeriod" startAt="10"/>
            </a:pPr>
            <a:r>
              <a:rPr lang="en-US" sz="1400" dirty="0" smtClean="0"/>
              <a:t>The 4 origin sites, are  shown bellow, starting with #4, the likely first main crack to run into the dome.                                                                         Origin #4 was somewhat unusual.       The other three were quite simple and very similar.</a:t>
            </a:r>
          </a:p>
        </p:txBody>
      </p:sp>
      <p:sp>
        <p:nvSpPr>
          <p:cNvPr id="19" name="TextBox 18"/>
          <p:cNvSpPr txBox="1"/>
          <p:nvPr/>
        </p:nvSpPr>
        <p:spPr>
          <a:xfrm>
            <a:off x="6806238" y="3154977"/>
            <a:ext cx="1066800" cy="400110"/>
          </a:xfrm>
          <a:prstGeom prst="rect">
            <a:avLst/>
          </a:prstGeom>
          <a:noFill/>
        </p:spPr>
        <p:txBody>
          <a:bodyPr wrap="square" rtlCol="0">
            <a:spAutoFit/>
          </a:bodyPr>
          <a:lstStyle/>
          <a:p>
            <a:r>
              <a:rPr lang="en-US" sz="1000" dirty="0" smtClean="0"/>
              <a:t>Cracks 2 and 3 link up here</a:t>
            </a:r>
            <a:endParaRPr lang="en-US" sz="1000" dirty="0"/>
          </a:p>
        </p:txBody>
      </p:sp>
      <p:grpSp>
        <p:nvGrpSpPr>
          <p:cNvPr id="23" name="Group 22"/>
          <p:cNvGrpSpPr/>
          <p:nvPr/>
        </p:nvGrpSpPr>
        <p:grpSpPr>
          <a:xfrm>
            <a:off x="4058208" y="1406769"/>
            <a:ext cx="5322474" cy="4739216"/>
            <a:chOff x="3886200" y="1406769"/>
            <a:chExt cx="5322474" cy="4739216"/>
          </a:xfrm>
        </p:grpSpPr>
        <p:grpSp>
          <p:nvGrpSpPr>
            <p:cNvPr id="3" name="Group 2"/>
            <p:cNvGrpSpPr/>
            <p:nvPr/>
          </p:nvGrpSpPr>
          <p:grpSpPr>
            <a:xfrm>
              <a:off x="3924708" y="1406769"/>
              <a:ext cx="4994691" cy="4739216"/>
              <a:chOff x="4403124" y="1447800"/>
              <a:chExt cx="4537491" cy="414885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6" name="TextBox 5"/>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7" name="TextBox 6"/>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8" name="TextBox 7"/>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9" name="TextBox 8"/>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2" name="TextBox 1"/>
            <p:cNvSpPr txBox="1"/>
            <p:nvPr/>
          </p:nvSpPr>
          <p:spPr>
            <a:xfrm>
              <a:off x="4845509" y="4144052"/>
              <a:ext cx="1491288" cy="553998"/>
            </a:xfrm>
            <a:prstGeom prst="rect">
              <a:avLst/>
            </a:prstGeom>
            <a:noFill/>
          </p:spPr>
          <p:txBody>
            <a:bodyPr wrap="square" rtlCol="0">
              <a:spAutoFit/>
            </a:bodyPr>
            <a:lstStyle/>
            <a:p>
              <a:r>
                <a:rPr lang="en-US" sz="1000" dirty="0" smtClean="0">
                  <a:solidFill>
                    <a:srgbClr val="7030A0"/>
                  </a:solidFill>
                </a:rPr>
                <a:t>Relatively featureless,  low energy fracture surface</a:t>
              </a:r>
              <a:endParaRPr lang="en-US" sz="1000" dirty="0">
                <a:solidFill>
                  <a:srgbClr val="7030A0"/>
                </a:solidFill>
              </a:endParaRPr>
            </a:p>
          </p:txBody>
        </p:sp>
        <p:sp>
          <p:nvSpPr>
            <p:cNvPr id="11" name="TextBox 10"/>
            <p:cNvSpPr txBox="1"/>
            <p:nvPr/>
          </p:nvSpPr>
          <p:spPr>
            <a:xfrm>
              <a:off x="3886200" y="4658057"/>
              <a:ext cx="1491288" cy="861774"/>
            </a:xfrm>
            <a:prstGeom prst="rect">
              <a:avLst/>
            </a:prstGeom>
            <a:noFill/>
          </p:spPr>
          <p:txBody>
            <a:bodyPr wrap="square" rtlCol="0">
              <a:spAutoFit/>
            </a:bodyPr>
            <a:lstStyle/>
            <a:p>
              <a:r>
                <a:rPr lang="en-US" sz="1000" dirty="0" smtClean="0">
                  <a:solidFill>
                    <a:srgbClr val="7030A0"/>
                  </a:solidFill>
                </a:rPr>
                <a:t>Compression curl on fracture surface, indicates bending stresses her with tension on the inside surface</a:t>
              </a:r>
              <a:endParaRPr lang="en-US" sz="1000" dirty="0">
                <a:solidFill>
                  <a:srgbClr val="7030A0"/>
                </a:solidFill>
              </a:endParaRPr>
            </a:p>
          </p:txBody>
        </p:sp>
        <p:sp>
          <p:nvSpPr>
            <p:cNvPr id="12" name="TextBox 11"/>
            <p:cNvSpPr txBox="1"/>
            <p:nvPr/>
          </p:nvSpPr>
          <p:spPr>
            <a:xfrm>
              <a:off x="5081717" y="1887974"/>
              <a:ext cx="1491288" cy="707886"/>
            </a:xfrm>
            <a:prstGeom prst="rect">
              <a:avLst/>
            </a:prstGeom>
            <a:noFill/>
          </p:spPr>
          <p:txBody>
            <a:bodyPr wrap="square" rtlCol="0">
              <a:spAutoFit/>
            </a:bodyPr>
            <a:lstStyle/>
            <a:p>
              <a:r>
                <a:rPr lang="en-US" sz="1000" dirty="0" smtClean="0">
                  <a:solidFill>
                    <a:srgbClr val="00B050"/>
                  </a:solidFill>
                </a:rPr>
                <a:t>Arrest line her</a:t>
              </a:r>
            </a:p>
            <a:p>
              <a:r>
                <a:rPr lang="en-US" sz="1000" dirty="0" smtClean="0">
                  <a:solidFill>
                    <a:srgbClr val="00B050"/>
                  </a:solidFill>
                </a:rPr>
                <a:t>It is relatively straight indicating uniform hoop tensile</a:t>
              </a:r>
              <a:endParaRPr lang="en-US" sz="1000" dirty="0">
                <a:solidFill>
                  <a:srgbClr val="00B050"/>
                </a:solidFill>
              </a:endParaRPr>
            </a:p>
          </p:txBody>
        </p:sp>
        <p:sp>
          <p:nvSpPr>
            <p:cNvPr id="13" name="TextBox 12"/>
            <p:cNvSpPr txBox="1"/>
            <p:nvPr/>
          </p:nvSpPr>
          <p:spPr>
            <a:xfrm>
              <a:off x="5384731" y="2959187"/>
              <a:ext cx="1491288" cy="861774"/>
            </a:xfrm>
            <a:prstGeom prst="rect">
              <a:avLst/>
            </a:prstGeom>
            <a:noFill/>
          </p:spPr>
          <p:txBody>
            <a:bodyPr wrap="square" rtlCol="0">
              <a:spAutoFit/>
            </a:bodyPr>
            <a:lstStyle/>
            <a:p>
              <a:r>
                <a:rPr lang="en-US" sz="1000" dirty="0" smtClean="0">
                  <a:solidFill>
                    <a:srgbClr val="00B050"/>
                  </a:solidFill>
                </a:rPr>
                <a:t>Another arrest line here, but curved strongly indicating stresses have evolved to bending with tension on the inside</a:t>
              </a:r>
              <a:endParaRPr lang="en-US" sz="1000" dirty="0">
                <a:solidFill>
                  <a:srgbClr val="00B050"/>
                </a:solidFill>
              </a:endParaRPr>
            </a:p>
          </p:txBody>
        </p:sp>
        <p:sp>
          <p:nvSpPr>
            <p:cNvPr id="14" name="TextBox 13"/>
            <p:cNvSpPr txBox="1"/>
            <p:nvPr/>
          </p:nvSpPr>
          <p:spPr>
            <a:xfrm>
              <a:off x="5827361" y="4408555"/>
              <a:ext cx="1491288" cy="400110"/>
            </a:xfrm>
            <a:prstGeom prst="rect">
              <a:avLst/>
            </a:prstGeom>
            <a:noFill/>
          </p:spPr>
          <p:txBody>
            <a:bodyPr wrap="square" rtlCol="0">
              <a:spAutoFit/>
            </a:bodyPr>
            <a:lstStyle/>
            <a:p>
              <a:r>
                <a:rPr lang="en-US" sz="1000" dirty="0" smtClean="0">
                  <a:solidFill>
                    <a:srgbClr val="7030A0"/>
                  </a:solidFill>
                </a:rPr>
                <a:t>A big curved arrest line in crack 4 here</a:t>
              </a:r>
              <a:endParaRPr lang="en-US" sz="1000" dirty="0">
                <a:solidFill>
                  <a:srgbClr val="7030A0"/>
                </a:solidFill>
              </a:endParaRPr>
            </a:p>
          </p:txBody>
        </p:sp>
        <p:sp>
          <p:nvSpPr>
            <p:cNvPr id="15" name="TextBox 14"/>
            <p:cNvSpPr txBox="1"/>
            <p:nvPr/>
          </p:nvSpPr>
          <p:spPr>
            <a:xfrm>
              <a:off x="6064455" y="3900767"/>
              <a:ext cx="1491288" cy="553998"/>
            </a:xfrm>
            <a:prstGeom prst="rect">
              <a:avLst/>
            </a:prstGeom>
            <a:noFill/>
          </p:spPr>
          <p:txBody>
            <a:bodyPr wrap="square" rtlCol="0">
              <a:spAutoFit/>
            </a:bodyPr>
            <a:lstStyle/>
            <a:p>
              <a:r>
                <a:rPr lang="en-US" sz="1000" dirty="0" smtClean="0">
                  <a:solidFill>
                    <a:srgbClr val="00B050"/>
                  </a:solidFill>
                </a:rPr>
                <a:t>Crack 1 stopped here since crack 4 already had run through the piece.</a:t>
              </a:r>
              <a:endParaRPr lang="en-US" sz="1000" dirty="0">
                <a:solidFill>
                  <a:srgbClr val="00B050"/>
                </a:solidFill>
              </a:endParaRPr>
            </a:p>
          </p:txBody>
        </p:sp>
        <p:sp>
          <p:nvSpPr>
            <p:cNvPr id="16" name="TextBox 15"/>
            <p:cNvSpPr txBox="1"/>
            <p:nvPr/>
          </p:nvSpPr>
          <p:spPr>
            <a:xfrm>
              <a:off x="5715000" y="3777657"/>
              <a:ext cx="1491288" cy="246221"/>
            </a:xfrm>
            <a:prstGeom prst="rect">
              <a:avLst/>
            </a:prstGeom>
            <a:noFill/>
          </p:spPr>
          <p:txBody>
            <a:bodyPr wrap="square" rtlCol="0">
              <a:spAutoFit/>
            </a:bodyPr>
            <a:lstStyle/>
            <a:p>
              <a:r>
                <a:rPr lang="en-US" sz="1000" dirty="0" smtClean="0">
                  <a:solidFill>
                    <a:srgbClr val="00B050"/>
                  </a:solidFill>
                </a:rPr>
                <a:t>Twist hackle</a:t>
              </a:r>
              <a:endParaRPr lang="en-US" sz="1000" dirty="0">
                <a:solidFill>
                  <a:srgbClr val="00B050"/>
                </a:solidFill>
              </a:endParaRPr>
            </a:p>
          </p:txBody>
        </p:sp>
        <p:sp>
          <p:nvSpPr>
            <p:cNvPr id="17" name="TextBox 16"/>
            <p:cNvSpPr txBox="1"/>
            <p:nvPr/>
          </p:nvSpPr>
          <p:spPr>
            <a:xfrm>
              <a:off x="7958371" y="3431105"/>
              <a:ext cx="1068374" cy="707886"/>
            </a:xfrm>
            <a:prstGeom prst="rect">
              <a:avLst/>
            </a:prstGeom>
            <a:noFill/>
          </p:spPr>
          <p:txBody>
            <a:bodyPr wrap="square" rtlCol="0">
              <a:spAutoFit/>
            </a:bodyPr>
            <a:lstStyle/>
            <a:p>
              <a:r>
                <a:rPr lang="en-US" sz="1000" dirty="0" smtClean="0">
                  <a:solidFill>
                    <a:srgbClr val="0033CC"/>
                  </a:solidFill>
                </a:rPr>
                <a:t>A tilted but straight arrest line with Twist hackle</a:t>
              </a:r>
              <a:endParaRPr lang="en-US" sz="1000" dirty="0">
                <a:solidFill>
                  <a:srgbClr val="0033CC"/>
                </a:solidFill>
              </a:endParaRPr>
            </a:p>
          </p:txBody>
        </p:sp>
        <p:sp>
          <p:nvSpPr>
            <p:cNvPr id="18" name="TextBox 17"/>
            <p:cNvSpPr txBox="1"/>
            <p:nvPr/>
          </p:nvSpPr>
          <p:spPr>
            <a:xfrm>
              <a:off x="7717386" y="2635402"/>
              <a:ext cx="1491288" cy="707886"/>
            </a:xfrm>
            <a:prstGeom prst="rect">
              <a:avLst/>
            </a:prstGeom>
            <a:noFill/>
          </p:spPr>
          <p:txBody>
            <a:bodyPr wrap="square" rtlCol="0">
              <a:spAutoFit/>
            </a:bodyPr>
            <a:lstStyle/>
            <a:p>
              <a:r>
                <a:rPr lang="en-US" sz="1000" dirty="0" smtClean="0">
                  <a:solidFill>
                    <a:srgbClr val="FF0000"/>
                  </a:solidFill>
                </a:rPr>
                <a:t>Twist hackle and compression curl indicating stress state changing to bending</a:t>
              </a:r>
              <a:endParaRPr lang="en-US" sz="1000" dirty="0">
                <a:solidFill>
                  <a:srgbClr val="FF0000"/>
                </a:solidFill>
              </a:endParaRPr>
            </a:p>
          </p:txBody>
        </p:sp>
        <p:sp>
          <p:nvSpPr>
            <p:cNvPr id="20" name="TextBox 19"/>
            <p:cNvSpPr txBox="1"/>
            <p:nvPr/>
          </p:nvSpPr>
          <p:spPr>
            <a:xfrm>
              <a:off x="7733541" y="1658743"/>
              <a:ext cx="1068374" cy="707886"/>
            </a:xfrm>
            <a:prstGeom prst="rect">
              <a:avLst/>
            </a:prstGeom>
            <a:noFill/>
          </p:spPr>
          <p:txBody>
            <a:bodyPr wrap="square" rtlCol="0">
              <a:spAutoFit/>
            </a:bodyPr>
            <a:lstStyle/>
            <a:p>
              <a:r>
                <a:rPr lang="en-US" sz="1000" dirty="0" smtClean="0">
                  <a:solidFill>
                    <a:srgbClr val="FF0000"/>
                  </a:solidFill>
                </a:rPr>
                <a:t>A tilted but straight arrest line with Twist hackle</a:t>
              </a:r>
              <a:endParaRPr lang="en-US" sz="1000" dirty="0">
                <a:solidFill>
                  <a:srgbClr val="FF0000"/>
                </a:solidFill>
              </a:endParaRPr>
            </a:p>
          </p:txBody>
        </p:sp>
        <p:sp>
          <p:nvSpPr>
            <p:cNvPr id="21" name="TextBox 20"/>
            <p:cNvSpPr txBox="1"/>
            <p:nvPr/>
          </p:nvSpPr>
          <p:spPr>
            <a:xfrm>
              <a:off x="7846803" y="5111753"/>
              <a:ext cx="1034088" cy="861774"/>
            </a:xfrm>
            <a:prstGeom prst="rect">
              <a:avLst/>
            </a:prstGeom>
            <a:noFill/>
          </p:spPr>
          <p:txBody>
            <a:bodyPr wrap="square" rtlCol="0">
              <a:spAutoFit/>
            </a:bodyPr>
            <a:lstStyle/>
            <a:p>
              <a:r>
                <a:rPr lang="en-US" sz="1000" dirty="0" smtClean="0">
                  <a:solidFill>
                    <a:srgbClr val="7030A0"/>
                  </a:solidFill>
                </a:rPr>
                <a:t>I suspect his was the first fracture.   More images on later slides.</a:t>
              </a:r>
              <a:endParaRPr lang="en-US" sz="1000" dirty="0">
                <a:solidFill>
                  <a:srgbClr val="7030A0"/>
                </a:solidFill>
              </a:endParaRPr>
            </a:p>
          </p:txBody>
        </p:sp>
        <p:sp>
          <p:nvSpPr>
            <p:cNvPr id="22" name="TextBox 21"/>
            <p:cNvSpPr txBox="1"/>
            <p:nvPr/>
          </p:nvSpPr>
          <p:spPr>
            <a:xfrm>
              <a:off x="6966359" y="4796956"/>
              <a:ext cx="1068374" cy="553998"/>
            </a:xfrm>
            <a:prstGeom prst="rect">
              <a:avLst/>
            </a:prstGeom>
            <a:noFill/>
          </p:spPr>
          <p:txBody>
            <a:bodyPr wrap="square" rtlCol="0">
              <a:spAutoFit/>
            </a:bodyPr>
            <a:lstStyle/>
            <a:p>
              <a:r>
                <a:rPr lang="en-US" sz="1000" dirty="0" smtClean="0">
                  <a:solidFill>
                    <a:srgbClr val="7030A0"/>
                  </a:solidFill>
                </a:rPr>
                <a:t>A very strangely shaped arrest line is here.</a:t>
              </a:r>
              <a:endParaRPr lang="en-US" sz="1000" dirty="0">
                <a:solidFill>
                  <a:srgbClr val="7030A0"/>
                </a:solidFill>
              </a:endParaRPr>
            </a:p>
          </p:txBody>
        </p:sp>
      </p:grpSp>
    </p:spTree>
    <p:extLst>
      <p:ext uri="{BB962C8B-B14F-4D97-AF65-F5344CB8AC3E}">
        <p14:creationId xmlns:p14="http://schemas.microsoft.com/office/powerpoint/2010/main" val="129738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1811" y="6492875"/>
            <a:ext cx="2133600" cy="365125"/>
          </a:xfrm>
        </p:spPr>
        <p:txBody>
          <a:bodyPr/>
          <a:lstStyle/>
          <a:p>
            <a:fld id="{C1325B28-784C-4188-AA4E-C647B78323EF}" type="slidenum">
              <a:rPr lang="en-US" smtClean="0"/>
              <a:t>20</a:t>
            </a:fld>
            <a:endParaRPr lang="en-US" dirty="0"/>
          </a:p>
        </p:txBody>
      </p:sp>
      <p:grpSp>
        <p:nvGrpSpPr>
          <p:cNvPr id="3" name="Group 2"/>
          <p:cNvGrpSpPr>
            <a:grpSpLocks noChangeAspect="1"/>
          </p:cNvGrpSpPr>
          <p:nvPr/>
        </p:nvGrpSpPr>
        <p:grpSpPr>
          <a:xfrm>
            <a:off x="6920209" y="130550"/>
            <a:ext cx="2101319" cy="1938563"/>
            <a:chOff x="4403124" y="1447800"/>
            <a:chExt cx="4537491" cy="414885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6" name="TextBox 5"/>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7" name="TextBox 6"/>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8" name="TextBox 7"/>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9" name="TextBox 8"/>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2400300"/>
            <a:ext cx="5943600" cy="4457700"/>
          </a:xfrm>
          <a:prstGeom prst="rect">
            <a:avLst/>
          </a:prstGeom>
        </p:spPr>
      </p:pic>
      <p:sp>
        <p:nvSpPr>
          <p:cNvPr id="10" name="TextBox 9"/>
          <p:cNvSpPr txBox="1"/>
          <p:nvPr/>
        </p:nvSpPr>
        <p:spPr>
          <a:xfrm>
            <a:off x="0" y="2029948"/>
            <a:ext cx="6400800" cy="369332"/>
          </a:xfrm>
          <a:prstGeom prst="rect">
            <a:avLst/>
          </a:prstGeom>
          <a:noFill/>
        </p:spPr>
        <p:txBody>
          <a:bodyPr wrap="square" rtlCol="0">
            <a:spAutoFit/>
          </a:bodyPr>
          <a:lstStyle/>
          <a:p>
            <a:r>
              <a:rPr lang="en-US" dirty="0" smtClean="0"/>
              <a:t>I rotated the piece to get better lighting on the origin area.</a:t>
            </a:r>
            <a:endParaRPr lang="en-US" dirty="0"/>
          </a:p>
        </p:txBody>
      </p:sp>
      <p:sp>
        <p:nvSpPr>
          <p:cNvPr id="11" name="TextBox 10"/>
          <p:cNvSpPr txBox="1"/>
          <p:nvPr/>
        </p:nvSpPr>
        <p:spPr>
          <a:xfrm>
            <a:off x="1600200" y="156330"/>
            <a:ext cx="4267200" cy="369332"/>
          </a:xfrm>
          <a:prstGeom prst="rect">
            <a:avLst/>
          </a:prstGeom>
          <a:noFill/>
        </p:spPr>
        <p:txBody>
          <a:bodyPr wrap="square" rtlCol="0">
            <a:spAutoFit/>
          </a:bodyPr>
          <a:lstStyle/>
          <a:p>
            <a:r>
              <a:rPr lang="en-US" dirty="0" smtClean="0">
                <a:solidFill>
                  <a:srgbClr val="00B050"/>
                </a:solidFill>
              </a:rPr>
              <a:t>Incidental Origin #1a  as seen on </a:t>
            </a:r>
            <a:r>
              <a:rPr lang="en-US" u="sng" dirty="0" smtClean="0">
                <a:solidFill>
                  <a:srgbClr val="00B050"/>
                </a:solidFill>
              </a:rPr>
              <a:t>piece B</a:t>
            </a:r>
            <a:endParaRPr lang="en-US" u="sng" dirty="0">
              <a:solidFill>
                <a:srgbClr val="00B050"/>
              </a:solidFill>
            </a:endParaRPr>
          </a:p>
        </p:txBody>
      </p:sp>
      <p:pic>
        <p:nvPicPr>
          <p:cNvPr id="17" name="Picture 1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76836" y="2133824"/>
            <a:ext cx="2167084" cy="1447576"/>
          </a:xfrm>
          <a:prstGeom prst="rect">
            <a:avLst/>
          </a:prstGeom>
        </p:spPr>
      </p:pic>
      <p:sp>
        <p:nvSpPr>
          <p:cNvPr id="18" name="Freeform 17"/>
          <p:cNvSpPr/>
          <p:nvPr/>
        </p:nvSpPr>
        <p:spPr>
          <a:xfrm>
            <a:off x="6571483" y="414528"/>
            <a:ext cx="1048517" cy="1987296"/>
          </a:xfrm>
          <a:custGeom>
            <a:avLst/>
            <a:gdLst>
              <a:gd name="connsiteX0" fmla="*/ 1036325 w 1048517"/>
              <a:gd name="connsiteY0" fmla="*/ 0 h 1987296"/>
              <a:gd name="connsiteX1" fmla="*/ 5 w 1048517"/>
              <a:gd name="connsiteY1" fmla="*/ 670560 h 1987296"/>
              <a:gd name="connsiteX2" fmla="*/ 1048517 w 1048517"/>
              <a:gd name="connsiteY2" fmla="*/ 1987296 h 1987296"/>
            </a:gdLst>
            <a:ahLst/>
            <a:cxnLst>
              <a:cxn ang="0">
                <a:pos x="connsiteX0" y="connsiteY0"/>
              </a:cxn>
              <a:cxn ang="0">
                <a:pos x="connsiteX1" y="connsiteY1"/>
              </a:cxn>
              <a:cxn ang="0">
                <a:pos x="connsiteX2" y="connsiteY2"/>
              </a:cxn>
            </a:cxnLst>
            <a:rect l="l" t="t" r="r" b="b"/>
            <a:pathLst>
              <a:path w="1048517" h="1987296">
                <a:moveTo>
                  <a:pt x="1036325" y="0"/>
                </a:moveTo>
                <a:cubicBezTo>
                  <a:pt x="517149" y="169672"/>
                  <a:pt x="-2027" y="339344"/>
                  <a:pt x="5" y="670560"/>
                </a:cubicBezTo>
                <a:cubicBezTo>
                  <a:pt x="2037" y="1001776"/>
                  <a:pt x="525277" y="1494536"/>
                  <a:pt x="1048517" y="1987296"/>
                </a:cubicBezTo>
              </a:path>
            </a:pathLst>
          </a:custGeom>
          <a:noFill/>
          <a:ln>
            <a:solidFill>
              <a:srgbClr val="FFFF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950464" y="2974848"/>
            <a:ext cx="5639767" cy="1487424"/>
          </a:xfrm>
          <a:custGeom>
            <a:avLst/>
            <a:gdLst>
              <a:gd name="connsiteX0" fmla="*/ 5084064 w 5639767"/>
              <a:gd name="connsiteY0" fmla="*/ 0 h 1487424"/>
              <a:gd name="connsiteX1" fmla="*/ 5169408 w 5639767"/>
              <a:gd name="connsiteY1" fmla="*/ 975360 h 1487424"/>
              <a:gd name="connsiteX2" fmla="*/ 0 w 5639767"/>
              <a:gd name="connsiteY2" fmla="*/ 1487424 h 1487424"/>
            </a:gdLst>
            <a:ahLst/>
            <a:cxnLst>
              <a:cxn ang="0">
                <a:pos x="connsiteX0" y="connsiteY0"/>
              </a:cxn>
              <a:cxn ang="0">
                <a:pos x="connsiteX1" y="connsiteY1"/>
              </a:cxn>
              <a:cxn ang="0">
                <a:pos x="connsiteX2" y="connsiteY2"/>
              </a:cxn>
            </a:cxnLst>
            <a:rect l="l" t="t" r="r" b="b"/>
            <a:pathLst>
              <a:path w="5639767" h="1487424">
                <a:moveTo>
                  <a:pt x="5084064" y="0"/>
                </a:moveTo>
                <a:cubicBezTo>
                  <a:pt x="5550408" y="363728"/>
                  <a:pt x="6016752" y="727456"/>
                  <a:pt x="5169408" y="975360"/>
                </a:cubicBezTo>
                <a:cubicBezTo>
                  <a:pt x="4322064" y="1223264"/>
                  <a:pt x="2161032" y="1355344"/>
                  <a:pt x="0" y="1487424"/>
                </a:cubicBezTo>
              </a:path>
            </a:pathLst>
          </a:custGeom>
          <a:noFill/>
          <a:ln>
            <a:solidFill>
              <a:srgbClr val="FFFF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0459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6496" y="6492875"/>
            <a:ext cx="2133600" cy="365125"/>
          </a:xfrm>
        </p:spPr>
        <p:txBody>
          <a:bodyPr/>
          <a:lstStyle/>
          <a:p>
            <a:fld id="{C1325B28-784C-4188-AA4E-C647B78323EF}" type="slidenum">
              <a:rPr lang="en-US" smtClean="0"/>
              <a:t>21</a:t>
            </a:fld>
            <a:endParaRPr lang="en-US" dirty="0"/>
          </a:p>
        </p:txBody>
      </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4800" y="57150"/>
            <a:ext cx="1285993" cy="1191131"/>
          </a:xfrm>
          <a:prstGeom prst="rect">
            <a:avLst/>
          </a:prstGeom>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1981200"/>
            <a:ext cx="6385183" cy="4788887"/>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05000" y="57150"/>
            <a:ext cx="2286000" cy="1714500"/>
          </a:xfrm>
          <a:prstGeom prst="rect">
            <a:avLst/>
          </a:prstGeom>
        </p:spPr>
      </p:pic>
      <p:cxnSp>
        <p:nvCxnSpPr>
          <p:cNvPr id="7" name="Straight Arrow Connector 6"/>
          <p:cNvCxnSpPr/>
          <p:nvPr/>
        </p:nvCxnSpPr>
        <p:spPr>
          <a:xfrm>
            <a:off x="2590800" y="1114172"/>
            <a:ext cx="228600" cy="1933828"/>
          </a:xfrm>
          <a:prstGeom prst="straightConnector1">
            <a:avLst/>
          </a:prstGeom>
          <a:ln w="34925">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610735" y="2251984"/>
            <a:ext cx="2499737" cy="3108543"/>
          </a:xfrm>
          <a:prstGeom prst="rect">
            <a:avLst/>
          </a:prstGeom>
          <a:noFill/>
        </p:spPr>
        <p:txBody>
          <a:bodyPr wrap="square" rtlCol="0">
            <a:spAutoFit/>
          </a:bodyPr>
          <a:lstStyle/>
          <a:p>
            <a:r>
              <a:rPr lang="en-US" sz="1400" dirty="0" smtClean="0"/>
              <a:t>This is a contact damage crack on the bottom ground surface.   It did not seem to correlate with any damage on the ground surface from the grinding.  </a:t>
            </a:r>
          </a:p>
          <a:p>
            <a:endParaRPr lang="en-US" sz="1400" dirty="0"/>
          </a:p>
          <a:p>
            <a:r>
              <a:rPr lang="en-US" sz="1400" dirty="0" smtClean="0"/>
              <a:t>It has nothing to do with the sharp inner edge either.</a:t>
            </a:r>
          </a:p>
          <a:p>
            <a:endParaRPr lang="en-US" sz="1400" dirty="0"/>
          </a:p>
          <a:p>
            <a:r>
              <a:rPr lang="en-US" sz="1400" dirty="0" smtClean="0"/>
              <a:t>It is about the right size from a fracture mechanics perspective.</a:t>
            </a:r>
          </a:p>
          <a:p>
            <a:endParaRPr lang="en-US" sz="1400" dirty="0"/>
          </a:p>
          <a:p>
            <a:r>
              <a:rPr lang="en-US" sz="1400" dirty="0" smtClean="0"/>
              <a:t>IMPORTANT?  It lines up with the edge of the black coating.</a:t>
            </a:r>
            <a:endParaRPr lang="en-US" sz="1400" dirty="0"/>
          </a:p>
        </p:txBody>
      </p:sp>
      <p:sp>
        <p:nvSpPr>
          <p:cNvPr id="10" name="TextBox 9"/>
          <p:cNvSpPr txBox="1"/>
          <p:nvPr/>
        </p:nvSpPr>
        <p:spPr>
          <a:xfrm>
            <a:off x="2392491" y="5486400"/>
            <a:ext cx="2057400" cy="646331"/>
          </a:xfrm>
          <a:prstGeom prst="rect">
            <a:avLst/>
          </a:prstGeom>
          <a:noFill/>
        </p:spPr>
        <p:txBody>
          <a:bodyPr wrap="square" rtlCol="0">
            <a:spAutoFit/>
          </a:bodyPr>
          <a:lstStyle/>
          <a:p>
            <a:r>
              <a:rPr lang="en-US" dirty="0" smtClean="0">
                <a:solidFill>
                  <a:srgbClr val="FFFF00"/>
                </a:solidFill>
              </a:rPr>
              <a:t>Origin contact damage crack</a:t>
            </a:r>
            <a:endParaRPr lang="en-US" dirty="0">
              <a:solidFill>
                <a:srgbClr val="FFFF00"/>
              </a:solidFill>
            </a:endParaRPr>
          </a:p>
        </p:txBody>
      </p:sp>
      <p:sp>
        <p:nvSpPr>
          <p:cNvPr id="11" name="TextBox 10"/>
          <p:cNvSpPr txBox="1"/>
          <p:nvPr/>
        </p:nvSpPr>
        <p:spPr>
          <a:xfrm>
            <a:off x="4313981" y="267914"/>
            <a:ext cx="2330282" cy="646331"/>
          </a:xfrm>
          <a:prstGeom prst="rect">
            <a:avLst/>
          </a:prstGeom>
          <a:noFill/>
        </p:spPr>
        <p:txBody>
          <a:bodyPr wrap="square" rtlCol="0">
            <a:spAutoFit/>
          </a:bodyPr>
          <a:lstStyle/>
          <a:p>
            <a:pPr algn="ctr"/>
            <a:r>
              <a:rPr lang="en-US" dirty="0" smtClean="0">
                <a:solidFill>
                  <a:srgbClr val="00B050"/>
                </a:solidFill>
              </a:rPr>
              <a:t>Incidental Origin #1a  as seen on </a:t>
            </a:r>
            <a:r>
              <a:rPr lang="en-US" u="sng" dirty="0" smtClean="0">
                <a:solidFill>
                  <a:srgbClr val="00B050"/>
                </a:solidFill>
              </a:rPr>
              <a:t>piece B</a:t>
            </a:r>
            <a:endParaRPr lang="en-US" u="sng" dirty="0">
              <a:solidFill>
                <a:srgbClr val="00B050"/>
              </a:solidFill>
            </a:endParaRPr>
          </a:p>
        </p:txBody>
      </p:sp>
      <p:cxnSp>
        <p:nvCxnSpPr>
          <p:cNvPr id="14" name="Straight Arrow Connector 13"/>
          <p:cNvCxnSpPr/>
          <p:nvPr/>
        </p:nvCxnSpPr>
        <p:spPr>
          <a:xfrm>
            <a:off x="868491" y="195515"/>
            <a:ext cx="1524000" cy="457200"/>
          </a:xfrm>
          <a:prstGeom prst="straightConnector1">
            <a:avLst/>
          </a:prstGeom>
          <a:ln w="34925">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4125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95160" y="6492875"/>
            <a:ext cx="2133600" cy="365125"/>
          </a:xfrm>
        </p:spPr>
        <p:txBody>
          <a:bodyPr/>
          <a:lstStyle/>
          <a:p>
            <a:fld id="{C1325B28-784C-4188-AA4E-C647B78323EF}" type="slidenum">
              <a:rPr lang="en-US" smtClean="0"/>
              <a:t>22</a:t>
            </a:fld>
            <a:endParaRPr lang="en-US"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44" y="2895600"/>
            <a:ext cx="4038600" cy="3028950"/>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54424" y="2895600"/>
            <a:ext cx="4800600" cy="3600450"/>
          </a:xfrm>
          <a:prstGeom prst="rect">
            <a:avLst/>
          </a:prstGeom>
        </p:spPr>
      </p:pic>
      <p:sp>
        <p:nvSpPr>
          <p:cNvPr id="5" name="TextBox 4"/>
          <p:cNvSpPr txBox="1"/>
          <p:nvPr/>
        </p:nvSpPr>
        <p:spPr>
          <a:xfrm>
            <a:off x="606552" y="952024"/>
            <a:ext cx="3276600" cy="1477328"/>
          </a:xfrm>
          <a:prstGeom prst="rect">
            <a:avLst/>
          </a:prstGeom>
          <a:noFill/>
        </p:spPr>
        <p:txBody>
          <a:bodyPr wrap="square" rtlCol="0">
            <a:spAutoFit/>
          </a:bodyPr>
          <a:lstStyle/>
          <a:p>
            <a:r>
              <a:rPr lang="en-US" dirty="0" smtClean="0"/>
              <a:t>Notice the inside 1 mm of the ground bottom dome surface has had the black coating removed.  I noticed the flaw coincides with this location.   </a:t>
            </a:r>
            <a:endParaRPr lang="en-US" dirty="0"/>
          </a:p>
        </p:txBody>
      </p:sp>
      <p:sp>
        <p:nvSpPr>
          <p:cNvPr id="6" name="TextBox 5"/>
          <p:cNvSpPr txBox="1"/>
          <p:nvPr/>
        </p:nvSpPr>
        <p:spPr>
          <a:xfrm>
            <a:off x="4648200" y="90101"/>
            <a:ext cx="4038600" cy="2862322"/>
          </a:xfrm>
          <a:prstGeom prst="rect">
            <a:avLst/>
          </a:prstGeom>
          <a:noFill/>
        </p:spPr>
        <p:txBody>
          <a:bodyPr wrap="square" rtlCol="0">
            <a:spAutoFit/>
          </a:bodyPr>
          <a:lstStyle/>
          <a:p>
            <a:r>
              <a:rPr lang="en-US" dirty="0" smtClean="0"/>
              <a:t>I looked at the dome on another portion of the inside edge and ground surface.   </a:t>
            </a:r>
          </a:p>
          <a:p>
            <a:r>
              <a:rPr lang="en-US" dirty="0" smtClean="0"/>
              <a:t>The unchamfered inside edge was surprisingly good.  There were a few pock mark – gouges that seemed harmless. </a:t>
            </a:r>
          </a:p>
          <a:p>
            <a:endParaRPr lang="en-US" dirty="0" smtClean="0"/>
          </a:p>
          <a:p>
            <a:r>
              <a:rPr lang="en-US" dirty="0" smtClean="0"/>
              <a:t>The ground surface also looked pretty good, with no scratches or chips.  </a:t>
            </a:r>
          </a:p>
          <a:p>
            <a:endParaRPr lang="en-US" dirty="0" smtClean="0"/>
          </a:p>
          <a:p>
            <a:r>
              <a:rPr lang="en-US" dirty="0" smtClean="0"/>
              <a:t>Yet the 1 mm wide gap was clear. </a:t>
            </a:r>
            <a:endParaRPr lang="en-US" dirty="0"/>
          </a:p>
        </p:txBody>
      </p:sp>
      <p:sp>
        <p:nvSpPr>
          <p:cNvPr id="7" name="TextBox 6"/>
          <p:cNvSpPr txBox="1"/>
          <p:nvPr/>
        </p:nvSpPr>
        <p:spPr>
          <a:xfrm>
            <a:off x="0" y="10026"/>
            <a:ext cx="4267200" cy="369332"/>
          </a:xfrm>
          <a:prstGeom prst="rect">
            <a:avLst/>
          </a:prstGeom>
          <a:noFill/>
        </p:spPr>
        <p:txBody>
          <a:bodyPr wrap="square" rtlCol="0">
            <a:spAutoFit/>
          </a:bodyPr>
          <a:lstStyle/>
          <a:p>
            <a:r>
              <a:rPr lang="en-US" dirty="0" smtClean="0">
                <a:solidFill>
                  <a:srgbClr val="00B050"/>
                </a:solidFill>
              </a:rPr>
              <a:t>Incidental Origin #1a  as seen on </a:t>
            </a:r>
            <a:r>
              <a:rPr lang="en-US" u="sng" dirty="0" smtClean="0">
                <a:solidFill>
                  <a:srgbClr val="00B050"/>
                </a:solidFill>
              </a:rPr>
              <a:t>piece B</a:t>
            </a:r>
            <a:endParaRPr lang="en-US" u="sng" dirty="0">
              <a:solidFill>
                <a:srgbClr val="00B050"/>
              </a:solidFill>
            </a:endParaRPr>
          </a:p>
        </p:txBody>
      </p:sp>
    </p:spTree>
    <p:extLst>
      <p:ext uri="{BB962C8B-B14F-4D97-AF65-F5344CB8AC3E}">
        <p14:creationId xmlns:p14="http://schemas.microsoft.com/office/powerpoint/2010/main" val="2214125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858000" y="6492875"/>
            <a:ext cx="2133600" cy="365125"/>
          </a:xfrm>
        </p:spPr>
        <p:txBody>
          <a:bodyPr/>
          <a:lstStyle/>
          <a:p>
            <a:fld id="{C1325B28-784C-4188-AA4E-C647B78323EF}" type="slidenum">
              <a:rPr lang="en-US" smtClean="0"/>
              <a:t>23</a:t>
            </a:fld>
            <a:endParaRPr lang="en-US" dirty="0"/>
          </a:p>
        </p:txBody>
      </p:sp>
      <p:sp>
        <p:nvSpPr>
          <p:cNvPr id="5" name="TextBox 4"/>
          <p:cNvSpPr txBox="1"/>
          <p:nvPr/>
        </p:nvSpPr>
        <p:spPr>
          <a:xfrm>
            <a:off x="3550522" y="182880"/>
            <a:ext cx="3124200" cy="707886"/>
          </a:xfrm>
          <a:prstGeom prst="rect">
            <a:avLst/>
          </a:prstGeom>
          <a:noFill/>
        </p:spPr>
        <p:txBody>
          <a:bodyPr wrap="square" rtlCol="0">
            <a:spAutoFit/>
          </a:bodyPr>
          <a:lstStyle/>
          <a:p>
            <a:r>
              <a:rPr lang="en-US" sz="4000" dirty="0" smtClean="0">
                <a:solidFill>
                  <a:srgbClr val="FF0000"/>
                </a:solidFill>
              </a:rPr>
              <a:t>Origin 2</a:t>
            </a:r>
            <a:endParaRPr lang="en-US" sz="4000" dirty="0">
              <a:solidFill>
                <a:srgbClr val="FF0000"/>
              </a:solidFill>
            </a:endParaRPr>
          </a:p>
        </p:txBody>
      </p:sp>
      <p:grpSp>
        <p:nvGrpSpPr>
          <p:cNvPr id="6" name="Group 5"/>
          <p:cNvGrpSpPr/>
          <p:nvPr/>
        </p:nvGrpSpPr>
        <p:grpSpPr>
          <a:xfrm>
            <a:off x="2514600" y="1710620"/>
            <a:ext cx="4008573" cy="3640417"/>
            <a:chOff x="4403124" y="1447800"/>
            <a:chExt cx="4537491" cy="414885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8" name="TextBox 7"/>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9" name="TextBox 8"/>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0" name="TextBox 9"/>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1" name="TextBox 10"/>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2" name="Left Arrow 11"/>
          <p:cNvSpPr/>
          <p:nvPr/>
        </p:nvSpPr>
        <p:spPr>
          <a:xfrm rot="18629522">
            <a:off x="5636809" y="1175075"/>
            <a:ext cx="838200" cy="5065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2813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517259"/>
            <a:ext cx="2133600" cy="365125"/>
          </a:xfrm>
        </p:spPr>
        <p:txBody>
          <a:bodyPr/>
          <a:lstStyle/>
          <a:p>
            <a:fld id="{C1325B28-784C-4188-AA4E-C647B78323EF}" type="slidenum">
              <a:rPr lang="en-US" smtClean="0"/>
              <a:t>24</a:t>
            </a:fld>
            <a:endParaRPr lang="en-US" dirty="0"/>
          </a:p>
        </p:txBody>
      </p:sp>
      <p:sp>
        <p:nvSpPr>
          <p:cNvPr id="5" name="TextBox 4"/>
          <p:cNvSpPr txBox="1"/>
          <p:nvPr/>
        </p:nvSpPr>
        <p:spPr>
          <a:xfrm>
            <a:off x="0" y="-42694"/>
            <a:ext cx="8686800" cy="1015663"/>
          </a:xfrm>
          <a:prstGeom prst="rect">
            <a:avLst/>
          </a:prstGeom>
          <a:noFill/>
        </p:spPr>
        <p:txBody>
          <a:bodyPr wrap="square" rtlCol="0">
            <a:spAutoFit/>
          </a:bodyPr>
          <a:lstStyle/>
          <a:p>
            <a:pPr algn="ctr"/>
            <a:r>
              <a:rPr lang="en-US" dirty="0" smtClean="0">
                <a:solidFill>
                  <a:srgbClr val="FF0000"/>
                </a:solidFill>
              </a:rPr>
              <a:t>Origin #2</a:t>
            </a:r>
          </a:p>
          <a:p>
            <a:pPr algn="ctr"/>
            <a:r>
              <a:rPr lang="en-US" sz="1400" dirty="0" smtClean="0">
                <a:solidFill>
                  <a:srgbClr val="FF0000"/>
                </a:solidFill>
              </a:rPr>
              <a:t>This was a simple origin.   It was a single flaw and it matched on both piece B and C.</a:t>
            </a:r>
          </a:p>
          <a:p>
            <a:pPr algn="ctr"/>
            <a:r>
              <a:rPr lang="en-US" sz="1400" dirty="0" smtClean="0">
                <a:solidFill>
                  <a:srgbClr val="FF0000"/>
                </a:solidFill>
              </a:rPr>
              <a:t>I did clean off a lot of the black coating on piece B by use of acetone and a Q tip.  I did this to observe the condition of the ground surface, but I later realized that I removed evidence of how far the black coating extended. </a:t>
            </a:r>
            <a:endParaRPr lang="en-US" sz="1400" dirty="0">
              <a:solidFill>
                <a:srgbClr val="FF0000"/>
              </a:solidFill>
            </a:endParaRPr>
          </a:p>
        </p:txBody>
      </p:sp>
      <p:grpSp>
        <p:nvGrpSpPr>
          <p:cNvPr id="6" name="Group 5"/>
          <p:cNvGrpSpPr>
            <a:grpSpLocks noChangeAspect="1"/>
          </p:cNvGrpSpPr>
          <p:nvPr/>
        </p:nvGrpSpPr>
        <p:grpSpPr>
          <a:xfrm>
            <a:off x="2933286" y="990600"/>
            <a:ext cx="2820227" cy="2601789"/>
            <a:chOff x="4403124" y="1447800"/>
            <a:chExt cx="4537491" cy="414885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8" name="TextBox 7"/>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9" name="TextBox 8"/>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0" name="TextBox 9"/>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1" name="TextBox 10"/>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09160" y="3809999"/>
            <a:ext cx="3962400" cy="2971801"/>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2399" y="3809999"/>
            <a:ext cx="3876954" cy="2907715"/>
          </a:xfrm>
          <a:prstGeom prst="rect">
            <a:avLst/>
          </a:prstGeom>
        </p:spPr>
      </p:pic>
      <p:sp>
        <p:nvSpPr>
          <p:cNvPr id="14" name="TextBox 13"/>
          <p:cNvSpPr txBox="1"/>
          <p:nvPr/>
        </p:nvSpPr>
        <p:spPr>
          <a:xfrm>
            <a:off x="152399" y="3223057"/>
            <a:ext cx="2667000" cy="738664"/>
          </a:xfrm>
          <a:prstGeom prst="rect">
            <a:avLst/>
          </a:prstGeom>
          <a:noFill/>
        </p:spPr>
        <p:txBody>
          <a:bodyPr wrap="square" rtlCol="0">
            <a:spAutoFit/>
          </a:bodyPr>
          <a:lstStyle/>
          <a:p>
            <a:pPr algn="ctr"/>
            <a:r>
              <a:rPr lang="en-US" sz="1400" dirty="0" smtClean="0"/>
              <a:t>2 low power views with different lighting at same magnification</a:t>
            </a:r>
          </a:p>
          <a:p>
            <a:pPr algn="ctr"/>
            <a:endParaRPr lang="en-US" sz="1400" dirty="0"/>
          </a:p>
        </p:txBody>
      </p:sp>
      <p:sp>
        <p:nvSpPr>
          <p:cNvPr id="15" name="TextBox 14"/>
          <p:cNvSpPr txBox="1"/>
          <p:nvPr/>
        </p:nvSpPr>
        <p:spPr>
          <a:xfrm>
            <a:off x="427830" y="2946665"/>
            <a:ext cx="2362200" cy="369332"/>
          </a:xfrm>
          <a:prstGeom prst="rect">
            <a:avLst/>
          </a:prstGeom>
          <a:noFill/>
        </p:spPr>
        <p:txBody>
          <a:bodyPr wrap="square" rtlCol="0">
            <a:spAutoFit/>
          </a:bodyPr>
          <a:lstStyle/>
          <a:p>
            <a:r>
              <a:rPr lang="en-US" dirty="0" smtClean="0">
                <a:solidFill>
                  <a:srgbClr val="FF0000"/>
                </a:solidFill>
              </a:rPr>
              <a:t>Origin 2  on piece B</a:t>
            </a:r>
            <a:endParaRPr lang="en-US" dirty="0">
              <a:solidFill>
                <a:srgbClr val="FF0000"/>
              </a:solidFill>
            </a:endParaRPr>
          </a:p>
        </p:txBody>
      </p:sp>
    </p:spTree>
    <p:extLst>
      <p:ext uri="{BB962C8B-B14F-4D97-AF65-F5344CB8AC3E}">
        <p14:creationId xmlns:p14="http://schemas.microsoft.com/office/powerpoint/2010/main" val="129738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92875"/>
            <a:ext cx="2133600" cy="365125"/>
          </a:xfrm>
        </p:spPr>
        <p:txBody>
          <a:bodyPr/>
          <a:lstStyle/>
          <a:p>
            <a:fld id="{C1325B28-784C-4188-AA4E-C647B78323EF}" type="slidenum">
              <a:rPr lang="en-US" smtClean="0"/>
              <a:t>25</a:t>
            </a:fld>
            <a:endParaRPr lang="en-US"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8200" y="1752600"/>
            <a:ext cx="4419600" cy="3314700"/>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752600"/>
            <a:ext cx="4419600" cy="3314700"/>
          </a:xfrm>
          <a:prstGeom prst="rect">
            <a:avLst/>
          </a:prstGeom>
        </p:spPr>
      </p:pic>
      <p:sp>
        <p:nvSpPr>
          <p:cNvPr id="5" name="TextBox 4"/>
          <p:cNvSpPr txBox="1"/>
          <p:nvPr/>
        </p:nvSpPr>
        <p:spPr>
          <a:xfrm>
            <a:off x="3505200" y="774188"/>
            <a:ext cx="2667000" cy="954107"/>
          </a:xfrm>
          <a:prstGeom prst="rect">
            <a:avLst/>
          </a:prstGeom>
          <a:noFill/>
        </p:spPr>
        <p:txBody>
          <a:bodyPr wrap="square" rtlCol="0">
            <a:spAutoFit/>
          </a:bodyPr>
          <a:lstStyle/>
          <a:p>
            <a:pPr algn="ctr"/>
            <a:r>
              <a:rPr lang="en-US" sz="1400" dirty="0" smtClean="0"/>
              <a:t>2 low power views with different lighting at same magnification</a:t>
            </a:r>
          </a:p>
          <a:p>
            <a:pPr algn="ctr"/>
            <a:endParaRPr lang="en-US" sz="1400" dirty="0"/>
          </a:p>
          <a:p>
            <a:pPr algn="ctr"/>
            <a:r>
              <a:rPr lang="en-US" sz="1400" dirty="0" smtClean="0"/>
              <a:t>Piece B</a:t>
            </a:r>
            <a:endParaRPr lang="en-US" sz="1400" dirty="0"/>
          </a:p>
        </p:txBody>
      </p:sp>
      <p:sp>
        <p:nvSpPr>
          <p:cNvPr id="7" name="TextBox 6"/>
          <p:cNvSpPr txBox="1"/>
          <p:nvPr/>
        </p:nvSpPr>
        <p:spPr>
          <a:xfrm>
            <a:off x="3238500" y="152400"/>
            <a:ext cx="2362200" cy="369332"/>
          </a:xfrm>
          <a:prstGeom prst="rect">
            <a:avLst/>
          </a:prstGeom>
          <a:noFill/>
        </p:spPr>
        <p:txBody>
          <a:bodyPr wrap="square" rtlCol="0">
            <a:spAutoFit/>
          </a:bodyPr>
          <a:lstStyle/>
          <a:p>
            <a:r>
              <a:rPr lang="en-US" dirty="0" smtClean="0">
                <a:solidFill>
                  <a:srgbClr val="FF0000"/>
                </a:solidFill>
              </a:rPr>
              <a:t>Origin 2  on piece B</a:t>
            </a:r>
            <a:endParaRPr lang="en-US" dirty="0">
              <a:solidFill>
                <a:srgbClr val="FF0000"/>
              </a:solidFill>
            </a:endParaRPr>
          </a:p>
        </p:txBody>
      </p:sp>
    </p:spTree>
    <p:extLst>
      <p:ext uri="{BB962C8B-B14F-4D97-AF65-F5344CB8AC3E}">
        <p14:creationId xmlns:p14="http://schemas.microsoft.com/office/powerpoint/2010/main" val="1520459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26</a:t>
            </a:fld>
            <a:endParaRPr lang="en-US"/>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828800"/>
            <a:ext cx="4368800" cy="3276600"/>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1831848"/>
            <a:ext cx="4419600" cy="3314700"/>
          </a:xfrm>
          <a:prstGeom prst="rect">
            <a:avLst/>
          </a:prstGeom>
        </p:spPr>
      </p:pic>
      <p:sp>
        <p:nvSpPr>
          <p:cNvPr id="5" name="TextBox 4"/>
          <p:cNvSpPr txBox="1"/>
          <p:nvPr/>
        </p:nvSpPr>
        <p:spPr>
          <a:xfrm>
            <a:off x="3124200" y="769661"/>
            <a:ext cx="2667000" cy="954107"/>
          </a:xfrm>
          <a:prstGeom prst="rect">
            <a:avLst/>
          </a:prstGeom>
          <a:noFill/>
        </p:spPr>
        <p:txBody>
          <a:bodyPr wrap="square" rtlCol="0">
            <a:spAutoFit/>
          </a:bodyPr>
          <a:lstStyle/>
          <a:p>
            <a:pPr algn="ctr"/>
            <a:r>
              <a:rPr lang="en-US" sz="1400" dirty="0" smtClean="0"/>
              <a:t>2 low power views with different lighting at same magnification</a:t>
            </a:r>
          </a:p>
          <a:p>
            <a:pPr algn="ctr"/>
            <a:endParaRPr lang="en-US" sz="1400" dirty="0"/>
          </a:p>
          <a:p>
            <a:pPr algn="ctr"/>
            <a:r>
              <a:rPr lang="en-US" sz="1400" dirty="0" smtClean="0"/>
              <a:t>Piece B</a:t>
            </a:r>
            <a:endParaRPr lang="en-US" sz="1400" dirty="0"/>
          </a:p>
        </p:txBody>
      </p:sp>
      <p:sp>
        <p:nvSpPr>
          <p:cNvPr id="6" name="TextBox 5"/>
          <p:cNvSpPr txBox="1"/>
          <p:nvPr/>
        </p:nvSpPr>
        <p:spPr>
          <a:xfrm>
            <a:off x="4876800" y="5267235"/>
            <a:ext cx="4114800" cy="1477328"/>
          </a:xfrm>
          <a:prstGeom prst="rect">
            <a:avLst/>
          </a:prstGeom>
          <a:noFill/>
        </p:spPr>
        <p:txBody>
          <a:bodyPr wrap="square" rtlCol="0">
            <a:spAutoFit/>
          </a:bodyPr>
          <a:lstStyle/>
          <a:p>
            <a:r>
              <a:rPr lang="en-US" dirty="0" smtClean="0"/>
              <a:t>This is the origin center.  It is a contact damage crack on the bottom ground surface.</a:t>
            </a:r>
          </a:p>
          <a:p>
            <a:r>
              <a:rPr lang="en-US" dirty="0" smtClean="0"/>
              <a:t>It is about 1 mm in from the unbeveled edge, which was not the origin.</a:t>
            </a:r>
            <a:endParaRPr lang="en-US" dirty="0"/>
          </a:p>
        </p:txBody>
      </p:sp>
      <p:cxnSp>
        <p:nvCxnSpPr>
          <p:cNvPr id="8" name="Straight Arrow Connector 7"/>
          <p:cNvCxnSpPr/>
          <p:nvPr/>
        </p:nvCxnSpPr>
        <p:spPr>
          <a:xfrm flipV="1">
            <a:off x="6400800" y="3810000"/>
            <a:ext cx="0" cy="1457236"/>
          </a:xfrm>
          <a:prstGeom prst="straightConnector1">
            <a:avLst/>
          </a:prstGeom>
          <a:ln w="317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238500" y="152400"/>
            <a:ext cx="2362200" cy="369332"/>
          </a:xfrm>
          <a:prstGeom prst="rect">
            <a:avLst/>
          </a:prstGeom>
          <a:noFill/>
        </p:spPr>
        <p:txBody>
          <a:bodyPr wrap="square" rtlCol="0">
            <a:spAutoFit/>
          </a:bodyPr>
          <a:lstStyle/>
          <a:p>
            <a:r>
              <a:rPr lang="en-US" dirty="0" smtClean="0">
                <a:solidFill>
                  <a:srgbClr val="FF0000"/>
                </a:solidFill>
              </a:rPr>
              <a:t>Origin 2  on piece B</a:t>
            </a:r>
            <a:endParaRPr lang="en-US" dirty="0">
              <a:solidFill>
                <a:srgbClr val="FF0000"/>
              </a:solidFill>
            </a:endParaRPr>
          </a:p>
        </p:txBody>
      </p:sp>
    </p:spTree>
    <p:extLst>
      <p:ext uri="{BB962C8B-B14F-4D97-AF65-F5344CB8AC3E}">
        <p14:creationId xmlns:p14="http://schemas.microsoft.com/office/powerpoint/2010/main" val="2214125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27</a:t>
            </a:fld>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Box 5"/>
          <p:cNvSpPr txBox="1"/>
          <p:nvPr/>
        </p:nvSpPr>
        <p:spPr>
          <a:xfrm>
            <a:off x="210312" y="5899666"/>
            <a:ext cx="2362200" cy="369332"/>
          </a:xfrm>
          <a:prstGeom prst="rect">
            <a:avLst/>
          </a:prstGeom>
          <a:noFill/>
        </p:spPr>
        <p:txBody>
          <a:bodyPr wrap="square" rtlCol="0">
            <a:spAutoFit/>
          </a:bodyPr>
          <a:lstStyle/>
          <a:p>
            <a:r>
              <a:rPr lang="en-US" dirty="0" smtClean="0">
                <a:solidFill>
                  <a:srgbClr val="FF0000"/>
                </a:solidFill>
              </a:rPr>
              <a:t>Origin 2  on piece B</a:t>
            </a:r>
            <a:endParaRPr lang="en-US" dirty="0">
              <a:solidFill>
                <a:srgbClr val="FF0000"/>
              </a:solidFill>
            </a:endParaRPr>
          </a:p>
        </p:txBody>
      </p:sp>
      <p:sp>
        <p:nvSpPr>
          <p:cNvPr id="7" name="Freeform 6"/>
          <p:cNvSpPr/>
          <p:nvPr/>
        </p:nvSpPr>
        <p:spPr>
          <a:xfrm>
            <a:off x="2414016" y="4815840"/>
            <a:ext cx="804672" cy="914400"/>
          </a:xfrm>
          <a:custGeom>
            <a:avLst/>
            <a:gdLst>
              <a:gd name="connsiteX0" fmla="*/ 0 w 804672"/>
              <a:gd name="connsiteY0" fmla="*/ 914400 h 914400"/>
              <a:gd name="connsiteX1" fmla="*/ 609600 w 804672"/>
              <a:gd name="connsiteY1" fmla="*/ 365760 h 914400"/>
              <a:gd name="connsiteX2" fmla="*/ 804672 w 804672"/>
              <a:gd name="connsiteY2" fmla="*/ 0 h 914400"/>
            </a:gdLst>
            <a:ahLst/>
            <a:cxnLst>
              <a:cxn ang="0">
                <a:pos x="connsiteX0" y="connsiteY0"/>
              </a:cxn>
              <a:cxn ang="0">
                <a:pos x="connsiteX1" y="connsiteY1"/>
              </a:cxn>
              <a:cxn ang="0">
                <a:pos x="connsiteX2" y="connsiteY2"/>
              </a:cxn>
            </a:cxnLst>
            <a:rect l="l" t="t" r="r" b="b"/>
            <a:pathLst>
              <a:path w="804672" h="914400">
                <a:moveTo>
                  <a:pt x="0" y="914400"/>
                </a:moveTo>
                <a:cubicBezTo>
                  <a:pt x="237744" y="716280"/>
                  <a:pt x="475488" y="518160"/>
                  <a:pt x="609600" y="365760"/>
                </a:cubicBezTo>
                <a:cubicBezTo>
                  <a:pt x="743712" y="213360"/>
                  <a:pt x="774192" y="106680"/>
                  <a:pt x="804672" y="0"/>
                </a:cubicBezTo>
              </a:path>
            </a:pathLst>
          </a:custGeom>
          <a:noFill/>
          <a:ln>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944624" y="4815840"/>
            <a:ext cx="804672" cy="914400"/>
          </a:xfrm>
          <a:custGeom>
            <a:avLst/>
            <a:gdLst>
              <a:gd name="connsiteX0" fmla="*/ 0 w 804672"/>
              <a:gd name="connsiteY0" fmla="*/ 914400 h 914400"/>
              <a:gd name="connsiteX1" fmla="*/ 609600 w 804672"/>
              <a:gd name="connsiteY1" fmla="*/ 365760 h 914400"/>
              <a:gd name="connsiteX2" fmla="*/ 804672 w 804672"/>
              <a:gd name="connsiteY2" fmla="*/ 0 h 914400"/>
            </a:gdLst>
            <a:ahLst/>
            <a:cxnLst>
              <a:cxn ang="0">
                <a:pos x="connsiteX0" y="connsiteY0"/>
              </a:cxn>
              <a:cxn ang="0">
                <a:pos x="connsiteX1" y="connsiteY1"/>
              </a:cxn>
              <a:cxn ang="0">
                <a:pos x="connsiteX2" y="connsiteY2"/>
              </a:cxn>
            </a:cxnLst>
            <a:rect l="l" t="t" r="r" b="b"/>
            <a:pathLst>
              <a:path w="804672" h="914400">
                <a:moveTo>
                  <a:pt x="0" y="914400"/>
                </a:moveTo>
                <a:cubicBezTo>
                  <a:pt x="237744" y="716280"/>
                  <a:pt x="475488" y="518160"/>
                  <a:pt x="609600" y="365760"/>
                </a:cubicBezTo>
                <a:cubicBezTo>
                  <a:pt x="743712" y="213360"/>
                  <a:pt x="774192" y="106680"/>
                  <a:pt x="804672" y="0"/>
                </a:cubicBezTo>
              </a:path>
            </a:pathLst>
          </a:custGeom>
          <a:noFill/>
          <a:ln>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13360" y="1295400"/>
            <a:ext cx="1813560" cy="2031325"/>
          </a:xfrm>
          <a:prstGeom prst="rect">
            <a:avLst/>
          </a:prstGeom>
          <a:noFill/>
        </p:spPr>
        <p:txBody>
          <a:bodyPr wrap="square" rtlCol="0">
            <a:spAutoFit/>
          </a:bodyPr>
          <a:lstStyle/>
          <a:p>
            <a:pPr algn="ctr"/>
            <a:r>
              <a:rPr lang="en-US" dirty="0" smtClean="0"/>
              <a:t>Many of these arcs are </a:t>
            </a:r>
            <a:r>
              <a:rPr lang="en-US" u="sng" dirty="0" smtClean="0"/>
              <a:t>secondary</a:t>
            </a:r>
            <a:r>
              <a:rPr lang="en-US" dirty="0" smtClean="0"/>
              <a:t> chips that do not match anything on the opposite glass piece.  </a:t>
            </a:r>
            <a:endParaRPr lang="en-US" dirty="0"/>
          </a:p>
        </p:txBody>
      </p:sp>
    </p:spTree>
    <p:extLst>
      <p:ext uri="{BB962C8B-B14F-4D97-AF65-F5344CB8AC3E}">
        <p14:creationId xmlns:p14="http://schemas.microsoft.com/office/powerpoint/2010/main" val="1125639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529451"/>
            <a:ext cx="2133600" cy="365125"/>
          </a:xfrm>
        </p:spPr>
        <p:txBody>
          <a:bodyPr/>
          <a:lstStyle/>
          <a:p>
            <a:fld id="{C1325B28-784C-4188-AA4E-C647B78323EF}" type="slidenum">
              <a:rPr lang="en-US" smtClean="0"/>
              <a:t>28</a:t>
            </a:fld>
            <a:endParaRPr lang="en-US"/>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280920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82968" y="6441059"/>
            <a:ext cx="2133600" cy="365125"/>
          </a:xfrm>
        </p:spPr>
        <p:txBody>
          <a:bodyPr/>
          <a:lstStyle/>
          <a:p>
            <a:fld id="{C1325B28-784C-4188-AA4E-C647B78323EF}" type="slidenum">
              <a:rPr lang="en-US" smtClean="0"/>
              <a:t>29</a:t>
            </a:fld>
            <a:endParaRPr lang="en-US" dirty="0"/>
          </a:p>
        </p:txBody>
      </p:sp>
      <p:pic>
        <p:nvPicPr>
          <p:cNvPr id="2" name="Picture 1"/>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6000" contrast="27000"/>
                    </a14:imgEffect>
                  </a14:imgLayer>
                </a14:imgProps>
              </a:ext>
              <a:ext uri="{28A0092B-C50C-407E-A947-70E740481C1C}">
                <a14:useLocalDpi xmlns:a14="http://schemas.microsoft.com/office/drawing/2010/main"/>
              </a:ext>
            </a:extLst>
          </a:blip>
          <a:stretch>
            <a:fillRect/>
          </a:stretch>
        </p:blipFill>
        <p:spPr>
          <a:xfrm>
            <a:off x="93218" y="1371600"/>
            <a:ext cx="2784094" cy="2088071"/>
          </a:xfrm>
          <a:prstGeom prst="rect">
            <a:avLst/>
          </a:prstGeom>
        </p:spPr>
      </p:pic>
      <p:sp>
        <p:nvSpPr>
          <p:cNvPr id="5" name="TextBox 4"/>
          <p:cNvSpPr txBox="1"/>
          <p:nvPr/>
        </p:nvSpPr>
        <p:spPr>
          <a:xfrm>
            <a:off x="1524000" y="30480"/>
            <a:ext cx="4914900" cy="1015663"/>
          </a:xfrm>
          <a:prstGeom prst="rect">
            <a:avLst/>
          </a:prstGeom>
          <a:noFill/>
        </p:spPr>
        <p:txBody>
          <a:bodyPr wrap="square" rtlCol="0">
            <a:spAutoFit/>
          </a:bodyPr>
          <a:lstStyle/>
          <a:p>
            <a:pPr algn="ctr"/>
            <a:r>
              <a:rPr lang="en-US" dirty="0" smtClean="0">
                <a:solidFill>
                  <a:srgbClr val="FF0000"/>
                </a:solidFill>
              </a:rPr>
              <a:t>Origin 2  on piece C</a:t>
            </a:r>
          </a:p>
          <a:p>
            <a:pPr algn="ctr"/>
            <a:r>
              <a:rPr lang="en-US" sz="1400" dirty="0" smtClean="0">
                <a:solidFill>
                  <a:srgbClr val="FF0000"/>
                </a:solidFill>
              </a:rPr>
              <a:t>The same flaw was apparent.  There was a little more chipping at the unbeveled edge, but since this did not match up on the opposite piece, it was secondary damage.</a:t>
            </a:r>
            <a:endParaRPr lang="en-US" sz="1400" dirty="0">
              <a:solidFill>
                <a:srgbClr val="FF0000"/>
              </a:solidFill>
            </a:endParaRPr>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25800" y="1905000"/>
            <a:ext cx="5918200" cy="4438650"/>
          </a:xfrm>
          <a:prstGeom prst="rect">
            <a:avLst/>
          </a:prstGeom>
        </p:spPr>
      </p:pic>
      <p:grpSp>
        <p:nvGrpSpPr>
          <p:cNvPr id="7" name="Group 6"/>
          <p:cNvGrpSpPr>
            <a:grpSpLocks noChangeAspect="1"/>
          </p:cNvGrpSpPr>
          <p:nvPr/>
        </p:nvGrpSpPr>
        <p:grpSpPr>
          <a:xfrm>
            <a:off x="7015320" y="0"/>
            <a:ext cx="1638714" cy="1511789"/>
            <a:chOff x="4403124" y="1447800"/>
            <a:chExt cx="4537491" cy="4148850"/>
          </a:xfrm>
        </p:grpSpPr>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9" name="TextBox 8"/>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10" name="TextBox 9"/>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1" name="TextBox 10"/>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2" name="TextBox 11"/>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cxnSp>
        <p:nvCxnSpPr>
          <p:cNvPr id="13" name="Straight Arrow Connector 12"/>
          <p:cNvCxnSpPr/>
          <p:nvPr/>
        </p:nvCxnSpPr>
        <p:spPr>
          <a:xfrm>
            <a:off x="2971800" y="2743200"/>
            <a:ext cx="1143000" cy="381000"/>
          </a:xfrm>
          <a:prstGeom prst="straightConnector1">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4029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89827"/>
            <a:ext cx="2133600" cy="365125"/>
          </a:xfrm>
        </p:spPr>
        <p:txBody>
          <a:bodyPr/>
          <a:lstStyle/>
          <a:p>
            <a:fld id="{C1325B28-784C-4188-AA4E-C647B78323EF}" type="slidenum">
              <a:rPr lang="en-US" smtClean="0"/>
              <a:t>3</a:t>
            </a:fld>
            <a:endParaRPr lang="en-US"/>
          </a:p>
        </p:txBody>
      </p:sp>
      <p:sp>
        <p:nvSpPr>
          <p:cNvPr id="5" name="TextBox 4"/>
          <p:cNvSpPr txBox="1"/>
          <p:nvPr/>
        </p:nvSpPr>
        <p:spPr>
          <a:xfrm>
            <a:off x="2895600" y="43934"/>
            <a:ext cx="4267200" cy="369332"/>
          </a:xfrm>
          <a:prstGeom prst="rect">
            <a:avLst/>
          </a:prstGeom>
          <a:noFill/>
        </p:spPr>
        <p:txBody>
          <a:bodyPr wrap="square" rtlCol="0">
            <a:spAutoFit/>
          </a:bodyPr>
          <a:lstStyle/>
          <a:p>
            <a:r>
              <a:rPr lang="en-US" dirty="0" smtClean="0"/>
              <a:t>Inspection techniques</a:t>
            </a:r>
            <a:endParaRPr lang="en-US"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67200" y="1752600"/>
            <a:ext cx="4724400" cy="3526896"/>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1252" y="2209800"/>
            <a:ext cx="1584960" cy="1569647"/>
          </a:xfrm>
          <a:prstGeom prst="rect">
            <a:avLst/>
          </a:prstGeom>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860229" y="2264155"/>
            <a:ext cx="2070741" cy="1539676"/>
          </a:xfrm>
          <a:prstGeom prst="rect">
            <a:avLst/>
          </a:prstGeom>
        </p:spPr>
      </p:pic>
      <p:sp>
        <p:nvSpPr>
          <p:cNvPr id="9" name="TextBox 8"/>
          <p:cNvSpPr txBox="1"/>
          <p:nvPr/>
        </p:nvSpPr>
        <p:spPr>
          <a:xfrm>
            <a:off x="0" y="515034"/>
            <a:ext cx="9067800" cy="646331"/>
          </a:xfrm>
          <a:prstGeom prst="rect">
            <a:avLst/>
          </a:prstGeom>
          <a:noFill/>
        </p:spPr>
        <p:txBody>
          <a:bodyPr wrap="square" rtlCol="0">
            <a:spAutoFit/>
          </a:bodyPr>
          <a:lstStyle/>
          <a:p>
            <a:r>
              <a:rPr lang="en-US" dirty="0" smtClean="0"/>
              <a:t>Loupe, small consumer digital camera, stereoptical microscope, Wild M5, with Spot insight digital camera, maximum magnification to the eyes: 125 x</a:t>
            </a:r>
            <a:endParaRPr lang="en-US" dirty="0"/>
          </a:p>
        </p:txBody>
      </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5647" y="4800600"/>
            <a:ext cx="2409952" cy="1807464"/>
          </a:xfrm>
          <a:prstGeom prst="rect">
            <a:avLst/>
          </a:prstGeom>
        </p:spPr>
      </p:pic>
      <p:sp>
        <p:nvSpPr>
          <p:cNvPr id="11" name="TextBox 10"/>
          <p:cNvSpPr txBox="1"/>
          <p:nvPr/>
        </p:nvSpPr>
        <p:spPr>
          <a:xfrm>
            <a:off x="3124200" y="5943600"/>
            <a:ext cx="4953000" cy="646331"/>
          </a:xfrm>
          <a:prstGeom prst="rect">
            <a:avLst/>
          </a:prstGeom>
          <a:noFill/>
        </p:spPr>
        <p:txBody>
          <a:bodyPr wrap="square" rtlCol="0">
            <a:spAutoFit/>
          </a:bodyPr>
          <a:lstStyle/>
          <a:p>
            <a:r>
              <a:rPr lang="en-US" dirty="0" smtClean="0"/>
              <a:t>Directional lighting capable of tiny angular adjustments</a:t>
            </a:r>
            <a:endParaRPr lang="en-US" dirty="0"/>
          </a:p>
        </p:txBody>
      </p:sp>
    </p:spTree>
    <p:extLst>
      <p:ext uri="{BB962C8B-B14F-4D97-AF65-F5344CB8AC3E}">
        <p14:creationId xmlns:p14="http://schemas.microsoft.com/office/powerpoint/2010/main" val="4118879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43928" y="6492875"/>
            <a:ext cx="2133600" cy="365125"/>
          </a:xfrm>
        </p:spPr>
        <p:txBody>
          <a:bodyPr/>
          <a:lstStyle/>
          <a:p>
            <a:fld id="{C1325B28-784C-4188-AA4E-C647B78323EF}" type="slidenum">
              <a:rPr lang="en-US" smtClean="0"/>
              <a:t>30</a:t>
            </a:fld>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5800" y="763048"/>
            <a:ext cx="7924800" cy="5943600"/>
          </a:xfrm>
          <a:prstGeom prst="rect">
            <a:avLst/>
          </a:prstGeom>
        </p:spPr>
      </p:pic>
      <p:sp>
        <p:nvSpPr>
          <p:cNvPr id="6" name="TextBox 5"/>
          <p:cNvSpPr txBox="1"/>
          <p:nvPr/>
        </p:nvSpPr>
        <p:spPr>
          <a:xfrm>
            <a:off x="1600200" y="5358"/>
            <a:ext cx="6781800" cy="646331"/>
          </a:xfrm>
          <a:prstGeom prst="rect">
            <a:avLst/>
          </a:prstGeom>
          <a:noFill/>
        </p:spPr>
        <p:txBody>
          <a:bodyPr wrap="square" rtlCol="0">
            <a:spAutoFit/>
          </a:bodyPr>
          <a:lstStyle/>
          <a:p>
            <a:pPr algn="ctr"/>
            <a:r>
              <a:rPr lang="en-US" dirty="0" smtClean="0">
                <a:solidFill>
                  <a:srgbClr val="FF0000"/>
                </a:solidFill>
              </a:rPr>
              <a:t>Origin 2  on piece C</a:t>
            </a:r>
          </a:p>
          <a:p>
            <a:pPr algn="ctr"/>
            <a:r>
              <a:rPr lang="en-US" dirty="0" smtClean="0">
                <a:solidFill>
                  <a:srgbClr val="FF0000"/>
                </a:solidFill>
              </a:rPr>
              <a:t>Note that it is about 1 mm in from the unbeveled inner edge</a:t>
            </a:r>
          </a:p>
        </p:txBody>
      </p:sp>
      <p:cxnSp>
        <p:nvCxnSpPr>
          <p:cNvPr id="8" name="Straight Arrow Connector 7"/>
          <p:cNvCxnSpPr/>
          <p:nvPr/>
        </p:nvCxnSpPr>
        <p:spPr>
          <a:xfrm>
            <a:off x="1143000" y="2133600"/>
            <a:ext cx="3848100" cy="457200"/>
          </a:xfrm>
          <a:prstGeom prst="straightConnector1">
            <a:avLst/>
          </a:prstGeom>
          <a:ln w="25400">
            <a:solidFill>
              <a:schemeClr val="bg1"/>
            </a:solidFill>
            <a:headEnd type="triangle" w="lg" len="med"/>
            <a:tailEnd type="arrow" w="lg"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590800" y="2438400"/>
            <a:ext cx="1295400" cy="369332"/>
          </a:xfrm>
          <a:prstGeom prst="rect">
            <a:avLst/>
          </a:prstGeom>
          <a:noFill/>
        </p:spPr>
        <p:txBody>
          <a:bodyPr wrap="square" rtlCol="0">
            <a:spAutoFit/>
          </a:bodyPr>
          <a:lstStyle/>
          <a:p>
            <a:r>
              <a:rPr lang="en-US" dirty="0" smtClean="0">
                <a:solidFill>
                  <a:schemeClr val="bg1"/>
                </a:solidFill>
              </a:rPr>
              <a:t>1 mm</a:t>
            </a:r>
            <a:endParaRPr lang="en-US" dirty="0">
              <a:solidFill>
                <a:schemeClr val="bg1"/>
              </a:solidFill>
            </a:endParaRPr>
          </a:p>
        </p:txBody>
      </p:sp>
    </p:spTree>
    <p:extLst>
      <p:ext uri="{BB962C8B-B14F-4D97-AF65-F5344CB8AC3E}">
        <p14:creationId xmlns:p14="http://schemas.microsoft.com/office/powerpoint/2010/main" val="1599248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858000" y="6492875"/>
            <a:ext cx="2133600" cy="365125"/>
          </a:xfrm>
        </p:spPr>
        <p:txBody>
          <a:bodyPr/>
          <a:lstStyle/>
          <a:p>
            <a:fld id="{C1325B28-784C-4188-AA4E-C647B78323EF}" type="slidenum">
              <a:rPr lang="en-US" smtClean="0"/>
              <a:t>31</a:t>
            </a:fld>
            <a:endParaRPr lang="en-US" dirty="0"/>
          </a:p>
        </p:txBody>
      </p:sp>
      <p:sp>
        <p:nvSpPr>
          <p:cNvPr id="5" name="TextBox 4"/>
          <p:cNvSpPr txBox="1"/>
          <p:nvPr/>
        </p:nvSpPr>
        <p:spPr>
          <a:xfrm>
            <a:off x="3550522" y="182880"/>
            <a:ext cx="3124200" cy="707886"/>
          </a:xfrm>
          <a:prstGeom prst="rect">
            <a:avLst/>
          </a:prstGeom>
          <a:noFill/>
        </p:spPr>
        <p:txBody>
          <a:bodyPr wrap="square" rtlCol="0">
            <a:spAutoFit/>
          </a:bodyPr>
          <a:lstStyle/>
          <a:p>
            <a:r>
              <a:rPr lang="en-US" sz="4000" dirty="0" smtClean="0">
                <a:solidFill>
                  <a:srgbClr val="FF0000"/>
                </a:solidFill>
              </a:rPr>
              <a:t>Origin 3</a:t>
            </a:r>
            <a:endParaRPr lang="en-US" sz="4000" dirty="0">
              <a:solidFill>
                <a:srgbClr val="FF0000"/>
              </a:solidFill>
            </a:endParaRPr>
          </a:p>
        </p:txBody>
      </p:sp>
      <p:grpSp>
        <p:nvGrpSpPr>
          <p:cNvPr id="6" name="Group 5"/>
          <p:cNvGrpSpPr/>
          <p:nvPr/>
        </p:nvGrpSpPr>
        <p:grpSpPr>
          <a:xfrm>
            <a:off x="2514600" y="1710620"/>
            <a:ext cx="4008573" cy="3640417"/>
            <a:chOff x="4403124" y="1447800"/>
            <a:chExt cx="4537491" cy="414885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8" name="TextBox 7"/>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9" name="TextBox 8"/>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0" name="TextBox 9"/>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1" name="TextBox 10"/>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2" name="Left Arrow 11"/>
          <p:cNvSpPr/>
          <p:nvPr/>
        </p:nvSpPr>
        <p:spPr>
          <a:xfrm rot="391289">
            <a:off x="6326482" y="3806645"/>
            <a:ext cx="838200" cy="5065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8539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92875"/>
            <a:ext cx="2133600" cy="365125"/>
          </a:xfrm>
        </p:spPr>
        <p:txBody>
          <a:bodyPr/>
          <a:lstStyle/>
          <a:p>
            <a:fld id="{C1325B28-784C-4188-AA4E-C647B78323EF}" type="slidenum">
              <a:rPr lang="en-US" smtClean="0"/>
              <a:t>32</a:t>
            </a:fld>
            <a:endParaRPr lang="en-US"/>
          </a:p>
        </p:txBody>
      </p:sp>
      <p:grpSp>
        <p:nvGrpSpPr>
          <p:cNvPr id="3" name="Group 2"/>
          <p:cNvGrpSpPr>
            <a:grpSpLocks noChangeAspect="1"/>
          </p:cNvGrpSpPr>
          <p:nvPr/>
        </p:nvGrpSpPr>
        <p:grpSpPr>
          <a:xfrm>
            <a:off x="230271" y="187689"/>
            <a:ext cx="2484519" cy="2256335"/>
            <a:chOff x="4403124" y="1447800"/>
            <a:chExt cx="4537491" cy="414885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6" name="TextBox 5"/>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7" name="TextBox 6"/>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8" name="TextBox 7"/>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9" name="TextBox 8"/>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0" name="TextBox 9"/>
          <p:cNvSpPr txBox="1"/>
          <p:nvPr/>
        </p:nvSpPr>
        <p:spPr>
          <a:xfrm>
            <a:off x="1209579" y="170998"/>
            <a:ext cx="6781800" cy="369332"/>
          </a:xfrm>
          <a:prstGeom prst="rect">
            <a:avLst/>
          </a:prstGeom>
          <a:noFill/>
        </p:spPr>
        <p:txBody>
          <a:bodyPr wrap="square" rtlCol="0">
            <a:spAutoFit/>
          </a:bodyPr>
          <a:lstStyle/>
          <a:p>
            <a:pPr algn="ctr"/>
            <a:r>
              <a:rPr lang="en-US" dirty="0" smtClean="0">
                <a:solidFill>
                  <a:srgbClr val="0033CC"/>
                </a:solidFill>
              </a:rPr>
              <a:t>Origin 3  on piece B</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819400"/>
            <a:ext cx="4267198" cy="3200399"/>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00478" y="2816351"/>
            <a:ext cx="4543521" cy="3407641"/>
          </a:xfrm>
          <a:prstGeom prst="rect">
            <a:avLst/>
          </a:prstGeom>
        </p:spPr>
      </p:pic>
      <p:sp>
        <p:nvSpPr>
          <p:cNvPr id="13" name="TextBox 12"/>
          <p:cNvSpPr txBox="1"/>
          <p:nvPr/>
        </p:nvSpPr>
        <p:spPr>
          <a:xfrm>
            <a:off x="4230624" y="1613027"/>
            <a:ext cx="1828800" cy="830997"/>
          </a:xfrm>
          <a:prstGeom prst="rect">
            <a:avLst/>
          </a:prstGeom>
          <a:noFill/>
        </p:spPr>
        <p:txBody>
          <a:bodyPr wrap="square" rtlCol="0">
            <a:spAutoFit/>
          </a:bodyPr>
          <a:lstStyle/>
          <a:p>
            <a:r>
              <a:rPr lang="en-US" sz="1200" dirty="0" smtClean="0"/>
              <a:t>This chip does not appear on the matching piece.  Therefore it is a secondary chip.</a:t>
            </a:r>
            <a:endParaRPr lang="en-US" sz="1200" dirty="0"/>
          </a:p>
        </p:txBody>
      </p:sp>
      <p:cxnSp>
        <p:nvCxnSpPr>
          <p:cNvPr id="15" name="Straight Arrow Connector 14"/>
          <p:cNvCxnSpPr/>
          <p:nvPr/>
        </p:nvCxnSpPr>
        <p:spPr>
          <a:xfrm>
            <a:off x="4876800" y="2362200"/>
            <a:ext cx="914400" cy="1447800"/>
          </a:xfrm>
          <a:prstGeom prst="straightConnector1">
            <a:avLst/>
          </a:prstGeom>
          <a:ln w="158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629400" y="920529"/>
            <a:ext cx="1966962" cy="1384995"/>
          </a:xfrm>
          <a:prstGeom prst="rect">
            <a:avLst/>
          </a:prstGeom>
          <a:noFill/>
        </p:spPr>
        <p:txBody>
          <a:bodyPr wrap="square" rtlCol="0">
            <a:spAutoFit/>
          </a:bodyPr>
          <a:lstStyle/>
          <a:p>
            <a:pPr algn="ctr"/>
            <a:r>
              <a:rPr lang="en-US" sz="1400" dirty="0" smtClean="0">
                <a:solidFill>
                  <a:srgbClr val="0033CC"/>
                </a:solidFill>
              </a:rPr>
              <a:t>Origin is a contact damage crack on the bottom ground surface,  located about 1 mm in from the unbeveled inner edge.</a:t>
            </a:r>
            <a:endParaRPr lang="en-US" sz="1400" dirty="0">
              <a:solidFill>
                <a:srgbClr val="0033CC"/>
              </a:solidFill>
            </a:endParaRPr>
          </a:p>
        </p:txBody>
      </p:sp>
      <p:cxnSp>
        <p:nvCxnSpPr>
          <p:cNvPr id="18" name="Straight Arrow Connector 17"/>
          <p:cNvCxnSpPr/>
          <p:nvPr/>
        </p:nvCxnSpPr>
        <p:spPr>
          <a:xfrm flipH="1">
            <a:off x="6872239" y="2362200"/>
            <a:ext cx="370320" cy="1143000"/>
          </a:xfrm>
          <a:prstGeom prst="straightConnector1">
            <a:avLst/>
          </a:prstGeom>
          <a:ln w="25400">
            <a:solidFill>
              <a:srgbClr val="0000FF"/>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1587407" y="1584960"/>
            <a:ext cx="716881" cy="1121664"/>
          </a:xfrm>
          <a:custGeom>
            <a:avLst/>
            <a:gdLst>
              <a:gd name="connsiteX0" fmla="*/ 716881 w 716881"/>
              <a:gd name="connsiteY0" fmla="*/ 0 h 1121664"/>
              <a:gd name="connsiteX1" fmla="*/ 70705 w 716881"/>
              <a:gd name="connsiteY1" fmla="*/ 390144 h 1121664"/>
              <a:gd name="connsiteX2" fmla="*/ 46321 w 716881"/>
              <a:gd name="connsiteY2" fmla="*/ 1121664 h 1121664"/>
            </a:gdLst>
            <a:ahLst/>
            <a:cxnLst>
              <a:cxn ang="0">
                <a:pos x="connsiteX0" y="connsiteY0"/>
              </a:cxn>
              <a:cxn ang="0">
                <a:pos x="connsiteX1" y="connsiteY1"/>
              </a:cxn>
              <a:cxn ang="0">
                <a:pos x="connsiteX2" y="connsiteY2"/>
              </a:cxn>
            </a:cxnLst>
            <a:rect l="l" t="t" r="r" b="b"/>
            <a:pathLst>
              <a:path w="716881" h="1121664">
                <a:moveTo>
                  <a:pt x="716881" y="0"/>
                </a:moveTo>
                <a:cubicBezTo>
                  <a:pt x="449673" y="101600"/>
                  <a:pt x="182465" y="203200"/>
                  <a:pt x="70705" y="390144"/>
                </a:cubicBezTo>
                <a:cubicBezTo>
                  <a:pt x="-41055" y="577088"/>
                  <a:pt x="2633" y="849376"/>
                  <a:pt x="46321" y="1121664"/>
                </a:cubicBezTo>
              </a:path>
            </a:pathLst>
          </a:custGeom>
          <a:noFill/>
          <a:ln w="28575">
            <a:solidFill>
              <a:srgbClr val="0000FF"/>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2883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92875"/>
            <a:ext cx="2133600" cy="365125"/>
          </a:xfrm>
        </p:spPr>
        <p:txBody>
          <a:bodyPr/>
          <a:lstStyle/>
          <a:p>
            <a:fld id="{C1325B28-784C-4188-AA4E-C647B78323EF}" type="slidenum">
              <a:rPr lang="en-US" smtClean="0"/>
              <a:t>33</a:t>
            </a:fld>
            <a:endParaRPr lang="en-US"/>
          </a:p>
        </p:txBody>
      </p:sp>
      <p:sp>
        <p:nvSpPr>
          <p:cNvPr id="3" name="TextBox 2"/>
          <p:cNvSpPr txBox="1"/>
          <p:nvPr/>
        </p:nvSpPr>
        <p:spPr>
          <a:xfrm>
            <a:off x="1209579" y="0"/>
            <a:ext cx="6781800" cy="369332"/>
          </a:xfrm>
          <a:prstGeom prst="rect">
            <a:avLst/>
          </a:prstGeom>
          <a:noFill/>
        </p:spPr>
        <p:txBody>
          <a:bodyPr wrap="square" rtlCol="0">
            <a:spAutoFit/>
          </a:bodyPr>
          <a:lstStyle/>
          <a:p>
            <a:pPr algn="ctr"/>
            <a:r>
              <a:rPr lang="en-US" dirty="0" smtClean="0">
                <a:solidFill>
                  <a:srgbClr val="0033CC"/>
                </a:solidFill>
              </a:rPr>
              <a:t>Origin 3  on piece C</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2373" y="1981200"/>
            <a:ext cx="7239000" cy="4380738"/>
          </a:xfrm>
          <a:prstGeom prst="rect">
            <a:avLst/>
          </a:prstGeom>
        </p:spPr>
      </p:pic>
      <p:grpSp>
        <p:nvGrpSpPr>
          <p:cNvPr id="5" name="Group 4"/>
          <p:cNvGrpSpPr>
            <a:grpSpLocks noChangeAspect="1"/>
          </p:cNvGrpSpPr>
          <p:nvPr/>
        </p:nvGrpSpPr>
        <p:grpSpPr>
          <a:xfrm>
            <a:off x="212373" y="0"/>
            <a:ext cx="1912354" cy="1736719"/>
            <a:chOff x="4403124" y="1447800"/>
            <a:chExt cx="4537491" cy="414885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7" name="TextBox 6"/>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8" name="TextBox 7"/>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9" name="TextBox 8"/>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0" name="TextBox 9"/>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1" name="Freeform 10"/>
          <p:cNvSpPr/>
          <p:nvPr/>
        </p:nvSpPr>
        <p:spPr>
          <a:xfrm>
            <a:off x="1351586" y="881207"/>
            <a:ext cx="457871" cy="1099993"/>
          </a:xfrm>
          <a:custGeom>
            <a:avLst/>
            <a:gdLst>
              <a:gd name="connsiteX0" fmla="*/ 306526 w 457871"/>
              <a:gd name="connsiteY0" fmla="*/ 40675 h 1523585"/>
              <a:gd name="connsiteX1" fmla="*/ 1726 w 457871"/>
              <a:gd name="connsiteY1" fmla="*/ 174787 h 1523585"/>
              <a:gd name="connsiteX2" fmla="*/ 428446 w 457871"/>
              <a:gd name="connsiteY2" fmla="*/ 1430563 h 1523585"/>
              <a:gd name="connsiteX3" fmla="*/ 416254 w 457871"/>
              <a:gd name="connsiteY3" fmla="*/ 1418371 h 1523585"/>
              <a:gd name="connsiteX4" fmla="*/ 379678 w 457871"/>
              <a:gd name="connsiteY4" fmla="*/ 1320835 h 1523585"/>
              <a:gd name="connsiteX5" fmla="*/ 416254 w 457871"/>
              <a:gd name="connsiteY5" fmla="*/ 1430563 h 152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871" h="1523585">
                <a:moveTo>
                  <a:pt x="306526" y="40675"/>
                </a:moveTo>
                <a:cubicBezTo>
                  <a:pt x="143966" y="-8093"/>
                  <a:pt x="-18594" y="-56861"/>
                  <a:pt x="1726" y="174787"/>
                </a:cubicBezTo>
                <a:cubicBezTo>
                  <a:pt x="22046" y="406435"/>
                  <a:pt x="359358" y="1223299"/>
                  <a:pt x="428446" y="1430563"/>
                </a:cubicBezTo>
                <a:cubicBezTo>
                  <a:pt x="497534" y="1637827"/>
                  <a:pt x="424382" y="1436659"/>
                  <a:pt x="416254" y="1418371"/>
                </a:cubicBezTo>
                <a:cubicBezTo>
                  <a:pt x="408126" y="1400083"/>
                  <a:pt x="379678" y="1318803"/>
                  <a:pt x="379678" y="1320835"/>
                </a:cubicBezTo>
                <a:cubicBezTo>
                  <a:pt x="379678" y="1322867"/>
                  <a:pt x="397966" y="1376715"/>
                  <a:pt x="416254" y="1430563"/>
                </a:cubicBezTo>
              </a:path>
            </a:pathLst>
          </a:custGeom>
          <a:noFill/>
          <a:ln w="31750">
            <a:solidFill>
              <a:srgbClr val="0000FF"/>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4029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34</a:t>
            </a:fld>
            <a:endParaRPr lang="en-US"/>
          </a:p>
        </p:txBody>
      </p:sp>
      <p:sp>
        <p:nvSpPr>
          <p:cNvPr id="3" name="TextBox 2"/>
          <p:cNvSpPr txBox="1"/>
          <p:nvPr/>
        </p:nvSpPr>
        <p:spPr>
          <a:xfrm>
            <a:off x="1209579" y="0"/>
            <a:ext cx="6781800" cy="369332"/>
          </a:xfrm>
          <a:prstGeom prst="rect">
            <a:avLst/>
          </a:prstGeom>
          <a:noFill/>
        </p:spPr>
        <p:txBody>
          <a:bodyPr wrap="square" rtlCol="0">
            <a:spAutoFit/>
          </a:bodyPr>
          <a:lstStyle/>
          <a:p>
            <a:pPr algn="ctr"/>
            <a:r>
              <a:rPr lang="en-US" dirty="0" smtClean="0">
                <a:solidFill>
                  <a:srgbClr val="0033CC"/>
                </a:solidFill>
              </a:rPr>
              <a:t>Origin 3  on piece C</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200" y="819912"/>
            <a:ext cx="7162800" cy="5372100"/>
          </a:xfrm>
          <a:prstGeom prst="rect">
            <a:avLst/>
          </a:prstGeom>
        </p:spPr>
      </p:pic>
      <p:sp>
        <p:nvSpPr>
          <p:cNvPr id="5" name="TextBox 4"/>
          <p:cNvSpPr txBox="1"/>
          <p:nvPr/>
        </p:nvSpPr>
        <p:spPr>
          <a:xfrm>
            <a:off x="15240" y="1353312"/>
            <a:ext cx="1966962" cy="1384995"/>
          </a:xfrm>
          <a:prstGeom prst="rect">
            <a:avLst/>
          </a:prstGeom>
          <a:noFill/>
        </p:spPr>
        <p:txBody>
          <a:bodyPr wrap="square" rtlCol="0">
            <a:spAutoFit/>
          </a:bodyPr>
          <a:lstStyle/>
          <a:p>
            <a:pPr algn="ctr"/>
            <a:r>
              <a:rPr lang="en-US" sz="1400" dirty="0" smtClean="0">
                <a:solidFill>
                  <a:srgbClr val="0033CC"/>
                </a:solidFill>
              </a:rPr>
              <a:t>Origin is a contact damage crack on the bottom ground surface,  located about 1 mm in from the unbeveled inner edge.</a:t>
            </a:r>
            <a:endParaRPr lang="en-US" sz="1400" dirty="0">
              <a:solidFill>
                <a:srgbClr val="0033CC"/>
              </a:solidFill>
            </a:endParaRPr>
          </a:p>
        </p:txBody>
      </p:sp>
    </p:spTree>
    <p:extLst>
      <p:ext uri="{BB962C8B-B14F-4D97-AF65-F5344CB8AC3E}">
        <p14:creationId xmlns:p14="http://schemas.microsoft.com/office/powerpoint/2010/main" val="39128830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35</a:t>
            </a:fld>
            <a:endParaRPr lang="en-US"/>
          </a:p>
        </p:txBody>
      </p:sp>
      <p:pic>
        <p:nvPicPr>
          <p:cNvPr id="2" name="Picture 1"/>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5000" contrast="43000"/>
                    </a14:imgEffect>
                  </a14:imgLayer>
                </a14:imgProps>
              </a:ext>
              <a:ext uri="{28A0092B-C50C-407E-A947-70E740481C1C}">
                <a14:useLocalDpi xmlns:a14="http://schemas.microsoft.com/office/drawing/2010/main"/>
              </a:ext>
            </a:extLst>
          </a:blip>
          <a:srcRect/>
          <a:stretch/>
        </p:blipFill>
        <p:spPr>
          <a:xfrm>
            <a:off x="561879" y="990600"/>
            <a:ext cx="8077200" cy="5669280"/>
          </a:xfrm>
          <a:prstGeom prst="rect">
            <a:avLst/>
          </a:prstGeom>
        </p:spPr>
      </p:pic>
      <p:sp>
        <p:nvSpPr>
          <p:cNvPr id="5" name="TextBox 4"/>
          <p:cNvSpPr txBox="1"/>
          <p:nvPr/>
        </p:nvSpPr>
        <p:spPr>
          <a:xfrm>
            <a:off x="457200" y="0"/>
            <a:ext cx="8382000" cy="1015663"/>
          </a:xfrm>
          <a:prstGeom prst="rect">
            <a:avLst/>
          </a:prstGeom>
          <a:noFill/>
        </p:spPr>
        <p:txBody>
          <a:bodyPr wrap="square" rtlCol="0">
            <a:spAutoFit/>
          </a:bodyPr>
          <a:lstStyle/>
          <a:p>
            <a:pPr algn="ctr"/>
            <a:r>
              <a:rPr lang="en-US" dirty="0" smtClean="0">
                <a:solidFill>
                  <a:srgbClr val="0033CC"/>
                </a:solidFill>
              </a:rPr>
              <a:t>Origin 3  on piece C</a:t>
            </a:r>
          </a:p>
          <a:p>
            <a:pPr algn="ctr"/>
            <a:r>
              <a:rPr lang="en-US" sz="1400" dirty="0" smtClean="0">
                <a:solidFill>
                  <a:srgbClr val="0033CC"/>
                </a:solidFill>
              </a:rPr>
              <a:t>The ground bottom surface is good.  </a:t>
            </a:r>
          </a:p>
          <a:p>
            <a:pPr algn="ctr"/>
            <a:r>
              <a:rPr lang="en-US" sz="1400" dirty="0" smtClean="0">
                <a:solidFill>
                  <a:srgbClr val="0033CC"/>
                </a:solidFill>
              </a:rPr>
              <a:t>Little tiny cracks can be seen coming in from the surface pock marks, but they are much smaller than the contact damage crack which penetrates much deeper.</a:t>
            </a:r>
          </a:p>
        </p:txBody>
      </p:sp>
    </p:spTree>
    <p:extLst>
      <p:ext uri="{BB962C8B-B14F-4D97-AF65-F5344CB8AC3E}">
        <p14:creationId xmlns:p14="http://schemas.microsoft.com/office/powerpoint/2010/main" val="3814029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36</a:t>
            </a:fld>
            <a:endParaRPr lang="en-US"/>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TextBox 6"/>
          <p:cNvSpPr txBox="1"/>
          <p:nvPr/>
        </p:nvSpPr>
        <p:spPr>
          <a:xfrm>
            <a:off x="-24384" y="369332"/>
            <a:ext cx="4367784" cy="2031325"/>
          </a:xfrm>
          <a:prstGeom prst="rect">
            <a:avLst/>
          </a:prstGeom>
          <a:noFill/>
        </p:spPr>
        <p:txBody>
          <a:bodyPr wrap="square" rtlCol="0">
            <a:spAutoFit/>
          </a:bodyPr>
          <a:lstStyle/>
          <a:p>
            <a:r>
              <a:rPr lang="en-US" dirty="0" smtClean="0">
                <a:solidFill>
                  <a:srgbClr val="0033CC"/>
                </a:solidFill>
              </a:rPr>
              <a:t>Origin 3  on piece C tilted back a bit</a:t>
            </a:r>
          </a:p>
          <a:p>
            <a:endParaRPr lang="en-US" dirty="0" smtClean="0">
              <a:solidFill>
                <a:srgbClr val="0033CC"/>
              </a:solidFill>
            </a:endParaRPr>
          </a:p>
          <a:p>
            <a:r>
              <a:rPr lang="en-US" dirty="0" smtClean="0">
                <a:solidFill>
                  <a:srgbClr val="0033CC"/>
                </a:solidFill>
              </a:rPr>
              <a:t>In this view, you can see the ground surface.  Grinding cracks usually pop in about 10 times or so what you can see from surface pock marks.</a:t>
            </a:r>
          </a:p>
          <a:p>
            <a:r>
              <a:rPr lang="en-US" dirty="0" smtClean="0">
                <a:solidFill>
                  <a:srgbClr val="0033CC"/>
                </a:solidFill>
              </a:rPr>
              <a:t>The contact crack damage is much deeper.</a:t>
            </a:r>
          </a:p>
        </p:txBody>
      </p:sp>
    </p:spTree>
    <p:extLst>
      <p:ext uri="{BB962C8B-B14F-4D97-AF65-F5344CB8AC3E}">
        <p14:creationId xmlns:p14="http://schemas.microsoft.com/office/powerpoint/2010/main" val="2906425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37</a:t>
            </a:fld>
            <a:endParaRPr lang="en-US"/>
          </a:p>
        </p:txBody>
      </p:sp>
      <p:sp>
        <p:nvSpPr>
          <p:cNvPr id="3" name="TextBox 2"/>
          <p:cNvSpPr txBox="1"/>
          <p:nvPr/>
        </p:nvSpPr>
        <p:spPr>
          <a:xfrm>
            <a:off x="-1" y="152400"/>
            <a:ext cx="9143999" cy="800219"/>
          </a:xfrm>
          <a:prstGeom prst="rect">
            <a:avLst/>
          </a:prstGeom>
          <a:noFill/>
        </p:spPr>
        <p:txBody>
          <a:bodyPr wrap="square" rtlCol="0">
            <a:spAutoFit/>
          </a:bodyPr>
          <a:lstStyle/>
          <a:p>
            <a:pPr algn="ctr"/>
            <a:r>
              <a:rPr lang="en-US" dirty="0" smtClean="0">
                <a:solidFill>
                  <a:srgbClr val="0033CC"/>
                </a:solidFill>
              </a:rPr>
              <a:t>Origin 3  on piece C</a:t>
            </a:r>
          </a:p>
          <a:p>
            <a:pPr algn="ctr"/>
            <a:r>
              <a:rPr lang="en-US" sz="1400" dirty="0" smtClean="0">
                <a:solidFill>
                  <a:srgbClr val="0033CC"/>
                </a:solidFill>
              </a:rPr>
              <a:t>This is a view looking directly onto the ground surface and the inner polished surface (which is fine), </a:t>
            </a:r>
          </a:p>
          <a:p>
            <a:pPr algn="ctr"/>
            <a:r>
              <a:rPr lang="en-US" sz="1400" dirty="0" smtClean="0">
                <a:solidFill>
                  <a:srgbClr val="0033CC"/>
                </a:solidFill>
              </a:rPr>
              <a:t>while showing just a bit of the fracture surface so that you can see where the flaw is relative to everything else.</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 y="1178139"/>
            <a:ext cx="7499604" cy="5624703"/>
          </a:xfrm>
          <a:prstGeom prst="rect">
            <a:avLst/>
          </a:prstGeom>
        </p:spPr>
      </p:pic>
    </p:spTree>
    <p:extLst>
      <p:ext uri="{BB962C8B-B14F-4D97-AF65-F5344CB8AC3E}">
        <p14:creationId xmlns:p14="http://schemas.microsoft.com/office/powerpoint/2010/main" val="3612099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92112" y="6440127"/>
            <a:ext cx="2133600" cy="365125"/>
          </a:xfrm>
        </p:spPr>
        <p:txBody>
          <a:bodyPr/>
          <a:lstStyle/>
          <a:p>
            <a:fld id="{C1325B28-784C-4188-AA4E-C647B78323EF}" type="slidenum">
              <a:rPr lang="en-US" smtClean="0"/>
              <a:t>38</a:t>
            </a:fld>
            <a:endParaRPr lang="en-US"/>
          </a:p>
        </p:txBody>
      </p:sp>
      <p:sp>
        <p:nvSpPr>
          <p:cNvPr id="5" name="TextBox 4"/>
          <p:cNvSpPr txBox="1"/>
          <p:nvPr/>
        </p:nvSpPr>
        <p:spPr>
          <a:xfrm>
            <a:off x="2895600" y="18288"/>
            <a:ext cx="3048000" cy="523220"/>
          </a:xfrm>
          <a:prstGeom prst="rect">
            <a:avLst/>
          </a:prstGeom>
          <a:noFill/>
        </p:spPr>
        <p:txBody>
          <a:bodyPr wrap="square" rtlCol="0">
            <a:spAutoFit/>
          </a:bodyPr>
          <a:lstStyle/>
          <a:p>
            <a:pPr algn="ctr"/>
            <a:r>
              <a:rPr lang="en-US" sz="2800" dirty="0" smtClean="0"/>
              <a:t>Summary</a:t>
            </a:r>
            <a:endParaRPr lang="en-US" sz="2800" dirty="0"/>
          </a:p>
        </p:txBody>
      </p:sp>
      <p:sp>
        <p:nvSpPr>
          <p:cNvPr id="6" name="TextBox 5"/>
          <p:cNvSpPr txBox="1"/>
          <p:nvPr/>
        </p:nvSpPr>
        <p:spPr>
          <a:xfrm>
            <a:off x="5983124" y="2627276"/>
            <a:ext cx="1865476" cy="1569660"/>
          </a:xfrm>
          <a:prstGeom prst="rect">
            <a:avLst/>
          </a:prstGeom>
          <a:noFill/>
        </p:spPr>
        <p:txBody>
          <a:bodyPr wrap="square" rtlCol="0">
            <a:spAutoFit/>
          </a:bodyPr>
          <a:lstStyle/>
          <a:p>
            <a:pPr algn="ctr"/>
            <a:r>
              <a:rPr lang="en-US" sz="1600" dirty="0" smtClean="0">
                <a:solidFill>
                  <a:srgbClr val="0033CC"/>
                </a:solidFill>
              </a:rPr>
              <a:t>#3</a:t>
            </a:r>
          </a:p>
          <a:p>
            <a:pPr algn="ctr"/>
            <a:r>
              <a:rPr lang="en-US" sz="1600" dirty="0" smtClean="0">
                <a:solidFill>
                  <a:srgbClr val="0033CC"/>
                </a:solidFill>
              </a:rPr>
              <a:t>Contact damage crack on the bottom ground surface, about 1 mm in from the inner edge</a:t>
            </a:r>
            <a:endParaRPr lang="en-US" sz="1600" dirty="0">
              <a:solidFill>
                <a:srgbClr val="0033CC"/>
              </a:solidFill>
            </a:endParaRPr>
          </a:p>
        </p:txBody>
      </p:sp>
      <p:grpSp>
        <p:nvGrpSpPr>
          <p:cNvPr id="7" name="Group 6"/>
          <p:cNvGrpSpPr>
            <a:grpSpLocks noChangeAspect="1"/>
          </p:cNvGrpSpPr>
          <p:nvPr/>
        </p:nvGrpSpPr>
        <p:grpSpPr>
          <a:xfrm>
            <a:off x="1000939" y="1721303"/>
            <a:ext cx="5027529" cy="4565789"/>
            <a:chOff x="4403124" y="1447800"/>
            <a:chExt cx="4537491" cy="414885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9" name="TextBox 8"/>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10" name="TextBox 9"/>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1" name="TextBox 10"/>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2" name="TextBox 11"/>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3" name="TextBox 12"/>
          <p:cNvSpPr txBox="1"/>
          <p:nvPr/>
        </p:nvSpPr>
        <p:spPr>
          <a:xfrm>
            <a:off x="5900828" y="755904"/>
            <a:ext cx="1947772" cy="1569660"/>
          </a:xfrm>
          <a:prstGeom prst="rect">
            <a:avLst/>
          </a:prstGeom>
          <a:noFill/>
        </p:spPr>
        <p:txBody>
          <a:bodyPr wrap="square" rtlCol="0">
            <a:spAutoFit/>
          </a:bodyPr>
          <a:lstStyle/>
          <a:p>
            <a:pPr algn="ctr"/>
            <a:r>
              <a:rPr lang="en-US" sz="1600" dirty="0" smtClean="0">
                <a:solidFill>
                  <a:srgbClr val="FF0000"/>
                </a:solidFill>
              </a:rPr>
              <a:t>#2</a:t>
            </a:r>
          </a:p>
          <a:p>
            <a:pPr algn="ctr"/>
            <a:r>
              <a:rPr lang="en-US" sz="1600" dirty="0" smtClean="0">
                <a:solidFill>
                  <a:srgbClr val="FF0000"/>
                </a:solidFill>
              </a:rPr>
              <a:t>Contact damage crack on the bottom ground surface, about 1 mm in from the inner edge</a:t>
            </a:r>
            <a:endParaRPr lang="en-US" sz="1600" dirty="0">
              <a:solidFill>
                <a:srgbClr val="FF0000"/>
              </a:solidFill>
            </a:endParaRPr>
          </a:p>
        </p:txBody>
      </p:sp>
      <p:sp>
        <p:nvSpPr>
          <p:cNvPr id="15" name="TextBox 14"/>
          <p:cNvSpPr txBox="1"/>
          <p:nvPr/>
        </p:nvSpPr>
        <p:spPr>
          <a:xfrm>
            <a:off x="5967984" y="4570057"/>
            <a:ext cx="2033016" cy="2062103"/>
          </a:xfrm>
          <a:prstGeom prst="rect">
            <a:avLst/>
          </a:prstGeom>
          <a:noFill/>
        </p:spPr>
        <p:txBody>
          <a:bodyPr wrap="square" rtlCol="0">
            <a:spAutoFit/>
          </a:bodyPr>
          <a:lstStyle/>
          <a:p>
            <a:pPr algn="ctr"/>
            <a:r>
              <a:rPr lang="en-US" sz="1600" dirty="0" smtClean="0">
                <a:solidFill>
                  <a:srgbClr val="7030A0"/>
                </a:solidFill>
              </a:rPr>
              <a:t>#4</a:t>
            </a:r>
          </a:p>
          <a:p>
            <a:pPr algn="ctr"/>
            <a:r>
              <a:rPr lang="en-US" sz="1600" dirty="0" smtClean="0">
                <a:solidFill>
                  <a:srgbClr val="7030A0"/>
                </a:solidFill>
              </a:rPr>
              <a:t>Contact damage crack on the bottom ground surface, about 2-3 mm in from the inner edge.</a:t>
            </a:r>
          </a:p>
          <a:p>
            <a:pPr algn="ctr"/>
            <a:r>
              <a:rPr lang="en-US" sz="1600" dirty="0" smtClean="0">
                <a:solidFill>
                  <a:srgbClr val="7030A0"/>
                </a:solidFill>
              </a:rPr>
              <a:t>Some odd additional markings.</a:t>
            </a:r>
            <a:endParaRPr lang="en-US" sz="1600" dirty="0">
              <a:solidFill>
                <a:srgbClr val="7030A0"/>
              </a:solidFill>
            </a:endParaRPr>
          </a:p>
        </p:txBody>
      </p:sp>
      <p:sp>
        <p:nvSpPr>
          <p:cNvPr id="16" name="TextBox 15"/>
          <p:cNvSpPr txBox="1"/>
          <p:nvPr/>
        </p:nvSpPr>
        <p:spPr>
          <a:xfrm>
            <a:off x="30480" y="151643"/>
            <a:ext cx="3581400" cy="1569660"/>
          </a:xfrm>
          <a:prstGeom prst="rect">
            <a:avLst/>
          </a:prstGeom>
          <a:noFill/>
        </p:spPr>
        <p:txBody>
          <a:bodyPr wrap="square" rtlCol="0">
            <a:spAutoFit/>
          </a:bodyPr>
          <a:lstStyle/>
          <a:p>
            <a:pPr algn="ctr"/>
            <a:r>
              <a:rPr lang="en-US" sz="1600" dirty="0" smtClean="0">
                <a:solidFill>
                  <a:srgbClr val="00B050"/>
                </a:solidFill>
              </a:rPr>
              <a:t>#1</a:t>
            </a:r>
          </a:p>
          <a:p>
            <a:pPr algn="ctr"/>
            <a:r>
              <a:rPr lang="en-US" sz="1600" dirty="0" smtClean="0">
                <a:solidFill>
                  <a:srgbClr val="00B050"/>
                </a:solidFill>
              </a:rPr>
              <a:t>2 contact damage cracks.  </a:t>
            </a:r>
          </a:p>
          <a:p>
            <a:r>
              <a:rPr lang="en-US" sz="1600" dirty="0" smtClean="0">
                <a:solidFill>
                  <a:srgbClr val="00B050"/>
                </a:solidFill>
              </a:rPr>
              <a:t>1a  on the bottom ground surface, about               	1 mm in from the inner edge</a:t>
            </a:r>
          </a:p>
          <a:p>
            <a:r>
              <a:rPr lang="en-US" sz="1600" dirty="0" smtClean="0">
                <a:solidFill>
                  <a:srgbClr val="00B050"/>
                </a:solidFill>
              </a:rPr>
              <a:t>1b  on the outer ground surface, 5 mm up from the beveled outer edge</a:t>
            </a:r>
            <a:endParaRPr lang="en-US" sz="1600" dirty="0">
              <a:solidFill>
                <a:srgbClr val="00B050"/>
              </a:solidFill>
            </a:endParaRPr>
          </a:p>
        </p:txBody>
      </p:sp>
    </p:spTree>
    <p:extLst>
      <p:ext uri="{BB962C8B-B14F-4D97-AF65-F5344CB8AC3E}">
        <p14:creationId xmlns:p14="http://schemas.microsoft.com/office/powerpoint/2010/main" val="36120995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39</a:t>
            </a:fld>
            <a:endParaRPr lang="en-US"/>
          </a:p>
        </p:txBody>
      </p:sp>
      <p:sp>
        <p:nvSpPr>
          <p:cNvPr id="5" name="TextBox 4"/>
          <p:cNvSpPr txBox="1"/>
          <p:nvPr/>
        </p:nvSpPr>
        <p:spPr>
          <a:xfrm>
            <a:off x="533400" y="3429000"/>
            <a:ext cx="8153400" cy="2031325"/>
          </a:xfrm>
          <a:prstGeom prst="rect">
            <a:avLst/>
          </a:prstGeom>
          <a:noFill/>
        </p:spPr>
        <p:txBody>
          <a:bodyPr wrap="square" rtlCol="0">
            <a:spAutoFit/>
          </a:bodyPr>
          <a:lstStyle/>
          <a:p>
            <a:r>
              <a:rPr lang="en-US" dirty="0" smtClean="0"/>
              <a:t>One additional thought.</a:t>
            </a:r>
          </a:p>
          <a:p>
            <a:r>
              <a:rPr lang="en-US" dirty="0" smtClean="0"/>
              <a:t>I wonder what the circumferential expansion of the metal support base is relative to the circumferential expansion of the glass.</a:t>
            </a:r>
          </a:p>
          <a:p>
            <a:r>
              <a:rPr lang="en-US" dirty="0" smtClean="0"/>
              <a:t>If the expansions are different and that of the metal greater, then metal-glass friction forces might occur that will create additional tensile stresses in the glass and can cause contact cracks to pop in with the orientations we observed.  Direct metal-glass contact would be needed for this to happen.</a:t>
            </a:r>
            <a:endParaRPr lang="en-US" dirty="0"/>
          </a:p>
        </p:txBody>
      </p:sp>
      <p:sp>
        <p:nvSpPr>
          <p:cNvPr id="6" name="TextBox 5"/>
          <p:cNvSpPr txBox="1"/>
          <p:nvPr/>
        </p:nvSpPr>
        <p:spPr>
          <a:xfrm>
            <a:off x="533400" y="762000"/>
            <a:ext cx="8458200" cy="2031325"/>
          </a:xfrm>
          <a:prstGeom prst="rect">
            <a:avLst/>
          </a:prstGeom>
          <a:noFill/>
        </p:spPr>
        <p:txBody>
          <a:bodyPr wrap="square" rtlCol="0">
            <a:spAutoFit/>
          </a:bodyPr>
          <a:lstStyle/>
          <a:p>
            <a:r>
              <a:rPr lang="en-US" dirty="0" smtClean="0"/>
              <a:t>Some consideration should be given to understanding how contact damage cracking could be occurring so consistently on the bottom ground surface 1 to 3  mm in from the inner edge.</a:t>
            </a:r>
          </a:p>
          <a:p>
            <a:r>
              <a:rPr lang="en-US" dirty="0" smtClean="0"/>
              <a:t>It could happen either in manufacture-grinding, or later during handling, or installation,</a:t>
            </a:r>
          </a:p>
          <a:p>
            <a:r>
              <a:rPr lang="en-US" dirty="0"/>
              <a:t>o</a:t>
            </a:r>
            <a:r>
              <a:rPr lang="en-US" dirty="0" smtClean="0"/>
              <a:t>r even if the coatings are applied or removed.</a:t>
            </a:r>
          </a:p>
          <a:p>
            <a:r>
              <a:rPr lang="en-US" dirty="0"/>
              <a:t>o</a:t>
            </a:r>
            <a:r>
              <a:rPr lang="en-US" dirty="0" smtClean="0"/>
              <a:t>r possibly even if the dome deflects a bit under pressure loading and contacts the metal stepped support.</a:t>
            </a:r>
          </a:p>
        </p:txBody>
      </p:sp>
      <p:sp>
        <p:nvSpPr>
          <p:cNvPr id="7" name="TextBox 6"/>
          <p:cNvSpPr txBox="1"/>
          <p:nvPr/>
        </p:nvSpPr>
        <p:spPr>
          <a:xfrm>
            <a:off x="533400" y="5669864"/>
            <a:ext cx="8153400" cy="369332"/>
          </a:xfrm>
          <a:prstGeom prst="rect">
            <a:avLst/>
          </a:prstGeom>
          <a:noFill/>
        </p:spPr>
        <p:txBody>
          <a:bodyPr wrap="square" rtlCol="0">
            <a:spAutoFit/>
          </a:bodyPr>
          <a:lstStyle/>
          <a:p>
            <a:r>
              <a:rPr lang="en-US" dirty="0" smtClean="0"/>
              <a:t>Examination of Dome 2 may give additional insights as things observed in Dome 1.</a:t>
            </a:r>
            <a:endParaRPr lang="en-US" dirty="0"/>
          </a:p>
        </p:txBody>
      </p:sp>
      <p:sp>
        <p:nvSpPr>
          <p:cNvPr id="8" name="TextBox 7"/>
          <p:cNvSpPr txBox="1"/>
          <p:nvPr/>
        </p:nvSpPr>
        <p:spPr>
          <a:xfrm>
            <a:off x="7315200" y="6400800"/>
            <a:ext cx="914400" cy="369332"/>
          </a:xfrm>
          <a:prstGeom prst="rect">
            <a:avLst/>
          </a:prstGeom>
          <a:noFill/>
        </p:spPr>
        <p:txBody>
          <a:bodyPr wrap="square" rtlCol="0">
            <a:spAutoFit/>
          </a:bodyPr>
          <a:lstStyle/>
          <a:p>
            <a:r>
              <a:rPr lang="en-US" dirty="0" smtClean="0"/>
              <a:t>end</a:t>
            </a:r>
            <a:endParaRPr lang="en-US" dirty="0"/>
          </a:p>
        </p:txBody>
      </p:sp>
    </p:spTree>
    <p:extLst>
      <p:ext uri="{BB962C8B-B14F-4D97-AF65-F5344CB8AC3E}">
        <p14:creationId xmlns:p14="http://schemas.microsoft.com/office/powerpoint/2010/main" val="513991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284476" y="2184729"/>
            <a:ext cx="3247644" cy="3288792"/>
            <a:chOff x="2141982" y="3345334"/>
            <a:chExt cx="3247644" cy="3288792"/>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179233">
              <a:off x="2121408" y="3365908"/>
              <a:ext cx="3288792" cy="3247644"/>
            </a:xfrm>
            <a:prstGeom prst="rect">
              <a:avLst/>
            </a:prstGeom>
          </p:spPr>
        </p:pic>
        <p:cxnSp>
          <p:nvCxnSpPr>
            <p:cNvPr id="11" name="Straight Arrow Connector 10"/>
            <p:cNvCxnSpPr/>
            <p:nvPr/>
          </p:nvCxnSpPr>
          <p:spPr>
            <a:xfrm flipH="1">
              <a:off x="3276600" y="4491572"/>
              <a:ext cx="228600" cy="381000"/>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grpSp>
      <p:sp>
        <p:nvSpPr>
          <p:cNvPr id="4" name="Slide Number Placeholder 3"/>
          <p:cNvSpPr>
            <a:spLocks noGrp="1"/>
          </p:cNvSpPr>
          <p:nvPr>
            <p:ph type="sldNum" sz="quarter" idx="12"/>
          </p:nvPr>
        </p:nvSpPr>
        <p:spPr>
          <a:xfrm>
            <a:off x="7010400" y="6489827"/>
            <a:ext cx="2133600" cy="365125"/>
          </a:xfrm>
        </p:spPr>
        <p:txBody>
          <a:bodyPr/>
          <a:lstStyle/>
          <a:p>
            <a:fld id="{C1325B28-784C-4188-AA4E-C647B78323EF}" type="slidenum">
              <a:rPr lang="en-US" smtClean="0"/>
              <a:t>4</a:t>
            </a:fld>
            <a:endParaRPr lang="en-US"/>
          </a:p>
        </p:txBody>
      </p:sp>
      <p:sp>
        <p:nvSpPr>
          <p:cNvPr id="5" name="Rectangle 4"/>
          <p:cNvSpPr/>
          <p:nvPr/>
        </p:nvSpPr>
        <p:spPr>
          <a:xfrm>
            <a:off x="-31035" y="122626"/>
            <a:ext cx="9144000" cy="2062103"/>
          </a:xfrm>
          <a:prstGeom prst="rect">
            <a:avLst/>
          </a:prstGeom>
        </p:spPr>
        <p:txBody>
          <a:bodyPr wrap="square">
            <a:spAutoFit/>
          </a:bodyPr>
          <a:lstStyle/>
          <a:p>
            <a:r>
              <a:rPr lang="en-US" sz="1600" dirty="0" smtClean="0"/>
              <a:t>There is an interesting analogue to the dome failures.   People often test glass disks or ceramic disks under pressure or mechanical ring-on–ring type loading.  See Figure 4-13 of Quinn’s Fractography Guide.    </a:t>
            </a:r>
          </a:p>
          <a:p>
            <a:r>
              <a:rPr lang="en-US" sz="1600" dirty="0" smtClean="0"/>
              <a:t>First , a crack forms and runs across the disk as shown here.  Origins can be areas marked by the black arrows.   The crack will run to the left and to the right out to the rim.</a:t>
            </a:r>
          </a:p>
          <a:p>
            <a:endParaRPr lang="en-US" sz="1600" dirty="0"/>
          </a:p>
          <a:p>
            <a:r>
              <a:rPr lang="en-US" sz="1600" dirty="0" smtClean="0"/>
              <a:t>Then, the forces acting on the disk </a:t>
            </a:r>
            <a:r>
              <a:rPr lang="en-US" sz="1600" u="sng" dirty="0" smtClean="0"/>
              <a:t>still press down </a:t>
            </a:r>
            <a:r>
              <a:rPr lang="en-US" sz="1600" dirty="0" smtClean="0"/>
              <a:t>on the large top half of the dome that is </a:t>
            </a:r>
            <a:r>
              <a:rPr lang="en-US" sz="1600" u="sng" dirty="0" smtClean="0"/>
              <a:t>still intact</a:t>
            </a:r>
            <a:r>
              <a:rPr lang="en-US" sz="1600" dirty="0" smtClean="0"/>
              <a:t>.   That bends the piece, and fracture often starts at the points marked by the </a:t>
            </a:r>
            <a:r>
              <a:rPr lang="en-US" sz="1600" dirty="0" smtClean="0">
                <a:solidFill>
                  <a:srgbClr val="FF0000"/>
                </a:solidFill>
              </a:rPr>
              <a:t>red arrows.  </a:t>
            </a:r>
            <a:r>
              <a:rPr lang="en-US" sz="1600" dirty="0" smtClean="0"/>
              <a:t>Fractures then run out to the rim, and the pieces fall out of the test fixture or frame, and no more fractures occur.</a:t>
            </a:r>
            <a:endParaRPr lang="en-US" sz="1600" dirty="0"/>
          </a:p>
        </p:txBody>
      </p: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086" y="2221305"/>
            <a:ext cx="1419259" cy="1109662"/>
          </a:xfrm>
          <a:prstGeom prst="rect">
            <a:avLst/>
          </a:prstGeom>
        </p:spPr>
      </p:pic>
      <p:sp>
        <p:nvSpPr>
          <p:cNvPr id="9" name="TextBox 8"/>
          <p:cNvSpPr txBox="1"/>
          <p:nvPr/>
        </p:nvSpPr>
        <p:spPr>
          <a:xfrm>
            <a:off x="38769" y="3330967"/>
            <a:ext cx="2121408" cy="646331"/>
          </a:xfrm>
          <a:prstGeom prst="rect">
            <a:avLst/>
          </a:prstGeom>
          <a:noFill/>
        </p:spPr>
        <p:txBody>
          <a:bodyPr wrap="square" rtlCol="0">
            <a:spAutoFit/>
          </a:bodyPr>
          <a:lstStyle/>
          <a:p>
            <a:pPr algn="ctr"/>
            <a:r>
              <a:rPr lang="en-US" dirty="0" smtClean="0"/>
              <a:t>Ring-on-ring mechanical loading</a:t>
            </a:r>
            <a:endParaRPr lang="en-US" dirty="0"/>
          </a:p>
        </p:txBody>
      </p:sp>
      <p:grpSp>
        <p:nvGrpSpPr>
          <p:cNvPr id="16" name="Group 15"/>
          <p:cNvGrpSpPr/>
          <p:nvPr/>
        </p:nvGrpSpPr>
        <p:grpSpPr>
          <a:xfrm>
            <a:off x="5562600" y="2113591"/>
            <a:ext cx="3427476" cy="3386328"/>
            <a:chOff x="5716524" y="3103703"/>
            <a:chExt cx="3427476" cy="3386328"/>
          </a:xfrm>
        </p:grpSpPr>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16524" y="3103703"/>
              <a:ext cx="3427476" cy="3386328"/>
            </a:xfrm>
            <a:prstGeom prst="rect">
              <a:avLst/>
            </a:prstGeom>
          </p:spPr>
        </p:pic>
        <p:cxnSp>
          <p:nvCxnSpPr>
            <p:cNvPr id="12" name="Straight Arrow Connector 11"/>
            <p:cNvCxnSpPr/>
            <p:nvPr/>
          </p:nvCxnSpPr>
          <p:spPr>
            <a:xfrm flipH="1">
              <a:off x="7620000" y="5052609"/>
              <a:ext cx="457200" cy="65874"/>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29511" y="5499919"/>
            <a:ext cx="8960565" cy="1323439"/>
          </a:xfrm>
          <a:prstGeom prst="rect">
            <a:avLst/>
          </a:prstGeom>
          <a:noFill/>
        </p:spPr>
        <p:txBody>
          <a:bodyPr wrap="square" rtlCol="0">
            <a:spAutoFit/>
          </a:bodyPr>
          <a:lstStyle/>
          <a:p>
            <a:r>
              <a:rPr lang="en-US" sz="1600" dirty="0" smtClean="0"/>
              <a:t>The MBARI domes are like this but with two important exceptions:</a:t>
            </a:r>
          </a:p>
          <a:p>
            <a:pPr marL="342900" indent="-342900">
              <a:buAutoNum type="alphaLcPeriod"/>
            </a:pPr>
            <a:r>
              <a:rPr lang="en-US" sz="1600" dirty="0" smtClean="0"/>
              <a:t>The first fracture started at the rim, probably at site 4, and then ran all the way across. </a:t>
            </a:r>
          </a:p>
          <a:p>
            <a:pPr marL="342900" indent="-342900">
              <a:buAutoNum type="alphaLcPeriod"/>
            </a:pPr>
            <a:r>
              <a:rPr lang="en-US" sz="1600" dirty="0" smtClean="0"/>
              <a:t>The other fractures also started out at the rim and ran inwards.    I suspect there were already modest sized cracks at locations 1, 2, 3 , and these propagated into the dome middle, since there was no meaningful flaw in the dome middle. </a:t>
            </a:r>
            <a:endParaRPr lang="en-US" sz="1600" dirty="0"/>
          </a:p>
        </p:txBody>
      </p:sp>
    </p:spTree>
    <p:extLst>
      <p:ext uri="{BB962C8B-B14F-4D97-AF65-F5344CB8AC3E}">
        <p14:creationId xmlns:p14="http://schemas.microsoft.com/office/powerpoint/2010/main" val="1079801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72300" y="6467475"/>
            <a:ext cx="2133600" cy="365125"/>
          </a:xfrm>
        </p:spPr>
        <p:txBody>
          <a:bodyPr/>
          <a:lstStyle/>
          <a:p>
            <a:fld id="{C1325B28-784C-4188-AA4E-C647B78323EF}" type="slidenum">
              <a:rPr lang="en-US" smtClean="0"/>
              <a:t>5</a:t>
            </a:fld>
            <a:endParaRPr lang="en-US" dirty="0"/>
          </a:p>
        </p:txBody>
      </p:sp>
      <p:sp>
        <p:nvSpPr>
          <p:cNvPr id="2" name="TextBox 1"/>
          <p:cNvSpPr txBox="1"/>
          <p:nvPr/>
        </p:nvSpPr>
        <p:spPr>
          <a:xfrm>
            <a:off x="0" y="0"/>
            <a:ext cx="8839200" cy="5909310"/>
          </a:xfrm>
          <a:prstGeom prst="rect">
            <a:avLst/>
          </a:prstGeom>
          <a:noFill/>
        </p:spPr>
        <p:txBody>
          <a:bodyPr wrap="square" rtlCol="0">
            <a:spAutoFit/>
          </a:bodyPr>
          <a:lstStyle/>
          <a:p>
            <a:r>
              <a:rPr lang="en-US" dirty="0" smtClean="0"/>
              <a:t>If the tensile stress in the glass was 1,500 psi  =  10 MPa or less,</a:t>
            </a:r>
          </a:p>
          <a:p>
            <a:r>
              <a:rPr lang="en-US" dirty="0" smtClean="0"/>
              <a:t>then what size flaw should we be looking for?</a:t>
            </a:r>
          </a:p>
          <a:p>
            <a:endParaRPr lang="en-US" dirty="0"/>
          </a:p>
          <a:p>
            <a:r>
              <a:rPr lang="en-US" dirty="0" smtClean="0"/>
              <a:t>Answer:   Use fracture mechanics.</a:t>
            </a:r>
          </a:p>
          <a:p>
            <a:endParaRPr lang="en-US" dirty="0"/>
          </a:p>
          <a:p>
            <a:r>
              <a:rPr lang="en-US" dirty="0" smtClean="0"/>
              <a:t>For a surface semicircular flaw in a tension stress field:      K</a:t>
            </a:r>
            <a:r>
              <a:rPr lang="en-US" baseline="-25000" dirty="0" smtClean="0"/>
              <a:t>Ic</a:t>
            </a:r>
            <a:r>
              <a:rPr lang="en-US" dirty="0" smtClean="0"/>
              <a:t> = Y </a:t>
            </a:r>
            <a:r>
              <a:rPr lang="el-GR" dirty="0" smtClean="0">
                <a:latin typeface="Arial"/>
                <a:cs typeface="Arial"/>
              </a:rPr>
              <a:t>σ</a:t>
            </a:r>
            <a:r>
              <a:rPr lang="el-GR" dirty="0" smtClean="0">
                <a:latin typeface="Arial"/>
                <a:cs typeface="Arial"/>
                <a:sym typeface="Symbol"/>
              </a:rPr>
              <a:t></a:t>
            </a:r>
            <a:r>
              <a:rPr lang="en-US" dirty="0" smtClean="0">
                <a:latin typeface="Arial"/>
                <a:cs typeface="Arial"/>
                <a:sym typeface="Symbol"/>
              </a:rPr>
              <a:t>a    </a:t>
            </a:r>
          </a:p>
          <a:p>
            <a:endParaRPr lang="en-US" dirty="0">
              <a:latin typeface="Arial"/>
              <a:cs typeface="Arial"/>
              <a:sym typeface="Symbol"/>
            </a:endParaRPr>
          </a:p>
          <a:p>
            <a:r>
              <a:rPr lang="en-US" dirty="0" smtClean="0">
                <a:cs typeface="Arial"/>
                <a:sym typeface="Symbol"/>
              </a:rPr>
              <a:t>where    K</a:t>
            </a:r>
            <a:r>
              <a:rPr lang="en-US" baseline="-25000" dirty="0" smtClean="0">
                <a:cs typeface="Arial"/>
                <a:sym typeface="Symbol"/>
              </a:rPr>
              <a:t>Ic</a:t>
            </a:r>
            <a:r>
              <a:rPr lang="en-US" dirty="0" smtClean="0">
                <a:cs typeface="Arial"/>
                <a:sym typeface="Symbol"/>
              </a:rPr>
              <a:t>   is fracture toughness, which for BK-7 is about 0.85 to 1.0 MPam</a:t>
            </a:r>
          </a:p>
          <a:p>
            <a:r>
              <a:rPr lang="en-US" dirty="0" smtClean="0">
                <a:cs typeface="Arial"/>
                <a:sym typeface="Symbol"/>
              </a:rPr>
              <a:t>               </a:t>
            </a:r>
            <a:r>
              <a:rPr lang="el-GR" dirty="0" smtClean="0">
                <a:cs typeface="Arial"/>
                <a:sym typeface="Symbol"/>
              </a:rPr>
              <a:t>σ</a:t>
            </a:r>
            <a:r>
              <a:rPr lang="en-US" dirty="0" smtClean="0">
                <a:cs typeface="Arial"/>
                <a:sym typeface="Symbol"/>
              </a:rPr>
              <a:t>     is the tensile stress, = 10 MPa</a:t>
            </a:r>
          </a:p>
          <a:p>
            <a:r>
              <a:rPr lang="en-US" dirty="0">
                <a:cs typeface="Arial"/>
                <a:sym typeface="Symbol"/>
              </a:rPr>
              <a:t> </a:t>
            </a:r>
            <a:r>
              <a:rPr lang="en-US" dirty="0" smtClean="0">
                <a:cs typeface="Arial"/>
                <a:sym typeface="Symbol"/>
              </a:rPr>
              <a:t>              Y     is the flaw stress intensity shape factor, a dimensionless factor, which is 1.3 for a</a:t>
            </a:r>
          </a:p>
          <a:p>
            <a:r>
              <a:rPr lang="en-US" dirty="0">
                <a:cs typeface="Arial"/>
                <a:sym typeface="Symbol"/>
              </a:rPr>
              <a:t> </a:t>
            </a:r>
            <a:r>
              <a:rPr lang="en-US" dirty="0" smtClean="0">
                <a:cs typeface="Arial"/>
                <a:sym typeface="Symbol"/>
              </a:rPr>
              <a:t>                    semicircular surface flaw</a:t>
            </a:r>
          </a:p>
          <a:p>
            <a:r>
              <a:rPr lang="en-US" dirty="0" smtClean="0">
                <a:cs typeface="Arial"/>
                <a:sym typeface="Symbol"/>
              </a:rPr>
              <a:t>               a     is the flaw depth</a:t>
            </a:r>
          </a:p>
          <a:p>
            <a:endParaRPr lang="en-US" dirty="0">
              <a:cs typeface="Arial"/>
              <a:sym typeface="Symbol"/>
            </a:endParaRPr>
          </a:p>
          <a:p>
            <a:r>
              <a:rPr lang="en-US" dirty="0" smtClean="0">
                <a:cs typeface="Arial"/>
                <a:sym typeface="Symbol"/>
              </a:rPr>
              <a:t>Substituting, we get:   a =  .0043 to .0059 meters    =     4.3 mm   -  5.9 mm flaw depth  </a:t>
            </a:r>
          </a:p>
          <a:p>
            <a:endParaRPr lang="en-US" dirty="0">
              <a:cs typeface="Arial"/>
              <a:sym typeface="Symbol"/>
            </a:endParaRPr>
          </a:p>
          <a:p>
            <a:r>
              <a:rPr lang="en-US" dirty="0" smtClean="0">
                <a:cs typeface="Arial"/>
                <a:sym typeface="Symbol"/>
              </a:rPr>
              <a:t>So let’s be on the lookout for flaws that are a few mm in size.</a:t>
            </a:r>
          </a:p>
          <a:p>
            <a:endParaRPr lang="en-US" dirty="0">
              <a:cs typeface="Arial"/>
              <a:sym typeface="Symbol"/>
            </a:endParaRPr>
          </a:p>
          <a:p>
            <a:r>
              <a:rPr lang="en-US" dirty="0" smtClean="0"/>
              <a:t>If the stresses are less than 10 MPa, then the flaw might even be larger.</a:t>
            </a:r>
          </a:p>
          <a:p>
            <a:r>
              <a:rPr lang="en-US" dirty="0" smtClean="0"/>
              <a:t>This calculation would be for the size of a flaw when it went critical, possibly after some slow crack growth, if that occurs.  With the exception of origin #4, I did not see any markings that were indicative of environmentally-assisted (e.g., water or humidity in air) slow crack growth.</a:t>
            </a:r>
            <a:endParaRPr lang="en-US" dirty="0"/>
          </a:p>
        </p:txBody>
      </p:sp>
    </p:spTree>
    <p:extLst>
      <p:ext uri="{BB962C8B-B14F-4D97-AF65-F5344CB8AC3E}">
        <p14:creationId xmlns:p14="http://schemas.microsoft.com/office/powerpoint/2010/main" val="1520459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10400" y="6492875"/>
            <a:ext cx="2133600" cy="365125"/>
          </a:xfrm>
        </p:spPr>
        <p:txBody>
          <a:bodyPr/>
          <a:lstStyle/>
          <a:p>
            <a:fld id="{C1325B28-784C-4188-AA4E-C647B78323EF}" type="slidenum">
              <a:rPr lang="en-US" smtClean="0"/>
              <a:t>6</a:t>
            </a:fld>
            <a:endParaRPr lang="en-US" dirty="0"/>
          </a:p>
        </p:txBody>
      </p:sp>
      <p:grpSp>
        <p:nvGrpSpPr>
          <p:cNvPr id="3" name="Group 2"/>
          <p:cNvGrpSpPr/>
          <p:nvPr/>
        </p:nvGrpSpPr>
        <p:grpSpPr>
          <a:xfrm>
            <a:off x="18123" y="1154183"/>
            <a:ext cx="4008573" cy="3810000"/>
            <a:chOff x="4403124" y="1447800"/>
            <a:chExt cx="4537491" cy="414885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6" name="TextBox 5"/>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7" name="TextBox 6"/>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8" name="TextBox 7"/>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9" name="TextBox 8"/>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92778" y="692926"/>
            <a:ext cx="3860800" cy="2895600"/>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92778" y="3782493"/>
            <a:ext cx="3860800" cy="2895601"/>
          </a:xfrm>
          <a:prstGeom prst="rect">
            <a:avLst/>
          </a:prstGeom>
        </p:spPr>
      </p:pic>
      <p:sp>
        <p:nvSpPr>
          <p:cNvPr id="11" name="TextBox 10"/>
          <p:cNvSpPr txBox="1"/>
          <p:nvPr/>
        </p:nvSpPr>
        <p:spPr>
          <a:xfrm>
            <a:off x="18123" y="0"/>
            <a:ext cx="3085431" cy="646331"/>
          </a:xfrm>
          <a:prstGeom prst="rect">
            <a:avLst/>
          </a:prstGeom>
          <a:noFill/>
        </p:spPr>
        <p:txBody>
          <a:bodyPr wrap="square" rtlCol="0">
            <a:spAutoFit/>
          </a:bodyPr>
          <a:lstStyle/>
          <a:p>
            <a:r>
              <a:rPr lang="en-US" dirty="0" smtClean="0"/>
              <a:t>Examples of arrest lines. </a:t>
            </a:r>
          </a:p>
          <a:p>
            <a:r>
              <a:rPr lang="en-US" dirty="0" smtClean="0"/>
              <a:t>Crack emanating from #1 site </a:t>
            </a:r>
            <a:endParaRPr lang="en-US" dirty="0"/>
          </a:p>
        </p:txBody>
      </p:sp>
      <p:sp>
        <p:nvSpPr>
          <p:cNvPr id="12" name="Freeform 11"/>
          <p:cNvSpPr/>
          <p:nvPr/>
        </p:nvSpPr>
        <p:spPr>
          <a:xfrm>
            <a:off x="1548384" y="922264"/>
            <a:ext cx="2999232" cy="845576"/>
          </a:xfrm>
          <a:custGeom>
            <a:avLst/>
            <a:gdLst>
              <a:gd name="connsiteX0" fmla="*/ 0 w 2999232"/>
              <a:gd name="connsiteY0" fmla="*/ 845576 h 845576"/>
              <a:gd name="connsiteX1" fmla="*/ 950976 w 2999232"/>
              <a:gd name="connsiteY1" fmla="*/ 101864 h 845576"/>
              <a:gd name="connsiteX2" fmla="*/ 2304288 w 2999232"/>
              <a:gd name="connsiteY2" fmla="*/ 4328 h 845576"/>
              <a:gd name="connsiteX3" fmla="*/ 2999232 w 2999232"/>
              <a:gd name="connsiteY3" fmla="*/ 77480 h 845576"/>
            </a:gdLst>
            <a:ahLst/>
            <a:cxnLst>
              <a:cxn ang="0">
                <a:pos x="connsiteX0" y="connsiteY0"/>
              </a:cxn>
              <a:cxn ang="0">
                <a:pos x="connsiteX1" y="connsiteY1"/>
              </a:cxn>
              <a:cxn ang="0">
                <a:pos x="connsiteX2" y="connsiteY2"/>
              </a:cxn>
              <a:cxn ang="0">
                <a:pos x="connsiteX3" y="connsiteY3"/>
              </a:cxn>
            </a:cxnLst>
            <a:rect l="l" t="t" r="r" b="b"/>
            <a:pathLst>
              <a:path w="2999232" h="845576">
                <a:moveTo>
                  <a:pt x="0" y="845576"/>
                </a:moveTo>
                <a:cubicBezTo>
                  <a:pt x="283464" y="543824"/>
                  <a:pt x="566928" y="242072"/>
                  <a:pt x="950976" y="101864"/>
                </a:cubicBezTo>
                <a:cubicBezTo>
                  <a:pt x="1335024" y="-38344"/>
                  <a:pt x="1962912" y="8392"/>
                  <a:pt x="2304288" y="4328"/>
                </a:cubicBezTo>
                <a:cubicBezTo>
                  <a:pt x="2645664" y="264"/>
                  <a:pt x="2822448" y="38872"/>
                  <a:pt x="2999232" y="77480"/>
                </a:cubicBezTo>
              </a:path>
            </a:pathLst>
          </a:custGeom>
          <a:noFill/>
          <a:ln w="31750">
            <a:solidFill>
              <a:srgbClr val="FF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692778" y="0"/>
            <a:ext cx="4451222" cy="738664"/>
          </a:xfrm>
          <a:prstGeom prst="rect">
            <a:avLst/>
          </a:prstGeom>
          <a:noFill/>
        </p:spPr>
        <p:txBody>
          <a:bodyPr wrap="square" rtlCol="0">
            <a:spAutoFit/>
          </a:bodyPr>
          <a:lstStyle/>
          <a:p>
            <a:r>
              <a:rPr lang="en-US" sz="1400" dirty="0" smtClean="0">
                <a:solidFill>
                  <a:srgbClr val="C00000"/>
                </a:solidFill>
              </a:rPr>
              <a:t>Arrest line #1, about 25 mm away from the outer rim.  It is relatively straight, which means the tension was even through the thickness. </a:t>
            </a:r>
            <a:endParaRPr lang="en-US" sz="1400" dirty="0">
              <a:solidFill>
                <a:srgbClr val="C00000"/>
              </a:solidFill>
            </a:endParaRPr>
          </a:p>
        </p:txBody>
      </p:sp>
      <p:sp>
        <p:nvSpPr>
          <p:cNvPr id="14" name="TextBox 13"/>
          <p:cNvSpPr txBox="1"/>
          <p:nvPr/>
        </p:nvSpPr>
        <p:spPr>
          <a:xfrm>
            <a:off x="241556" y="5334000"/>
            <a:ext cx="4451222" cy="1384995"/>
          </a:xfrm>
          <a:prstGeom prst="rect">
            <a:avLst/>
          </a:prstGeom>
          <a:noFill/>
        </p:spPr>
        <p:txBody>
          <a:bodyPr wrap="square" rtlCol="0">
            <a:spAutoFit/>
          </a:bodyPr>
          <a:lstStyle/>
          <a:p>
            <a:r>
              <a:rPr lang="en-US" sz="1400" dirty="0" smtClean="0">
                <a:solidFill>
                  <a:srgbClr val="0033CC"/>
                </a:solidFill>
              </a:rPr>
              <a:t>Arrest line #2, near the middle of the dome, it is very curved, meaning the stresses varied through the thickness  with tension on the inner surface and some compression on the outer surface.  This means bending stresses. </a:t>
            </a:r>
          </a:p>
          <a:p>
            <a:endParaRPr lang="en-US" sz="1400" dirty="0">
              <a:solidFill>
                <a:srgbClr val="0033CC"/>
              </a:solidFill>
            </a:endParaRPr>
          </a:p>
          <a:p>
            <a:r>
              <a:rPr lang="en-US" sz="1400" dirty="0" err="1">
                <a:solidFill>
                  <a:srgbClr val="0033CC"/>
                </a:solidFill>
              </a:rPr>
              <a:t>d</a:t>
            </a:r>
            <a:r>
              <a:rPr lang="en-US" sz="1400" dirty="0" err="1" smtClean="0">
                <a:solidFill>
                  <a:srgbClr val="0033CC"/>
                </a:solidFill>
              </a:rPr>
              <a:t>cp</a:t>
            </a:r>
            <a:r>
              <a:rPr lang="en-US" sz="1400" dirty="0" smtClean="0">
                <a:solidFill>
                  <a:srgbClr val="0033CC"/>
                </a:solidFill>
              </a:rPr>
              <a:t> in the figures means   “direction of crack propagation”</a:t>
            </a:r>
            <a:endParaRPr lang="en-US" sz="1400" dirty="0">
              <a:solidFill>
                <a:srgbClr val="0033CC"/>
              </a:solidFill>
            </a:endParaRPr>
          </a:p>
        </p:txBody>
      </p:sp>
      <p:sp>
        <p:nvSpPr>
          <p:cNvPr id="15" name="Freeform 14"/>
          <p:cNvSpPr/>
          <p:nvPr/>
        </p:nvSpPr>
        <p:spPr>
          <a:xfrm>
            <a:off x="1853184" y="2784094"/>
            <a:ext cx="2596896" cy="2084983"/>
          </a:xfrm>
          <a:custGeom>
            <a:avLst/>
            <a:gdLst>
              <a:gd name="connsiteX0" fmla="*/ 0 w 2596896"/>
              <a:gd name="connsiteY0" fmla="*/ 20066 h 2084983"/>
              <a:gd name="connsiteX1" fmla="*/ 548640 w 2596896"/>
              <a:gd name="connsiteY1" fmla="*/ 263906 h 2084983"/>
              <a:gd name="connsiteX2" fmla="*/ 1231392 w 2596896"/>
              <a:gd name="connsiteY2" fmla="*/ 1873250 h 2084983"/>
              <a:gd name="connsiteX3" fmla="*/ 2596896 w 2596896"/>
              <a:gd name="connsiteY3" fmla="*/ 2019554 h 2084983"/>
            </a:gdLst>
            <a:ahLst/>
            <a:cxnLst>
              <a:cxn ang="0">
                <a:pos x="connsiteX0" y="connsiteY0"/>
              </a:cxn>
              <a:cxn ang="0">
                <a:pos x="connsiteX1" y="connsiteY1"/>
              </a:cxn>
              <a:cxn ang="0">
                <a:pos x="connsiteX2" y="connsiteY2"/>
              </a:cxn>
              <a:cxn ang="0">
                <a:pos x="connsiteX3" y="connsiteY3"/>
              </a:cxn>
            </a:cxnLst>
            <a:rect l="l" t="t" r="r" b="b"/>
            <a:pathLst>
              <a:path w="2596896" h="2084983">
                <a:moveTo>
                  <a:pt x="0" y="20066"/>
                </a:moveTo>
                <a:cubicBezTo>
                  <a:pt x="171704" y="-12446"/>
                  <a:pt x="343408" y="-44958"/>
                  <a:pt x="548640" y="263906"/>
                </a:cubicBezTo>
                <a:cubicBezTo>
                  <a:pt x="753872" y="572770"/>
                  <a:pt x="890016" y="1580642"/>
                  <a:pt x="1231392" y="1873250"/>
                </a:cubicBezTo>
                <a:cubicBezTo>
                  <a:pt x="1572768" y="2165858"/>
                  <a:pt x="2084832" y="2092706"/>
                  <a:pt x="2596896" y="2019554"/>
                </a:cubicBezTo>
              </a:path>
            </a:pathLst>
          </a:custGeom>
          <a:noFill/>
          <a:ln w="31750">
            <a:solidFill>
              <a:srgbClr val="0033CC"/>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4125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1325B28-784C-4188-AA4E-C647B78323EF}" type="slidenum">
              <a:rPr lang="en-US" smtClean="0"/>
              <a:t>7</a:t>
            </a:fld>
            <a:endParaRPr lang="en-US"/>
          </a:p>
        </p:txBody>
      </p:sp>
      <p:sp>
        <p:nvSpPr>
          <p:cNvPr id="5" name="TextBox 4"/>
          <p:cNvSpPr txBox="1"/>
          <p:nvPr/>
        </p:nvSpPr>
        <p:spPr>
          <a:xfrm>
            <a:off x="3550522" y="182880"/>
            <a:ext cx="3124200" cy="707886"/>
          </a:xfrm>
          <a:prstGeom prst="rect">
            <a:avLst/>
          </a:prstGeom>
          <a:noFill/>
        </p:spPr>
        <p:txBody>
          <a:bodyPr wrap="square" rtlCol="0">
            <a:spAutoFit/>
          </a:bodyPr>
          <a:lstStyle/>
          <a:p>
            <a:r>
              <a:rPr lang="en-US" sz="4000" dirty="0" smtClean="0">
                <a:solidFill>
                  <a:srgbClr val="7030A0"/>
                </a:solidFill>
              </a:rPr>
              <a:t>Origin 4</a:t>
            </a:r>
            <a:endParaRPr lang="en-US" sz="4000" dirty="0">
              <a:solidFill>
                <a:srgbClr val="7030A0"/>
              </a:solidFill>
            </a:endParaRPr>
          </a:p>
        </p:txBody>
      </p:sp>
      <p:grpSp>
        <p:nvGrpSpPr>
          <p:cNvPr id="6" name="Group 5"/>
          <p:cNvGrpSpPr/>
          <p:nvPr/>
        </p:nvGrpSpPr>
        <p:grpSpPr>
          <a:xfrm>
            <a:off x="2514600" y="1710620"/>
            <a:ext cx="4008573" cy="3640417"/>
            <a:chOff x="4403124" y="1447800"/>
            <a:chExt cx="4537491" cy="414885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8" name="TextBox 7"/>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9" name="TextBox 8"/>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0" name="TextBox 9"/>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1" name="TextBox 10"/>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sp>
        <p:nvSpPr>
          <p:cNvPr id="12" name="Left Arrow 11"/>
          <p:cNvSpPr/>
          <p:nvPr/>
        </p:nvSpPr>
        <p:spPr>
          <a:xfrm>
            <a:off x="6674722" y="4190649"/>
            <a:ext cx="838200" cy="5065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246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5022183" y="3437390"/>
            <a:ext cx="3810093" cy="2558608"/>
            <a:chOff x="5022183" y="3437390"/>
            <a:chExt cx="3810093" cy="2558608"/>
          </a:xfrm>
        </p:grpSpPr>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391033">
              <a:off x="5022183" y="3437390"/>
              <a:ext cx="3810093" cy="2558608"/>
            </a:xfrm>
            <a:prstGeom prst="rect">
              <a:avLst/>
            </a:prstGeom>
          </p:spPr>
        </p:pic>
        <p:cxnSp>
          <p:nvCxnSpPr>
            <p:cNvPr id="18" name="Straight Arrow Connector 17"/>
            <p:cNvCxnSpPr/>
            <p:nvPr/>
          </p:nvCxnSpPr>
          <p:spPr>
            <a:xfrm flipH="1">
              <a:off x="7157642" y="5711190"/>
              <a:ext cx="71042" cy="263652"/>
            </a:xfrm>
            <a:prstGeom prst="straightConnector1">
              <a:avLst/>
            </a:prstGeom>
            <a:ln w="254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grpSp>
      <p:sp>
        <p:nvSpPr>
          <p:cNvPr id="4" name="Slide Number Placeholder 3"/>
          <p:cNvSpPr>
            <a:spLocks noGrp="1"/>
          </p:cNvSpPr>
          <p:nvPr>
            <p:ph type="sldNum" sz="quarter" idx="12"/>
          </p:nvPr>
        </p:nvSpPr>
        <p:spPr>
          <a:xfrm>
            <a:off x="7010400" y="6465443"/>
            <a:ext cx="2133600" cy="365125"/>
          </a:xfrm>
        </p:spPr>
        <p:txBody>
          <a:bodyPr/>
          <a:lstStyle/>
          <a:p>
            <a:fld id="{C1325B28-784C-4188-AA4E-C647B78323EF}" type="slidenum">
              <a:rPr lang="en-US" smtClean="0"/>
              <a:t>8</a:t>
            </a:fld>
            <a:endParaRPr lang="en-US"/>
          </a:p>
        </p:txBody>
      </p:sp>
      <p:sp>
        <p:nvSpPr>
          <p:cNvPr id="2" name="TextBox 1"/>
          <p:cNvSpPr txBox="1"/>
          <p:nvPr/>
        </p:nvSpPr>
        <p:spPr>
          <a:xfrm>
            <a:off x="18123" y="0"/>
            <a:ext cx="4267200" cy="369332"/>
          </a:xfrm>
          <a:prstGeom prst="rect">
            <a:avLst/>
          </a:prstGeom>
          <a:noFill/>
        </p:spPr>
        <p:txBody>
          <a:bodyPr wrap="square" rtlCol="0">
            <a:spAutoFit/>
          </a:bodyPr>
          <a:lstStyle/>
          <a:p>
            <a:r>
              <a:rPr lang="en-US" dirty="0" smtClean="0">
                <a:solidFill>
                  <a:srgbClr val="7030A0"/>
                </a:solidFill>
              </a:rPr>
              <a:t>Origin #4   suspected initial break</a:t>
            </a:r>
            <a:endParaRPr lang="en-US" dirty="0">
              <a:solidFill>
                <a:srgbClr val="7030A0"/>
              </a:solidFill>
            </a:endParaRPr>
          </a:p>
        </p:txBody>
      </p:sp>
      <p:grpSp>
        <p:nvGrpSpPr>
          <p:cNvPr id="6" name="Group 5"/>
          <p:cNvGrpSpPr>
            <a:grpSpLocks noChangeAspect="1"/>
          </p:cNvGrpSpPr>
          <p:nvPr/>
        </p:nvGrpSpPr>
        <p:grpSpPr>
          <a:xfrm>
            <a:off x="993905" y="670633"/>
            <a:ext cx="2953677" cy="2724902"/>
            <a:chOff x="4403124" y="1447800"/>
            <a:chExt cx="4537491" cy="414885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03124" y="1509184"/>
              <a:ext cx="4452552" cy="4087466"/>
            </a:xfrm>
            <a:prstGeom prst="rect">
              <a:avLst/>
            </a:prstGeom>
          </p:spPr>
        </p:pic>
        <p:sp>
          <p:nvSpPr>
            <p:cNvPr id="8" name="TextBox 7"/>
            <p:cNvSpPr txBox="1"/>
            <p:nvPr/>
          </p:nvSpPr>
          <p:spPr>
            <a:xfrm>
              <a:off x="8137152" y="4492109"/>
              <a:ext cx="528918" cy="369332"/>
            </a:xfrm>
            <a:prstGeom prst="rect">
              <a:avLst/>
            </a:prstGeom>
            <a:noFill/>
          </p:spPr>
          <p:txBody>
            <a:bodyPr wrap="square" rtlCol="0">
              <a:spAutoFit/>
            </a:bodyPr>
            <a:lstStyle/>
            <a:p>
              <a:r>
                <a:rPr lang="en-US" b="1" dirty="0">
                  <a:solidFill>
                    <a:srgbClr val="7030A0"/>
                  </a:solidFill>
                </a:rPr>
                <a:t>4</a:t>
              </a:r>
            </a:p>
          </p:txBody>
        </p:sp>
        <p:sp>
          <p:nvSpPr>
            <p:cNvPr id="9" name="TextBox 8"/>
            <p:cNvSpPr txBox="1"/>
            <p:nvPr/>
          </p:nvSpPr>
          <p:spPr>
            <a:xfrm>
              <a:off x="5637679" y="1447800"/>
              <a:ext cx="528918" cy="369332"/>
            </a:xfrm>
            <a:prstGeom prst="rect">
              <a:avLst/>
            </a:prstGeom>
            <a:noFill/>
          </p:spPr>
          <p:txBody>
            <a:bodyPr wrap="square" rtlCol="0">
              <a:spAutoFit/>
            </a:bodyPr>
            <a:lstStyle/>
            <a:p>
              <a:r>
                <a:rPr lang="en-US" b="1" dirty="0" smtClean="0">
                  <a:solidFill>
                    <a:srgbClr val="00B050"/>
                  </a:solidFill>
                </a:rPr>
                <a:t>1</a:t>
              </a:r>
              <a:endParaRPr lang="en-US" b="1" dirty="0">
                <a:solidFill>
                  <a:srgbClr val="00B050"/>
                </a:solidFill>
              </a:endParaRPr>
            </a:p>
          </p:txBody>
        </p:sp>
        <p:sp>
          <p:nvSpPr>
            <p:cNvPr id="10" name="TextBox 9"/>
            <p:cNvSpPr txBox="1"/>
            <p:nvPr/>
          </p:nvSpPr>
          <p:spPr>
            <a:xfrm>
              <a:off x="7631208" y="1684395"/>
              <a:ext cx="528918" cy="369332"/>
            </a:xfrm>
            <a:prstGeom prst="rect">
              <a:avLst/>
            </a:prstGeom>
            <a:noFill/>
          </p:spPr>
          <p:txBody>
            <a:bodyPr wrap="square" rtlCol="0">
              <a:spAutoFit/>
            </a:bodyPr>
            <a:lstStyle/>
            <a:p>
              <a:r>
                <a:rPr lang="en-US" b="1" dirty="0" smtClean="0">
                  <a:solidFill>
                    <a:srgbClr val="FF0000"/>
                  </a:solidFill>
                </a:rPr>
                <a:t>2</a:t>
              </a:r>
              <a:endParaRPr lang="en-US" b="1" dirty="0">
                <a:solidFill>
                  <a:srgbClr val="FF0000"/>
                </a:solidFill>
              </a:endParaRPr>
            </a:p>
          </p:txBody>
        </p:sp>
        <p:sp>
          <p:nvSpPr>
            <p:cNvPr id="11" name="TextBox 10"/>
            <p:cNvSpPr txBox="1"/>
            <p:nvPr/>
          </p:nvSpPr>
          <p:spPr>
            <a:xfrm>
              <a:off x="8411697" y="3940534"/>
              <a:ext cx="528918" cy="369332"/>
            </a:xfrm>
            <a:prstGeom prst="rect">
              <a:avLst/>
            </a:prstGeom>
            <a:noFill/>
          </p:spPr>
          <p:txBody>
            <a:bodyPr wrap="square" rtlCol="0">
              <a:spAutoFit/>
            </a:bodyPr>
            <a:lstStyle/>
            <a:p>
              <a:r>
                <a:rPr lang="en-US" b="1" dirty="0">
                  <a:solidFill>
                    <a:srgbClr val="3333FF"/>
                  </a:solidFill>
                </a:rPr>
                <a:t>3</a:t>
              </a:r>
            </a:p>
          </p:txBody>
        </p:sp>
      </p:grpSp>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24984" y="236989"/>
            <a:ext cx="4282440" cy="3399179"/>
          </a:xfrm>
          <a:prstGeom prst="rect">
            <a:avLst/>
          </a:prstGeom>
        </p:spPr>
      </p:pic>
      <p:cxnSp>
        <p:nvCxnSpPr>
          <p:cNvPr id="14" name="Straight Arrow Connector 13"/>
          <p:cNvCxnSpPr/>
          <p:nvPr/>
        </p:nvCxnSpPr>
        <p:spPr>
          <a:xfrm flipV="1">
            <a:off x="3439523" y="2133600"/>
            <a:ext cx="3951877" cy="536490"/>
          </a:xfrm>
          <a:prstGeom prst="straightConnector1">
            <a:avLst/>
          </a:prstGeom>
          <a:ln w="317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095224" y="3636168"/>
            <a:ext cx="1552976" cy="646331"/>
          </a:xfrm>
          <a:prstGeom prst="rect">
            <a:avLst/>
          </a:prstGeom>
          <a:noFill/>
        </p:spPr>
        <p:txBody>
          <a:bodyPr wrap="square" rtlCol="0">
            <a:spAutoFit/>
          </a:bodyPr>
          <a:lstStyle/>
          <a:p>
            <a:r>
              <a:rPr lang="en-US" dirty="0" smtClean="0"/>
              <a:t>Piece B, view of origin 4 site</a:t>
            </a:r>
            <a:endParaRPr lang="en-US" dirty="0"/>
          </a:p>
        </p:txBody>
      </p:sp>
    </p:spTree>
    <p:extLst>
      <p:ext uri="{BB962C8B-B14F-4D97-AF65-F5344CB8AC3E}">
        <p14:creationId xmlns:p14="http://schemas.microsoft.com/office/powerpoint/2010/main" val="129738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989064" y="6465443"/>
            <a:ext cx="2133600" cy="365125"/>
          </a:xfrm>
        </p:spPr>
        <p:txBody>
          <a:bodyPr/>
          <a:lstStyle/>
          <a:p>
            <a:fld id="{C1325B28-784C-4188-AA4E-C647B78323EF}" type="slidenum">
              <a:rPr lang="en-US" smtClean="0"/>
              <a:t>9</a:t>
            </a:fld>
            <a:endParaRPr lang="en-US" dirty="0"/>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44" y="3166872"/>
            <a:ext cx="4572000" cy="3429000"/>
          </a:xfrm>
          <a:prstGeom prst="rect">
            <a:avLst/>
          </a:prstGeom>
        </p:spPr>
      </p:pic>
      <p:grpSp>
        <p:nvGrpSpPr>
          <p:cNvPr id="8" name="Group 7"/>
          <p:cNvGrpSpPr/>
          <p:nvPr/>
        </p:nvGrpSpPr>
        <p:grpSpPr>
          <a:xfrm>
            <a:off x="37816" y="776049"/>
            <a:ext cx="2727960" cy="1309151"/>
            <a:chOff x="37816" y="776049"/>
            <a:chExt cx="2727960" cy="1309151"/>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662122">
              <a:off x="37816" y="776049"/>
              <a:ext cx="2727960" cy="1246703"/>
            </a:xfrm>
            <a:prstGeom prst="rect">
              <a:avLst/>
            </a:prstGeom>
          </p:spPr>
        </p:pic>
        <p:cxnSp>
          <p:nvCxnSpPr>
            <p:cNvPr id="7" name="Straight Arrow Connector 6"/>
            <p:cNvCxnSpPr/>
            <p:nvPr/>
          </p:nvCxnSpPr>
          <p:spPr>
            <a:xfrm flipH="1">
              <a:off x="1676400" y="1524000"/>
              <a:ext cx="76200" cy="56120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33813" y="2060268"/>
            <a:ext cx="1938813" cy="1938992"/>
          </a:xfrm>
          <a:prstGeom prst="rect">
            <a:avLst/>
          </a:prstGeom>
          <a:noFill/>
        </p:spPr>
        <p:txBody>
          <a:bodyPr wrap="square" rtlCol="0">
            <a:spAutoFit/>
          </a:bodyPr>
          <a:lstStyle/>
          <a:p>
            <a:r>
              <a:rPr lang="en-US" sz="1200" dirty="0" smtClean="0"/>
              <a:t>The chip on the left is of no consequence.  It is a secondary chip formed when the piece bumped each other after fracture, or during the handling afterwards.  We know this because these features do not exist on the matching glass piece.</a:t>
            </a:r>
            <a:endParaRPr lang="en-US" sz="1200" dirty="0"/>
          </a:p>
        </p:txBody>
      </p:sp>
      <p:sp>
        <p:nvSpPr>
          <p:cNvPr id="11" name="TextBox 10"/>
          <p:cNvSpPr txBox="1"/>
          <p:nvPr/>
        </p:nvSpPr>
        <p:spPr>
          <a:xfrm>
            <a:off x="5943600" y="465312"/>
            <a:ext cx="3194304" cy="2492990"/>
          </a:xfrm>
          <a:prstGeom prst="rect">
            <a:avLst/>
          </a:prstGeom>
          <a:noFill/>
        </p:spPr>
        <p:txBody>
          <a:bodyPr wrap="square" rtlCol="0">
            <a:spAutoFit/>
          </a:bodyPr>
          <a:lstStyle/>
          <a:p>
            <a:r>
              <a:rPr lang="en-US" sz="1200" dirty="0" smtClean="0"/>
              <a:t>The actual flaw is this thing.  It is a contact crack with radiating twist hackle  lines fanning out from it as fracture progressed.</a:t>
            </a:r>
          </a:p>
          <a:p>
            <a:endParaRPr lang="en-US" sz="1200" dirty="0"/>
          </a:p>
          <a:p>
            <a:r>
              <a:rPr lang="en-US" sz="1200" dirty="0" smtClean="0"/>
              <a:t>The depth of the initial flaw is about  0.5 mm , but it pops into a larger flaw (arrest line) about 1.5 to 2mm deep,</a:t>
            </a:r>
          </a:p>
          <a:p>
            <a:r>
              <a:rPr lang="en-US" sz="1200" dirty="0" smtClean="0"/>
              <a:t>which is what we expect from the fracture mechanics calculation.  </a:t>
            </a:r>
          </a:p>
          <a:p>
            <a:endParaRPr lang="en-US" sz="1200" dirty="0"/>
          </a:p>
          <a:p>
            <a:r>
              <a:rPr lang="en-US" sz="1200" dirty="0" smtClean="0"/>
              <a:t>The contact crack is located about  2-4 mm away from the inside edge of the dome, on the bottom ground surface.</a:t>
            </a:r>
            <a:endParaRPr lang="en-US" sz="1200" dirty="0"/>
          </a:p>
        </p:txBody>
      </p:sp>
      <p:grpSp>
        <p:nvGrpSpPr>
          <p:cNvPr id="16" name="Group 15"/>
          <p:cNvGrpSpPr/>
          <p:nvPr/>
        </p:nvGrpSpPr>
        <p:grpSpPr>
          <a:xfrm>
            <a:off x="4718304" y="3224022"/>
            <a:ext cx="4419600" cy="3314700"/>
            <a:chOff x="4718304" y="3224022"/>
            <a:chExt cx="4419600" cy="3314700"/>
          </a:xfrm>
        </p:grpSpPr>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8304" y="3224022"/>
              <a:ext cx="4419600" cy="3314700"/>
            </a:xfrm>
            <a:prstGeom prst="rect">
              <a:avLst/>
            </a:prstGeom>
          </p:spPr>
        </p:pic>
        <p:cxnSp>
          <p:nvCxnSpPr>
            <p:cNvPr id="13" name="Straight Arrow Connector 12"/>
            <p:cNvCxnSpPr/>
            <p:nvPr/>
          </p:nvCxnSpPr>
          <p:spPr>
            <a:xfrm>
              <a:off x="5943600" y="5791200"/>
              <a:ext cx="1981200" cy="228600"/>
            </a:xfrm>
            <a:prstGeom prst="straightConnector1">
              <a:avLst/>
            </a:prstGeom>
            <a:ln w="19050">
              <a:solidFill>
                <a:srgbClr val="FFFF00"/>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943344" y="5905500"/>
              <a:ext cx="1066800" cy="307777"/>
            </a:xfrm>
            <a:prstGeom prst="rect">
              <a:avLst/>
            </a:prstGeom>
            <a:noFill/>
          </p:spPr>
          <p:txBody>
            <a:bodyPr wrap="square" rtlCol="0">
              <a:spAutoFit/>
            </a:bodyPr>
            <a:lstStyle/>
            <a:p>
              <a:r>
                <a:rPr lang="en-US" sz="1400" dirty="0" smtClean="0">
                  <a:solidFill>
                    <a:srgbClr val="FFFF00"/>
                  </a:solidFill>
                </a:rPr>
                <a:t>3 mm</a:t>
              </a:r>
              <a:endParaRPr lang="en-US" sz="1400" dirty="0">
                <a:solidFill>
                  <a:srgbClr val="FFFF00"/>
                </a:solidFill>
              </a:endParaRPr>
            </a:p>
          </p:txBody>
        </p:sp>
      </p:grpSp>
      <p:sp>
        <p:nvSpPr>
          <p:cNvPr id="17" name="TextBox 16"/>
          <p:cNvSpPr txBox="1"/>
          <p:nvPr/>
        </p:nvSpPr>
        <p:spPr>
          <a:xfrm>
            <a:off x="7162800" y="4890516"/>
            <a:ext cx="1066800" cy="276999"/>
          </a:xfrm>
          <a:prstGeom prst="rect">
            <a:avLst/>
          </a:prstGeom>
          <a:noFill/>
        </p:spPr>
        <p:txBody>
          <a:bodyPr wrap="square" rtlCol="0">
            <a:spAutoFit/>
          </a:bodyPr>
          <a:lstStyle/>
          <a:p>
            <a:r>
              <a:rPr lang="en-US" sz="1200" dirty="0" smtClean="0">
                <a:solidFill>
                  <a:srgbClr val="FFFF00"/>
                </a:solidFill>
              </a:rPr>
              <a:t>Arrest line</a:t>
            </a:r>
            <a:endParaRPr lang="en-US" sz="1200" dirty="0">
              <a:solidFill>
                <a:srgbClr val="FFFF00"/>
              </a:solidFill>
            </a:endParaRPr>
          </a:p>
        </p:txBody>
      </p:sp>
      <p:sp>
        <p:nvSpPr>
          <p:cNvPr id="18" name="TextBox 17"/>
          <p:cNvSpPr txBox="1"/>
          <p:nvPr/>
        </p:nvSpPr>
        <p:spPr>
          <a:xfrm>
            <a:off x="7685532" y="6318837"/>
            <a:ext cx="1524000" cy="276999"/>
          </a:xfrm>
          <a:prstGeom prst="rect">
            <a:avLst/>
          </a:prstGeom>
          <a:noFill/>
        </p:spPr>
        <p:txBody>
          <a:bodyPr wrap="square" rtlCol="0">
            <a:spAutoFit/>
          </a:bodyPr>
          <a:lstStyle/>
          <a:p>
            <a:r>
              <a:rPr lang="en-US" sz="1200" dirty="0" smtClean="0">
                <a:solidFill>
                  <a:srgbClr val="FFFF00"/>
                </a:solidFill>
              </a:rPr>
              <a:t>Contact crack </a:t>
            </a:r>
            <a:endParaRPr lang="en-US" sz="1200" dirty="0">
              <a:solidFill>
                <a:srgbClr val="FFFF00"/>
              </a:solidFill>
            </a:endParaRPr>
          </a:p>
        </p:txBody>
      </p:sp>
      <p:sp>
        <p:nvSpPr>
          <p:cNvPr id="19" name="Freeform 18"/>
          <p:cNvSpPr/>
          <p:nvPr/>
        </p:nvSpPr>
        <p:spPr>
          <a:xfrm>
            <a:off x="8278369" y="2828544"/>
            <a:ext cx="621792" cy="2718816"/>
          </a:xfrm>
          <a:custGeom>
            <a:avLst/>
            <a:gdLst>
              <a:gd name="connsiteX0" fmla="*/ 0 w 1088533"/>
              <a:gd name="connsiteY0" fmla="*/ 0 h 2718816"/>
              <a:gd name="connsiteX1" fmla="*/ 926592 w 1088533"/>
              <a:gd name="connsiteY1" fmla="*/ 780288 h 2718816"/>
              <a:gd name="connsiteX2" fmla="*/ 1072896 w 1088533"/>
              <a:gd name="connsiteY2" fmla="*/ 2267712 h 2718816"/>
              <a:gd name="connsiteX3" fmla="*/ 743712 w 1088533"/>
              <a:gd name="connsiteY3" fmla="*/ 2718816 h 2718816"/>
            </a:gdLst>
            <a:ahLst/>
            <a:cxnLst>
              <a:cxn ang="0">
                <a:pos x="connsiteX0" y="connsiteY0"/>
              </a:cxn>
              <a:cxn ang="0">
                <a:pos x="connsiteX1" y="connsiteY1"/>
              </a:cxn>
              <a:cxn ang="0">
                <a:pos x="connsiteX2" y="connsiteY2"/>
              </a:cxn>
              <a:cxn ang="0">
                <a:pos x="connsiteX3" y="connsiteY3"/>
              </a:cxn>
            </a:cxnLst>
            <a:rect l="l" t="t" r="r" b="b"/>
            <a:pathLst>
              <a:path w="1088533" h="2718816">
                <a:moveTo>
                  <a:pt x="0" y="0"/>
                </a:moveTo>
                <a:cubicBezTo>
                  <a:pt x="373888" y="201168"/>
                  <a:pt x="747776" y="402336"/>
                  <a:pt x="926592" y="780288"/>
                </a:cubicBezTo>
                <a:cubicBezTo>
                  <a:pt x="1105408" y="1158240"/>
                  <a:pt x="1103376" y="1944624"/>
                  <a:pt x="1072896" y="2267712"/>
                </a:cubicBezTo>
                <a:cubicBezTo>
                  <a:pt x="1042416" y="2590800"/>
                  <a:pt x="893064" y="2654808"/>
                  <a:pt x="743712" y="2718816"/>
                </a:cubicBezTo>
              </a:path>
            </a:pathLst>
          </a:custGeom>
          <a:noFill/>
          <a:ln>
            <a:solidFill>
              <a:srgbClr val="FFFF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313432" y="2829237"/>
            <a:ext cx="5769865" cy="369332"/>
          </a:xfrm>
          <a:prstGeom prst="rect">
            <a:avLst/>
          </a:prstGeom>
          <a:noFill/>
        </p:spPr>
        <p:txBody>
          <a:bodyPr wrap="square" rtlCol="0">
            <a:spAutoFit/>
          </a:bodyPr>
          <a:lstStyle/>
          <a:p>
            <a:r>
              <a:rPr lang="en-US" dirty="0" smtClean="0"/>
              <a:t>Two views at same magnification but with different lighting</a:t>
            </a:r>
            <a:endParaRPr lang="en-US" dirty="0"/>
          </a:p>
        </p:txBody>
      </p:sp>
      <p:sp>
        <p:nvSpPr>
          <p:cNvPr id="21" name="TextBox 20"/>
          <p:cNvSpPr txBox="1"/>
          <p:nvPr/>
        </p:nvSpPr>
        <p:spPr>
          <a:xfrm>
            <a:off x="3172968" y="184666"/>
            <a:ext cx="4267200" cy="369332"/>
          </a:xfrm>
          <a:prstGeom prst="rect">
            <a:avLst/>
          </a:prstGeom>
          <a:noFill/>
        </p:spPr>
        <p:txBody>
          <a:bodyPr wrap="square" rtlCol="0">
            <a:spAutoFit/>
          </a:bodyPr>
          <a:lstStyle/>
          <a:p>
            <a:r>
              <a:rPr lang="en-US" dirty="0" smtClean="0">
                <a:solidFill>
                  <a:srgbClr val="7030A0"/>
                </a:solidFill>
              </a:rPr>
              <a:t>Origin #4   as seen on </a:t>
            </a:r>
            <a:r>
              <a:rPr lang="en-US" u="sng" dirty="0" smtClean="0">
                <a:solidFill>
                  <a:srgbClr val="7030A0"/>
                </a:solidFill>
              </a:rPr>
              <a:t>piece B</a:t>
            </a:r>
            <a:endParaRPr lang="en-US" u="sng" dirty="0">
              <a:solidFill>
                <a:srgbClr val="7030A0"/>
              </a:solidFill>
            </a:endParaRPr>
          </a:p>
        </p:txBody>
      </p:sp>
      <p:sp>
        <p:nvSpPr>
          <p:cNvPr id="22" name="TextBox 21"/>
          <p:cNvSpPr txBox="1"/>
          <p:nvPr/>
        </p:nvSpPr>
        <p:spPr>
          <a:xfrm>
            <a:off x="2712436" y="5176659"/>
            <a:ext cx="921063" cy="276999"/>
          </a:xfrm>
          <a:prstGeom prst="rect">
            <a:avLst/>
          </a:prstGeom>
          <a:noFill/>
        </p:spPr>
        <p:txBody>
          <a:bodyPr wrap="square" rtlCol="0">
            <a:spAutoFit/>
          </a:bodyPr>
          <a:lstStyle/>
          <a:p>
            <a:r>
              <a:rPr lang="en-US" sz="1200" dirty="0" smtClean="0">
                <a:solidFill>
                  <a:srgbClr val="FFFF00"/>
                </a:solidFill>
              </a:rPr>
              <a:t>Origin flaw</a:t>
            </a:r>
            <a:endParaRPr lang="en-US" sz="1200" dirty="0">
              <a:solidFill>
                <a:srgbClr val="FFFF00"/>
              </a:solidFill>
            </a:endParaRPr>
          </a:p>
        </p:txBody>
      </p:sp>
      <p:sp>
        <p:nvSpPr>
          <p:cNvPr id="23" name="TextBox 22"/>
          <p:cNvSpPr txBox="1"/>
          <p:nvPr/>
        </p:nvSpPr>
        <p:spPr>
          <a:xfrm>
            <a:off x="7817837" y="6074777"/>
            <a:ext cx="921063" cy="276999"/>
          </a:xfrm>
          <a:prstGeom prst="rect">
            <a:avLst/>
          </a:prstGeom>
          <a:noFill/>
        </p:spPr>
        <p:txBody>
          <a:bodyPr wrap="square" rtlCol="0">
            <a:spAutoFit/>
          </a:bodyPr>
          <a:lstStyle/>
          <a:p>
            <a:r>
              <a:rPr lang="en-US" sz="1200" dirty="0" smtClean="0">
                <a:solidFill>
                  <a:srgbClr val="FFFF00"/>
                </a:solidFill>
              </a:rPr>
              <a:t>Origin flaw</a:t>
            </a:r>
            <a:endParaRPr lang="en-US" sz="1200" dirty="0">
              <a:solidFill>
                <a:srgbClr val="FFFF00"/>
              </a:solidFill>
            </a:endParaRPr>
          </a:p>
        </p:txBody>
      </p:sp>
    </p:spTree>
    <p:extLst>
      <p:ext uri="{BB962C8B-B14F-4D97-AF65-F5344CB8AC3E}">
        <p14:creationId xmlns:p14="http://schemas.microsoft.com/office/powerpoint/2010/main" val="15204599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486</TotalTime>
  <Words>2796</Words>
  <Application>Microsoft Office PowerPoint</Application>
  <PresentationFormat>On-screen Show (4:3)</PresentationFormat>
  <Paragraphs>325</Paragraphs>
  <Slides>39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Comic Sans MS</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Quinn</dc:creator>
  <cp:lastModifiedBy>Francois Cazenave</cp:lastModifiedBy>
  <cp:revision>35</cp:revision>
  <cp:lastPrinted>2016-03-08T21:59:00Z</cp:lastPrinted>
  <dcterms:created xsi:type="dcterms:W3CDTF">2016-03-02T21:06:18Z</dcterms:created>
  <dcterms:modified xsi:type="dcterms:W3CDTF">2016-06-08T23:28:06Z</dcterms:modified>
</cp:coreProperties>
</file>