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1" r:id="rId3"/>
    <p:sldId id="310" r:id="rId4"/>
    <p:sldId id="311" r:id="rId5"/>
    <p:sldId id="312" r:id="rId6"/>
    <p:sldId id="313" r:id="rId7"/>
    <p:sldId id="314" r:id="rId8"/>
    <p:sldId id="306" r:id="rId9"/>
    <p:sldId id="307" r:id="rId10"/>
    <p:sldId id="319" r:id="rId11"/>
    <p:sldId id="318" r:id="rId12"/>
    <p:sldId id="320" r:id="rId13"/>
    <p:sldId id="317" r:id="rId14"/>
    <p:sldId id="316" r:id="rId15"/>
    <p:sldId id="321" r:id="rId16"/>
    <p:sldId id="315" r:id="rId17"/>
    <p:sldId id="301" r:id="rId18"/>
    <p:sldId id="322" r:id="rId19"/>
    <p:sldId id="289" r:id="rId20"/>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8" autoAdjust="0"/>
  </p:normalViewPr>
  <p:slideViewPr>
    <p:cSldViewPr>
      <p:cViewPr varScale="1">
        <p:scale>
          <a:sx n="136" d="100"/>
          <a:sy n="136" d="100"/>
        </p:scale>
        <p:origin x="-1306"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26207" cy="464271"/>
          </a:xfrm>
          <a:prstGeom prst="rect">
            <a:avLst/>
          </a:prstGeom>
        </p:spPr>
        <p:txBody>
          <a:bodyPr vert="horz" lIns="90068" tIns="45034" rIns="90068" bIns="45034" rtlCol="0"/>
          <a:lstStyle>
            <a:lvl1pPr algn="l">
              <a:defRPr sz="1200"/>
            </a:lvl1pPr>
          </a:lstStyle>
          <a:p>
            <a:endParaRPr lang="en-US"/>
          </a:p>
        </p:txBody>
      </p:sp>
      <p:sp>
        <p:nvSpPr>
          <p:cNvPr id="3" name="Date Placeholder 2"/>
          <p:cNvSpPr>
            <a:spLocks noGrp="1"/>
          </p:cNvSpPr>
          <p:nvPr>
            <p:ph type="dt" sz="quarter" idx="1"/>
          </p:nvPr>
        </p:nvSpPr>
        <p:spPr>
          <a:xfrm>
            <a:off x="3957230" y="1"/>
            <a:ext cx="3026207" cy="464271"/>
          </a:xfrm>
          <a:prstGeom prst="rect">
            <a:avLst/>
          </a:prstGeom>
        </p:spPr>
        <p:txBody>
          <a:bodyPr vert="horz" lIns="90068" tIns="45034" rIns="90068" bIns="45034" rtlCol="0"/>
          <a:lstStyle>
            <a:lvl1pPr algn="r">
              <a:defRPr sz="1200"/>
            </a:lvl1pPr>
          </a:lstStyle>
          <a:p>
            <a:fld id="{3CB1C0C9-4B0E-4071-B9D5-E018CF62C0C5}" type="datetimeFigureOut">
              <a:rPr lang="en-US" smtClean="0"/>
              <a:t>3/8/2016</a:t>
            </a:fld>
            <a:endParaRPr lang="en-US"/>
          </a:p>
        </p:txBody>
      </p:sp>
      <p:sp>
        <p:nvSpPr>
          <p:cNvPr id="4" name="Footer Placeholder 3"/>
          <p:cNvSpPr>
            <a:spLocks noGrp="1"/>
          </p:cNvSpPr>
          <p:nvPr>
            <p:ph type="ftr" sz="quarter" idx="2"/>
          </p:nvPr>
        </p:nvSpPr>
        <p:spPr>
          <a:xfrm>
            <a:off x="2" y="8817710"/>
            <a:ext cx="3026207" cy="464271"/>
          </a:xfrm>
          <a:prstGeom prst="rect">
            <a:avLst/>
          </a:prstGeom>
        </p:spPr>
        <p:txBody>
          <a:bodyPr vert="horz" lIns="90068" tIns="45034" rIns="90068" bIns="45034" rtlCol="0" anchor="b"/>
          <a:lstStyle>
            <a:lvl1pPr algn="l">
              <a:defRPr sz="1200"/>
            </a:lvl1pPr>
          </a:lstStyle>
          <a:p>
            <a:endParaRPr lang="en-US"/>
          </a:p>
        </p:txBody>
      </p:sp>
      <p:sp>
        <p:nvSpPr>
          <p:cNvPr id="5" name="Slide Number Placeholder 4"/>
          <p:cNvSpPr>
            <a:spLocks noGrp="1"/>
          </p:cNvSpPr>
          <p:nvPr>
            <p:ph type="sldNum" sz="quarter" idx="3"/>
          </p:nvPr>
        </p:nvSpPr>
        <p:spPr>
          <a:xfrm>
            <a:off x="3957230" y="8817710"/>
            <a:ext cx="3026207" cy="464271"/>
          </a:xfrm>
          <a:prstGeom prst="rect">
            <a:avLst/>
          </a:prstGeom>
        </p:spPr>
        <p:txBody>
          <a:bodyPr vert="horz" lIns="90068" tIns="45034" rIns="90068" bIns="45034" rtlCol="0" anchor="b"/>
          <a:lstStyle>
            <a:lvl1pPr algn="r">
              <a:defRPr sz="1200"/>
            </a:lvl1pPr>
          </a:lstStyle>
          <a:p>
            <a:fld id="{A90F4BCA-F806-4DC5-BD0D-A6352F88301D}" type="slidenum">
              <a:rPr lang="en-US" smtClean="0"/>
              <a:t>‹#›</a:t>
            </a:fld>
            <a:endParaRPr lang="en-US"/>
          </a:p>
        </p:txBody>
      </p:sp>
    </p:spTree>
    <p:extLst>
      <p:ext uri="{BB962C8B-B14F-4D97-AF65-F5344CB8AC3E}">
        <p14:creationId xmlns:p14="http://schemas.microsoft.com/office/powerpoint/2010/main" val="2630470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0068" tIns="45034" rIns="90068" bIns="45034"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0068" tIns="45034" rIns="90068" bIns="45034" rtlCol="0"/>
          <a:lstStyle>
            <a:lvl1pPr algn="r">
              <a:defRPr sz="1200"/>
            </a:lvl1pPr>
          </a:lstStyle>
          <a:p>
            <a:fld id="{98883558-11E9-4909-A6D5-C9A62FD29EB4}" type="datetimeFigureOut">
              <a:rPr lang="en-US" smtClean="0"/>
              <a:t>3/8/2016</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0068" tIns="45034" rIns="90068" bIns="45034"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0068" tIns="45034" rIns="90068" bIns="4503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0068" tIns="45034" rIns="90068" bIns="45034"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0068" tIns="45034" rIns="90068" bIns="45034" rtlCol="0" anchor="b"/>
          <a:lstStyle>
            <a:lvl1pPr algn="r">
              <a:defRPr sz="1200"/>
            </a:lvl1pPr>
          </a:lstStyle>
          <a:p>
            <a:fld id="{33A6931A-59F9-4207-88EC-72743ECA641C}" type="slidenum">
              <a:rPr lang="en-US" smtClean="0"/>
              <a:t>‹#›</a:t>
            </a:fld>
            <a:endParaRPr lang="en-US"/>
          </a:p>
        </p:txBody>
      </p:sp>
    </p:spTree>
    <p:extLst>
      <p:ext uri="{BB962C8B-B14F-4D97-AF65-F5344CB8AC3E}">
        <p14:creationId xmlns:p14="http://schemas.microsoft.com/office/powerpoint/2010/main" val="207533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A6931A-59F9-4207-88EC-72743ECA641C}" type="slidenum">
              <a:rPr lang="en-US" smtClean="0"/>
              <a:t>2</a:t>
            </a:fld>
            <a:endParaRPr lang="en-US"/>
          </a:p>
        </p:txBody>
      </p:sp>
    </p:spTree>
    <p:extLst>
      <p:ext uri="{BB962C8B-B14F-4D97-AF65-F5344CB8AC3E}">
        <p14:creationId xmlns:p14="http://schemas.microsoft.com/office/powerpoint/2010/main" val="100119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1F9D23-DE2C-45C2-BFEE-9718BC434483}" type="slidenum">
              <a:rPr lang="en-US"/>
              <a:pPr/>
              <a:t>7</a:t>
            </a:fld>
            <a:endParaRPr lang="en-US"/>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C20F4A-F78E-4AFA-B59F-B6AC4B008540}" type="datetime1">
              <a:rPr lang="en-US" smtClean="0"/>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275648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A4E578-E926-4235-A5F0-365D7BFE9FA4}" type="datetime1">
              <a:rPr lang="en-US" smtClean="0"/>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688495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E51865-FFC4-412E-BA15-4C09071722FD}" type="datetime1">
              <a:rPr lang="en-US" smtClean="0"/>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53292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376E0-F5B5-4256-8109-EAA554FE180A}" type="datetime1">
              <a:rPr lang="en-US" smtClean="0"/>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163185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07B5C7-B8BA-4412-BAA7-C5970B631746}" type="datetime1">
              <a:rPr lang="en-US" smtClean="0"/>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570704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C140D6-0AA4-4825-87C1-336048C092F7}" type="datetime1">
              <a:rPr lang="en-US" smtClean="0"/>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27974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E504F7-4B35-4048-B1B5-F5B1FF00BB7E}" type="datetime1">
              <a:rPr lang="en-US" smtClean="0"/>
              <a:t>3/8/2016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2914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48CDD3-9C5A-4217-8134-FF890C8FCB94}" type="datetime1">
              <a:rPr lang="en-US" smtClean="0"/>
              <a:t>3/8/2016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2824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34F3D-23CE-4C0B-9CC4-CE89A930FEBE}" type="datetime1">
              <a:rPr lang="en-US" smtClean="0"/>
              <a:t>3/8/2016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552522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E47BE8-13FA-49EC-A02E-B8EC17A2987D}" type="datetime1">
              <a:rPr lang="en-US" smtClean="0"/>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3154745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29AB7B-6AB9-4BC8-B268-05A7A82A75CA}" type="datetime1">
              <a:rPr lang="en-US" smtClean="0"/>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152356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E5DAD4-E91B-47E9-9C88-3C25169FE592}" type="datetime1">
              <a:rPr lang="en-US" smtClean="0"/>
              <a:t>3/8/2016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325B28-784C-4188-AA4E-C647B78323EF}" type="slidenum">
              <a:rPr lang="en-US" smtClean="0"/>
              <a:t>‹#›</a:t>
            </a:fld>
            <a:endParaRPr lang="en-US"/>
          </a:p>
        </p:txBody>
      </p:sp>
    </p:spTree>
    <p:extLst>
      <p:ext uri="{BB962C8B-B14F-4D97-AF65-F5344CB8AC3E}">
        <p14:creationId xmlns:p14="http://schemas.microsoft.com/office/powerpoint/2010/main" val="187492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34.jpeg"/><Relationship Id="rId2" Type="http://schemas.openxmlformats.org/officeDocument/2006/relationships/image" Target="../media/image31.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33.pn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jpe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 Id="rId5" Type="http://schemas.openxmlformats.org/officeDocument/2006/relationships/image" Target="../media/image17.tiff"/><Relationship Id="rId4" Type="http://schemas.openxmlformats.org/officeDocument/2006/relationships/image" Target="../media/image16.tif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 y="-15499"/>
            <a:ext cx="4724400" cy="261610"/>
          </a:xfrm>
          <a:prstGeom prst="rect">
            <a:avLst/>
          </a:prstGeom>
          <a:noFill/>
        </p:spPr>
        <p:txBody>
          <a:bodyPr wrap="square" rtlCol="0">
            <a:spAutoFit/>
          </a:bodyPr>
          <a:lstStyle/>
          <a:p>
            <a:r>
              <a:rPr lang="en-US" sz="1050" dirty="0" smtClean="0">
                <a:solidFill>
                  <a:schemeClr val="bg1">
                    <a:lumMod val="65000"/>
                  </a:schemeClr>
                </a:solidFill>
              </a:rPr>
              <a:t>File:  Dome 2 Quinn analysis March  5.pptx                                March  5,   2016</a:t>
            </a:r>
            <a:endParaRPr lang="en-US" sz="1050" dirty="0">
              <a:solidFill>
                <a:schemeClr val="bg1">
                  <a:lumMod val="65000"/>
                </a:schemeClr>
              </a:solidFill>
            </a:endParaRPr>
          </a:p>
        </p:txBody>
      </p:sp>
      <p:sp>
        <p:nvSpPr>
          <p:cNvPr id="7" name="TextBox 6"/>
          <p:cNvSpPr txBox="1"/>
          <p:nvPr/>
        </p:nvSpPr>
        <p:spPr>
          <a:xfrm>
            <a:off x="-30480" y="878157"/>
            <a:ext cx="9098280" cy="738664"/>
          </a:xfrm>
          <a:prstGeom prst="rect">
            <a:avLst/>
          </a:prstGeom>
          <a:noFill/>
        </p:spPr>
        <p:txBody>
          <a:bodyPr wrap="square" rtlCol="0">
            <a:spAutoFit/>
          </a:bodyPr>
          <a:lstStyle/>
          <a:p>
            <a:pPr marL="228600" indent="-228600">
              <a:buFont typeface="+mj-lt"/>
              <a:buAutoNum type="arabicPeriod"/>
            </a:pPr>
            <a:r>
              <a:rPr lang="en-US" sz="1400" dirty="0" smtClean="0"/>
              <a:t>This dome broke at a higher stress in the glass than dome 1.  This caused more extensive crack branching.</a:t>
            </a:r>
          </a:p>
          <a:p>
            <a:pPr marL="228600" indent="-228600">
              <a:buFont typeface="+mj-lt"/>
              <a:buAutoNum type="arabicPeriod"/>
            </a:pPr>
            <a:r>
              <a:rPr lang="en-US" sz="1400" dirty="0" smtClean="0"/>
              <a:t>There was only one origin site, on the right side as seen in both views.  This was site 4 in the MBARI preliminary assessment .  The red arrows show the direction of crack propagation.  </a:t>
            </a:r>
          </a:p>
        </p:txBody>
      </p:sp>
      <p:sp>
        <p:nvSpPr>
          <p:cNvPr id="14" name="TextBox 13"/>
          <p:cNvSpPr txBox="1"/>
          <p:nvPr/>
        </p:nvSpPr>
        <p:spPr>
          <a:xfrm>
            <a:off x="2672322" y="246111"/>
            <a:ext cx="4866156" cy="400110"/>
          </a:xfrm>
          <a:prstGeom prst="rect">
            <a:avLst/>
          </a:prstGeom>
          <a:noFill/>
        </p:spPr>
        <p:txBody>
          <a:bodyPr wrap="square" rtlCol="0">
            <a:spAutoFit/>
          </a:bodyPr>
          <a:lstStyle/>
          <a:p>
            <a:r>
              <a:rPr lang="en-US" sz="2000" dirty="0" smtClean="0">
                <a:solidFill>
                  <a:srgbClr val="7030A0"/>
                </a:solidFill>
                <a:latin typeface="Comic Sans MS" panose="030F0702030302020204" pitchFamily="66" charset="0"/>
              </a:rPr>
              <a:t>Quinn’s fractographic analysis   Dome 2</a:t>
            </a:r>
            <a:endParaRPr lang="en-US" sz="2000" dirty="0">
              <a:solidFill>
                <a:srgbClr val="7030A0"/>
              </a:solidFill>
              <a:latin typeface="Comic Sans MS" panose="030F0702030302020204" pitchFamily="66" charset="0"/>
            </a:endParaRPr>
          </a:p>
        </p:txBody>
      </p:sp>
      <p:sp>
        <p:nvSpPr>
          <p:cNvPr id="16" name="Slide Number Placeholder 15"/>
          <p:cNvSpPr>
            <a:spLocks noGrp="1"/>
          </p:cNvSpPr>
          <p:nvPr>
            <p:ph type="sldNum" sz="quarter" idx="12"/>
          </p:nvPr>
        </p:nvSpPr>
        <p:spPr>
          <a:xfrm>
            <a:off x="6934200" y="6473825"/>
            <a:ext cx="2133600" cy="365125"/>
          </a:xfrm>
        </p:spPr>
        <p:txBody>
          <a:bodyPr/>
          <a:lstStyle/>
          <a:p>
            <a:fld id="{C1325B28-784C-4188-AA4E-C647B78323EF}" type="slidenum">
              <a:rPr lang="en-US" smtClean="0"/>
              <a:t>1</a:t>
            </a:fld>
            <a:endParaRPr lang="en-US"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04" y="2514598"/>
            <a:ext cx="4343400" cy="3812660"/>
          </a:xfrm>
          <a:prstGeom prst="rect">
            <a:avLst/>
          </a:prstGeom>
        </p:spPr>
      </p:pic>
      <p:sp>
        <p:nvSpPr>
          <p:cNvPr id="5" name="TextBox 4"/>
          <p:cNvSpPr txBox="1"/>
          <p:nvPr/>
        </p:nvSpPr>
        <p:spPr>
          <a:xfrm>
            <a:off x="4056888" y="4236262"/>
            <a:ext cx="381000" cy="369332"/>
          </a:xfrm>
          <a:prstGeom prst="rect">
            <a:avLst/>
          </a:prstGeom>
          <a:noFill/>
        </p:spPr>
        <p:txBody>
          <a:bodyPr wrap="square" rtlCol="0">
            <a:spAutoFit/>
          </a:bodyPr>
          <a:lstStyle/>
          <a:p>
            <a:r>
              <a:rPr lang="en-US" dirty="0" smtClean="0"/>
              <a:t>4</a:t>
            </a: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18660" y="2514598"/>
            <a:ext cx="4091940" cy="3793990"/>
          </a:xfrm>
          <a:prstGeom prst="rect">
            <a:avLst/>
          </a:prstGeom>
        </p:spPr>
      </p:pic>
      <p:sp>
        <p:nvSpPr>
          <p:cNvPr id="19" name="TextBox 18"/>
          <p:cNvSpPr txBox="1"/>
          <p:nvPr/>
        </p:nvSpPr>
        <p:spPr>
          <a:xfrm>
            <a:off x="8357616" y="4539734"/>
            <a:ext cx="762000" cy="369332"/>
          </a:xfrm>
          <a:prstGeom prst="rect">
            <a:avLst/>
          </a:prstGeom>
          <a:noFill/>
        </p:spPr>
        <p:txBody>
          <a:bodyPr wrap="square" rtlCol="0">
            <a:spAutoFit/>
          </a:bodyPr>
          <a:lstStyle/>
          <a:p>
            <a:r>
              <a:rPr lang="en-US" dirty="0" smtClean="0"/>
              <a:t>Origin</a:t>
            </a:r>
            <a:endParaRPr lang="en-US" dirty="0"/>
          </a:p>
        </p:txBody>
      </p:sp>
    </p:spTree>
    <p:extLst>
      <p:ext uri="{BB962C8B-B14F-4D97-AF65-F5344CB8AC3E}">
        <p14:creationId xmlns:p14="http://schemas.microsoft.com/office/powerpoint/2010/main" val="4048940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10</a:t>
            </a:fld>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7" name="Straight Arrow Connector 6"/>
          <p:cNvCxnSpPr/>
          <p:nvPr/>
        </p:nvCxnSpPr>
        <p:spPr>
          <a:xfrm>
            <a:off x="6096000" y="3429000"/>
            <a:ext cx="1143000" cy="685800"/>
          </a:xfrm>
          <a:prstGeom prst="straightConnector1">
            <a:avLst/>
          </a:prstGeom>
          <a:ln w="41275">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50664" y="2640520"/>
            <a:ext cx="1905000" cy="1477328"/>
          </a:xfrm>
          <a:prstGeom prst="rect">
            <a:avLst/>
          </a:prstGeom>
          <a:noFill/>
        </p:spPr>
        <p:txBody>
          <a:bodyPr wrap="square" rtlCol="0">
            <a:spAutoFit/>
          </a:bodyPr>
          <a:lstStyle/>
          <a:p>
            <a:pPr algn="ctr"/>
            <a:r>
              <a:rPr lang="en-US" dirty="0" smtClean="0">
                <a:solidFill>
                  <a:srgbClr val="FFFF00"/>
                </a:solidFill>
              </a:rPr>
              <a:t>There are irregularities along the chamfer, but this is the largest.</a:t>
            </a:r>
            <a:endParaRPr lang="en-US" dirty="0">
              <a:solidFill>
                <a:srgbClr val="FFFF00"/>
              </a:solidFill>
            </a:endParaRPr>
          </a:p>
        </p:txBody>
      </p:sp>
      <p:sp>
        <p:nvSpPr>
          <p:cNvPr id="9" name="TextBox 8"/>
          <p:cNvSpPr txBox="1"/>
          <p:nvPr/>
        </p:nvSpPr>
        <p:spPr>
          <a:xfrm>
            <a:off x="3429000" y="978408"/>
            <a:ext cx="1219200" cy="369332"/>
          </a:xfrm>
          <a:prstGeom prst="rect">
            <a:avLst/>
          </a:prstGeom>
          <a:noFill/>
        </p:spPr>
        <p:txBody>
          <a:bodyPr wrap="square" rtlCol="0">
            <a:spAutoFit/>
          </a:bodyPr>
          <a:lstStyle/>
          <a:p>
            <a:r>
              <a:rPr lang="en-US" dirty="0" smtClean="0"/>
              <a:t>Piece B</a:t>
            </a:r>
            <a:endParaRPr lang="en-US" dirty="0"/>
          </a:p>
        </p:txBody>
      </p:sp>
    </p:spTree>
    <p:extLst>
      <p:ext uri="{BB962C8B-B14F-4D97-AF65-F5344CB8AC3E}">
        <p14:creationId xmlns:p14="http://schemas.microsoft.com/office/powerpoint/2010/main" val="3549322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3448" y="6492875"/>
            <a:ext cx="2133600" cy="365125"/>
          </a:xfrm>
        </p:spPr>
        <p:txBody>
          <a:bodyPr/>
          <a:lstStyle/>
          <a:p>
            <a:fld id="{C1325B28-784C-4188-AA4E-C647B78323EF}" type="slidenum">
              <a:rPr lang="en-US" smtClean="0"/>
              <a:t>11</a:t>
            </a:fld>
            <a:endParaRPr lang="en-US" dirty="0"/>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483206" y="2101498"/>
            <a:ext cx="3276600" cy="2871412"/>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92" y="1786"/>
            <a:ext cx="2240642" cy="1828800"/>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3238500" y="1136904"/>
            <a:ext cx="6400800" cy="4800600"/>
          </a:xfrm>
          <a:prstGeom prst="rect">
            <a:avLst/>
          </a:prstGeom>
        </p:spPr>
      </p:pic>
      <p:sp>
        <p:nvSpPr>
          <p:cNvPr id="6" name="Oval 5"/>
          <p:cNvSpPr/>
          <p:nvPr/>
        </p:nvSpPr>
        <p:spPr>
          <a:xfrm>
            <a:off x="2743200" y="4191000"/>
            <a:ext cx="457200" cy="381000"/>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219200" y="916186"/>
            <a:ext cx="457200" cy="381000"/>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749296" y="29218"/>
            <a:ext cx="1060704" cy="369332"/>
          </a:xfrm>
          <a:prstGeom prst="rect">
            <a:avLst/>
          </a:prstGeom>
          <a:noFill/>
        </p:spPr>
        <p:txBody>
          <a:bodyPr wrap="square" rtlCol="0">
            <a:spAutoFit/>
          </a:bodyPr>
          <a:lstStyle/>
          <a:p>
            <a:r>
              <a:rPr lang="en-US" dirty="0" smtClean="0"/>
              <a:t>Piece B</a:t>
            </a:r>
            <a:endParaRPr lang="en-US" dirty="0"/>
          </a:p>
        </p:txBody>
      </p:sp>
    </p:spTree>
    <p:extLst>
      <p:ext uri="{BB962C8B-B14F-4D97-AF65-F5344CB8AC3E}">
        <p14:creationId xmlns:p14="http://schemas.microsoft.com/office/powerpoint/2010/main" val="3549322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72300" y="6467475"/>
            <a:ext cx="2133600" cy="365125"/>
          </a:xfrm>
        </p:spPr>
        <p:txBody>
          <a:bodyPr/>
          <a:lstStyle/>
          <a:p>
            <a:fld id="{C1325B28-784C-4188-AA4E-C647B78323EF}" type="slidenum">
              <a:rPr lang="en-US" smtClean="0"/>
              <a:t>12</a:t>
            </a:fld>
            <a:endParaRPr lang="en-US" dirty="0"/>
          </a:p>
        </p:txBody>
      </p:sp>
      <p:sp>
        <p:nvSpPr>
          <p:cNvPr id="2" name="TextBox 1"/>
          <p:cNvSpPr txBox="1"/>
          <p:nvPr/>
        </p:nvSpPr>
        <p:spPr>
          <a:xfrm>
            <a:off x="0" y="0"/>
            <a:ext cx="9144000" cy="4524315"/>
          </a:xfrm>
          <a:prstGeom prst="rect">
            <a:avLst/>
          </a:prstGeom>
          <a:noFill/>
        </p:spPr>
        <p:txBody>
          <a:bodyPr wrap="square" rtlCol="0">
            <a:spAutoFit/>
          </a:bodyPr>
          <a:lstStyle/>
          <a:p>
            <a:pPr algn="ctr"/>
            <a:r>
              <a:rPr lang="en-US" dirty="0" smtClean="0"/>
              <a:t>Check on the detected flaw.   Is it about the right size to be the critical flaw?</a:t>
            </a:r>
          </a:p>
          <a:p>
            <a:endParaRPr lang="en-US" dirty="0"/>
          </a:p>
          <a:p>
            <a:r>
              <a:rPr lang="en-US" dirty="0" smtClean="0"/>
              <a:t>Answer:   Use fracture mechanics.</a:t>
            </a:r>
          </a:p>
          <a:p>
            <a:endParaRPr lang="en-US" dirty="0"/>
          </a:p>
          <a:p>
            <a:r>
              <a:rPr lang="en-US" dirty="0" smtClean="0"/>
              <a:t>For a surface quarter circular flaw in a tension stress field:      K</a:t>
            </a:r>
            <a:r>
              <a:rPr lang="en-US" baseline="-25000" dirty="0" smtClean="0"/>
              <a:t>Ic</a:t>
            </a:r>
            <a:r>
              <a:rPr lang="en-US" dirty="0" smtClean="0"/>
              <a:t> = Y </a:t>
            </a:r>
            <a:r>
              <a:rPr lang="el-GR" dirty="0" smtClean="0">
                <a:latin typeface="Arial"/>
                <a:cs typeface="Arial"/>
              </a:rPr>
              <a:t>σ</a:t>
            </a:r>
            <a:r>
              <a:rPr lang="el-GR" dirty="0" smtClean="0">
                <a:latin typeface="Arial"/>
                <a:cs typeface="Arial"/>
                <a:sym typeface="Symbol"/>
              </a:rPr>
              <a:t></a:t>
            </a:r>
            <a:r>
              <a:rPr lang="en-US" dirty="0" smtClean="0">
                <a:latin typeface="Arial"/>
                <a:cs typeface="Arial"/>
                <a:sym typeface="Symbol"/>
              </a:rPr>
              <a:t>a    </a:t>
            </a:r>
          </a:p>
          <a:p>
            <a:endParaRPr lang="en-US" dirty="0">
              <a:latin typeface="Arial"/>
              <a:cs typeface="Arial"/>
              <a:sym typeface="Symbol"/>
            </a:endParaRPr>
          </a:p>
          <a:p>
            <a:r>
              <a:rPr lang="en-US" dirty="0" smtClean="0">
                <a:cs typeface="Arial"/>
                <a:sym typeface="Symbol"/>
              </a:rPr>
              <a:t>where    K</a:t>
            </a:r>
            <a:r>
              <a:rPr lang="en-US" baseline="-25000" dirty="0" smtClean="0">
                <a:cs typeface="Arial"/>
                <a:sym typeface="Symbol"/>
              </a:rPr>
              <a:t>Ic</a:t>
            </a:r>
            <a:r>
              <a:rPr lang="en-US" dirty="0" smtClean="0">
                <a:cs typeface="Arial"/>
                <a:sym typeface="Symbol"/>
              </a:rPr>
              <a:t>   is fracture toughness, which for BK-7 is about 0.85 to 1.0 MPam</a:t>
            </a:r>
          </a:p>
          <a:p>
            <a:r>
              <a:rPr lang="en-US" dirty="0" smtClean="0">
                <a:cs typeface="Arial"/>
                <a:sym typeface="Symbol"/>
              </a:rPr>
              <a:t>               </a:t>
            </a:r>
            <a:r>
              <a:rPr lang="el-GR" dirty="0" smtClean="0">
                <a:cs typeface="Arial"/>
                <a:sym typeface="Symbol"/>
              </a:rPr>
              <a:t>σ</a:t>
            </a:r>
            <a:r>
              <a:rPr lang="en-US" dirty="0" smtClean="0">
                <a:cs typeface="Arial"/>
                <a:sym typeface="Symbol"/>
              </a:rPr>
              <a:t>     is the tensile stress, = 10 MPa</a:t>
            </a:r>
          </a:p>
          <a:p>
            <a:r>
              <a:rPr lang="en-US" dirty="0">
                <a:cs typeface="Arial"/>
                <a:sym typeface="Symbol"/>
              </a:rPr>
              <a:t> </a:t>
            </a:r>
            <a:r>
              <a:rPr lang="en-US" dirty="0" smtClean="0">
                <a:cs typeface="Arial"/>
                <a:sym typeface="Symbol"/>
              </a:rPr>
              <a:t>              Y     is the flaw stress intensity shape factor, a dimensionless factor, which is about    1.5 </a:t>
            </a:r>
          </a:p>
          <a:p>
            <a:r>
              <a:rPr lang="en-US" dirty="0" smtClean="0">
                <a:cs typeface="Arial"/>
                <a:sym typeface="Symbol"/>
              </a:rPr>
              <a:t>               a     is the flaw depth, radius  = 213 x 10</a:t>
            </a:r>
            <a:r>
              <a:rPr lang="en-US" baseline="30000" dirty="0" smtClean="0">
                <a:cs typeface="Arial"/>
                <a:sym typeface="Symbol"/>
              </a:rPr>
              <a:t>-6   </a:t>
            </a:r>
            <a:r>
              <a:rPr lang="en-US" dirty="0" smtClean="0">
                <a:cs typeface="Arial"/>
                <a:sym typeface="Symbol"/>
              </a:rPr>
              <a:t>m</a:t>
            </a:r>
          </a:p>
          <a:p>
            <a:endParaRPr lang="en-US" dirty="0">
              <a:cs typeface="Arial"/>
              <a:sym typeface="Symbol"/>
            </a:endParaRPr>
          </a:p>
          <a:p>
            <a:r>
              <a:rPr lang="en-US" dirty="0" smtClean="0">
                <a:cs typeface="Arial"/>
                <a:sym typeface="Symbol"/>
              </a:rPr>
              <a:t>Substituting, we get:    </a:t>
            </a:r>
            <a:r>
              <a:rPr lang="el-GR" sz="1600" dirty="0" smtClean="0">
                <a:latin typeface="Arial" panose="020B0604020202020204" pitchFamily="34" charset="0"/>
                <a:cs typeface="Arial" panose="020B0604020202020204" pitchFamily="34" charset="0"/>
                <a:sym typeface="Symbol"/>
              </a:rPr>
              <a:t>σ</a:t>
            </a:r>
            <a:r>
              <a:rPr lang="en-US" sz="1600" dirty="0" smtClean="0">
                <a:latin typeface="Arial" panose="020B0604020202020204" pitchFamily="34" charset="0"/>
                <a:cs typeface="Arial" panose="020B0604020202020204" pitchFamily="34" charset="0"/>
                <a:sym typeface="Symbol"/>
              </a:rPr>
              <a:t>    =  39 to 46 MPa    or   5,600 to  6,600 </a:t>
            </a:r>
            <a:r>
              <a:rPr lang="en-US" dirty="0" smtClean="0">
                <a:cs typeface="Arial"/>
                <a:sym typeface="Symbol"/>
              </a:rPr>
              <a:t>psi   hoop tension stress</a:t>
            </a:r>
          </a:p>
          <a:p>
            <a:endParaRPr lang="en-US" dirty="0">
              <a:cs typeface="Arial"/>
              <a:sym typeface="Symbol"/>
            </a:endParaRPr>
          </a:p>
          <a:p>
            <a:r>
              <a:rPr lang="en-US" dirty="0" smtClean="0"/>
              <a:t>This is an exact match to what we got from the fracture mirror size analysis.</a:t>
            </a:r>
          </a:p>
          <a:p>
            <a:endParaRPr lang="en-US" dirty="0"/>
          </a:p>
          <a:p>
            <a:r>
              <a:rPr lang="en-US" dirty="0" smtClean="0"/>
              <a:t>This confirms that we have found the precise flaw that triggered fracture.</a:t>
            </a:r>
            <a:endParaRPr lang="en-US" dirty="0"/>
          </a:p>
        </p:txBody>
      </p:sp>
    </p:spTree>
    <p:extLst>
      <p:ext uri="{BB962C8B-B14F-4D97-AF65-F5344CB8AC3E}">
        <p14:creationId xmlns:p14="http://schemas.microsoft.com/office/powerpoint/2010/main" val="35167669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72301" y="6489827"/>
            <a:ext cx="2133600" cy="365125"/>
          </a:xfrm>
        </p:spPr>
        <p:txBody>
          <a:bodyPr/>
          <a:lstStyle/>
          <a:p>
            <a:fld id="{C1325B28-784C-4188-AA4E-C647B78323EF}" type="slidenum">
              <a:rPr lang="en-US" smtClean="0"/>
              <a:t>13</a:t>
            </a:fld>
            <a:endParaRPr lang="en-US"/>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30480" y="1327210"/>
            <a:ext cx="2540000" cy="1905000"/>
          </a:xfrm>
          <a:prstGeom prst="rect">
            <a:avLst/>
          </a:prstGeom>
        </p:spPr>
      </p:pic>
      <p:sp>
        <p:nvSpPr>
          <p:cNvPr id="3" name="TextBox 2"/>
          <p:cNvSpPr txBox="1"/>
          <p:nvPr/>
        </p:nvSpPr>
        <p:spPr>
          <a:xfrm>
            <a:off x="0" y="76200"/>
            <a:ext cx="8991600" cy="369332"/>
          </a:xfrm>
          <a:prstGeom prst="rect">
            <a:avLst/>
          </a:prstGeom>
          <a:noFill/>
        </p:spPr>
        <p:txBody>
          <a:bodyPr wrap="square" rtlCol="0">
            <a:spAutoFit/>
          </a:bodyPr>
          <a:lstStyle/>
          <a:p>
            <a:r>
              <a:rPr lang="en-US" dirty="0" smtClean="0"/>
              <a:t>Let us check the matching piece A, to make sure the flaw is correct.</a:t>
            </a:r>
            <a:endParaRPr lang="en-US" dirty="0"/>
          </a:p>
        </p:txBody>
      </p:sp>
      <p:sp>
        <p:nvSpPr>
          <p:cNvPr id="5" name="TextBox 4"/>
          <p:cNvSpPr txBox="1"/>
          <p:nvPr/>
        </p:nvSpPr>
        <p:spPr>
          <a:xfrm>
            <a:off x="770128" y="445532"/>
            <a:ext cx="1060704" cy="400110"/>
          </a:xfrm>
          <a:prstGeom prst="rect">
            <a:avLst/>
          </a:prstGeom>
          <a:noFill/>
        </p:spPr>
        <p:txBody>
          <a:bodyPr wrap="square" rtlCol="0">
            <a:spAutoFit/>
          </a:bodyPr>
          <a:lstStyle/>
          <a:p>
            <a:r>
              <a:rPr lang="en-US" sz="2000" dirty="0" smtClean="0"/>
              <a:t>Piece A</a:t>
            </a:r>
            <a:endParaRPr lang="en-US" sz="2000" dirty="0"/>
          </a:p>
        </p:txBody>
      </p:sp>
      <p:grpSp>
        <p:nvGrpSpPr>
          <p:cNvPr id="9" name="Group 8"/>
          <p:cNvGrpSpPr/>
          <p:nvPr/>
        </p:nvGrpSpPr>
        <p:grpSpPr>
          <a:xfrm>
            <a:off x="2895600" y="469916"/>
            <a:ext cx="5143500" cy="6240466"/>
            <a:chOff x="2895600" y="469916"/>
            <a:chExt cx="5143500" cy="6240466"/>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2363881" y="1001635"/>
              <a:ext cx="6206938" cy="5143500"/>
            </a:xfrm>
            <a:prstGeom prst="rect">
              <a:avLst/>
            </a:prstGeom>
          </p:spPr>
        </p:pic>
        <p:sp>
          <p:nvSpPr>
            <p:cNvPr id="7" name="TextBox 6"/>
            <p:cNvSpPr txBox="1"/>
            <p:nvPr/>
          </p:nvSpPr>
          <p:spPr>
            <a:xfrm>
              <a:off x="5105400" y="6433383"/>
              <a:ext cx="1592072" cy="276999"/>
            </a:xfrm>
            <a:prstGeom prst="rect">
              <a:avLst/>
            </a:prstGeom>
            <a:noFill/>
          </p:spPr>
          <p:txBody>
            <a:bodyPr wrap="square" rtlCol="0">
              <a:spAutoFit/>
            </a:bodyPr>
            <a:lstStyle/>
            <a:p>
              <a:r>
                <a:rPr lang="en-US" sz="1200" dirty="0" smtClean="0">
                  <a:solidFill>
                    <a:schemeClr val="bg1"/>
                  </a:solidFill>
                </a:rPr>
                <a:t>Polished base surface</a:t>
              </a:r>
              <a:endParaRPr lang="en-US" sz="1200" dirty="0">
                <a:solidFill>
                  <a:schemeClr val="bg1"/>
                </a:solidFill>
              </a:endParaRPr>
            </a:p>
          </p:txBody>
        </p:sp>
        <p:sp>
          <p:nvSpPr>
            <p:cNvPr id="8" name="TextBox 7"/>
            <p:cNvSpPr txBox="1"/>
            <p:nvPr/>
          </p:nvSpPr>
          <p:spPr>
            <a:xfrm>
              <a:off x="2895600" y="2604099"/>
              <a:ext cx="796036" cy="646331"/>
            </a:xfrm>
            <a:prstGeom prst="rect">
              <a:avLst/>
            </a:prstGeom>
            <a:noFill/>
          </p:spPr>
          <p:txBody>
            <a:bodyPr wrap="square" rtlCol="0">
              <a:spAutoFit/>
            </a:bodyPr>
            <a:lstStyle/>
            <a:p>
              <a:r>
                <a:rPr lang="en-US" sz="1200" dirty="0" smtClean="0">
                  <a:solidFill>
                    <a:schemeClr val="bg1"/>
                  </a:solidFill>
                </a:rPr>
                <a:t>Ground side surface</a:t>
              </a:r>
              <a:endParaRPr lang="en-US" sz="1200" dirty="0">
                <a:solidFill>
                  <a:schemeClr val="bg1"/>
                </a:solidFill>
              </a:endParaRPr>
            </a:p>
          </p:txBody>
        </p:sp>
      </p:grpSp>
    </p:spTree>
    <p:extLst>
      <p:ext uri="{BB962C8B-B14F-4D97-AF65-F5344CB8AC3E}">
        <p14:creationId xmlns:p14="http://schemas.microsoft.com/office/powerpoint/2010/main" val="3549322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14</a:t>
            </a:fld>
            <a:endParaRPr lang="en-US"/>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2116835" y="854964"/>
            <a:ext cx="6839711" cy="5129783"/>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92100" y="1689100"/>
            <a:ext cx="2540000" cy="1905000"/>
          </a:xfrm>
          <a:prstGeom prst="rect">
            <a:avLst/>
          </a:prstGeom>
        </p:spPr>
      </p:pic>
      <p:sp>
        <p:nvSpPr>
          <p:cNvPr id="6" name="TextBox 5"/>
          <p:cNvSpPr txBox="1"/>
          <p:nvPr/>
        </p:nvSpPr>
        <p:spPr>
          <a:xfrm>
            <a:off x="770128" y="445532"/>
            <a:ext cx="1060704" cy="400110"/>
          </a:xfrm>
          <a:prstGeom prst="rect">
            <a:avLst/>
          </a:prstGeom>
          <a:noFill/>
        </p:spPr>
        <p:txBody>
          <a:bodyPr wrap="square" rtlCol="0">
            <a:spAutoFit/>
          </a:bodyPr>
          <a:lstStyle/>
          <a:p>
            <a:r>
              <a:rPr lang="en-US" sz="2000" dirty="0" smtClean="0"/>
              <a:t>Piece A</a:t>
            </a:r>
            <a:endParaRPr lang="en-US" sz="2000" dirty="0"/>
          </a:p>
        </p:txBody>
      </p:sp>
      <p:sp>
        <p:nvSpPr>
          <p:cNvPr id="7" name="TextBox 6"/>
          <p:cNvSpPr txBox="1"/>
          <p:nvPr/>
        </p:nvSpPr>
        <p:spPr>
          <a:xfrm>
            <a:off x="253491" y="4191000"/>
            <a:ext cx="2658872" cy="1169551"/>
          </a:xfrm>
          <a:prstGeom prst="rect">
            <a:avLst/>
          </a:prstGeom>
          <a:noFill/>
        </p:spPr>
        <p:txBody>
          <a:bodyPr wrap="square" rtlCol="0">
            <a:spAutoFit/>
          </a:bodyPr>
          <a:lstStyle/>
          <a:p>
            <a:r>
              <a:rPr lang="en-US" sz="1400" dirty="0" smtClean="0"/>
              <a:t>The exact same flaw is on piece A at the same location.</a:t>
            </a:r>
          </a:p>
          <a:p>
            <a:endParaRPr lang="en-US" sz="1400" dirty="0"/>
          </a:p>
          <a:p>
            <a:r>
              <a:rPr lang="en-US" sz="1400" dirty="0" smtClean="0"/>
              <a:t>On the next slide, the piece is tilted to get a better view.</a:t>
            </a:r>
            <a:endParaRPr lang="en-US" sz="1400" dirty="0"/>
          </a:p>
        </p:txBody>
      </p:sp>
    </p:spTree>
    <p:extLst>
      <p:ext uri="{BB962C8B-B14F-4D97-AF65-F5344CB8AC3E}">
        <p14:creationId xmlns:p14="http://schemas.microsoft.com/office/powerpoint/2010/main" val="3549322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15</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338328" y="1066800"/>
            <a:ext cx="4876800" cy="3657600"/>
          </a:xfrm>
          <a:prstGeom prst="rect">
            <a:avLst/>
          </a:prstGeom>
        </p:spPr>
      </p:pic>
      <p:sp>
        <p:nvSpPr>
          <p:cNvPr id="5" name="TextBox 4"/>
          <p:cNvSpPr txBox="1"/>
          <p:nvPr/>
        </p:nvSpPr>
        <p:spPr>
          <a:xfrm>
            <a:off x="0" y="0"/>
            <a:ext cx="9144000" cy="369332"/>
          </a:xfrm>
          <a:prstGeom prst="rect">
            <a:avLst/>
          </a:prstGeom>
          <a:noFill/>
        </p:spPr>
        <p:txBody>
          <a:bodyPr wrap="square" rtlCol="0">
            <a:spAutoFit/>
          </a:bodyPr>
          <a:lstStyle/>
          <a:p>
            <a:r>
              <a:rPr lang="en-US" dirty="0" smtClean="0"/>
              <a:t>Piece A tilted     </a:t>
            </a:r>
            <a:r>
              <a:rPr lang="en-US" sz="1400" dirty="0" smtClean="0"/>
              <a:t>Special digital focus stacking techniques  with as many as 30 images were used to acquire there images</a:t>
            </a:r>
            <a:endParaRPr lang="en-US" sz="1400" dirty="0"/>
          </a:p>
        </p:txBody>
      </p:sp>
      <p:sp>
        <p:nvSpPr>
          <p:cNvPr id="6" name="TextBox 5"/>
          <p:cNvSpPr txBox="1"/>
          <p:nvPr/>
        </p:nvSpPr>
        <p:spPr>
          <a:xfrm>
            <a:off x="457200" y="5334000"/>
            <a:ext cx="3657600" cy="307777"/>
          </a:xfrm>
          <a:prstGeom prst="rect">
            <a:avLst/>
          </a:prstGeom>
          <a:noFill/>
        </p:spPr>
        <p:txBody>
          <a:bodyPr wrap="square" rtlCol="0">
            <a:spAutoFit/>
          </a:bodyPr>
          <a:lstStyle/>
          <a:p>
            <a:r>
              <a:rPr lang="en-US" sz="1400" dirty="0" smtClean="0"/>
              <a:t>Nominal  10x to the eyes in the microscope</a:t>
            </a:r>
            <a:endParaRPr lang="en-US" sz="1400" dirty="0"/>
          </a:p>
        </p:txBody>
      </p:sp>
      <p:sp>
        <p:nvSpPr>
          <p:cNvPr id="7" name="TextBox 6"/>
          <p:cNvSpPr txBox="1"/>
          <p:nvPr/>
        </p:nvSpPr>
        <p:spPr>
          <a:xfrm>
            <a:off x="4800600" y="5334000"/>
            <a:ext cx="3657600" cy="307777"/>
          </a:xfrm>
          <a:prstGeom prst="rect">
            <a:avLst/>
          </a:prstGeom>
          <a:noFill/>
        </p:spPr>
        <p:txBody>
          <a:bodyPr wrap="square" rtlCol="0">
            <a:spAutoFit/>
          </a:bodyPr>
          <a:lstStyle/>
          <a:p>
            <a:r>
              <a:rPr lang="en-US" sz="1400" dirty="0" smtClean="0"/>
              <a:t>Nominal  32x to the eyes in the microscope</a:t>
            </a:r>
            <a:endParaRPr lang="en-US" sz="1400" dirty="0"/>
          </a:p>
        </p:txBody>
      </p:sp>
      <p:sp>
        <p:nvSpPr>
          <p:cNvPr id="8" name="TextBox 7"/>
          <p:cNvSpPr txBox="1"/>
          <p:nvPr/>
        </p:nvSpPr>
        <p:spPr>
          <a:xfrm>
            <a:off x="2247900" y="5867400"/>
            <a:ext cx="6286500" cy="923330"/>
          </a:xfrm>
          <a:prstGeom prst="rect">
            <a:avLst/>
          </a:prstGeom>
          <a:noFill/>
        </p:spPr>
        <p:txBody>
          <a:bodyPr wrap="square" rtlCol="0">
            <a:spAutoFit/>
          </a:bodyPr>
          <a:lstStyle/>
          <a:p>
            <a:r>
              <a:rPr lang="en-US" dirty="0" smtClean="0"/>
              <a:t>Notice the ground outer beveled edge to the dome.   The flaw is exactly at the edge of the bevel.  Notice a slight directionality of the </a:t>
            </a:r>
            <a:r>
              <a:rPr lang="en-US" dirty="0" smtClean="0">
                <a:solidFill>
                  <a:srgbClr val="FF0000"/>
                </a:solidFill>
              </a:rPr>
              <a:t>grinding marks </a:t>
            </a:r>
            <a:r>
              <a:rPr lang="en-US" dirty="0" smtClean="0"/>
              <a:t>on the bevel surface.</a:t>
            </a:r>
            <a:endParaRPr lang="en-US" dirty="0"/>
          </a:p>
        </p:txBody>
      </p:sp>
      <p:sp>
        <p:nvSpPr>
          <p:cNvPr id="9" name="Freeform 8"/>
          <p:cNvSpPr/>
          <p:nvPr/>
        </p:nvSpPr>
        <p:spPr>
          <a:xfrm>
            <a:off x="1743456" y="3535680"/>
            <a:ext cx="2552036" cy="3035808"/>
          </a:xfrm>
          <a:custGeom>
            <a:avLst/>
            <a:gdLst>
              <a:gd name="connsiteX0" fmla="*/ 2194560 w 2552036"/>
              <a:gd name="connsiteY0" fmla="*/ 3035808 h 3035808"/>
              <a:gd name="connsiteX1" fmla="*/ 2487168 w 2552036"/>
              <a:gd name="connsiteY1" fmla="*/ 1926336 h 3035808"/>
              <a:gd name="connsiteX2" fmla="*/ 1097280 w 2552036"/>
              <a:gd name="connsiteY2" fmla="*/ 1365504 h 3035808"/>
              <a:gd name="connsiteX3" fmla="*/ 0 w 2552036"/>
              <a:gd name="connsiteY3" fmla="*/ 0 h 3035808"/>
            </a:gdLst>
            <a:ahLst/>
            <a:cxnLst>
              <a:cxn ang="0">
                <a:pos x="connsiteX0" y="connsiteY0"/>
              </a:cxn>
              <a:cxn ang="0">
                <a:pos x="connsiteX1" y="connsiteY1"/>
              </a:cxn>
              <a:cxn ang="0">
                <a:pos x="connsiteX2" y="connsiteY2"/>
              </a:cxn>
              <a:cxn ang="0">
                <a:pos x="connsiteX3" y="connsiteY3"/>
              </a:cxn>
            </a:cxnLst>
            <a:rect l="l" t="t" r="r" b="b"/>
            <a:pathLst>
              <a:path w="2552036" h="3035808">
                <a:moveTo>
                  <a:pt x="2194560" y="3035808"/>
                </a:moveTo>
                <a:cubicBezTo>
                  <a:pt x="2432304" y="2620264"/>
                  <a:pt x="2670048" y="2204720"/>
                  <a:pt x="2487168" y="1926336"/>
                </a:cubicBezTo>
                <a:cubicBezTo>
                  <a:pt x="2304288" y="1647952"/>
                  <a:pt x="1511808" y="1686560"/>
                  <a:pt x="1097280" y="1365504"/>
                </a:cubicBezTo>
                <a:cubicBezTo>
                  <a:pt x="682752" y="1044448"/>
                  <a:pt x="341376" y="522224"/>
                  <a:pt x="0" y="0"/>
                </a:cubicBezTo>
              </a:path>
            </a:pathLst>
          </a:custGeom>
          <a:noFill/>
          <a:ln w="22225">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3986784" y="4535424"/>
            <a:ext cx="1366500" cy="2036064"/>
          </a:xfrm>
          <a:custGeom>
            <a:avLst/>
            <a:gdLst>
              <a:gd name="connsiteX0" fmla="*/ 0 w 1366500"/>
              <a:gd name="connsiteY0" fmla="*/ 2036064 h 2036064"/>
              <a:gd name="connsiteX1" fmla="*/ 1280160 w 1366500"/>
              <a:gd name="connsiteY1" fmla="*/ 658368 h 2036064"/>
              <a:gd name="connsiteX2" fmla="*/ 1146048 w 1366500"/>
              <a:gd name="connsiteY2" fmla="*/ 0 h 2036064"/>
            </a:gdLst>
            <a:ahLst/>
            <a:cxnLst>
              <a:cxn ang="0">
                <a:pos x="connsiteX0" y="connsiteY0"/>
              </a:cxn>
              <a:cxn ang="0">
                <a:pos x="connsiteX1" y="connsiteY1"/>
              </a:cxn>
              <a:cxn ang="0">
                <a:pos x="connsiteX2" y="connsiteY2"/>
              </a:cxn>
            </a:cxnLst>
            <a:rect l="l" t="t" r="r" b="b"/>
            <a:pathLst>
              <a:path w="1366500" h="2036064">
                <a:moveTo>
                  <a:pt x="0" y="2036064"/>
                </a:moveTo>
                <a:cubicBezTo>
                  <a:pt x="544576" y="1516888"/>
                  <a:pt x="1089152" y="997712"/>
                  <a:pt x="1280160" y="658368"/>
                </a:cubicBezTo>
                <a:cubicBezTo>
                  <a:pt x="1471168" y="319024"/>
                  <a:pt x="1308608" y="159512"/>
                  <a:pt x="1146048" y="0"/>
                </a:cubicBezTo>
              </a:path>
            </a:pathLst>
          </a:custGeom>
          <a:noFill/>
          <a:ln w="22225">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4800600" y="420624"/>
            <a:ext cx="3657600" cy="4876800"/>
            <a:chOff x="4800600" y="420624"/>
            <a:chExt cx="3657600" cy="487680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191000" y="1030224"/>
              <a:ext cx="4876800" cy="3657600"/>
            </a:xfrm>
            <a:prstGeom prst="rect">
              <a:avLst/>
            </a:prstGeom>
          </p:spPr>
        </p:pic>
        <p:sp>
          <p:nvSpPr>
            <p:cNvPr id="11" name="TextBox 10"/>
            <p:cNvSpPr txBox="1"/>
            <p:nvPr/>
          </p:nvSpPr>
          <p:spPr>
            <a:xfrm>
              <a:off x="7310628" y="3425134"/>
              <a:ext cx="838200" cy="461665"/>
            </a:xfrm>
            <a:prstGeom prst="rect">
              <a:avLst/>
            </a:prstGeom>
            <a:noFill/>
          </p:spPr>
          <p:txBody>
            <a:bodyPr wrap="square" rtlCol="0">
              <a:spAutoFit/>
            </a:bodyPr>
            <a:lstStyle/>
            <a:p>
              <a:r>
                <a:rPr lang="en-US" sz="1200" dirty="0" smtClean="0">
                  <a:solidFill>
                    <a:srgbClr val="FFFF00"/>
                  </a:solidFill>
                </a:rPr>
                <a:t>Origin flaw</a:t>
              </a:r>
              <a:endParaRPr lang="en-US" sz="1200" dirty="0">
                <a:solidFill>
                  <a:srgbClr val="FFFF00"/>
                </a:solidFill>
              </a:endParaRPr>
            </a:p>
          </p:txBody>
        </p:sp>
        <p:cxnSp>
          <p:nvCxnSpPr>
            <p:cNvPr id="13" name="Straight Arrow Connector 12"/>
            <p:cNvCxnSpPr/>
            <p:nvPr/>
          </p:nvCxnSpPr>
          <p:spPr>
            <a:xfrm flipH="1">
              <a:off x="6815328" y="3655967"/>
              <a:ext cx="495300" cy="230833"/>
            </a:xfrm>
            <a:prstGeom prst="straightConnector1">
              <a:avLst/>
            </a:prstGeom>
            <a:ln w="1905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5155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98208" y="6492875"/>
            <a:ext cx="2133600" cy="365125"/>
          </a:xfrm>
        </p:spPr>
        <p:txBody>
          <a:bodyPr/>
          <a:lstStyle/>
          <a:p>
            <a:fld id="{C1325B28-784C-4188-AA4E-C647B78323EF}" type="slidenum">
              <a:rPr lang="en-US" smtClean="0"/>
              <a:t>16</a:t>
            </a:fld>
            <a:endParaRPr lang="en-US" dirty="0"/>
          </a:p>
        </p:txBody>
      </p:sp>
      <p:sp>
        <p:nvSpPr>
          <p:cNvPr id="5" name="TextBox 4"/>
          <p:cNvSpPr txBox="1"/>
          <p:nvPr/>
        </p:nvSpPr>
        <p:spPr>
          <a:xfrm>
            <a:off x="1143000" y="359664"/>
            <a:ext cx="1060704" cy="400110"/>
          </a:xfrm>
          <a:prstGeom prst="rect">
            <a:avLst/>
          </a:prstGeom>
          <a:noFill/>
        </p:spPr>
        <p:txBody>
          <a:bodyPr wrap="square" rtlCol="0">
            <a:spAutoFit/>
          </a:bodyPr>
          <a:lstStyle/>
          <a:p>
            <a:r>
              <a:rPr lang="en-US" sz="2000" dirty="0" smtClean="0"/>
              <a:t>Piece A</a:t>
            </a:r>
            <a:endParaRPr lang="en-US" sz="2000" dirty="0"/>
          </a:p>
        </p:txBody>
      </p:sp>
      <p:sp>
        <p:nvSpPr>
          <p:cNvPr id="3" name="TextBox 2"/>
          <p:cNvSpPr txBox="1"/>
          <p:nvPr/>
        </p:nvSpPr>
        <p:spPr>
          <a:xfrm>
            <a:off x="0" y="1722120"/>
            <a:ext cx="2743200" cy="3970318"/>
          </a:xfrm>
          <a:prstGeom prst="rect">
            <a:avLst/>
          </a:prstGeom>
          <a:noFill/>
        </p:spPr>
        <p:txBody>
          <a:bodyPr wrap="square" rtlCol="0">
            <a:spAutoFit/>
          </a:bodyPr>
          <a:lstStyle/>
          <a:p>
            <a:pPr algn="ctr"/>
            <a:r>
              <a:rPr lang="en-US" dirty="0" smtClean="0"/>
              <a:t>This is the closest image of the flaw.</a:t>
            </a:r>
          </a:p>
          <a:p>
            <a:pPr algn="ctr"/>
            <a:r>
              <a:rPr lang="en-US" dirty="0" smtClean="0"/>
              <a:t>It is a crack associated with grinding in the bevel.</a:t>
            </a:r>
          </a:p>
          <a:p>
            <a:pPr algn="ctr"/>
            <a:endParaRPr lang="en-US" dirty="0"/>
          </a:p>
          <a:p>
            <a:pPr algn="ctr"/>
            <a:r>
              <a:rPr lang="en-US" dirty="0" smtClean="0"/>
              <a:t>Notice the different in the polished bottom surface, the side wall ground surface, and the bevel itself.</a:t>
            </a:r>
          </a:p>
          <a:p>
            <a:pPr algn="ctr"/>
            <a:endParaRPr lang="en-US" dirty="0"/>
          </a:p>
          <a:p>
            <a:pPr algn="ctr"/>
            <a:r>
              <a:rPr lang="en-US" dirty="0" smtClean="0"/>
              <a:t>The next slide shows a direct view looking onto the bevel surface.</a:t>
            </a:r>
            <a:endParaRPr lang="en-US" dirty="0"/>
          </a:p>
        </p:txBody>
      </p:sp>
      <p:grpSp>
        <p:nvGrpSpPr>
          <p:cNvPr id="12" name="Group 11"/>
          <p:cNvGrpSpPr/>
          <p:nvPr/>
        </p:nvGrpSpPr>
        <p:grpSpPr>
          <a:xfrm>
            <a:off x="2877312" y="179832"/>
            <a:ext cx="5010912" cy="6681216"/>
            <a:chOff x="2877312" y="179832"/>
            <a:chExt cx="5010912" cy="6681216"/>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2042160" y="1014984"/>
              <a:ext cx="6681216" cy="5010912"/>
            </a:xfrm>
            <a:prstGeom prst="rect">
              <a:avLst/>
            </a:prstGeom>
          </p:spPr>
        </p:pic>
        <p:sp>
          <p:nvSpPr>
            <p:cNvPr id="6" name="TextBox 5"/>
            <p:cNvSpPr txBox="1"/>
            <p:nvPr/>
          </p:nvSpPr>
          <p:spPr>
            <a:xfrm>
              <a:off x="6057900" y="2121931"/>
              <a:ext cx="838200" cy="461665"/>
            </a:xfrm>
            <a:prstGeom prst="rect">
              <a:avLst/>
            </a:prstGeom>
            <a:noFill/>
          </p:spPr>
          <p:txBody>
            <a:bodyPr wrap="square" rtlCol="0">
              <a:spAutoFit/>
            </a:bodyPr>
            <a:lstStyle/>
            <a:p>
              <a:r>
                <a:rPr lang="en-US" sz="1200" dirty="0" smtClean="0">
                  <a:solidFill>
                    <a:srgbClr val="FFFF00"/>
                  </a:solidFill>
                </a:rPr>
                <a:t>Origin flaw</a:t>
              </a:r>
              <a:endParaRPr lang="en-US" sz="1200" dirty="0">
                <a:solidFill>
                  <a:srgbClr val="FFFF00"/>
                </a:solidFill>
              </a:endParaRPr>
            </a:p>
          </p:txBody>
        </p:sp>
        <p:cxnSp>
          <p:nvCxnSpPr>
            <p:cNvPr id="7" name="Straight Arrow Connector 6"/>
            <p:cNvCxnSpPr/>
            <p:nvPr/>
          </p:nvCxnSpPr>
          <p:spPr>
            <a:xfrm flipH="1">
              <a:off x="5562600" y="2352764"/>
              <a:ext cx="495300" cy="230833"/>
            </a:xfrm>
            <a:prstGeom prst="straightConnector1">
              <a:avLst/>
            </a:prstGeom>
            <a:ln w="19050">
              <a:solidFill>
                <a:srgbClr val="FFFF00"/>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4648200" y="3520440"/>
              <a:ext cx="304800" cy="518160"/>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3810000" y="4032504"/>
              <a:ext cx="304800" cy="518160"/>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322064" y="3761232"/>
              <a:ext cx="304800" cy="518160"/>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49322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46392" y="6480050"/>
            <a:ext cx="2133600" cy="365125"/>
          </a:xfrm>
        </p:spPr>
        <p:txBody>
          <a:bodyPr/>
          <a:lstStyle/>
          <a:p>
            <a:fld id="{C1325B28-784C-4188-AA4E-C647B78323EF}" type="slidenum">
              <a:rPr lang="en-US" smtClean="0"/>
              <a:t>17</a:t>
            </a:fld>
            <a:endParaRPr lang="en-US" dirty="0"/>
          </a:p>
        </p:txBody>
      </p:sp>
      <p:pic>
        <p:nvPicPr>
          <p:cNvPr id="6" name="Picture 5"/>
          <p:cNvPicPr>
            <a:picLocks noChangeAspect="1"/>
          </p:cNvPicPr>
          <p:nvPr/>
        </p:nvPicPr>
        <p:blipFill>
          <a:blip r:embed="rId2" cstate="screen">
            <a:grayscl/>
            <a:extLst>
              <a:ext uri="{BEBA8EAE-BF5A-486C-A8C5-ECC9F3942E4B}">
                <a14:imgProps xmlns:a14="http://schemas.microsoft.com/office/drawing/2010/main">
                  <a14:imgLayer r:embed="rId3">
                    <a14:imgEffect>
                      <a14:brightnessContrast bright="48000"/>
                    </a14:imgEffect>
                  </a14:imgLayer>
                </a14:imgProps>
              </a:ext>
              <a:ext uri="{28A0092B-C50C-407E-A947-70E740481C1C}">
                <a14:useLocalDpi xmlns:a14="http://schemas.microsoft.com/office/drawing/2010/main"/>
              </a:ext>
            </a:extLst>
          </a:blip>
          <a:stretch>
            <a:fillRect/>
          </a:stretch>
        </p:blipFill>
        <p:spPr>
          <a:xfrm>
            <a:off x="106680" y="2667000"/>
            <a:ext cx="4389120" cy="329184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48200" y="2667000"/>
            <a:ext cx="4389120" cy="3291840"/>
          </a:xfrm>
          <a:prstGeom prst="rect">
            <a:avLst/>
          </a:prstGeom>
        </p:spPr>
      </p:pic>
      <p:pic>
        <p:nvPicPr>
          <p:cNvPr id="9" name="Picture 8"/>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12000"/>
                    </a14:imgEffect>
                  </a14:imgLayer>
                </a14:imgProps>
              </a:ext>
              <a:ext uri="{28A0092B-C50C-407E-A947-70E740481C1C}">
                <a14:useLocalDpi xmlns:a14="http://schemas.microsoft.com/office/drawing/2010/main"/>
              </a:ext>
            </a:extLst>
          </a:blip>
          <a:stretch>
            <a:fillRect/>
          </a:stretch>
        </p:blipFill>
        <p:spPr>
          <a:xfrm>
            <a:off x="1861161" y="460234"/>
            <a:ext cx="1459277" cy="1364749"/>
          </a:xfrm>
          <a:prstGeom prst="rect">
            <a:avLst/>
          </a:prstGeom>
        </p:spPr>
      </p:pic>
      <p:grpSp>
        <p:nvGrpSpPr>
          <p:cNvPr id="33" name="Group 32"/>
          <p:cNvGrpSpPr/>
          <p:nvPr/>
        </p:nvGrpSpPr>
        <p:grpSpPr>
          <a:xfrm>
            <a:off x="4358679" y="11222"/>
            <a:ext cx="2913849" cy="2577992"/>
            <a:chOff x="4358679" y="11222"/>
            <a:chExt cx="2913849" cy="2577992"/>
          </a:xfrm>
        </p:grpSpPr>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93792" y="11222"/>
              <a:ext cx="2078736" cy="2577992"/>
            </a:xfrm>
            <a:prstGeom prst="rect">
              <a:avLst/>
            </a:prstGeom>
          </p:spPr>
        </p:pic>
        <p:sp>
          <p:nvSpPr>
            <p:cNvPr id="14" name="TextBox 13"/>
            <p:cNvSpPr txBox="1"/>
            <p:nvPr/>
          </p:nvSpPr>
          <p:spPr>
            <a:xfrm>
              <a:off x="4358679" y="375167"/>
              <a:ext cx="871689" cy="600164"/>
            </a:xfrm>
            <a:prstGeom prst="rect">
              <a:avLst/>
            </a:prstGeom>
            <a:noFill/>
          </p:spPr>
          <p:txBody>
            <a:bodyPr wrap="square" rtlCol="0">
              <a:spAutoFit/>
            </a:bodyPr>
            <a:lstStyle/>
            <a:p>
              <a:pPr algn="ctr"/>
              <a:r>
                <a:rPr lang="en-US" sz="1100" dirty="0" smtClean="0"/>
                <a:t>Outer ground</a:t>
              </a:r>
            </a:p>
            <a:p>
              <a:pPr algn="ctr"/>
              <a:r>
                <a:rPr lang="en-US" sz="1100" dirty="0" smtClean="0"/>
                <a:t>surface</a:t>
              </a:r>
              <a:endParaRPr lang="en-US" sz="1100" dirty="0"/>
            </a:p>
          </p:txBody>
        </p:sp>
        <p:sp>
          <p:nvSpPr>
            <p:cNvPr id="15" name="TextBox 14"/>
            <p:cNvSpPr txBox="1"/>
            <p:nvPr/>
          </p:nvSpPr>
          <p:spPr>
            <a:xfrm>
              <a:off x="6150883" y="846867"/>
              <a:ext cx="871689" cy="600164"/>
            </a:xfrm>
            <a:prstGeom prst="rect">
              <a:avLst/>
            </a:prstGeom>
            <a:noFill/>
          </p:spPr>
          <p:txBody>
            <a:bodyPr wrap="square" rtlCol="0">
              <a:spAutoFit/>
            </a:bodyPr>
            <a:lstStyle/>
            <a:p>
              <a:pPr algn="ctr"/>
              <a:r>
                <a:rPr lang="en-US" sz="1100" dirty="0" smtClean="0">
                  <a:solidFill>
                    <a:schemeClr val="bg1"/>
                  </a:solidFill>
                </a:rPr>
                <a:t>Inner</a:t>
              </a:r>
            </a:p>
            <a:p>
              <a:pPr algn="ctr"/>
              <a:r>
                <a:rPr lang="en-US" sz="1100" dirty="0" smtClean="0">
                  <a:solidFill>
                    <a:schemeClr val="bg1"/>
                  </a:solidFill>
                </a:rPr>
                <a:t>polished</a:t>
              </a:r>
            </a:p>
            <a:p>
              <a:pPr algn="ctr"/>
              <a:r>
                <a:rPr lang="en-US" sz="1100" dirty="0" smtClean="0">
                  <a:solidFill>
                    <a:schemeClr val="bg1"/>
                  </a:solidFill>
                </a:rPr>
                <a:t>surface</a:t>
              </a:r>
              <a:endParaRPr lang="en-US" sz="1100" dirty="0">
                <a:solidFill>
                  <a:schemeClr val="bg1"/>
                </a:solidFill>
              </a:endParaRPr>
            </a:p>
          </p:txBody>
        </p:sp>
      </p:grpSp>
      <p:sp>
        <p:nvSpPr>
          <p:cNvPr id="16" name="TextBox 15"/>
          <p:cNvSpPr txBox="1"/>
          <p:nvPr/>
        </p:nvSpPr>
        <p:spPr>
          <a:xfrm>
            <a:off x="5193792" y="1400864"/>
            <a:ext cx="871689" cy="261610"/>
          </a:xfrm>
          <a:prstGeom prst="rect">
            <a:avLst/>
          </a:prstGeom>
          <a:noFill/>
        </p:spPr>
        <p:txBody>
          <a:bodyPr wrap="square" rtlCol="0">
            <a:spAutoFit/>
          </a:bodyPr>
          <a:lstStyle/>
          <a:p>
            <a:pPr algn="ctr"/>
            <a:r>
              <a:rPr lang="en-US" sz="1100" dirty="0" smtClean="0">
                <a:solidFill>
                  <a:schemeClr val="bg1"/>
                </a:solidFill>
              </a:rPr>
              <a:t>base</a:t>
            </a:r>
            <a:endParaRPr lang="en-US" sz="1100" dirty="0">
              <a:solidFill>
                <a:schemeClr val="bg1"/>
              </a:solidFill>
            </a:endParaRPr>
          </a:p>
        </p:txBody>
      </p:sp>
      <p:sp>
        <p:nvSpPr>
          <p:cNvPr id="18" name="TextBox 17"/>
          <p:cNvSpPr txBox="1"/>
          <p:nvPr/>
        </p:nvSpPr>
        <p:spPr>
          <a:xfrm>
            <a:off x="304800" y="5835"/>
            <a:ext cx="3773443" cy="369332"/>
          </a:xfrm>
          <a:prstGeom prst="rect">
            <a:avLst/>
          </a:prstGeom>
          <a:noFill/>
        </p:spPr>
        <p:txBody>
          <a:bodyPr wrap="square" rtlCol="0">
            <a:spAutoFit/>
          </a:bodyPr>
          <a:lstStyle/>
          <a:p>
            <a:r>
              <a:rPr lang="en-US" dirty="0" smtClean="0"/>
              <a:t>Views of the bevels and the surfaces</a:t>
            </a:r>
            <a:endParaRPr lang="en-US" dirty="0"/>
          </a:p>
        </p:txBody>
      </p:sp>
      <p:sp>
        <p:nvSpPr>
          <p:cNvPr id="19" name="Freeform 18"/>
          <p:cNvSpPr/>
          <p:nvPr/>
        </p:nvSpPr>
        <p:spPr>
          <a:xfrm>
            <a:off x="3048000" y="1300218"/>
            <a:ext cx="2209800" cy="1288996"/>
          </a:xfrm>
          <a:custGeom>
            <a:avLst/>
            <a:gdLst>
              <a:gd name="connsiteX0" fmla="*/ 0 w 2548128"/>
              <a:gd name="connsiteY0" fmla="*/ 1633728 h 1633728"/>
              <a:gd name="connsiteX1" fmla="*/ 609600 w 2548128"/>
              <a:gd name="connsiteY1" fmla="*/ 1219200 h 1633728"/>
              <a:gd name="connsiteX2" fmla="*/ 2060448 w 2548128"/>
              <a:gd name="connsiteY2" fmla="*/ 512064 h 1633728"/>
              <a:gd name="connsiteX3" fmla="*/ 2548128 w 2548128"/>
              <a:gd name="connsiteY3" fmla="*/ 0 h 1633728"/>
            </a:gdLst>
            <a:ahLst/>
            <a:cxnLst>
              <a:cxn ang="0">
                <a:pos x="connsiteX0" y="connsiteY0"/>
              </a:cxn>
              <a:cxn ang="0">
                <a:pos x="connsiteX1" y="connsiteY1"/>
              </a:cxn>
              <a:cxn ang="0">
                <a:pos x="connsiteX2" y="connsiteY2"/>
              </a:cxn>
              <a:cxn ang="0">
                <a:pos x="connsiteX3" y="connsiteY3"/>
              </a:cxn>
            </a:cxnLst>
            <a:rect l="l" t="t" r="r" b="b"/>
            <a:pathLst>
              <a:path w="2548128" h="1633728">
                <a:moveTo>
                  <a:pt x="0" y="1633728"/>
                </a:moveTo>
                <a:cubicBezTo>
                  <a:pt x="133096" y="1519936"/>
                  <a:pt x="266192" y="1406144"/>
                  <a:pt x="609600" y="1219200"/>
                </a:cubicBezTo>
                <a:cubicBezTo>
                  <a:pt x="953008" y="1032256"/>
                  <a:pt x="1737360" y="715264"/>
                  <a:pt x="2060448" y="512064"/>
                </a:cubicBezTo>
                <a:cubicBezTo>
                  <a:pt x="2383536" y="308864"/>
                  <a:pt x="2465832" y="154432"/>
                  <a:pt x="2548128" y="0"/>
                </a:cubicBezTo>
              </a:path>
            </a:pathLst>
          </a:custGeom>
          <a:noFill/>
          <a:ln>
            <a:solidFill>
              <a:srgbClr val="00B050"/>
            </a:solidFill>
            <a:headEnd type="triangle" w="lg" len="me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5864352" y="1353312"/>
            <a:ext cx="890017" cy="1170432"/>
          </a:xfrm>
          <a:custGeom>
            <a:avLst/>
            <a:gdLst>
              <a:gd name="connsiteX0" fmla="*/ 0 w 890017"/>
              <a:gd name="connsiteY0" fmla="*/ 0 h 1170432"/>
              <a:gd name="connsiteX1" fmla="*/ 743712 w 890017"/>
              <a:gd name="connsiteY1" fmla="*/ 536448 h 1170432"/>
              <a:gd name="connsiteX2" fmla="*/ 890016 w 890017"/>
              <a:gd name="connsiteY2" fmla="*/ 1170432 h 1170432"/>
            </a:gdLst>
            <a:ahLst/>
            <a:cxnLst>
              <a:cxn ang="0">
                <a:pos x="connsiteX0" y="connsiteY0"/>
              </a:cxn>
              <a:cxn ang="0">
                <a:pos x="connsiteX1" y="connsiteY1"/>
              </a:cxn>
              <a:cxn ang="0">
                <a:pos x="connsiteX2" y="connsiteY2"/>
              </a:cxn>
            </a:cxnLst>
            <a:rect l="l" t="t" r="r" b="b"/>
            <a:pathLst>
              <a:path w="890017" h="1170432">
                <a:moveTo>
                  <a:pt x="0" y="0"/>
                </a:moveTo>
                <a:cubicBezTo>
                  <a:pt x="297688" y="170688"/>
                  <a:pt x="595376" y="341376"/>
                  <a:pt x="743712" y="536448"/>
                </a:cubicBezTo>
                <a:cubicBezTo>
                  <a:pt x="892048" y="731520"/>
                  <a:pt x="890016" y="1170432"/>
                  <a:pt x="890016" y="1170432"/>
                </a:cubicBezTo>
              </a:path>
            </a:pathLst>
          </a:custGeom>
          <a:noFill/>
          <a:ln>
            <a:solidFill>
              <a:srgbClr val="3333FF"/>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193792" y="5958840"/>
            <a:ext cx="4242797" cy="307777"/>
          </a:xfrm>
          <a:prstGeom prst="rect">
            <a:avLst/>
          </a:prstGeom>
          <a:noFill/>
        </p:spPr>
        <p:txBody>
          <a:bodyPr wrap="square" rtlCol="0">
            <a:spAutoFit/>
          </a:bodyPr>
          <a:lstStyle/>
          <a:p>
            <a:r>
              <a:rPr lang="en-US" sz="1400" dirty="0" smtClean="0"/>
              <a:t>The inner edge is very well polished.</a:t>
            </a:r>
            <a:endParaRPr lang="en-US" sz="1400" dirty="0"/>
          </a:p>
        </p:txBody>
      </p:sp>
      <p:sp>
        <p:nvSpPr>
          <p:cNvPr id="23" name="TextBox 22"/>
          <p:cNvSpPr txBox="1"/>
          <p:nvPr/>
        </p:nvSpPr>
        <p:spPr>
          <a:xfrm>
            <a:off x="106680" y="5958839"/>
            <a:ext cx="4757947" cy="954107"/>
          </a:xfrm>
          <a:prstGeom prst="rect">
            <a:avLst/>
          </a:prstGeom>
          <a:noFill/>
        </p:spPr>
        <p:txBody>
          <a:bodyPr wrap="square" rtlCol="0">
            <a:spAutoFit/>
          </a:bodyPr>
          <a:lstStyle/>
          <a:p>
            <a:r>
              <a:rPr lang="en-US" sz="1400" dirty="0" smtClean="0"/>
              <a:t>The outer edge is beveled, but notice the slight but very important </a:t>
            </a:r>
            <a:r>
              <a:rPr lang="en-US" sz="1400" dirty="0" smtClean="0">
                <a:solidFill>
                  <a:srgbClr val="FF0000"/>
                </a:solidFill>
              </a:rPr>
              <a:t>angularity of the direction of the grinding</a:t>
            </a:r>
            <a:r>
              <a:rPr lang="en-US" sz="1400" dirty="0" smtClean="0"/>
              <a:t>.  This angularity is what creates a crack, often right at the very edge of the bevel.</a:t>
            </a:r>
            <a:endParaRPr lang="en-US" sz="1400" dirty="0"/>
          </a:p>
        </p:txBody>
      </p:sp>
      <p:cxnSp>
        <p:nvCxnSpPr>
          <p:cNvPr id="25" name="Straight Connector 24"/>
          <p:cNvCxnSpPr/>
          <p:nvPr/>
        </p:nvCxnSpPr>
        <p:spPr>
          <a:xfrm>
            <a:off x="2362200" y="4572000"/>
            <a:ext cx="457200" cy="1066800"/>
          </a:xfrm>
          <a:prstGeom prst="line">
            <a:avLst/>
          </a:prstGeom>
          <a:ln w="2222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2807208" y="3004932"/>
            <a:ext cx="228600" cy="23145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2859024" y="3267258"/>
            <a:ext cx="228600" cy="23145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2697480" y="2804060"/>
            <a:ext cx="228600" cy="23145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630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18</a:t>
            </a:fld>
            <a:endParaRPr lang="en-US" dirty="0"/>
          </a:p>
        </p:txBody>
      </p:sp>
      <p:sp>
        <p:nvSpPr>
          <p:cNvPr id="5" name="TextBox 4"/>
          <p:cNvSpPr txBox="1"/>
          <p:nvPr/>
        </p:nvSpPr>
        <p:spPr>
          <a:xfrm>
            <a:off x="0" y="0"/>
            <a:ext cx="8991600" cy="2092881"/>
          </a:xfrm>
          <a:prstGeom prst="rect">
            <a:avLst/>
          </a:prstGeom>
          <a:noFill/>
        </p:spPr>
        <p:txBody>
          <a:bodyPr wrap="square" rtlCol="0">
            <a:spAutoFit/>
          </a:bodyPr>
          <a:lstStyle/>
          <a:p>
            <a:pPr algn="ctr"/>
            <a:r>
              <a:rPr lang="en-US" dirty="0" smtClean="0"/>
              <a:t>Additional Examination</a:t>
            </a:r>
          </a:p>
          <a:p>
            <a:r>
              <a:rPr lang="en-US" sz="1400" dirty="0" smtClean="0"/>
              <a:t>The high quality of the beveled inner edge impressed me, but I inspected it nonetheless.    I took the largest piece E and examined it with bright light and a hand 7X loupe.  I did get a reflection that was not a scratch, so I put it into the microscope.  Sure enough, it was a crack starting at the bevel and penetrating into the glass.</a:t>
            </a:r>
          </a:p>
          <a:p>
            <a:endParaRPr lang="en-US" sz="1400" dirty="0"/>
          </a:p>
          <a:p>
            <a:r>
              <a:rPr lang="en-US" sz="1400" dirty="0" smtClean="0"/>
              <a:t>I recommend in the future that all domes be carefully inspected like this:  bright light with a hand inspection loupe.    The loupe won’t resolve the crack clearly, but you can get the piece into a stereooptical microscope with a bright light and rotate it and manipulate the light, in order to see if it simply a surface blemish or a real subsurface crack.</a:t>
            </a:r>
          </a:p>
          <a:p>
            <a:r>
              <a:rPr lang="en-US" sz="1400" dirty="0" smtClean="0"/>
              <a:t>In any case, the rims should be meticulously protected since they are vulnerable sites.</a:t>
            </a:r>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19200" y="2448629"/>
            <a:ext cx="2133600" cy="1592792"/>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4078224"/>
            <a:ext cx="3657600" cy="2743200"/>
          </a:xfrm>
          <a:prstGeom prst="rect">
            <a:avLst/>
          </a:prstGeom>
        </p:spPr>
      </p:pic>
      <p:sp>
        <p:nvSpPr>
          <p:cNvPr id="8" name="TextBox 7"/>
          <p:cNvSpPr txBox="1"/>
          <p:nvPr/>
        </p:nvSpPr>
        <p:spPr>
          <a:xfrm>
            <a:off x="103632" y="2590800"/>
            <a:ext cx="914400" cy="369332"/>
          </a:xfrm>
          <a:prstGeom prst="rect">
            <a:avLst/>
          </a:prstGeom>
          <a:noFill/>
        </p:spPr>
        <p:txBody>
          <a:bodyPr wrap="square" rtlCol="0">
            <a:spAutoFit/>
          </a:bodyPr>
          <a:lstStyle/>
          <a:p>
            <a:r>
              <a:rPr lang="en-US" dirty="0" smtClean="0"/>
              <a:t>Piece E</a:t>
            </a:r>
            <a:endParaRPr lang="en-US" dirty="0"/>
          </a:p>
        </p:txBody>
      </p:sp>
      <p:sp>
        <p:nvSpPr>
          <p:cNvPr id="9" name="Oval 8"/>
          <p:cNvSpPr/>
          <p:nvPr/>
        </p:nvSpPr>
        <p:spPr>
          <a:xfrm>
            <a:off x="1600200" y="2590800"/>
            <a:ext cx="533400" cy="36933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1866900" y="2960132"/>
            <a:ext cx="0" cy="2145268"/>
          </a:xfrm>
          <a:prstGeom prst="straightConnector1">
            <a:avLst/>
          </a:prstGeom>
          <a:ln w="22225">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70960" y="2539508"/>
            <a:ext cx="5257800" cy="3943350"/>
          </a:xfrm>
          <a:prstGeom prst="rect">
            <a:avLst/>
          </a:prstGeom>
        </p:spPr>
      </p:pic>
      <p:cxnSp>
        <p:nvCxnSpPr>
          <p:cNvPr id="14" name="Straight Arrow Connector 13"/>
          <p:cNvCxnSpPr/>
          <p:nvPr/>
        </p:nvCxnSpPr>
        <p:spPr>
          <a:xfrm flipV="1">
            <a:off x="2133600" y="4920734"/>
            <a:ext cx="3505200" cy="641866"/>
          </a:xfrm>
          <a:prstGeom prst="straightConnector1">
            <a:avLst/>
          </a:prstGeom>
          <a:ln w="22225">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793736" y="2633319"/>
            <a:ext cx="1066800" cy="1223412"/>
          </a:xfrm>
          <a:prstGeom prst="rect">
            <a:avLst/>
          </a:prstGeom>
          <a:noFill/>
        </p:spPr>
        <p:txBody>
          <a:bodyPr wrap="square" rtlCol="0">
            <a:spAutoFit/>
          </a:bodyPr>
          <a:lstStyle/>
          <a:p>
            <a:pPr algn="ctr"/>
            <a:r>
              <a:rPr lang="en-US" sz="1050" dirty="0" smtClean="0">
                <a:solidFill>
                  <a:schemeClr val="bg1"/>
                </a:solidFill>
              </a:rPr>
              <a:t>To see polishing scratches like these, you need the light on them just right.   Normally they are invisible.</a:t>
            </a:r>
            <a:endParaRPr lang="en-US" sz="1050" dirty="0">
              <a:solidFill>
                <a:schemeClr val="bg1"/>
              </a:solidFill>
            </a:endParaRPr>
          </a:p>
        </p:txBody>
      </p:sp>
    </p:spTree>
    <p:extLst>
      <p:ext uri="{BB962C8B-B14F-4D97-AF65-F5344CB8AC3E}">
        <p14:creationId xmlns:p14="http://schemas.microsoft.com/office/powerpoint/2010/main" val="1923473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92112" y="6440127"/>
            <a:ext cx="2133600" cy="365125"/>
          </a:xfrm>
        </p:spPr>
        <p:txBody>
          <a:bodyPr/>
          <a:lstStyle/>
          <a:p>
            <a:fld id="{C1325B28-784C-4188-AA4E-C647B78323EF}" type="slidenum">
              <a:rPr lang="en-US" smtClean="0"/>
              <a:t>19</a:t>
            </a:fld>
            <a:endParaRPr lang="en-US"/>
          </a:p>
        </p:txBody>
      </p:sp>
      <p:sp>
        <p:nvSpPr>
          <p:cNvPr id="5" name="TextBox 4"/>
          <p:cNvSpPr txBox="1"/>
          <p:nvPr/>
        </p:nvSpPr>
        <p:spPr>
          <a:xfrm>
            <a:off x="2895600" y="18288"/>
            <a:ext cx="3048000" cy="523220"/>
          </a:xfrm>
          <a:prstGeom prst="rect">
            <a:avLst/>
          </a:prstGeom>
          <a:noFill/>
        </p:spPr>
        <p:txBody>
          <a:bodyPr wrap="square" rtlCol="0">
            <a:spAutoFit/>
          </a:bodyPr>
          <a:lstStyle/>
          <a:p>
            <a:pPr algn="ctr"/>
            <a:r>
              <a:rPr lang="en-US" sz="2800" dirty="0" smtClean="0"/>
              <a:t>Summary</a:t>
            </a:r>
            <a:endParaRPr lang="en-US" sz="2800" dirty="0"/>
          </a:p>
        </p:txBody>
      </p:sp>
      <p:sp>
        <p:nvSpPr>
          <p:cNvPr id="16" name="TextBox 15"/>
          <p:cNvSpPr txBox="1"/>
          <p:nvPr/>
        </p:nvSpPr>
        <p:spPr>
          <a:xfrm>
            <a:off x="9144" y="408432"/>
            <a:ext cx="9134856" cy="3170099"/>
          </a:xfrm>
          <a:prstGeom prst="rect">
            <a:avLst/>
          </a:prstGeom>
          <a:noFill/>
        </p:spPr>
        <p:txBody>
          <a:bodyPr wrap="square" rtlCol="0">
            <a:spAutoFit/>
          </a:bodyPr>
          <a:lstStyle/>
          <a:p>
            <a:pPr marL="342900" indent="-342900">
              <a:buFont typeface="+mj-lt"/>
              <a:buAutoNum type="arabicPeriod"/>
            </a:pPr>
            <a:r>
              <a:rPr lang="en-US" sz="1400" dirty="0" smtClean="0"/>
              <a:t>A single grinding crack was the origin of fracture in this dome.  It was 210 – 240 um deep.   It was located right at the edge of the bevel and outer ground surface near the dome base.</a:t>
            </a:r>
          </a:p>
          <a:p>
            <a:pPr marL="342900" indent="-342900">
              <a:buFont typeface="+mj-lt"/>
              <a:buAutoNum type="arabicPeriod"/>
            </a:pPr>
            <a:r>
              <a:rPr lang="en-US" sz="1400" dirty="0" smtClean="0"/>
              <a:t>The peak tensile hoop stresses were between 40 and 47 MPa,  or 5,00 to 6,800 psi.</a:t>
            </a:r>
          </a:p>
          <a:p>
            <a:pPr marL="342900" indent="-342900">
              <a:buFont typeface="+mj-lt"/>
              <a:buAutoNum type="arabicPeriod"/>
            </a:pPr>
            <a:r>
              <a:rPr lang="en-US" sz="1400" dirty="0" smtClean="0"/>
              <a:t>The peak tensile stress was much greater that what caused the fractures in dome 1.  The greater stress in dome 2 caused more crack branching and fragmentation.  The crack even got to terminal velocity.</a:t>
            </a:r>
          </a:p>
          <a:p>
            <a:pPr marL="342900" indent="-342900">
              <a:buFont typeface="+mj-lt"/>
              <a:buAutoNum type="arabicPeriod"/>
            </a:pPr>
            <a:r>
              <a:rPr lang="en-US" sz="1400" dirty="0" smtClean="0"/>
              <a:t>The tensile stresses were relatively uniform through the thickness at the origin site on the rim, but they quickly evolved into biaxial bending stresses part way into the dome.  There were negligible stresses in the dome middle, since the cracks did not extend into it.</a:t>
            </a:r>
          </a:p>
          <a:p>
            <a:pPr marL="342900" indent="-342900">
              <a:buFont typeface="+mj-lt"/>
              <a:buAutoNum type="arabicPeriod"/>
            </a:pPr>
            <a:r>
              <a:rPr lang="en-US" sz="1400" dirty="0" smtClean="0"/>
              <a:t>Polishing the base and the inner bevel was very effective.  This should be done to the outer edge as well.   </a:t>
            </a:r>
          </a:p>
          <a:p>
            <a:pPr marL="914400"/>
            <a:r>
              <a:rPr lang="en-US" sz="1400" dirty="0" smtClean="0"/>
              <a:t>Caution:  the polishing must be done carefully.  Sometimes people only polish enough material away to get a good looking surface finish.  In fact, the polishing should be done somewhat deeper, so as to eliminate any residual cracking in the piece from prior grinding.</a:t>
            </a:r>
          </a:p>
          <a:p>
            <a:pPr marL="342900" indent="-342900">
              <a:buFont typeface="+mj-lt"/>
              <a:buAutoNum type="arabicPeriod"/>
            </a:pPr>
            <a:endParaRPr lang="en-US" sz="1600" dirty="0" smtClean="0">
              <a:solidFill>
                <a:srgbClr val="00B050"/>
              </a:solidFill>
            </a:endParaRPr>
          </a:p>
          <a:p>
            <a:pPr marL="342900" indent="-342900">
              <a:buFont typeface="+mj-lt"/>
              <a:buAutoNum type="arabicPeriod"/>
            </a:pPr>
            <a:endParaRPr lang="en-US" sz="1600" dirty="0">
              <a:solidFill>
                <a:srgbClr val="00B050"/>
              </a:solidFill>
            </a:endParaRPr>
          </a:p>
        </p:txBody>
      </p:sp>
      <p:sp>
        <p:nvSpPr>
          <p:cNvPr id="2" name="TextBox 1"/>
          <p:cNvSpPr txBox="1"/>
          <p:nvPr/>
        </p:nvSpPr>
        <p:spPr>
          <a:xfrm>
            <a:off x="7848600" y="6553200"/>
            <a:ext cx="685800" cy="369332"/>
          </a:xfrm>
          <a:prstGeom prst="rect">
            <a:avLst/>
          </a:prstGeom>
          <a:noFill/>
        </p:spPr>
        <p:txBody>
          <a:bodyPr wrap="square" rtlCol="0">
            <a:spAutoFit/>
          </a:bodyPr>
          <a:lstStyle/>
          <a:p>
            <a:r>
              <a:rPr lang="en-US" dirty="0" smtClean="0"/>
              <a:t>end</a:t>
            </a:r>
            <a:endParaRPr lang="en-US" dirty="0"/>
          </a:p>
        </p:txBody>
      </p:sp>
      <p:pic>
        <p:nvPicPr>
          <p:cNvPr id="17" name="Picture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33600" y="3042647"/>
            <a:ext cx="3962400" cy="3673883"/>
          </a:xfrm>
          <a:prstGeom prst="rect">
            <a:avLst/>
          </a:prstGeom>
        </p:spPr>
      </p:pic>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flipV="1">
            <a:off x="6228969" y="3826383"/>
            <a:ext cx="2593848" cy="1945386"/>
          </a:xfrm>
          <a:prstGeom prst="rect">
            <a:avLst/>
          </a:prstGeom>
        </p:spPr>
      </p:pic>
    </p:spTree>
    <p:extLst>
      <p:ext uri="{BB962C8B-B14F-4D97-AF65-F5344CB8AC3E}">
        <p14:creationId xmlns:p14="http://schemas.microsoft.com/office/powerpoint/2010/main" val="3612099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89827"/>
            <a:ext cx="2133600" cy="365125"/>
          </a:xfrm>
        </p:spPr>
        <p:txBody>
          <a:bodyPr/>
          <a:lstStyle/>
          <a:p>
            <a:fld id="{C1325B28-784C-4188-AA4E-C647B78323EF}" type="slidenum">
              <a:rPr lang="en-US" smtClean="0"/>
              <a:t>2</a:t>
            </a:fld>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9843" y="1828800"/>
            <a:ext cx="1419259" cy="1109662"/>
          </a:xfrm>
          <a:prstGeom prst="rect">
            <a:avLst/>
          </a:prstGeom>
        </p:spPr>
      </p:pic>
      <p:sp>
        <p:nvSpPr>
          <p:cNvPr id="2" name="Rectangle 1"/>
          <p:cNvSpPr/>
          <p:nvPr/>
        </p:nvSpPr>
        <p:spPr>
          <a:xfrm>
            <a:off x="63153" y="484731"/>
            <a:ext cx="8610600" cy="1169551"/>
          </a:xfrm>
          <a:prstGeom prst="rect">
            <a:avLst/>
          </a:prstGeom>
        </p:spPr>
        <p:txBody>
          <a:bodyPr wrap="square">
            <a:spAutoFit/>
          </a:bodyPr>
          <a:lstStyle/>
          <a:p>
            <a:pPr marL="228600" indent="-228600">
              <a:buFont typeface="+mj-lt"/>
              <a:buAutoNum type="arabicPeriod"/>
            </a:pPr>
            <a:r>
              <a:rPr lang="en-US" sz="1400" dirty="0"/>
              <a:t>This breakage pattern is very similar to what happens on </a:t>
            </a:r>
            <a:r>
              <a:rPr lang="en-US" sz="1400" dirty="0" smtClean="0"/>
              <a:t>ring-on-ring </a:t>
            </a:r>
            <a:r>
              <a:rPr lang="en-US" sz="1400" dirty="0"/>
              <a:t>loaded glass disks, if they </a:t>
            </a:r>
            <a:r>
              <a:rPr lang="en-US" sz="1400" dirty="0" smtClean="0"/>
              <a:t>fracture, with the difference that the MBARI domes had reduced stress in the dome middle, and hence the cracks slowed down and stopped when going in that direction.</a:t>
            </a:r>
          </a:p>
          <a:p>
            <a:pPr marL="228600" indent="-228600">
              <a:buFont typeface="+mj-lt"/>
              <a:buAutoNum type="arabicPeriod"/>
            </a:pPr>
            <a:r>
              <a:rPr lang="en-US" sz="1400" dirty="0" smtClean="0"/>
              <a:t>The branching and curling back of the cracks to the rim is telltale and is a consequence of the biaxial stress state,  where the part has both hoop and radial stresses </a:t>
            </a:r>
            <a:endParaRPr lang="en-US" sz="1400" dirty="0"/>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29390">
            <a:off x="2077360" y="1959147"/>
            <a:ext cx="2462673" cy="2431861"/>
          </a:xfrm>
          <a:prstGeom prst="rect">
            <a:avLst/>
          </a:prstGeom>
        </p:spPr>
      </p:pic>
      <p:grpSp>
        <p:nvGrpSpPr>
          <p:cNvPr id="32" name="Group 31"/>
          <p:cNvGrpSpPr/>
          <p:nvPr/>
        </p:nvGrpSpPr>
        <p:grpSpPr>
          <a:xfrm rot="20267267">
            <a:off x="6720637" y="4497215"/>
            <a:ext cx="1714500" cy="1089006"/>
            <a:chOff x="4405312" y="4786311"/>
            <a:chExt cx="1714500" cy="1089006"/>
          </a:xfrm>
        </p:grpSpPr>
        <p:sp>
          <p:nvSpPr>
            <p:cNvPr id="13" name="Cube 12"/>
            <p:cNvSpPr/>
            <p:nvPr/>
          </p:nvSpPr>
          <p:spPr>
            <a:xfrm>
              <a:off x="4976812" y="5181600"/>
              <a:ext cx="304800" cy="3048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5281612" y="5319712"/>
              <a:ext cx="3285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129212" y="5472112"/>
              <a:ext cx="0" cy="242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129212" y="49530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4671912" y="5334000"/>
              <a:ext cx="281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586412" y="5215324"/>
              <a:ext cx="533400" cy="276999"/>
            </a:xfrm>
            <a:prstGeom prst="rect">
              <a:avLst/>
            </a:prstGeom>
            <a:noFill/>
          </p:spPr>
          <p:txBody>
            <a:bodyPr wrap="square" rtlCol="0">
              <a:spAutoFit/>
            </a:bodyPr>
            <a:lstStyle/>
            <a:p>
              <a:r>
                <a:rPr lang="el-GR" sz="1200" dirty="0" smtClean="0">
                  <a:latin typeface="Arial"/>
                  <a:cs typeface="Arial"/>
                </a:rPr>
                <a:t>σ</a:t>
              </a:r>
              <a:r>
                <a:rPr lang="en-US" sz="1200" baseline="-25000" dirty="0" smtClean="0">
                  <a:latin typeface="Arial"/>
                  <a:cs typeface="Arial"/>
                </a:rPr>
                <a:t>hoop</a:t>
              </a:r>
              <a:endParaRPr lang="en-US" sz="1200" baseline="-25000" dirty="0"/>
            </a:p>
          </p:txBody>
        </p:sp>
        <p:sp>
          <p:nvSpPr>
            <p:cNvPr id="29" name="TextBox 28"/>
            <p:cNvSpPr txBox="1"/>
            <p:nvPr/>
          </p:nvSpPr>
          <p:spPr>
            <a:xfrm>
              <a:off x="4405312" y="5229224"/>
              <a:ext cx="533400" cy="276999"/>
            </a:xfrm>
            <a:prstGeom prst="rect">
              <a:avLst/>
            </a:prstGeom>
            <a:noFill/>
          </p:spPr>
          <p:txBody>
            <a:bodyPr wrap="square" rtlCol="0">
              <a:spAutoFit/>
            </a:bodyPr>
            <a:lstStyle/>
            <a:p>
              <a:r>
                <a:rPr lang="el-GR" sz="1200" dirty="0" smtClean="0">
                  <a:latin typeface="Arial"/>
                  <a:cs typeface="Arial"/>
                </a:rPr>
                <a:t>σ</a:t>
              </a:r>
              <a:r>
                <a:rPr lang="en-US" sz="1200" baseline="-25000" dirty="0" smtClean="0">
                  <a:latin typeface="Arial"/>
                  <a:cs typeface="Arial"/>
                </a:rPr>
                <a:t>hoop</a:t>
              </a:r>
              <a:endParaRPr lang="en-US" sz="1200" baseline="-25000" dirty="0"/>
            </a:p>
          </p:txBody>
        </p:sp>
        <p:sp>
          <p:nvSpPr>
            <p:cNvPr id="30" name="TextBox 29"/>
            <p:cNvSpPr txBox="1"/>
            <p:nvPr/>
          </p:nvSpPr>
          <p:spPr>
            <a:xfrm>
              <a:off x="5053012" y="4786311"/>
              <a:ext cx="533400" cy="276999"/>
            </a:xfrm>
            <a:prstGeom prst="rect">
              <a:avLst/>
            </a:prstGeom>
            <a:noFill/>
          </p:spPr>
          <p:txBody>
            <a:bodyPr wrap="square" rtlCol="0">
              <a:spAutoFit/>
            </a:bodyPr>
            <a:lstStyle/>
            <a:p>
              <a:r>
                <a:rPr lang="el-GR" sz="1200" dirty="0" smtClean="0">
                  <a:latin typeface="Arial"/>
                  <a:cs typeface="Arial"/>
                </a:rPr>
                <a:t>σ</a:t>
              </a:r>
              <a:r>
                <a:rPr lang="en-US" sz="1200" baseline="-25000" dirty="0" smtClean="0">
                  <a:latin typeface="Arial"/>
                  <a:cs typeface="Arial"/>
                </a:rPr>
                <a:t>radial</a:t>
              </a:r>
              <a:endParaRPr lang="en-US" sz="1200" baseline="-25000" dirty="0"/>
            </a:p>
          </p:txBody>
        </p:sp>
        <p:sp>
          <p:nvSpPr>
            <p:cNvPr id="31" name="TextBox 30"/>
            <p:cNvSpPr txBox="1"/>
            <p:nvPr/>
          </p:nvSpPr>
          <p:spPr>
            <a:xfrm>
              <a:off x="4938712" y="5598318"/>
              <a:ext cx="533400" cy="276999"/>
            </a:xfrm>
            <a:prstGeom prst="rect">
              <a:avLst/>
            </a:prstGeom>
            <a:noFill/>
          </p:spPr>
          <p:txBody>
            <a:bodyPr wrap="square" rtlCol="0">
              <a:spAutoFit/>
            </a:bodyPr>
            <a:lstStyle/>
            <a:p>
              <a:r>
                <a:rPr lang="el-GR" sz="1200" dirty="0" smtClean="0">
                  <a:latin typeface="Arial"/>
                  <a:cs typeface="Arial"/>
                </a:rPr>
                <a:t>σ</a:t>
              </a:r>
              <a:r>
                <a:rPr lang="en-US" sz="1200" baseline="-25000" dirty="0" smtClean="0">
                  <a:latin typeface="Arial"/>
                  <a:cs typeface="Arial"/>
                </a:rPr>
                <a:t>radial</a:t>
              </a:r>
              <a:endParaRPr lang="en-US" sz="1200" baseline="-25000" dirty="0"/>
            </a:p>
          </p:txBody>
        </p:sp>
      </p:grpSp>
      <p:sp>
        <p:nvSpPr>
          <p:cNvPr id="33" name="TextBox 32"/>
          <p:cNvSpPr txBox="1"/>
          <p:nvPr/>
        </p:nvSpPr>
        <p:spPr>
          <a:xfrm>
            <a:off x="5143366" y="5686529"/>
            <a:ext cx="3982346" cy="1200329"/>
          </a:xfrm>
          <a:prstGeom prst="rect">
            <a:avLst/>
          </a:prstGeom>
          <a:noFill/>
        </p:spPr>
        <p:txBody>
          <a:bodyPr wrap="square" rtlCol="0">
            <a:spAutoFit/>
          </a:bodyPr>
          <a:lstStyle/>
          <a:p>
            <a:r>
              <a:rPr lang="en-US" sz="1200" dirty="0" smtClean="0"/>
              <a:t>The large branching angles indicated a biaxial stress state:  meaning that there were two tension stresses, one in the hoop direction, and one radially.  At the rim, the stresses are primarily hoop, and there can be no radial stress right at the rim, but a short distance  into the dome, the radial stresses increase.</a:t>
            </a:r>
            <a:endParaRPr lang="en-US" sz="1200" dirty="0"/>
          </a:p>
        </p:txBody>
      </p:sp>
      <p:pic>
        <p:nvPicPr>
          <p:cNvPr id="34" name="Picture 33"/>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12000"/>
                    </a14:imgEffect>
                  </a14:imgLayer>
                </a14:imgProps>
              </a:ext>
              <a:ext uri="{28A0092B-C50C-407E-A947-70E740481C1C}">
                <a14:useLocalDpi xmlns:a14="http://schemas.microsoft.com/office/drawing/2010/main"/>
              </a:ext>
            </a:extLst>
          </a:blip>
          <a:stretch>
            <a:fillRect/>
          </a:stretch>
        </p:blipFill>
        <p:spPr>
          <a:xfrm>
            <a:off x="5918979" y="1524851"/>
            <a:ext cx="2675907" cy="2502569"/>
          </a:xfrm>
          <a:prstGeom prst="rect">
            <a:avLst/>
          </a:prstGeom>
        </p:spPr>
      </p:pic>
      <p:sp>
        <p:nvSpPr>
          <p:cNvPr id="9" name="TextBox 8"/>
          <p:cNvSpPr txBox="1"/>
          <p:nvPr/>
        </p:nvSpPr>
        <p:spPr>
          <a:xfrm>
            <a:off x="63153" y="3099301"/>
            <a:ext cx="2121408" cy="646331"/>
          </a:xfrm>
          <a:prstGeom prst="rect">
            <a:avLst/>
          </a:prstGeom>
          <a:noFill/>
        </p:spPr>
        <p:txBody>
          <a:bodyPr wrap="square" rtlCol="0">
            <a:spAutoFit/>
          </a:bodyPr>
          <a:lstStyle/>
          <a:p>
            <a:pPr algn="ctr"/>
            <a:r>
              <a:rPr lang="en-US" dirty="0" smtClean="0"/>
              <a:t>Ring-on-ring mechanical loading</a:t>
            </a:r>
            <a:endParaRPr lang="en-US" dirty="0"/>
          </a:p>
        </p:txBody>
      </p:sp>
    </p:spTree>
    <p:extLst>
      <p:ext uri="{BB962C8B-B14F-4D97-AF65-F5344CB8AC3E}">
        <p14:creationId xmlns:p14="http://schemas.microsoft.com/office/powerpoint/2010/main" val="1079801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77635"/>
            <a:ext cx="2133600" cy="365125"/>
          </a:xfrm>
        </p:spPr>
        <p:txBody>
          <a:bodyPr/>
          <a:lstStyle/>
          <a:p>
            <a:fld id="{C1325B28-784C-4188-AA4E-C647B78323EF}" type="slidenum">
              <a:rPr lang="en-US" smtClean="0"/>
              <a:t>3</a:t>
            </a:fld>
            <a:endParaRPr lang="en-US" dirty="0"/>
          </a:p>
        </p:txBody>
      </p:sp>
      <p:grpSp>
        <p:nvGrpSpPr>
          <p:cNvPr id="9" name="Group 8"/>
          <p:cNvGrpSpPr/>
          <p:nvPr/>
        </p:nvGrpSpPr>
        <p:grpSpPr>
          <a:xfrm>
            <a:off x="0" y="-89638"/>
            <a:ext cx="3491282" cy="1918438"/>
            <a:chOff x="0" y="-89638"/>
            <a:chExt cx="3491282" cy="1918438"/>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30142" y="304800"/>
              <a:ext cx="1761140" cy="1524000"/>
            </a:xfrm>
            <a:prstGeom prst="rect">
              <a:avLst/>
            </a:prstGeom>
          </p:spPr>
        </p:pic>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a:ext>
              </a:extLst>
            </a:blip>
            <a:stretch>
              <a:fillRect/>
            </a:stretch>
          </p:blipFill>
          <p:spPr>
            <a:xfrm>
              <a:off x="0" y="304800"/>
              <a:ext cx="1629558" cy="1524000"/>
            </a:xfrm>
            <a:prstGeom prst="rect">
              <a:avLst/>
            </a:prstGeom>
          </p:spPr>
        </p:pic>
        <p:sp>
          <p:nvSpPr>
            <p:cNvPr id="3" name="TextBox 2"/>
            <p:cNvSpPr txBox="1"/>
            <p:nvPr/>
          </p:nvSpPr>
          <p:spPr>
            <a:xfrm>
              <a:off x="990600" y="-89638"/>
              <a:ext cx="1905000" cy="369332"/>
            </a:xfrm>
            <a:prstGeom prst="rect">
              <a:avLst/>
            </a:prstGeom>
            <a:noFill/>
          </p:spPr>
          <p:txBody>
            <a:bodyPr wrap="square" rtlCol="0">
              <a:spAutoFit/>
            </a:bodyPr>
            <a:lstStyle/>
            <a:p>
              <a:r>
                <a:rPr lang="en-US" dirty="0" smtClean="0"/>
                <a:t>Piece B</a:t>
              </a:r>
              <a:endParaRPr lang="en-US" dirty="0"/>
            </a:p>
          </p:txBody>
        </p:sp>
        <p:sp>
          <p:nvSpPr>
            <p:cNvPr id="6" name="Freeform 5"/>
            <p:cNvSpPr/>
            <p:nvPr/>
          </p:nvSpPr>
          <p:spPr>
            <a:xfrm>
              <a:off x="1524000" y="938784"/>
              <a:ext cx="304800" cy="60960"/>
            </a:xfrm>
            <a:custGeom>
              <a:avLst/>
              <a:gdLst>
                <a:gd name="connsiteX0" fmla="*/ 0 w 304800"/>
                <a:gd name="connsiteY0" fmla="*/ 60960 h 60960"/>
                <a:gd name="connsiteX1" fmla="*/ 304800 w 304800"/>
                <a:gd name="connsiteY1" fmla="*/ 0 h 60960"/>
              </a:gdLst>
              <a:ahLst/>
              <a:cxnLst>
                <a:cxn ang="0">
                  <a:pos x="connsiteX0" y="connsiteY0"/>
                </a:cxn>
                <a:cxn ang="0">
                  <a:pos x="connsiteX1" y="connsiteY1"/>
                </a:cxn>
              </a:cxnLst>
              <a:rect l="l" t="t" r="r" b="b"/>
              <a:pathLst>
                <a:path w="304800" h="60960">
                  <a:moveTo>
                    <a:pt x="0" y="60960"/>
                  </a:moveTo>
                  <a:lnTo>
                    <a:pt x="304800" y="0"/>
                  </a:lnTo>
                </a:path>
              </a:pathLst>
            </a:custGeom>
            <a:noFill/>
            <a:ln>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76400" y="2189291"/>
            <a:ext cx="5994400" cy="4495800"/>
          </a:xfrm>
          <a:prstGeom prst="rect">
            <a:avLst/>
          </a:prstGeom>
        </p:spPr>
      </p:pic>
      <p:sp>
        <p:nvSpPr>
          <p:cNvPr id="8" name="TextBox 7"/>
          <p:cNvSpPr txBox="1"/>
          <p:nvPr/>
        </p:nvSpPr>
        <p:spPr>
          <a:xfrm>
            <a:off x="4191000" y="628471"/>
            <a:ext cx="3886200" cy="1200329"/>
          </a:xfrm>
          <a:prstGeom prst="rect">
            <a:avLst/>
          </a:prstGeom>
          <a:noFill/>
        </p:spPr>
        <p:txBody>
          <a:bodyPr wrap="square" rtlCol="0">
            <a:spAutoFit/>
          </a:bodyPr>
          <a:lstStyle/>
          <a:p>
            <a:r>
              <a:rPr lang="en-US" dirty="0" smtClean="0"/>
              <a:t>It has a classic fracture mirror, centered on a flaw at the outer edge, at the junction of the polished base surface and the ground outer wall.</a:t>
            </a:r>
            <a:endParaRPr lang="en-US" dirty="0"/>
          </a:p>
        </p:txBody>
      </p:sp>
      <p:sp>
        <p:nvSpPr>
          <p:cNvPr id="10" name="TextBox 9"/>
          <p:cNvSpPr txBox="1"/>
          <p:nvPr/>
        </p:nvSpPr>
        <p:spPr>
          <a:xfrm>
            <a:off x="3848100" y="5897511"/>
            <a:ext cx="1447800" cy="276999"/>
          </a:xfrm>
          <a:prstGeom prst="rect">
            <a:avLst/>
          </a:prstGeom>
          <a:noFill/>
        </p:spPr>
        <p:txBody>
          <a:bodyPr wrap="square" rtlCol="0">
            <a:spAutoFit/>
          </a:bodyPr>
          <a:lstStyle/>
          <a:p>
            <a:r>
              <a:rPr lang="en-US" sz="1200" dirty="0" smtClean="0">
                <a:solidFill>
                  <a:schemeClr val="bg1"/>
                </a:solidFill>
              </a:rPr>
              <a:t>Polished base</a:t>
            </a:r>
            <a:endParaRPr lang="en-US" sz="1200" dirty="0">
              <a:solidFill>
                <a:schemeClr val="bg1"/>
              </a:solidFill>
            </a:endParaRPr>
          </a:p>
        </p:txBody>
      </p:sp>
      <p:sp>
        <p:nvSpPr>
          <p:cNvPr id="11" name="TextBox 10"/>
          <p:cNvSpPr txBox="1"/>
          <p:nvPr/>
        </p:nvSpPr>
        <p:spPr>
          <a:xfrm>
            <a:off x="6706362" y="4114025"/>
            <a:ext cx="723900" cy="646331"/>
          </a:xfrm>
          <a:prstGeom prst="rect">
            <a:avLst/>
          </a:prstGeom>
          <a:noFill/>
        </p:spPr>
        <p:txBody>
          <a:bodyPr wrap="square" rtlCol="0">
            <a:spAutoFit/>
          </a:bodyPr>
          <a:lstStyle/>
          <a:p>
            <a:r>
              <a:rPr lang="en-US" sz="1200" dirty="0" smtClean="0">
                <a:solidFill>
                  <a:schemeClr val="bg1"/>
                </a:solidFill>
              </a:rPr>
              <a:t>Ground</a:t>
            </a:r>
          </a:p>
          <a:p>
            <a:r>
              <a:rPr lang="en-US" sz="1200" dirty="0" smtClean="0">
                <a:solidFill>
                  <a:schemeClr val="bg1"/>
                </a:solidFill>
              </a:rPr>
              <a:t> outer</a:t>
            </a:r>
          </a:p>
          <a:p>
            <a:r>
              <a:rPr lang="en-US" sz="1200" dirty="0" smtClean="0">
                <a:solidFill>
                  <a:schemeClr val="bg1"/>
                </a:solidFill>
              </a:rPr>
              <a:t> surface</a:t>
            </a:r>
            <a:endParaRPr lang="en-US" sz="1200" dirty="0">
              <a:solidFill>
                <a:schemeClr val="bg1"/>
              </a:solidFill>
            </a:endParaRPr>
          </a:p>
        </p:txBody>
      </p:sp>
      <p:sp>
        <p:nvSpPr>
          <p:cNvPr id="12" name="TextBox 11"/>
          <p:cNvSpPr txBox="1"/>
          <p:nvPr/>
        </p:nvSpPr>
        <p:spPr>
          <a:xfrm>
            <a:off x="7676896" y="3429000"/>
            <a:ext cx="990600" cy="369332"/>
          </a:xfrm>
          <a:prstGeom prst="rect">
            <a:avLst/>
          </a:prstGeom>
          <a:noFill/>
        </p:spPr>
        <p:txBody>
          <a:bodyPr wrap="square" rtlCol="0">
            <a:spAutoFit/>
          </a:bodyPr>
          <a:lstStyle/>
          <a:p>
            <a:r>
              <a:rPr lang="en-US" dirty="0" smtClean="0"/>
              <a:t>Piece B</a:t>
            </a:r>
            <a:endParaRPr lang="en-US" dirty="0"/>
          </a:p>
        </p:txBody>
      </p:sp>
    </p:spTree>
    <p:extLst>
      <p:ext uri="{BB962C8B-B14F-4D97-AF65-F5344CB8AC3E}">
        <p14:creationId xmlns:p14="http://schemas.microsoft.com/office/powerpoint/2010/main" val="3785988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01256" y="6492875"/>
            <a:ext cx="2133600" cy="365125"/>
          </a:xfrm>
        </p:spPr>
        <p:txBody>
          <a:bodyPr/>
          <a:lstStyle/>
          <a:p>
            <a:fld id="{C1325B28-784C-4188-AA4E-C647B78323EF}" type="slidenum">
              <a:rPr lang="en-US" smtClean="0"/>
              <a:t>4</a:t>
            </a:fld>
            <a:endParaRPr lang="en-US" dirty="0"/>
          </a:p>
        </p:txBody>
      </p:sp>
      <p:grpSp>
        <p:nvGrpSpPr>
          <p:cNvPr id="3" name="Group 2"/>
          <p:cNvGrpSpPr/>
          <p:nvPr/>
        </p:nvGrpSpPr>
        <p:grpSpPr>
          <a:xfrm>
            <a:off x="0" y="-89638"/>
            <a:ext cx="3491282" cy="1918438"/>
            <a:chOff x="0" y="-89638"/>
            <a:chExt cx="3491282" cy="1918438"/>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30142" y="304800"/>
              <a:ext cx="1761140" cy="1524000"/>
            </a:xfrm>
            <a:prstGeom prst="rect">
              <a:avLst/>
            </a:prstGeom>
          </p:spPr>
        </p:pic>
        <p:pic>
          <p:nvPicPr>
            <p:cNvPr id="6" name="Picture 5"/>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a:ext>
              </a:extLst>
            </a:blip>
            <a:stretch>
              <a:fillRect/>
            </a:stretch>
          </p:blipFill>
          <p:spPr>
            <a:xfrm>
              <a:off x="0" y="304800"/>
              <a:ext cx="1629558" cy="1524000"/>
            </a:xfrm>
            <a:prstGeom prst="rect">
              <a:avLst/>
            </a:prstGeom>
          </p:spPr>
        </p:pic>
        <p:sp>
          <p:nvSpPr>
            <p:cNvPr id="7" name="TextBox 6"/>
            <p:cNvSpPr txBox="1"/>
            <p:nvPr/>
          </p:nvSpPr>
          <p:spPr>
            <a:xfrm>
              <a:off x="990600" y="-89638"/>
              <a:ext cx="1905000" cy="369332"/>
            </a:xfrm>
            <a:prstGeom prst="rect">
              <a:avLst/>
            </a:prstGeom>
            <a:noFill/>
          </p:spPr>
          <p:txBody>
            <a:bodyPr wrap="square" rtlCol="0">
              <a:spAutoFit/>
            </a:bodyPr>
            <a:lstStyle/>
            <a:p>
              <a:r>
                <a:rPr lang="en-US" dirty="0" smtClean="0"/>
                <a:t>Piece B</a:t>
              </a:r>
              <a:endParaRPr lang="en-US" dirty="0"/>
            </a:p>
          </p:txBody>
        </p:sp>
        <p:sp>
          <p:nvSpPr>
            <p:cNvPr id="8" name="Freeform 7"/>
            <p:cNvSpPr/>
            <p:nvPr/>
          </p:nvSpPr>
          <p:spPr>
            <a:xfrm>
              <a:off x="1524000" y="938784"/>
              <a:ext cx="304800" cy="60960"/>
            </a:xfrm>
            <a:custGeom>
              <a:avLst/>
              <a:gdLst>
                <a:gd name="connsiteX0" fmla="*/ 0 w 304800"/>
                <a:gd name="connsiteY0" fmla="*/ 60960 h 60960"/>
                <a:gd name="connsiteX1" fmla="*/ 304800 w 304800"/>
                <a:gd name="connsiteY1" fmla="*/ 0 h 60960"/>
              </a:gdLst>
              <a:ahLst/>
              <a:cxnLst>
                <a:cxn ang="0">
                  <a:pos x="connsiteX0" y="connsiteY0"/>
                </a:cxn>
                <a:cxn ang="0">
                  <a:pos x="connsiteX1" y="connsiteY1"/>
                </a:cxn>
              </a:cxnLst>
              <a:rect l="l" t="t" r="r" b="b"/>
              <a:pathLst>
                <a:path w="304800" h="60960">
                  <a:moveTo>
                    <a:pt x="0" y="60960"/>
                  </a:moveTo>
                  <a:lnTo>
                    <a:pt x="304800" y="0"/>
                  </a:lnTo>
                </a:path>
              </a:pathLst>
            </a:custGeom>
            <a:noFill/>
            <a:ln>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00" y="1988058"/>
            <a:ext cx="6477000" cy="4857750"/>
          </a:xfrm>
          <a:prstGeom prst="rect">
            <a:avLst/>
          </a:prstGeom>
        </p:spPr>
      </p:pic>
      <p:sp>
        <p:nvSpPr>
          <p:cNvPr id="9" name="TextBox 8"/>
          <p:cNvSpPr txBox="1"/>
          <p:nvPr/>
        </p:nvSpPr>
        <p:spPr>
          <a:xfrm>
            <a:off x="4325112" y="-14700"/>
            <a:ext cx="4818888" cy="1600438"/>
          </a:xfrm>
          <a:prstGeom prst="rect">
            <a:avLst/>
          </a:prstGeom>
          <a:noFill/>
        </p:spPr>
        <p:txBody>
          <a:bodyPr wrap="square" rtlCol="0">
            <a:spAutoFit/>
          </a:bodyPr>
          <a:lstStyle/>
          <a:p>
            <a:r>
              <a:rPr lang="en-US" sz="1400" dirty="0" smtClean="0"/>
              <a:t>This photo shows the fracture mirror and some size measurements of it.  There are two types of  radii to measure:</a:t>
            </a:r>
          </a:p>
          <a:p>
            <a:pPr marL="463550" indent="-463550"/>
            <a:r>
              <a:rPr lang="en-US" sz="1400" dirty="0" smtClean="0"/>
              <a:t>a.  	Radius to the smooth mirror-mist boundary.</a:t>
            </a:r>
          </a:p>
          <a:p>
            <a:pPr marL="463550" indent="-463550">
              <a:buAutoNum type="alphaLcPeriod" startAt="2"/>
            </a:pPr>
            <a:r>
              <a:rPr lang="en-US" sz="1400" dirty="0" smtClean="0"/>
              <a:t>Radius to the mist/hackle boundary.</a:t>
            </a:r>
          </a:p>
          <a:p>
            <a:pPr marL="463550" indent="-463550">
              <a:buAutoNum type="alphaLcPeriod" startAt="2"/>
            </a:pPr>
            <a:endParaRPr lang="en-US" sz="1400" dirty="0" smtClean="0"/>
          </a:p>
          <a:p>
            <a:r>
              <a:rPr lang="en-US" sz="1400" dirty="0" smtClean="0"/>
              <a:t>Each can be used to estimate the stress in the glass, acting in the hoop direction and thus perpendicular to the mirror plane.</a:t>
            </a:r>
          </a:p>
        </p:txBody>
      </p:sp>
      <p:sp>
        <p:nvSpPr>
          <p:cNvPr id="10" name="TextBox 9"/>
          <p:cNvSpPr txBox="1"/>
          <p:nvPr/>
        </p:nvSpPr>
        <p:spPr>
          <a:xfrm>
            <a:off x="6571488" y="2819400"/>
            <a:ext cx="2362200" cy="3262432"/>
          </a:xfrm>
          <a:prstGeom prst="rect">
            <a:avLst/>
          </a:prstGeom>
          <a:noFill/>
        </p:spPr>
        <p:txBody>
          <a:bodyPr wrap="square" rtlCol="0">
            <a:spAutoFit/>
          </a:bodyPr>
          <a:lstStyle/>
          <a:p>
            <a:r>
              <a:rPr lang="en-US" sz="1400" dirty="0" smtClean="0"/>
              <a:t>The mirror is almost a nice quarter circle.  This means that the hoop stress was reasonably uniform  through the dome thickness at this location.  </a:t>
            </a:r>
          </a:p>
          <a:p>
            <a:endParaRPr lang="en-US" sz="1400" dirty="0"/>
          </a:p>
          <a:p>
            <a:pPr algn="ctr"/>
            <a:r>
              <a:rPr lang="en-US" sz="1200" dirty="0" smtClean="0"/>
              <a:t>(Once the cracks propagated towards the dome middle, the crack shapes became strongly bowed indicating that stresses were in bending, with tension on the inside and compression on the outside dome surface.  This is all well beyond what the photo here shows.</a:t>
            </a:r>
            <a:endParaRPr lang="en-US" sz="1200" dirty="0"/>
          </a:p>
        </p:txBody>
      </p:sp>
      <p:sp>
        <p:nvSpPr>
          <p:cNvPr id="11" name="TextBox 10"/>
          <p:cNvSpPr txBox="1"/>
          <p:nvPr/>
        </p:nvSpPr>
        <p:spPr>
          <a:xfrm>
            <a:off x="5814060" y="3276600"/>
            <a:ext cx="723900" cy="646331"/>
          </a:xfrm>
          <a:prstGeom prst="rect">
            <a:avLst/>
          </a:prstGeom>
          <a:noFill/>
        </p:spPr>
        <p:txBody>
          <a:bodyPr wrap="square" rtlCol="0">
            <a:spAutoFit/>
          </a:bodyPr>
          <a:lstStyle/>
          <a:p>
            <a:r>
              <a:rPr lang="en-US" sz="1200" dirty="0" smtClean="0">
                <a:solidFill>
                  <a:schemeClr val="bg1"/>
                </a:solidFill>
              </a:rPr>
              <a:t>Ground</a:t>
            </a:r>
          </a:p>
          <a:p>
            <a:r>
              <a:rPr lang="en-US" sz="1200" dirty="0" smtClean="0">
                <a:solidFill>
                  <a:schemeClr val="bg1"/>
                </a:solidFill>
              </a:rPr>
              <a:t> outer</a:t>
            </a:r>
          </a:p>
          <a:p>
            <a:r>
              <a:rPr lang="en-US" sz="1200" dirty="0" smtClean="0">
                <a:solidFill>
                  <a:schemeClr val="bg1"/>
                </a:solidFill>
              </a:rPr>
              <a:t> surface</a:t>
            </a:r>
            <a:endParaRPr lang="en-US" sz="1200" dirty="0">
              <a:solidFill>
                <a:schemeClr val="bg1"/>
              </a:solidFill>
            </a:endParaRPr>
          </a:p>
        </p:txBody>
      </p:sp>
      <p:sp>
        <p:nvSpPr>
          <p:cNvPr id="12" name="TextBox 11"/>
          <p:cNvSpPr txBox="1"/>
          <p:nvPr/>
        </p:nvSpPr>
        <p:spPr>
          <a:xfrm>
            <a:off x="2400300" y="6400800"/>
            <a:ext cx="1447800" cy="276999"/>
          </a:xfrm>
          <a:prstGeom prst="rect">
            <a:avLst/>
          </a:prstGeom>
          <a:noFill/>
        </p:spPr>
        <p:txBody>
          <a:bodyPr wrap="square" rtlCol="0">
            <a:spAutoFit/>
          </a:bodyPr>
          <a:lstStyle/>
          <a:p>
            <a:r>
              <a:rPr lang="en-US" sz="1200" dirty="0" smtClean="0">
                <a:solidFill>
                  <a:schemeClr val="bg1"/>
                </a:solidFill>
              </a:rPr>
              <a:t>Polished base</a:t>
            </a:r>
            <a:endParaRPr lang="en-US" sz="1200" dirty="0">
              <a:solidFill>
                <a:schemeClr val="bg1"/>
              </a:solidFill>
            </a:endParaRPr>
          </a:p>
        </p:txBody>
      </p:sp>
    </p:spTree>
    <p:extLst>
      <p:ext uri="{BB962C8B-B14F-4D97-AF65-F5344CB8AC3E}">
        <p14:creationId xmlns:p14="http://schemas.microsoft.com/office/powerpoint/2010/main" val="152896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2647950" y="857250"/>
            <a:ext cx="6858000" cy="5143500"/>
          </a:xfrm>
          <a:prstGeom prst="rect">
            <a:avLst/>
          </a:prstGeom>
        </p:spPr>
      </p:pic>
      <p:sp>
        <p:nvSpPr>
          <p:cNvPr id="4" name="Slide Number Placeholder 3"/>
          <p:cNvSpPr>
            <a:spLocks noGrp="1"/>
          </p:cNvSpPr>
          <p:nvPr>
            <p:ph type="sldNum" sz="quarter" idx="12"/>
          </p:nvPr>
        </p:nvSpPr>
        <p:spPr>
          <a:xfrm>
            <a:off x="7010400" y="6468491"/>
            <a:ext cx="2133600" cy="365125"/>
          </a:xfrm>
        </p:spPr>
        <p:txBody>
          <a:bodyPr/>
          <a:lstStyle/>
          <a:p>
            <a:fld id="{C1325B28-784C-4188-AA4E-C647B78323EF}" type="slidenum">
              <a:rPr lang="en-US" smtClean="0"/>
              <a:t>5</a:t>
            </a:fld>
            <a:endParaRPr lang="en-US" dirty="0"/>
          </a:p>
        </p:txBody>
      </p:sp>
      <p:sp>
        <p:nvSpPr>
          <p:cNvPr id="3" name="TextBox 2"/>
          <p:cNvSpPr txBox="1"/>
          <p:nvPr/>
        </p:nvSpPr>
        <p:spPr>
          <a:xfrm>
            <a:off x="228600" y="228600"/>
            <a:ext cx="3086100" cy="1815882"/>
          </a:xfrm>
          <a:prstGeom prst="rect">
            <a:avLst/>
          </a:prstGeom>
          <a:noFill/>
        </p:spPr>
        <p:txBody>
          <a:bodyPr wrap="square" rtlCol="0">
            <a:spAutoFit/>
          </a:bodyPr>
          <a:lstStyle/>
          <a:p>
            <a:r>
              <a:rPr lang="en-US" sz="1400" dirty="0" smtClean="0"/>
              <a:t>The mirror mist boundary is not really a well defined boundary.  It can be influenced by lighting and magnification.         </a:t>
            </a:r>
          </a:p>
          <a:p>
            <a:endParaRPr lang="en-US" sz="1400" dirty="0"/>
          </a:p>
          <a:p>
            <a:r>
              <a:rPr lang="en-US" sz="1400" dirty="0" smtClean="0"/>
              <a:t>I tried different set ups.</a:t>
            </a:r>
          </a:p>
          <a:p>
            <a:r>
              <a:rPr lang="en-US" sz="1400" dirty="0" smtClean="0"/>
              <a:t>The mist/hackle boundary was somewhat more consistent.</a:t>
            </a:r>
            <a:endParaRPr lang="en-US" sz="1400" dirty="0"/>
          </a:p>
        </p:txBody>
      </p:sp>
      <p:sp>
        <p:nvSpPr>
          <p:cNvPr id="5" name="TextBox 4"/>
          <p:cNvSpPr txBox="1"/>
          <p:nvPr/>
        </p:nvSpPr>
        <p:spPr>
          <a:xfrm>
            <a:off x="3505200" y="2942951"/>
            <a:ext cx="962025" cy="738664"/>
          </a:xfrm>
          <a:prstGeom prst="rect">
            <a:avLst/>
          </a:prstGeom>
          <a:noFill/>
        </p:spPr>
        <p:txBody>
          <a:bodyPr wrap="square" rtlCol="0">
            <a:spAutoFit/>
          </a:bodyPr>
          <a:lstStyle/>
          <a:p>
            <a:r>
              <a:rPr lang="en-US" sz="1400" dirty="0" smtClean="0">
                <a:solidFill>
                  <a:schemeClr val="bg1"/>
                </a:solidFill>
              </a:rPr>
              <a:t>Ground outer surface</a:t>
            </a:r>
            <a:endParaRPr lang="en-US" sz="1400" dirty="0">
              <a:solidFill>
                <a:schemeClr val="bg1"/>
              </a:solidFill>
            </a:endParaRPr>
          </a:p>
        </p:txBody>
      </p:sp>
      <p:sp>
        <p:nvSpPr>
          <p:cNvPr id="6" name="TextBox 5"/>
          <p:cNvSpPr txBox="1"/>
          <p:nvPr/>
        </p:nvSpPr>
        <p:spPr>
          <a:xfrm>
            <a:off x="5791200" y="5952958"/>
            <a:ext cx="2209800" cy="307777"/>
          </a:xfrm>
          <a:prstGeom prst="rect">
            <a:avLst/>
          </a:prstGeom>
          <a:noFill/>
        </p:spPr>
        <p:txBody>
          <a:bodyPr wrap="square" rtlCol="0">
            <a:spAutoFit/>
          </a:bodyPr>
          <a:lstStyle/>
          <a:p>
            <a:pPr algn="ctr"/>
            <a:r>
              <a:rPr lang="en-US" sz="1400" dirty="0" smtClean="0">
                <a:solidFill>
                  <a:schemeClr val="bg1"/>
                </a:solidFill>
              </a:rPr>
              <a:t>Polished base surface</a:t>
            </a:r>
            <a:endParaRPr lang="en-US" sz="1400" dirty="0">
              <a:solidFill>
                <a:schemeClr val="bg1"/>
              </a:solidFill>
            </a:endParaRPr>
          </a:p>
        </p:txBody>
      </p:sp>
      <p:sp>
        <p:nvSpPr>
          <p:cNvPr id="7" name="TextBox 6"/>
          <p:cNvSpPr txBox="1"/>
          <p:nvPr/>
        </p:nvSpPr>
        <p:spPr>
          <a:xfrm>
            <a:off x="1066800" y="3048000"/>
            <a:ext cx="1828800" cy="369332"/>
          </a:xfrm>
          <a:prstGeom prst="rect">
            <a:avLst/>
          </a:prstGeom>
          <a:noFill/>
        </p:spPr>
        <p:txBody>
          <a:bodyPr wrap="square" rtlCol="0">
            <a:spAutoFit/>
          </a:bodyPr>
          <a:lstStyle/>
          <a:p>
            <a:r>
              <a:rPr lang="en-US" dirty="0" smtClean="0"/>
              <a:t>Piece A</a:t>
            </a:r>
            <a:endParaRPr lang="en-US" dirty="0"/>
          </a:p>
        </p:txBody>
      </p:sp>
    </p:spTree>
    <p:extLst>
      <p:ext uri="{BB962C8B-B14F-4D97-AF65-F5344CB8AC3E}">
        <p14:creationId xmlns:p14="http://schemas.microsoft.com/office/powerpoint/2010/main" val="4010268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66646"/>
            <a:ext cx="2133600" cy="365125"/>
          </a:xfrm>
        </p:spPr>
        <p:txBody>
          <a:bodyPr/>
          <a:lstStyle/>
          <a:p>
            <a:fld id="{C1325B28-784C-4188-AA4E-C647B78323EF}" type="slidenum">
              <a:rPr lang="en-US" smtClean="0"/>
              <a:t>6</a:t>
            </a:fld>
            <a:endParaRPr lang="en-US"/>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97152"/>
            <a:ext cx="4389120" cy="329184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4400" y="1600200"/>
            <a:ext cx="4389120" cy="3291840"/>
          </a:xfrm>
          <a:prstGeom prst="rect">
            <a:avLst/>
          </a:prstGeom>
        </p:spPr>
      </p:pic>
      <p:sp>
        <p:nvSpPr>
          <p:cNvPr id="5" name="TextBox 4"/>
          <p:cNvSpPr txBox="1"/>
          <p:nvPr/>
        </p:nvSpPr>
        <p:spPr>
          <a:xfrm>
            <a:off x="533400" y="4953000"/>
            <a:ext cx="3581400" cy="1384995"/>
          </a:xfrm>
          <a:prstGeom prst="rect">
            <a:avLst/>
          </a:prstGeom>
          <a:noFill/>
        </p:spPr>
        <p:txBody>
          <a:bodyPr wrap="square" rtlCol="0">
            <a:spAutoFit/>
          </a:bodyPr>
          <a:lstStyle/>
          <a:p>
            <a:r>
              <a:rPr lang="en-US" sz="1200" dirty="0" smtClean="0"/>
              <a:t>This view shows the “Wallner lines” in the mirror.  They are little ripples formed on the fracture pane as the crack radiates out.  These are “secondary Wallner lines generated by little irregularities on the dome surface.   </a:t>
            </a:r>
          </a:p>
          <a:p>
            <a:r>
              <a:rPr lang="en-US" sz="1200" dirty="0" smtClean="0"/>
              <a:t>These are normal, and are just something that helps us interpret the fracture.</a:t>
            </a:r>
            <a:endParaRPr lang="en-US" sz="1200" dirty="0"/>
          </a:p>
        </p:txBody>
      </p:sp>
      <p:sp>
        <p:nvSpPr>
          <p:cNvPr id="6" name="TextBox 5"/>
          <p:cNvSpPr txBox="1"/>
          <p:nvPr/>
        </p:nvSpPr>
        <p:spPr>
          <a:xfrm>
            <a:off x="2819400" y="609600"/>
            <a:ext cx="4099560" cy="369332"/>
          </a:xfrm>
          <a:prstGeom prst="rect">
            <a:avLst/>
          </a:prstGeom>
          <a:noFill/>
        </p:spPr>
        <p:txBody>
          <a:bodyPr wrap="square" rtlCol="0">
            <a:spAutoFit/>
          </a:bodyPr>
          <a:lstStyle/>
          <a:p>
            <a:r>
              <a:rPr lang="en-US" dirty="0" smtClean="0"/>
              <a:t>Repeat mirror measurements</a:t>
            </a:r>
            <a:endParaRPr lang="en-US" dirty="0"/>
          </a:p>
        </p:txBody>
      </p:sp>
      <p:sp>
        <p:nvSpPr>
          <p:cNvPr id="7" name="TextBox 6"/>
          <p:cNvSpPr txBox="1"/>
          <p:nvPr/>
        </p:nvSpPr>
        <p:spPr>
          <a:xfrm>
            <a:off x="3474720" y="991124"/>
            <a:ext cx="1828800" cy="369332"/>
          </a:xfrm>
          <a:prstGeom prst="rect">
            <a:avLst/>
          </a:prstGeom>
          <a:noFill/>
        </p:spPr>
        <p:txBody>
          <a:bodyPr wrap="square" rtlCol="0">
            <a:spAutoFit/>
          </a:bodyPr>
          <a:lstStyle/>
          <a:p>
            <a:r>
              <a:rPr lang="en-US" dirty="0" smtClean="0"/>
              <a:t>Piece A</a:t>
            </a:r>
            <a:endParaRPr lang="en-US" dirty="0"/>
          </a:p>
        </p:txBody>
      </p:sp>
      <p:sp>
        <p:nvSpPr>
          <p:cNvPr id="8" name="TextBox 7"/>
          <p:cNvSpPr txBox="1"/>
          <p:nvPr/>
        </p:nvSpPr>
        <p:spPr>
          <a:xfrm>
            <a:off x="3747135" y="1597152"/>
            <a:ext cx="962025" cy="738664"/>
          </a:xfrm>
          <a:prstGeom prst="rect">
            <a:avLst/>
          </a:prstGeom>
          <a:noFill/>
        </p:spPr>
        <p:txBody>
          <a:bodyPr wrap="square" rtlCol="0">
            <a:spAutoFit/>
          </a:bodyPr>
          <a:lstStyle/>
          <a:p>
            <a:r>
              <a:rPr lang="en-US" sz="1400" dirty="0" smtClean="0">
                <a:solidFill>
                  <a:schemeClr val="bg1"/>
                </a:solidFill>
              </a:rPr>
              <a:t>Ground outer surface</a:t>
            </a:r>
            <a:endParaRPr lang="en-US" sz="1400" dirty="0">
              <a:solidFill>
                <a:schemeClr val="bg1"/>
              </a:solidFill>
            </a:endParaRPr>
          </a:p>
        </p:txBody>
      </p:sp>
      <p:sp>
        <p:nvSpPr>
          <p:cNvPr id="9" name="TextBox 8"/>
          <p:cNvSpPr txBox="1"/>
          <p:nvPr/>
        </p:nvSpPr>
        <p:spPr>
          <a:xfrm>
            <a:off x="8382000" y="1597152"/>
            <a:ext cx="962025" cy="738664"/>
          </a:xfrm>
          <a:prstGeom prst="rect">
            <a:avLst/>
          </a:prstGeom>
          <a:noFill/>
        </p:spPr>
        <p:txBody>
          <a:bodyPr wrap="square" rtlCol="0">
            <a:spAutoFit/>
          </a:bodyPr>
          <a:lstStyle/>
          <a:p>
            <a:r>
              <a:rPr lang="en-US" sz="1400" dirty="0" smtClean="0">
                <a:solidFill>
                  <a:schemeClr val="bg1"/>
                </a:solidFill>
              </a:rPr>
              <a:t>Ground outer surface</a:t>
            </a:r>
            <a:endParaRPr lang="en-US" sz="1400" dirty="0">
              <a:solidFill>
                <a:schemeClr val="bg1"/>
              </a:solidFill>
            </a:endParaRPr>
          </a:p>
        </p:txBody>
      </p:sp>
      <p:sp>
        <p:nvSpPr>
          <p:cNvPr id="10" name="TextBox 9"/>
          <p:cNvSpPr txBox="1"/>
          <p:nvPr/>
        </p:nvSpPr>
        <p:spPr>
          <a:xfrm>
            <a:off x="99060" y="4495800"/>
            <a:ext cx="2209800" cy="307777"/>
          </a:xfrm>
          <a:prstGeom prst="rect">
            <a:avLst/>
          </a:prstGeom>
          <a:noFill/>
        </p:spPr>
        <p:txBody>
          <a:bodyPr wrap="square" rtlCol="0">
            <a:spAutoFit/>
          </a:bodyPr>
          <a:lstStyle/>
          <a:p>
            <a:pPr algn="ctr"/>
            <a:r>
              <a:rPr lang="en-US" sz="1400" dirty="0" smtClean="0">
                <a:solidFill>
                  <a:schemeClr val="bg1"/>
                </a:solidFill>
              </a:rPr>
              <a:t>Polished base surface</a:t>
            </a:r>
            <a:endParaRPr lang="en-US" sz="1400" dirty="0">
              <a:solidFill>
                <a:schemeClr val="bg1"/>
              </a:solidFill>
            </a:endParaRPr>
          </a:p>
        </p:txBody>
      </p:sp>
      <p:sp>
        <p:nvSpPr>
          <p:cNvPr id="11" name="TextBox 10"/>
          <p:cNvSpPr txBox="1"/>
          <p:nvPr/>
        </p:nvSpPr>
        <p:spPr>
          <a:xfrm>
            <a:off x="4869180" y="4495799"/>
            <a:ext cx="2209800" cy="307777"/>
          </a:xfrm>
          <a:prstGeom prst="rect">
            <a:avLst/>
          </a:prstGeom>
          <a:noFill/>
        </p:spPr>
        <p:txBody>
          <a:bodyPr wrap="square" rtlCol="0">
            <a:spAutoFit/>
          </a:bodyPr>
          <a:lstStyle/>
          <a:p>
            <a:pPr algn="ctr"/>
            <a:r>
              <a:rPr lang="en-US" sz="1400" dirty="0" smtClean="0">
                <a:solidFill>
                  <a:schemeClr val="bg1"/>
                </a:solidFill>
              </a:rPr>
              <a:t>Polished base surface</a:t>
            </a:r>
            <a:endParaRPr lang="en-US" sz="1400" dirty="0">
              <a:solidFill>
                <a:schemeClr val="bg1"/>
              </a:solidFill>
            </a:endParaRPr>
          </a:p>
        </p:txBody>
      </p:sp>
    </p:spTree>
    <p:extLst>
      <p:ext uri="{BB962C8B-B14F-4D97-AF65-F5344CB8AC3E}">
        <p14:creationId xmlns:p14="http://schemas.microsoft.com/office/powerpoint/2010/main" val="901367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6" name="Picture 6"/>
          <p:cNvPicPr>
            <a:picLocks noChangeAspect="1" noChangeArrowheads="1"/>
          </p:cNvPicPr>
          <p:nvPr/>
        </p:nvPicPr>
        <p:blipFill>
          <a:blip r:embed="rId3" cstate="screen">
            <a:extLst>
              <a:ext uri="{28A0092B-C50C-407E-A947-70E740481C1C}">
                <a14:useLocalDpi xmlns:a14="http://schemas.microsoft.com/office/drawing/2010/main"/>
              </a:ext>
            </a:extLst>
          </a:blip>
          <a:srcRect r="5399"/>
          <a:stretch>
            <a:fillRect/>
          </a:stretch>
        </p:blipFill>
        <p:spPr bwMode="auto">
          <a:xfrm>
            <a:off x="4025900" y="0"/>
            <a:ext cx="51181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Rectangle 2"/>
          <p:cNvSpPr>
            <a:spLocks noGrp="1" noChangeArrowheads="1"/>
          </p:cNvSpPr>
          <p:nvPr>
            <p:ph type="title" idx="4294967295"/>
          </p:nvPr>
        </p:nvSpPr>
        <p:spPr>
          <a:xfrm>
            <a:off x="228600" y="1524000"/>
            <a:ext cx="8915400" cy="838200"/>
          </a:xfrm>
        </p:spPr>
        <p:txBody>
          <a:bodyPr>
            <a:normAutofit fontScale="90000"/>
          </a:bodyPr>
          <a:lstStyle/>
          <a:p>
            <a:r>
              <a:rPr lang="en-US" sz="2800">
                <a:solidFill>
                  <a:srgbClr val="0066FF"/>
                </a:solidFill>
                <a:latin typeface="Comic Sans MS" pitchFamily="66" charset="0"/>
              </a:rPr>
              <a:t/>
            </a:r>
            <a:br>
              <a:rPr lang="en-US" sz="2800">
                <a:solidFill>
                  <a:srgbClr val="0066FF"/>
                </a:solidFill>
                <a:latin typeface="Comic Sans MS" pitchFamily="66" charset="0"/>
              </a:rPr>
            </a:br>
            <a:r>
              <a:rPr lang="en-US" sz="2800">
                <a:solidFill>
                  <a:srgbClr val="0066FF"/>
                </a:solidFill>
                <a:latin typeface="Comic Sans MS" pitchFamily="66" charset="0"/>
              </a:rPr>
              <a:t/>
            </a:r>
            <a:br>
              <a:rPr lang="en-US" sz="2800">
                <a:solidFill>
                  <a:srgbClr val="0066FF"/>
                </a:solidFill>
                <a:latin typeface="Comic Sans MS" pitchFamily="66" charset="0"/>
              </a:rPr>
            </a:br>
            <a:endParaRPr lang="en-US" sz="2800">
              <a:solidFill>
                <a:srgbClr val="0066FF"/>
              </a:solidFill>
              <a:latin typeface="Comic Sans MS" pitchFamily="66" charset="0"/>
            </a:endParaRPr>
          </a:p>
        </p:txBody>
      </p:sp>
      <p:grpSp>
        <p:nvGrpSpPr>
          <p:cNvPr id="4" name="Group 3"/>
          <p:cNvGrpSpPr/>
          <p:nvPr/>
        </p:nvGrpSpPr>
        <p:grpSpPr>
          <a:xfrm>
            <a:off x="4584700" y="1143000"/>
            <a:ext cx="1644650" cy="930275"/>
            <a:chOff x="4584700" y="1143000"/>
            <a:chExt cx="1644650" cy="930275"/>
          </a:xfrm>
        </p:grpSpPr>
        <p:sp>
          <p:nvSpPr>
            <p:cNvPr id="56332" name="Freeform 12"/>
            <p:cNvSpPr>
              <a:spLocks/>
            </p:cNvSpPr>
            <p:nvPr/>
          </p:nvSpPr>
          <p:spPr bwMode="auto">
            <a:xfrm>
              <a:off x="5486400" y="1447800"/>
              <a:ext cx="323850" cy="381000"/>
            </a:xfrm>
            <a:custGeom>
              <a:avLst/>
              <a:gdLst>
                <a:gd name="T0" fmla="*/ 0 w 192"/>
                <a:gd name="T1" fmla="*/ 144 h 144"/>
                <a:gd name="T2" fmla="*/ 96 w 192"/>
                <a:gd name="T3" fmla="*/ 48 h 144"/>
                <a:gd name="T4" fmla="*/ 192 w 192"/>
                <a:gd name="T5" fmla="*/ 0 h 144"/>
              </a:gdLst>
              <a:ahLst/>
              <a:cxnLst>
                <a:cxn ang="0">
                  <a:pos x="T0" y="T1"/>
                </a:cxn>
                <a:cxn ang="0">
                  <a:pos x="T2" y="T3"/>
                </a:cxn>
                <a:cxn ang="0">
                  <a:pos x="T4" y="T5"/>
                </a:cxn>
              </a:cxnLst>
              <a:rect l="0" t="0" r="r" b="b"/>
              <a:pathLst>
                <a:path w="192" h="144">
                  <a:moveTo>
                    <a:pt x="0" y="144"/>
                  </a:moveTo>
                  <a:cubicBezTo>
                    <a:pt x="32" y="108"/>
                    <a:pt x="64" y="72"/>
                    <a:pt x="96" y="48"/>
                  </a:cubicBezTo>
                  <a:cubicBezTo>
                    <a:pt x="128" y="24"/>
                    <a:pt x="160" y="12"/>
                    <a:pt x="192" y="0"/>
                  </a:cubicBezTo>
                </a:path>
              </a:pathLst>
            </a:custGeom>
            <a:noFill/>
            <a:ln w="38100" cap="flat">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9" name="Text Box 9"/>
            <p:cNvSpPr txBox="1">
              <a:spLocks noChangeArrowheads="1"/>
            </p:cNvSpPr>
            <p:nvPr/>
          </p:nvSpPr>
          <p:spPr bwMode="auto">
            <a:xfrm>
              <a:off x="5486400" y="1828800"/>
              <a:ext cx="742950" cy="244475"/>
            </a:xfrm>
            <a:prstGeom prst="rect">
              <a:avLst/>
            </a:prstGeom>
            <a:solidFill>
              <a:schemeClr val="bg1">
                <a:alpha val="86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b="1">
                  <a:solidFill>
                    <a:srgbClr val="FF0000"/>
                  </a:solidFill>
                </a:rPr>
                <a:t>mirror</a:t>
              </a:r>
            </a:p>
          </p:txBody>
        </p:sp>
        <p:sp>
          <p:nvSpPr>
            <p:cNvPr id="56330" name="Text Box 10"/>
            <p:cNvSpPr txBox="1">
              <a:spLocks noChangeArrowheads="1"/>
            </p:cNvSpPr>
            <p:nvPr/>
          </p:nvSpPr>
          <p:spPr bwMode="auto">
            <a:xfrm>
              <a:off x="4584700" y="1381125"/>
              <a:ext cx="736600" cy="244475"/>
            </a:xfrm>
            <a:prstGeom prst="rect">
              <a:avLst/>
            </a:prstGeom>
            <a:solidFill>
              <a:schemeClr val="bg1">
                <a:alpha val="85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b="1">
                  <a:solidFill>
                    <a:srgbClr val="FF0000"/>
                  </a:solidFill>
                </a:rPr>
                <a:t>hackle</a:t>
              </a:r>
            </a:p>
          </p:txBody>
        </p:sp>
        <p:sp>
          <p:nvSpPr>
            <p:cNvPr id="56331" name="Text Box 11"/>
            <p:cNvSpPr txBox="1">
              <a:spLocks noChangeArrowheads="1"/>
            </p:cNvSpPr>
            <p:nvPr/>
          </p:nvSpPr>
          <p:spPr bwMode="auto">
            <a:xfrm>
              <a:off x="5029200" y="1600200"/>
              <a:ext cx="509588" cy="244475"/>
            </a:xfrm>
            <a:prstGeom prst="rect">
              <a:avLst/>
            </a:prstGeom>
            <a:solidFill>
              <a:schemeClr val="bg1">
                <a:alpha val="86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b="1">
                  <a:solidFill>
                    <a:srgbClr val="FF0000"/>
                  </a:solidFill>
                </a:rPr>
                <a:t>mist</a:t>
              </a:r>
            </a:p>
          </p:txBody>
        </p:sp>
        <p:sp>
          <p:nvSpPr>
            <p:cNvPr id="56333" name="Freeform 13"/>
            <p:cNvSpPr>
              <a:spLocks/>
            </p:cNvSpPr>
            <p:nvPr/>
          </p:nvSpPr>
          <p:spPr bwMode="auto">
            <a:xfrm>
              <a:off x="5257800" y="1143000"/>
              <a:ext cx="457200" cy="457200"/>
            </a:xfrm>
            <a:custGeom>
              <a:avLst/>
              <a:gdLst>
                <a:gd name="T0" fmla="*/ 0 w 192"/>
                <a:gd name="T1" fmla="*/ 144 h 144"/>
                <a:gd name="T2" fmla="*/ 96 w 192"/>
                <a:gd name="T3" fmla="*/ 48 h 144"/>
                <a:gd name="T4" fmla="*/ 192 w 192"/>
                <a:gd name="T5" fmla="*/ 0 h 144"/>
              </a:gdLst>
              <a:ahLst/>
              <a:cxnLst>
                <a:cxn ang="0">
                  <a:pos x="T0" y="T1"/>
                </a:cxn>
                <a:cxn ang="0">
                  <a:pos x="T2" y="T3"/>
                </a:cxn>
                <a:cxn ang="0">
                  <a:pos x="T4" y="T5"/>
                </a:cxn>
              </a:cxnLst>
              <a:rect l="0" t="0" r="r" b="b"/>
              <a:pathLst>
                <a:path w="192" h="144">
                  <a:moveTo>
                    <a:pt x="0" y="144"/>
                  </a:moveTo>
                  <a:cubicBezTo>
                    <a:pt x="32" y="108"/>
                    <a:pt x="64" y="72"/>
                    <a:pt x="96" y="48"/>
                  </a:cubicBezTo>
                  <a:cubicBezTo>
                    <a:pt x="128" y="24"/>
                    <a:pt x="160" y="12"/>
                    <a:pt x="192" y="0"/>
                  </a:cubicBezTo>
                </a:path>
              </a:pathLst>
            </a:custGeom>
            <a:noFill/>
            <a:ln w="38100" cap="flat">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6325" name="Text Box 5"/>
          <p:cNvSpPr txBox="1">
            <a:spLocks noChangeArrowheads="1"/>
          </p:cNvSpPr>
          <p:nvPr/>
        </p:nvSpPr>
        <p:spPr bwMode="auto">
          <a:xfrm>
            <a:off x="971804" y="586770"/>
            <a:ext cx="18475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dirty="0">
                <a:solidFill>
                  <a:srgbClr val="0066FF"/>
                </a:solidFill>
                <a:sym typeface="Symbol" pitchFamily="18" charset="2"/>
              </a:rPr>
              <a:t> </a:t>
            </a:r>
            <a:r>
              <a:rPr lang="en-US" sz="2800" dirty="0">
                <a:solidFill>
                  <a:srgbClr val="0066FF"/>
                </a:solidFill>
                <a:cs typeface="Arial" charset="0"/>
                <a:sym typeface="Symbol" pitchFamily="18" charset="2"/>
              </a:rPr>
              <a:t>√R  =  A</a:t>
            </a:r>
          </a:p>
        </p:txBody>
      </p:sp>
      <p:sp>
        <p:nvSpPr>
          <p:cNvPr id="56337" name="Rectangle 17"/>
          <p:cNvSpPr>
            <a:spLocks noChangeArrowheads="1"/>
          </p:cNvSpPr>
          <p:nvPr/>
        </p:nvSpPr>
        <p:spPr bwMode="auto">
          <a:xfrm>
            <a:off x="139700" y="1381125"/>
            <a:ext cx="39116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400" dirty="0" smtClean="0">
                <a:sym typeface="Symbol" pitchFamily="18" charset="2"/>
              </a:rPr>
              <a:t>A is a material constant corresponding to the different boundaries.  They have </a:t>
            </a:r>
            <a:r>
              <a:rPr lang="en-US" sz="1400" dirty="0">
                <a:sym typeface="Symbol" pitchFamily="18" charset="2"/>
              </a:rPr>
              <a:t>units of:   Force / length</a:t>
            </a:r>
            <a:r>
              <a:rPr lang="en-US" sz="1400" baseline="30000" dirty="0">
                <a:sym typeface="Symbol" pitchFamily="18" charset="2"/>
              </a:rPr>
              <a:t>1.5</a:t>
            </a:r>
            <a:endParaRPr lang="en-US" sz="1400" dirty="0">
              <a:sym typeface="Symbol" pitchFamily="18" charset="2"/>
            </a:endParaRPr>
          </a:p>
          <a:p>
            <a:pPr algn="ctr"/>
            <a:r>
              <a:rPr lang="en-US" sz="1600" b="1" dirty="0" smtClean="0">
                <a:sym typeface="Symbol" pitchFamily="18" charset="2"/>
              </a:rPr>
              <a:t>MN/m</a:t>
            </a:r>
            <a:r>
              <a:rPr lang="en-US" sz="1600" b="1" baseline="30000" dirty="0" smtClean="0">
                <a:sym typeface="Symbol" pitchFamily="18" charset="2"/>
              </a:rPr>
              <a:t>1.5  </a:t>
            </a:r>
            <a:r>
              <a:rPr lang="en-US" sz="1600" b="1" dirty="0" smtClean="0">
                <a:sym typeface="Symbol" pitchFamily="18" charset="2"/>
              </a:rPr>
              <a:t>       </a:t>
            </a:r>
            <a:r>
              <a:rPr lang="en-US" sz="1600" b="1" dirty="0">
                <a:sym typeface="Symbol" pitchFamily="18" charset="2"/>
              </a:rPr>
              <a:t>MPam      </a:t>
            </a:r>
            <a:r>
              <a:rPr lang="en-US" sz="1600" b="1" dirty="0" err="1">
                <a:sym typeface="Symbol" pitchFamily="18" charset="2"/>
              </a:rPr>
              <a:t>ksi</a:t>
            </a:r>
            <a:r>
              <a:rPr lang="en-US" sz="1600" b="1" dirty="0">
                <a:sym typeface="Symbol" pitchFamily="18" charset="2"/>
              </a:rPr>
              <a:t>  in</a:t>
            </a:r>
          </a:p>
          <a:p>
            <a:r>
              <a:rPr lang="en-US" sz="1600" b="1" dirty="0">
                <a:sym typeface="Symbol" pitchFamily="18" charset="2"/>
              </a:rPr>
              <a:t> </a:t>
            </a:r>
          </a:p>
          <a:p>
            <a:endParaRPr lang="en-US" sz="1600" b="1" dirty="0">
              <a:solidFill>
                <a:srgbClr val="3366FF"/>
              </a:solidFill>
              <a:sym typeface="Symbol" pitchFamily="18" charset="2"/>
            </a:endParaRPr>
          </a:p>
          <a:p>
            <a:r>
              <a:rPr lang="en-US" sz="1600" b="1" dirty="0" err="1">
                <a:sym typeface="Symbol" pitchFamily="18" charset="2"/>
              </a:rPr>
              <a:t>A</a:t>
            </a:r>
            <a:r>
              <a:rPr lang="en-US" sz="1600" b="1" baseline="-25000" dirty="0" err="1">
                <a:sym typeface="Symbol" pitchFamily="18" charset="2"/>
              </a:rPr>
              <a:t>inner</a:t>
            </a:r>
            <a:r>
              <a:rPr lang="en-US" sz="1600" b="1" dirty="0">
                <a:sym typeface="Symbol" pitchFamily="18" charset="2"/>
              </a:rPr>
              <a:t>	at the mirror/mist boundary</a:t>
            </a:r>
          </a:p>
          <a:p>
            <a:endParaRPr lang="en-US" sz="1600" b="1" dirty="0">
              <a:sym typeface="Symbol" pitchFamily="18" charset="2"/>
            </a:endParaRPr>
          </a:p>
          <a:p>
            <a:r>
              <a:rPr lang="en-US" sz="1600" b="1" dirty="0" err="1">
                <a:sym typeface="Symbol" pitchFamily="18" charset="2"/>
              </a:rPr>
              <a:t>A</a:t>
            </a:r>
            <a:r>
              <a:rPr lang="en-US" sz="1600" b="1" baseline="-25000" dirty="0" err="1">
                <a:sym typeface="Symbol" pitchFamily="18" charset="2"/>
              </a:rPr>
              <a:t>outer</a:t>
            </a:r>
            <a:r>
              <a:rPr lang="en-US" sz="1600" b="1" dirty="0">
                <a:sym typeface="Symbol" pitchFamily="18" charset="2"/>
              </a:rPr>
              <a:t>	at the mist/hackle boundary</a:t>
            </a:r>
          </a:p>
          <a:p>
            <a:endParaRPr lang="en-US" sz="1600" b="1" dirty="0">
              <a:sym typeface="Symbol" pitchFamily="18" charset="2"/>
            </a:endParaRPr>
          </a:p>
          <a:p>
            <a:r>
              <a:rPr lang="en-US" sz="1600" b="1" dirty="0" err="1">
                <a:sym typeface="Symbol" pitchFamily="18" charset="2"/>
              </a:rPr>
              <a:t>A</a:t>
            </a:r>
            <a:r>
              <a:rPr lang="en-US" sz="1600" b="1" baseline="-25000" dirty="0" err="1">
                <a:sym typeface="Symbol" pitchFamily="18" charset="2"/>
              </a:rPr>
              <a:t>branch</a:t>
            </a:r>
            <a:r>
              <a:rPr lang="en-US" sz="1600" b="1" dirty="0">
                <a:sym typeface="Symbol" pitchFamily="18" charset="2"/>
              </a:rPr>
              <a:t>	at the branching distance</a:t>
            </a:r>
          </a:p>
        </p:txBody>
      </p:sp>
      <p:sp>
        <p:nvSpPr>
          <p:cNvPr id="56338" name="Text Box 18"/>
          <p:cNvSpPr txBox="1">
            <a:spLocks noChangeArrowheads="1"/>
          </p:cNvSpPr>
          <p:nvPr/>
        </p:nvSpPr>
        <p:spPr bwMode="auto">
          <a:xfrm>
            <a:off x="4584700" y="2552700"/>
            <a:ext cx="1371600" cy="304800"/>
          </a:xfrm>
          <a:prstGeom prst="rect">
            <a:avLst/>
          </a:prstGeom>
          <a:noFill/>
          <a:ln>
            <a:noFill/>
          </a:ln>
          <a:effectLst/>
          <a:extLst>
            <a:ext uri="{909E8E84-426E-40DD-AFC4-6F175D3DCCD1}">
              <a14:hiddenFill xmlns:a14="http://schemas.microsoft.com/office/drawing/2010/main">
                <a:solidFill>
                  <a:schemeClr val="bg1">
                    <a:alpha val="86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solidFill>
                  <a:srgbClr val="FF00FF"/>
                </a:solidFill>
              </a:rPr>
              <a:t>“boundaries”</a:t>
            </a:r>
          </a:p>
        </p:txBody>
      </p:sp>
      <p:sp>
        <p:nvSpPr>
          <p:cNvPr id="2" name="Slide Number Placeholder 1"/>
          <p:cNvSpPr>
            <a:spLocks noGrp="1"/>
          </p:cNvSpPr>
          <p:nvPr>
            <p:ph type="sldNum" sz="quarter" idx="12"/>
          </p:nvPr>
        </p:nvSpPr>
        <p:spPr/>
        <p:txBody>
          <a:bodyPr/>
          <a:lstStyle/>
          <a:p>
            <a:fld id="{7F23CD02-AAB9-4B05-985D-C6CBB8E39897}" type="slidenum">
              <a:rPr lang="en-US" smtClean="0"/>
              <a:pPr/>
              <a:t>7</a:t>
            </a:fld>
            <a:endParaRPr lang="en-US"/>
          </a:p>
        </p:txBody>
      </p:sp>
      <p:sp>
        <p:nvSpPr>
          <p:cNvPr id="3" name="TextBox 2"/>
          <p:cNvSpPr txBox="1"/>
          <p:nvPr/>
        </p:nvSpPr>
        <p:spPr>
          <a:xfrm>
            <a:off x="6621526" y="2146300"/>
            <a:ext cx="1066800" cy="307777"/>
          </a:xfrm>
          <a:prstGeom prst="rect">
            <a:avLst/>
          </a:prstGeom>
          <a:noFill/>
        </p:spPr>
        <p:txBody>
          <a:bodyPr wrap="square" rtlCol="0">
            <a:spAutoFit/>
          </a:bodyPr>
          <a:lstStyle/>
          <a:p>
            <a:r>
              <a:rPr lang="en-US" sz="1400" dirty="0" smtClean="0">
                <a:solidFill>
                  <a:srgbClr val="00B050"/>
                </a:solidFill>
              </a:rPr>
              <a:t>Origin flaw</a:t>
            </a:r>
            <a:endParaRPr lang="en-US" sz="1400" dirty="0">
              <a:solidFill>
                <a:srgbClr val="00B050"/>
              </a:solidFill>
            </a:endParaRPr>
          </a:p>
        </p:txBody>
      </p:sp>
      <p:sp>
        <p:nvSpPr>
          <p:cNvPr id="5" name="TextBox 4"/>
          <p:cNvSpPr txBox="1"/>
          <p:nvPr/>
        </p:nvSpPr>
        <p:spPr>
          <a:xfrm>
            <a:off x="0" y="0"/>
            <a:ext cx="4051300" cy="646331"/>
          </a:xfrm>
          <a:prstGeom prst="rect">
            <a:avLst/>
          </a:prstGeom>
          <a:noFill/>
        </p:spPr>
        <p:txBody>
          <a:bodyPr wrap="square" rtlCol="0">
            <a:spAutoFit/>
          </a:bodyPr>
          <a:lstStyle/>
          <a:p>
            <a:r>
              <a:rPr lang="en-US" dirty="0" smtClean="0"/>
              <a:t>The relationship between the mirror size (its radius)  and the </a:t>
            </a:r>
            <a:r>
              <a:rPr lang="en-US" dirty="0"/>
              <a:t>t</a:t>
            </a:r>
            <a:r>
              <a:rPr lang="en-US" dirty="0" smtClean="0"/>
              <a:t>ensile stress, </a:t>
            </a:r>
            <a:r>
              <a:rPr lang="el-GR" dirty="0" smtClean="0">
                <a:latin typeface="Arial"/>
                <a:cs typeface="Arial"/>
              </a:rPr>
              <a:t>σ</a:t>
            </a:r>
            <a:r>
              <a:rPr lang="en-US" dirty="0" smtClean="0">
                <a:latin typeface="Arial"/>
                <a:cs typeface="Arial"/>
              </a:rPr>
              <a:t>, </a:t>
            </a:r>
            <a:r>
              <a:rPr lang="en-US" dirty="0" smtClean="0">
                <a:cs typeface="Arial"/>
              </a:rPr>
              <a:t>is:</a:t>
            </a:r>
            <a:endParaRPr lang="en-US" dirty="0"/>
          </a:p>
        </p:txBody>
      </p:sp>
      <p:sp>
        <p:nvSpPr>
          <p:cNvPr id="19" name="TextBox 18"/>
          <p:cNvSpPr txBox="1"/>
          <p:nvPr/>
        </p:nvSpPr>
        <p:spPr>
          <a:xfrm>
            <a:off x="72644" y="4495800"/>
            <a:ext cx="8973820" cy="1600438"/>
          </a:xfrm>
          <a:prstGeom prst="rect">
            <a:avLst/>
          </a:prstGeom>
          <a:noFill/>
        </p:spPr>
        <p:txBody>
          <a:bodyPr wrap="square" rtlCol="0">
            <a:spAutoFit/>
          </a:bodyPr>
          <a:lstStyle/>
          <a:p>
            <a:r>
              <a:rPr lang="en-US" sz="1400" dirty="0" smtClean="0"/>
              <a:t>These are numerical constants that you can look up in papers or tables.</a:t>
            </a:r>
          </a:p>
          <a:p>
            <a:r>
              <a:rPr lang="en-US" sz="1400" dirty="0" smtClean="0"/>
              <a:t>Appendix C of my Guide book has tabulations.</a:t>
            </a:r>
          </a:p>
          <a:p>
            <a:endParaRPr lang="en-US" sz="1400" dirty="0"/>
          </a:p>
          <a:p>
            <a:r>
              <a:rPr lang="en-US" sz="1400" dirty="0" smtClean="0"/>
              <a:t>For BK-7 glass, </a:t>
            </a:r>
            <a:r>
              <a:rPr lang="en-US" sz="1400" dirty="0" smtClean="0">
                <a:solidFill>
                  <a:srgbClr val="0033CC"/>
                </a:solidFill>
              </a:rPr>
              <a:t>the mist/hackle boundary </a:t>
            </a:r>
            <a:r>
              <a:rPr lang="en-US" sz="1400" dirty="0" smtClean="0"/>
              <a:t>has a value of </a:t>
            </a:r>
            <a:r>
              <a:rPr lang="en-US" sz="1400" dirty="0" err="1" smtClean="0"/>
              <a:t>A</a:t>
            </a:r>
            <a:r>
              <a:rPr lang="en-US" sz="1400" baseline="-25000" dirty="0" err="1" smtClean="0"/>
              <a:t>outer</a:t>
            </a:r>
            <a:r>
              <a:rPr lang="en-US" sz="1400" baseline="-25000" dirty="0" smtClean="0"/>
              <a:t>  </a:t>
            </a:r>
            <a:r>
              <a:rPr lang="en-US" sz="1400" dirty="0" smtClean="0"/>
              <a:t>of  about 2.3.</a:t>
            </a:r>
          </a:p>
          <a:p>
            <a:endParaRPr lang="en-US" sz="1400" dirty="0"/>
          </a:p>
          <a:p>
            <a:r>
              <a:rPr lang="en-US" sz="1400" dirty="0" smtClean="0"/>
              <a:t>It was derived from extensive work done by  Dr. Janet Quinn (my dearly departed spouse), and written up in a paper by her.  It was based  on testing of 3 inch diameter BK-7 disk strength specimens.</a:t>
            </a:r>
            <a:endParaRPr lang="en-US" sz="1400" dirty="0"/>
          </a:p>
        </p:txBody>
      </p:sp>
    </p:spTree>
    <p:extLst>
      <p:ext uri="{BB962C8B-B14F-4D97-AF65-F5344CB8AC3E}">
        <p14:creationId xmlns:p14="http://schemas.microsoft.com/office/powerpoint/2010/main" val="1681468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6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86599" y="6492875"/>
            <a:ext cx="2133600" cy="365125"/>
          </a:xfrm>
        </p:spPr>
        <p:txBody>
          <a:bodyPr/>
          <a:lstStyle/>
          <a:p>
            <a:fld id="{C1325B28-784C-4188-AA4E-C647B78323EF}" type="slidenum">
              <a:rPr lang="en-US" smtClean="0"/>
              <a:t>8</a:t>
            </a:fld>
            <a:endParaRPr lang="en-US"/>
          </a:p>
        </p:txBody>
      </p:sp>
      <p:sp>
        <p:nvSpPr>
          <p:cNvPr id="3" name="Text Box 5"/>
          <p:cNvSpPr txBox="1">
            <a:spLocks noChangeArrowheads="1"/>
          </p:cNvSpPr>
          <p:nvPr/>
        </p:nvSpPr>
        <p:spPr bwMode="auto">
          <a:xfrm>
            <a:off x="533400" y="1745920"/>
            <a:ext cx="13167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dirty="0">
                <a:sym typeface="Symbol" pitchFamily="18" charset="2"/>
              </a:rPr>
              <a:t> </a:t>
            </a:r>
            <a:r>
              <a:rPr lang="en-US" sz="2000" dirty="0">
                <a:cs typeface="Arial" charset="0"/>
                <a:sym typeface="Symbol" pitchFamily="18" charset="2"/>
              </a:rPr>
              <a:t>√R  =  A</a:t>
            </a:r>
          </a:p>
        </p:txBody>
      </p:sp>
      <p:sp>
        <p:nvSpPr>
          <p:cNvPr id="2" name="TextBox 1"/>
          <p:cNvSpPr txBox="1"/>
          <p:nvPr/>
        </p:nvSpPr>
        <p:spPr>
          <a:xfrm>
            <a:off x="63690" y="3048"/>
            <a:ext cx="8183562" cy="738664"/>
          </a:xfrm>
          <a:prstGeom prst="rect">
            <a:avLst/>
          </a:prstGeom>
          <a:noFill/>
        </p:spPr>
        <p:txBody>
          <a:bodyPr wrap="square" rtlCol="0">
            <a:spAutoFit/>
          </a:bodyPr>
          <a:lstStyle/>
          <a:p>
            <a:r>
              <a:rPr lang="en-US" sz="1400" dirty="0" smtClean="0"/>
              <a:t>One microscope that I used gave an average </a:t>
            </a:r>
            <a:r>
              <a:rPr lang="en-US" sz="1400" dirty="0" smtClean="0">
                <a:solidFill>
                  <a:srgbClr val="00B050"/>
                </a:solidFill>
              </a:rPr>
              <a:t>mirror/mist radius</a:t>
            </a:r>
            <a:r>
              <a:rPr lang="en-US" sz="1400" dirty="0" smtClean="0"/>
              <a:t> of   3.2 mm.</a:t>
            </a:r>
          </a:p>
          <a:p>
            <a:r>
              <a:rPr lang="en-US" sz="1400" dirty="0" smtClean="0"/>
              <a:t>Another microscope gave an average of                                                  2.82 mm.</a:t>
            </a:r>
          </a:p>
          <a:p>
            <a:r>
              <a:rPr lang="en-US" sz="1400" dirty="0" smtClean="0"/>
              <a:t>The difference was due to the set up and lighting.  </a:t>
            </a:r>
            <a:endParaRPr lang="en-US" sz="1400" dirty="0"/>
          </a:p>
        </p:txBody>
      </p:sp>
      <p:sp>
        <p:nvSpPr>
          <p:cNvPr id="5" name="TextBox 4"/>
          <p:cNvSpPr txBox="1"/>
          <p:nvPr/>
        </p:nvSpPr>
        <p:spPr>
          <a:xfrm>
            <a:off x="0" y="891064"/>
            <a:ext cx="8183562" cy="738664"/>
          </a:xfrm>
          <a:prstGeom prst="rect">
            <a:avLst/>
          </a:prstGeom>
          <a:noFill/>
        </p:spPr>
        <p:txBody>
          <a:bodyPr wrap="square" rtlCol="0">
            <a:spAutoFit/>
          </a:bodyPr>
          <a:lstStyle/>
          <a:p>
            <a:r>
              <a:rPr lang="en-US" sz="1400" dirty="0" smtClean="0"/>
              <a:t>One microscope that I used gave an average </a:t>
            </a:r>
            <a:r>
              <a:rPr lang="en-US" sz="1400" dirty="0" smtClean="0">
                <a:solidFill>
                  <a:srgbClr val="0033CC"/>
                </a:solidFill>
              </a:rPr>
              <a:t>mist/hackle  radius</a:t>
            </a:r>
            <a:r>
              <a:rPr lang="en-US" sz="1400" dirty="0" smtClean="0"/>
              <a:t> of   </a:t>
            </a:r>
            <a:r>
              <a:rPr lang="en-US" sz="1400" dirty="0" smtClean="0">
                <a:solidFill>
                  <a:srgbClr val="0000FF"/>
                </a:solidFill>
              </a:rPr>
              <a:t>4.50</a:t>
            </a:r>
            <a:r>
              <a:rPr lang="en-US" sz="1400" dirty="0" smtClean="0"/>
              <a:t> mm.</a:t>
            </a:r>
          </a:p>
          <a:p>
            <a:r>
              <a:rPr lang="en-US" sz="1400" dirty="0" smtClean="0"/>
              <a:t>Another microscope gave an average of                                                   </a:t>
            </a:r>
            <a:r>
              <a:rPr lang="en-US" sz="1400" dirty="0" smtClean="0">
                <a:solidFill>
                  <a:srgbClr val="0000FF"/>
                </a:solidFill>
              </a:rPr>
              <a:t>4.80</a:t>
            </a:r>
            <a:r>
              <a:rPr lang="en-US" sz="1400" dirty="0" smtClean="0"/>
              <a:t> mm.</a:t>
            </a:r>
          </a:p>
          <a:p>
            <a:r>
              <a:rPr lang="en-US" sz="1400" dirty="0" smtClean="0"/>
              <a:t>The difference was due to the set up and lighting.  </a:t>
            </a:r>
            <a:endParaRPr lang="en-US" sz="1400" dirty="0"/>
          </a:p>
        </p:txBody>
      </p:sp>
      <p:sp>
        <p:nvSpPr>
          <p:cNvPr id="6" name="TextBox 5"/>
          <p:cNvSpPr txBox="1"/>
          <p:nvPr/>
        </p:nvSpPr>
        <p:spPr>
          <a:xfrm>
            <a:off x="2118360" y="1684365"/>
            <a:ext cx="5059362" cy="523220"/>
          </a:xfrm>
          <a:prstGeom prst="rect">
            <a:avLst/>
          </a:prstGeom>
          <a:noFill/>
        </p:spPr>
        <p:txBody>
          <a:bodyPr wrap="square" rtlCol="0">
            <a:spAutoFit/>
          </a:bodyPr>
          <a:lstStyle/>
          <a:p>
            <a:r>
              <a:rPr lang="el-GR" sz="1400" dirty="0" smtClean="0">
                <a:latin typeface="Arial"/>
                <a:cs typeface="Arial"/>
              </a:rPr>
              <a:t>σ</a:t>
            </a:r>
            <a:r>
              <a:rPr lang="en-US" sz="1400" dirty="0" smtClean="0">
                <a:latin typeface="Arial"/>
                <a:cs typeface="Arial"/>
              </a:rPr>
              <a:t>   =   2.3 MPa / </a:t>
            </a:r>
            <a:r>
              <a:rPr lang="en-US" sz="1400" dirty="0" smtClean="0">
                <a:latin typeface="Arial"/>
                <a:cs typeface="Arial"/>
                <a:sym typeface="Symbol"/>
              </a:rPr>
              <a:t>4.50 x 10</a:t>
            </a:r>
            <a:r>
              <a:rPr lang="en-US" sz="1400" baseline="30000" dirty="0" smtClean="0">
                <a:latin typeface="Arial"/>
                <a:cs typeface="Arial"/>
                <a:sym typeface="Symbol"/>
              </a:rPr>
              <a:t>-3</a:t>
            </a:r>
            <a:r>
              <a:rPr lang="en-US" sz="1400" dirty="0" smtClean="0">
                <a:latin typeface="Arial"/>
                <a:cs typeface="Arial"/>
                <a:sym typeface="Symbol"/>
              </a:rPr>
              <a:t> m    =  34 MPa     </a:t>
            </a:r>
          </a:p>
          <a:p>
            <a:r>
              <a:rPr lang="el-GR" sz="1400" dirty="0" smtClean="0">
                <a:latin typeface="Arial"/>
                <a:cs typeface="Arial"/>
              </a:rPr>
              <a:t>σ</a:t>
            </a:r>
            <a:r>
              <a:rPr lang="en-US" sz="1400" dirty="0" smtClean="0">
                <a:latin typeface="Arial"/>
                <a:cs typeface="Arial"/>
              </a:rPr>
              <a:t>   </a:t>
            </a:r>
            <a:r>
              <a:rPr lang="en-US" sz="1400" dirty="0">
                <a:latin typeface="Arial"/>
                <a:cs typeface="Arial"/>
              </a:rPr>
              <a:t>=   2.3 MPa / </a:t>
            </a:r>
            <a:r>
              <a:rPr lang="en-US" sz="1400" dirty="0">
                <a:latin typeface="Arial"/>
                <a:cs typeface="Arial"/>
                <a:sym typeface="Symbol"/>
              </a:rPr>
              <a:t></a:t>
            </a:r>
            <a:r>
              <a:rPr lang="en-US" sz="1400" dirty="0" smtClean="0">
                <a:latin typeface="Arial"/>
                <a:cs typeface="Arial"/>
                <a:sym typeface="Symbol"/>
              </a:rPr>
              <a:t>4.80 </a:t>
            </a:r>
            <a:r>
              <a:rPr lang="en-US" sz="1400" dirty="0">
                <a:latin typeface="Arial"/>
                <a:cs typeface="Arial"/>
                <a:sym typeface="Symbol"/>
              </a:rPr>
              <a:t>x 10</a:t>
            </a:r>
            <a:r>
              <a:rPr lang="en-US" sz="1400" baseline="30000" dirty="0">
                <a:latin typeface="Arial"/>
                <a:cs typeface="Arial"/>
                <a:sym typeface="Symbol"/>
              </a:rPr>
              <a:t>-3</a:t>
            </a:r>
            <a:r>
              <a:rPr lang="en-US" sz="1400" dirty="0">
                <a:latin typeface="Arial"/>
                <a:cs typeface="Arial"/>
                <a:sym typeface="Symbol"/>
              </a:rPr>
              <a:t> m    =  </a:t>
            </a:r>
            <a:r>
              <a:rPr lang="en-US" sz="1400" dirty="0" smtClean="0">
                <a:latin typeface="Arial"/>
                <a:cs typeface="Arial"/>
                <a:sym typeface="Symbol"/>
              </a:rPr>
              <a:t>33 </a:t>
            </a:r>
            <a:r>
              <a:rPr lang="en-US" sz="1400" dirty="0">
                <a:latin typeface="Arial"/>
                <a:cs typeface="Arial"/>
                <a:sym typeface="Symbol"/>
              </a:rPr>
              <a:t>MPa</a:t>
            </a:r>
            <a:endParaRPr lang="en-US" sz="1400" dirty="0"/>
          </a:p>
        </p:txBody>
      </p:sp>
      <p:sp>
        <p:nvSpPr>
          <p:cNvPr id="7" name="TextBox 6"/>
          <p:cNvSpPr txBox="1"/>
          <p:nvPr/>
        </p:nvSpPr>
        <p:spPr>
          <a:xfrm>
            <a:off x="-75154" y="2214717"/>
            <a:ext cx="9295353" cy="523220"/>
          </a:xfrm>
          <a:prstGeom prst="rect">
            <a:avLst/>
          </a:prstGeom>
          <a:noFill/>
        </p:spPr>
        <p:txBody>
          <a:bodyPr wrap="square" rtlCol="0">
            <a:spAutoFit/>
          </a:bodyPr>
          <a:lstStyle/>
          <a:p>
            <a:r>
              <a:rPr lang="en-US" sz="1400" dirty="0" smtClean="0">
                <a:solidFill>
                  <a:srgbClr val="0000FF"/>
                </a:solidFill>
              </a:rPr>
              <a:t>Better estimates </a:t>
            </a:r>
            <a:r>
              <a:rPr lang="en-US" sz="1400" dirty="0" smtClean="0"/>
              <a:t>can be obtained by using  Dr. Quinn’s actual data on Schott BK-7 glass, which showed a slight offset in the size-stress trends.     Her trend equations are in the figure captions.</a:t>
            </a:r>
            <a:endParaRPr lang="en-US" sz="1400" dirty="0"/>
          </a:p>
        </p:txBody>
      </p:sp>
      <p:sp>
        <p:nvSpPr>
          <p:cNvPr id="8" name="Freeform 7"/>
          <p:cNvSpPr/>
          <p:nvPr/>
        </p:nvSpPr>
        <p:spPr>
          <a:xfrm>
            <a:off x="4120896" y="1260396"/>
            <a:ext cx="2516816" cy="434292"/>
          </a:xfrm>
          <a:custGeom>
            <a:avLst/>
            <a:gdLst>
              <a:gd name="connsiteX0" fmla="*/ 1755648 w 2516816"/>
              <a:gd name="connsiteY0" fmla="*/ 0 h 597408"/>
              <a:gd name="connsiteX1" fmla="*/ 2499360 w 2516816"/>
              <a:gd name="connsiteY1" fmla="*/ 207264 h 597408"/>
              <a:gd name="connsiteX2" fmla="*/ 1097280 w 2516816"/>
              <a:gd name="connsiteY2" fmla="*/ 402336 h 597408"/>
              <a:gd name="connsiteX3" fmla="*/ 268224 w 2516816"/>
              <a:gd name="connsiteY3" fmla="*/ 426720 h 597408"/>
              <a:gd name="connsiteX4" fmla="*/ 0 w 2516816"/>
              <a:gd name="connsiteY4" fmla="*/ 597408 h 597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816" h="597408">
                <a:moveTo>
                  <a:pt x="1755648" y="0"/>
                </a:moveTo>
                <a:cubicBezTo>
                  <a:pt x="2182368" y="70104"/>
                  <a:pt x="2609088" y="140208"/>
                  <a:pt x="2499360" y="207264"/>
                </a:cubicBezTo>
                <a:cubicBezTo>
                  <a:pt x="2389632" y="274320"/>
                  <a:pt x="1469136" y="365760"/>
                  <a:pt x="1097280" y="402336"/>
                </a:cubicBezTo>
                <a:cubicBezTo>
                  <a:pt x="725424" y="438912"/>
                  <a:pt x="451104" y="394208"/>
                  <a:pt x="268224" y="426720"/>
                </a:cubicBezTo>
                <a:cubicBezTo>
                  <a:pt x="85344" y="459232"/>
                  <a:pt x="42672" y="528320"/>
                  <a:pt x="0" y="597408"/>
                </a:cubicBezTo>
              </a:path>
            </a:pathLst>
          </a:custGeom>
          <a:noFill/>
          <a:ln w="1905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65820" y="5695475"/>
            <a:ext cx="3375600" cy="429184"/>
          </a:xfrm>
          <a:prstGeom prst="rect">
            <a:avLst/>
          </a:prstGeom>
        </p:spPr>
      </p:pic>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68283" y="5597490"/>
            <a:ext cx="3305735" cy="312577"/>
          </a:xfrm>
          <a:prstGeom prst="rect">
            <a:avLst/>
          </a:prstGeom>
        </p:spPr>
      </p:pic>
      <p:grpSp>
        <p:nvGrpSpPr>
          <p:cNvPr id="23" name="Group 22"/>
          <p:cNvGrpSpPr/>
          <p:nvPr/>
        </p:nvGrpSpPr>
        <p:grpSpPr>
          <a:xfrm>
            <a:off x="1707907" y="2666632"/>
            <a:ext cx="3357913" cy="2912067"/>
            <a:chOff x="1707907" y="2666632"/>
            <a:chExt cx="3357913" cy="2912067"/>
          </a:xfrm>
        </p:grpSpPr>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7907" y="2666632"/>
              <a:ext cx="3357913" cy="2912067"/>
            </a:xfrm>
            <a:prstGeom prst="rect">
              <a:avLst/>
            </a:prstGeom>
          </p:spPr>
        </p:pic>
        <p:cxnSp>
          <p:nvCxnSpPr>
            <p:cNvPr id="19" name="Straight Connector 18"/>
            <p:cNvCxnSpPr/>
            <p:nvPr/>
          </p:nvCxnSpPr>
          <p:spPr>
            <a:xfrm flipV="1">
              <a:off x="2514600" y="48006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2209800" y="4800600"/>
              <a:ext cx="304800" cy="0"/>
            </a:xfrm>
            <a:prstGeom prst="line">
              <a:avLst/>
            </a:prstGeom>
            <a:ln>
              <a:tailEnd type="triangle" w="med" len="sm"/>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5065820" y="2612111"/>
            <a:ext cx="3375600" cy="3058568"/>
            <a:chOff x="5065820" y="2612111"/>
            <a:chExt cx="3375600" cy="3058568"/>
          </a:xfrm>
        </p:grpSpPr>
        <p:pic>
          <p:nvPicPr>
            <p:cNvPr id="16" name="Picture 1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065820" y="2612111"/>
              <a:ext cx="3375600" cy="3058568"/>
            </a:xfrm>
            <a:prstGeom prst="rect">
              <a:avLst/>
            </a:prstGeom>
          </p:spPr>
        </p:pic>
        <p:cxnSp>
          <p:nvCxnSpPr>
            <p:cNvPr id="25" name="Straight Connector 24"/>
            <p:cNvCxnSpPr/>
            <p:nvPr/>
          </p:nvCxnSpPr>
          <p:spPr>
            <a:xfrm flipV="1">
              <a:off x="5791200" y="4953000"/>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548312" y="4914900"/>
              <a:ext cx="242888" cy="0"/>
            </a:xfrm>
            <a:prstGeom prst="line">
              <a:avLst/>
            </a:prstGeom>
            <a:ln>
              <a:tailEnd type="triangle" w="med" len="sm"/>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9187" y="5919884"/>
            <a:ext cx="9144000" cy="369332"/>
          </a:xfrm>
          <a:prstGeom prst="rect">
            <a:avLst/>
          </a:prstGeom>
          <a:noFill/>
        </p:spPr>
        <p:txBody>
          <a:bodyPr wrap="square" rtlCol="0">
            <a:spAutoFit/>
          </a:bodyPr>
          <a:lstStyle/>
          <a:p>
            <a:r>
              <a:rPr lang="en-US" dirty="0" smtClean="0">
                <a:solidFill>
                  <a:srgbClr val="0000FF"/>
                </a:solidFill>
              </a:rPr>
              <a:t>These gives estimates of 40 to 47 MPa tensile stress = 5,000 to 6,800 psi tensile stress at the rim.  </a:t>
            </a:r>
            <a:endParaRPr lang="en-US" dirty="0">
              <a:solidFill>
                <a:srgbClr val="0000FF"/>
              </a:solidFill>
            </a:endParaRPr>
          </a:p>
        </p:txBody>
      </p:sp>
      <p:sp>
        <p:nvSpPr>
          <p:cNvPr id="31" name="Rectangle 3"/>
          <p:cNvSpPr>
            <a:spLocks noChangeArrowheads="1"/>
          </p:cNvSpPr>
          <p:nvPr/>
        </p:nvSpPr>
        <p:spPr bwMode="auto">
          <a:xfrm>
            <a:off x="114822" y="6355544"/>
            <a:ext cx="8915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tabLst>
                <a:tab pos="2925763" algn="ctr"/>
              </a:tabLst>
            </a:pPr>
            <a:r>
              <a:rPr lang="en-US" sz="1400" dirty="0" smtClean="0">
                <a:cs typeface="Arial" charset="0"/>
              </a:rPr>
              <a:t>J</a:t>
            </a:r>
            <a:r>
              <a:rPr lang="en-US" sz="1400" dirty="0">
                <a:cs typeface="Arial" charset="0"/>
              </a:rPr>
              <a:t>. B. Quinn, “Extrapolation of Fracture Mirror and Crack-Branch Sizes to Large Dimensions in Biaxial Strength Tests of Glass,”    J. Amer. Ceram. Soc. 82 [8] (1999) pp. 2126-32</a:t>
            </a:r>
            <a:r>
              <a:rPr lang="en-US" sz="1400" b="1" dirty="0" smtClean="0">
                <a:cs typeface="Arial" charset="0"/>
              </a:rPr>
              <a:t>.</a:t>
            </a:r>
            <a:endParaRPr lang="en-US" sz="1600" b="1" dirty="0"/>
          </a:p>
        </p:txBody>
      </p:sp>
      <p:sp>
        <p:nvSpPr>
          <p:cNvPr id="32" name="TextBox 31"/>
          <p:cNvSpPr txBox="1"/>
          <p:nvPr/>
        </p:nvSpPr>
        <p:spPr>
          <a:xfrm>
            <a:off x="381000" y="4013537"/>
            <a:ext cx="982483" cy="1015663"/>
          </a:xfrm>
          <a:prstGeom prst="rect">
            <a:avLst/>
          </a:prstGeom>
          <a:noFill/>
        </p:spPr>
        <p:txBody>
          <a:bodyPr wrap="square" rtlCol="0">
            <a:spAutoFit/>
          </a:bodyPr>
          <a:lstStyle/>
          <a:p>
            <a:pPr algn="ctr"/>
            <a:r>
              <a:rPr lang="en-US" sz="1200" dirty="0" smtClean="0">
                <a:solidFill>
                  <a:srgbClr val="00B050"/>
                </a:solidFill>
              </a:rPr>
              <a:t>Dome 2 data marked on the graphs in green arrows.</a:t>
            </a:r>
            <a:endParaRPr lang="en-US" sz="1200" dirty="0">
              <a:solidFill>
                <a:srgbClr val="00B050"/>
              </a:solidFill>
            </a:endParaRPr>
          </a:p>
        </p:txBody>
      </p:sp>
    </p:spTree>
    <p:extLst>
      <p:ext uri="{BB962C8B-B14F-4D97-AF65-F5344CB8AC3E}">
        <p14:creationId xmlns:p14="http://schemas.microsoft.com/office/powerpoint/2010/main" val="3785988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9</a:t>
            </a:fld>
            <a:endParaRPr lang="en-US"/>
          </a:p>
        </p:txBody>
      </p:sp>
      <p:sp>
        <p:nvSpPr>
          <p:cNvPr id="5" name="TextBox 4"/>
          <p:cNvSpPr txBox="1"/>
          <p:nvPr/>
        </p:nvSpPr>
        <p:spPr>
          <a:xfrm>
            <a:off x="2362200" y="108466"/>
            <a:ext cx="5029200" cy="369332"/>
          </a:xfrm>
          <a:prstGeom prst="rect">
            <a:avLst/>
          </a:prstGeom>
          <a:noFill/>
        </p:spPr>
        <p:txBody>
          <a:bodyPr wrap="square" rtlCol="0">
            <a:spAutoFit/>
          </a:bodyPr>
          <a:lstStyle/>
          <a:p>
            <a:r>
              <a:rPr lang="en-US" dirty="0" smtClean="0"/>
              <a:t>What was the fracture origin flaw?</a:t>
            </a:r>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52" y="1548801"/>
            <a:ext cx="2934208" cy="2200656"/>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0672" y="1871472"/>
            <a:ext cx="6053328" cy="4539996"/>
          </a:xfrm>
          <a:prstGeom prst="rect">
            <a:avLst/>
          </a:prstGeom>
        </p:spPr>
      </p:pic>
      <p:sp>
        <p:nvSpPr>
          <p:cNvPr id="8" name="TextBox 7"/>
          <p:cNvSpPr txBox="1"/>
          <p:nvPr/>
        </p:nvSpPr>
        <p:spPr>
          <a:xfrm>
            <a:off x="3429000" y="978408"/>
            <a:ext cx="1143000" cy="369332"/>
          </a:xfrm>
          <a:prstGeom prst="rect">
            <a:avLst/>
          </a:prstGeom>
          <a:noFill/>
        </p:spPr>
        <p:txBody>
          <a:bodyPr wrap="square" rtlCol="0">
            <a:spAutoFit/>
          </a:bodyPr>
          <a:lstStyle/>
          <a:p>
            <a:r>
              <a:rPr lang="en-US" dirty="0" smtClean="0"/>
              <a:t>Piece B</a:t>
            </a:r>
            <a:endParaRPr lang="en-US" dirty="0"/>
          </a:p>
        </p:txBody>
      </p:sp>
      <p:sp>
        <p:nvSpPr>
          <p:cNvPr id="9" name="Oval 8"/>
          <p:cNvSpPr/>
          <p:nvPr/>
        </p:nvSpPr>
        <p:spPr>
          <a:xfrm>
            <a:off x="2173224" y="2971800"/>
            <a:ext cx="457200" cy="381000"/>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858000" y="4069080"/>
            <a:ext cx="1981200" cy="1992630"/>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391400" y="293132"/>
            <a:ext cx="1600200" cy="1569660"/>
          </a:xfrm>
          <a:prstGeom prst="rect">
            <a:avLst/>
          </a:prstGeom>
          <a:noFill/>
        </p:spPr>
        <p:txBody>
          <a:bodyPr wrap="square" rtlCol="0">
            <a:spAutoFit/>
          </a:bodyPr>
          <a:lstStyle/>
          <a:p>
            <a:pPr algn="ctr"/>
            <a:r>
              <a:rPr lang="en-US" sz="1200" dirty="0" smtClean="0"/>
              <a:t>This is the ground outer surface.  Minor irregularities on the surface have triggered the arc like Wallner lines as the crack progresses at a very high speed.</a:t>
            </a:r>
            <a:endParaRPr lang="en-US" sz="1200" dirty="0"/>
          </a:p>
        </p:txBody>
      </p:sp>
      <p:sp>
        <p:nvSpPr>
          <p:cNvPr id="12" name="TextBox 11"/>
          <p:cNvSpPr txBox="1"/>
          <p:nvPr/>
        </p:nvSpPr>
        <p:spPr>
          <a:xfrm>
            <a:off x="3657600" y="5703356"/>
            <a:ext cx="1981200" cy="307777"/>
          </a:xfrm>
          <a:prstGeom prst="rect">
            <a:avLst/>
          </a:prstGeom>
          <a:noFill/>
        </p:spPr>
        <p:txBody>
          <a:bodyPr wrap="square" rtlCol="0">
            <a:spAutoFit/>
          </a:bodyPr>
          <a:lstStyle/>
          <a:p>
            <a:r>
              <a:rPr lang="en-US" sz="1400" dirty="0" smtClean="0">
                <a:solidFill>
                  <a:schemeClr val="bg1"/>
                </a:solidFill>
              </a:rPr>
              <a:t>Bottom polished surface</a:t>
            </a:r>
          </a:p>
        </p:txBody>
      </p:sp>
      <p:sp>
        <p:nvSpPr>
          <p:cNvPr id="15" name="TextBox 14"/>
          <p:cNvSpPr txBox="1"/>
          <p:nvPr/>
        </p:nvSpPr>
        <p:spPr>
          <a:xfrm>
            <a:off x="6096" y="3749457"/>
            <a:ext cx="3004312" cy="3108543"/>
          </a:xfrm>
          <a:prstGeom prst="rect">
            <a:avLst/>
          </a:prstGeom>
          <a:noFill/>
        </p:spPr>
        <p:txBody>
          <a:bodyPr wrap="square" rtlCol="0">
            <a:spAutoFit/>
          </a:bodyPr>
          <a:lstStyle/>
          <a:p>
            <a:r>
              <a:rPr lang="en-US" sz="1400" dirty="0" smtClean="0"/>
              <a:t>When the crack is forming the fracture mirror, it is accelerating rapidly.  By the time the hackle roughness lines are formed, it is running at terminal velocity of 1,700m/sec or 1,800 m/sec.</a:t>
            </a:r>
          </a:p>
          <a:p>
            <a:endParaRPr lang="en-US" sz="1400" dirty="0"/>
          </a:p>
          <a:p>
            <a:r>
              <a:rPr lang="en-US" sz="1400" dirty="0" smtClean="0"/>
              <a:t>Yes, this is indeed very fast.</a:t>
            </a:r>
          </a:p>
          <a:p>
            <a:endParaRPr lang="en-US" sz="1400" dirty="0"/>
          </a:p>
          <a:p>
            <a:r>
              <a:rPr lang="en-US" sz="1400" dirty="0" smtClean="0"/>
              <a:t>As the crack extends into the dome, it branches out and some segments even slow down and stop as they reach regions of reduced stress. </a:t>
            </a:r>
          </a:p>
          <a:p>
            <a:r>
              <a:rPr lang="en-US" sz="1400" dirty="0" smtClean="0"/>
              <a:t>Others speed back up and reach terminal velocity again.</a:t>
            </a:r>
            <a:endParaRPr lang="en-US" sz="1400" dirty="0"/>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852" y="-3562"/>
            <a:ext cx="1901952" cy="1552363"/>
          </a:xfrm>
          <a:prstGeom prst="rect">
            <a:avLst/>
          </a:prstGeom>
        </p:spPr>
      </p:pic>
      <p:sp>
        <p:nvSpPr>
          <p:cNvPr id="17" name="Oval 16"/>
          <p:cNvSpPr/>
          <p:nvPr/>
        </p:nvSpPr>
        <p:spPr>
          <a:xfrm>
            <a:off x="1090676" y="782074"/>
            <a:ext cx="457200" cy="381000"/>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9655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2857</TotalTime>
  <Words>1792</Words>
  <Application>Microsoft Office PowerPoint</Application>
  <PresentationFormat>On-screen Show (4:3)</PresentationFormat>
  <Paragraphs>180</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Quinn</dc:creator>
  <cp:lastModifiedBy>chma</cp:lastModifiedBy>
  <cp:revision>59</cp:revision>
  <cp:lastPrinted>2016-03-08T21:58:52Z</cp:lastPrinted>
  <dcterms:created xsi:type="dcterms:W3CDTF">2016-03-02T21:06:18Z</dcterms:created>
  <dcterms:modified xsi:type="dcterms:W3CDTF">2016-03-08T21:59:36Z</dcterms:modified>
</cp:coreProperties>
</file>