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6" r:id="rId3"/>
    <p:sldId id="293" r:id="rId4"/>
    <p:sldId id="288" r:id="rId5"/>
    <p:sldId id="285" r:id="rId6"/>
    <p:sldId id="302" r:id="rId7"/>
    <p:sldId id="305" r:id="rId8"/>
    <p:sldId id="276" r:id="rId9"/>
    <p:sldId id="303" r:id="rId10"/>
    <p:sldId id="309" r:id="rId11"/>
    <p:sldId id="308" r:id="rId12"/>
    <p:sldId id="283" r:id="rId13"/>
    <p:sldId id="320" r:id="rId14"/>
    <p:sldId id="316" r:id="rId15"/>
    <p:sldId id="317" r:id="rId16"/>
    <p:sldId id="315" r:id="rId17"/>
    <p:sldId id="335" r:id="rId18"/>
    <p:sldId id="338" r:id="rId19"/>
    <p:sldId id="336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714" autoAdjust="0"/>
  </p:normalViewPr>
  <p:slideViewPr>
    <p:cSldViewPr>
      <p:cViewPr varScale="1">
        <p:scale>
          <a:sx n="110" d="100"/>
          <a:sy n="110" d="100"/>
        </p:scale>
        <p:origin x="-154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ct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91844-3200-4288-A935-82A1773F10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8F357-5392-4242-B377-4386FB3B5B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"/>
            <a:ext cx="2057400" cy="45946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"/>
            <a:ext cx="6019800" cy="459462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5E909-608E-4916-B1FE-10F6CEC4E8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45805-E27E-4A2C-B25C-E9AF63DC66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6F23C-32FE-4B40-97C7-38ACE9FDB0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1"/>
            <a:ext cx="4038600" cy="36802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4038600" cy="36802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A9D1B-7F47-4783-BC99-F9BC3020DD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6EB98-DCC8-4436-A64C-97475B2830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0AAB4-C14D-45C4-84BA-0FCE1B0033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00FD7-576D-4A54-BB26-C475BF8AD9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F9C34-927B-4E25-9DA2-CE2F467D2A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9CCD7-5253-4C2E-B1FF-4CA77F07ED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82586"/>
            <a:ext cx="7162800" cy="43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14401"/>
            <a:ext cx="8686800" cy="368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05200" y="4862025"/>
            <a:ext cx="2133600" cy="2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900" b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69311" y="4867708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 b="0">
                <a:latin typeface="Arial" charset="0"/>
              </a:defRPr>
            </a:lvl1pPr>
          </a:lstStyle>
          <a:p>
            <a:pPr>
              <a:defRPr/>
            </a:pPr>
            <a:fld id="{CA20C020-4298-4A43-8E1C-F617908261C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8" descr="crtlog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55394" y="76435"/>
            <a:ext cx="13716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/>
          <p:cNvCxnSpPr/>
          <p:nvPr/>
        </p:nvCxnSpPr>
        <p:spPr bwMode="auto">
          <a:xfrm>
            <a:off x="76200" y="4816944"/>
            <a:ext cx="899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76200" y="637378"/>
            <a:ext cx="899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6750"/>
            <a:ext cx="7772400" cy="914400"/>
          </a:xfrm>
        </p:spPr>
        <p:txBody>
          <a:bodyPr/>
          <a:lstStyle/>
          <a:p>
            <a:r>
              <a:rPr lang="en-US" sz="3200" dirty="0"/>
              <a:t>Optical Dome Reliability Analysis</a:t>
            </a:r>
            <a:br>
              <a:rPr lang="en-US" sz="3200" dirty="0"/>
            </a:br>
            <a:r>
              <a:rPr lang="en-US" sz="2400" dirty="0"/>
              <a:t>Monterey Bay Aquarium Research Institute (MBARI)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7201" y="1676400"/>
            <a:ext cx="3124199" cy="971550"/>
          </a:xfrm>
        </p:spPr>
        <p:txBody>
          <a:bodyPr/>
          <a:lstStyle/>
          <a:p>
            <a:r>
              <a:rPr lang="en-US" sz="1400" dirty="0" smtClean="0"/>
              <a:t>Eric H. Baker</a:t>
            </a:r>
          </a:p>
          <a:p>
            <a:r>
              <a:rPr lang="en-US" sz="1400" dirty="0" smtClean="0"/>
              <a:t>Connecticut Reserve Technologies, Inc.</a:t>
            </a:r>
          </a:p>
          <a:p>
            <a:r>
              <a:rPr lang="en-US" sz="1400" dirty="0" smtClean="0"/>
              <a:t>October 2016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391844-3200-4288-A935-82A1773F109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5" name="image01.jpg"/>
          <p:cNvPicPr/>
          <p:nvPr/>
        </p:nvPicPr>
        <p:blipFill rotWithShape="1">
          <a:blip r:embed="rId2"/>
          <a:srcRect l="17021" t="31997" r="15958" b="21463"/>
          <a:stretch/>
        </p:blipFill>
        <p:spPr>
          <a:xfrm>
            <a:off x="457200" y="2571750"/>
            <a:ext cx="4582391" cy="2133600"/>
          </a:xfrm>
          <a:prstGeom prst="rect">
            <a:avLst/>
          </a:prstGeom>
          <a:ln/>
        </p:spPr>
      </p:pic>
      <p:sp>
        <p:nvSpPr>
          <p:cNvPr id="6" name="TextBox 5"/>
          <p:cNvSpPr txBox="1"/>
          <p:nvPr/>
        </p:nvSpPr>
        <p:spPr>
          <a:xfrm>
            <a:off x="933450" y="4815701"/>
            <a:ext cx="72915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u="sng" dirty="0" smtClean="0">
                <a:solidFill>
                  <a:srgbClr val="C00000"/>
                </a:solidFill>
              </a:rPr>
              <a:t>PRELIMINARY ANALYSIS</a:t>
            </a:r>
            <a:r>
              <a:rPr lang="en-US" sz="1200" b="1" i="1" dirty="0" smtClean="0">
                <a:solidFill>
                  <a:srgbClr val="C00000"/>
                </a:solidFill>
              </a:rPr>
              <a:t>:</a:t>
            </a:r>
            <a:r>
              <a:rPr lang="en-US" sz="1200" i="1" dirty="0" smtClean="0">
                <a:solidFill>
                  <a:srgbClr val="C00000"/>
                </a:solidFill>
              </a:rPr>
              <a:t>  Provided for demonstration of progress.  Not intended to be a complete or final analysis.</a:t>
            </a:r>
            <a:endParaRPr lang="en-US" sz="1200" i="1" dirty="0">
              <a:solidFill>
                <a:srgbClr val="C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71750"/>
            <a:ext cx="2992176" cy="220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 – Polished, Inert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9/22/16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93543" y="3060978"/>
            <a:ext cx="2535502" cy="1346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 smtClean="0"/>
              <a:t>Polished Inert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19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4.346    [-]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CS	47,304  [psi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]</a:t>
            </a:r>
            <a:endParaRPr lang="en-US" sz="105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eff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0.353   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b="1" dirty="0" smtClean="0"/>
              <a:t>WSP</a:t>
            </a:r>
            <a:r>
              <a:rPr lang="en-US" sz="1200" dirty="0" smtClean="0"/>
              <a:t>	37,235  [psi*in^(2/4.346)]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601" y="4504551"/>
            <a:ext cx="1109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MLE2B Estimation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90% Confidence Bounds</a:t>
            </a:r>
            <a:endParaRPr lang="en-US" sz="600" i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742950"/>
            <a:ext cx="3187578" cy="2095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988" y="723900"/>
            <a:ext cx="3526612" cy="21336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 flipH="1">
            <a:off x="4876800" y="3579971"/>
            <a:ext cx="533400" cy="1287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5386136" y="3404723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low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346428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81136"/>
            <a:ext cx="4313530" cy="247843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Time Dependent (SCG) – Polished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9/22/16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63701" y="1624146"/>
            <a:ext cx="2811219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 smtClean="0"/>
              <a:t>Polished (Water)</a:t>
            </a:r>
          </a:p>
          <a:p>
            <a:pPr algn="ctr"/>
            <a:r>
              <a:rPr lang="en-US" sz="1200" u="sng" dirty="0" smtClean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0 </a:t>
            </a:r>
            <a:r>
              <a:rPr lang="en-US" sz="1050" i="1" dirty="0" smtClean="0">
                <a:solidFill>
                  <a:schemeClr val="bg1">
                    <a:lumMod val="65000"/>
                  </a:schemeClr>
                </a:solidFill>
              </a:rPr>
              <a:t>(simulated)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4.346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WSP</a:t>
            </a:r>
            <a:r>
              <a:rPr lang="en-US" sz="1200" dirty="0" smtClean="0"/>
              <a:t>	37,235 [psi*in^(2/4.346)]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N</a:t>
            </a:r>
            <a:r>
              <a:rPr lang="en-US" sz="1200" dirty="0" smtClean="0"/>
              <a:t>	14.74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D	14,310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WM2	5.028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eff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	0.3311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B_Dynamic	109,202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</a:t>
            </a:r>
            <a:r>
              <a:rPr lang="en-US" sz="1200" dirty="0" smtClean="0"/>
              <a:t>6,938 [psi^2*sec]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09601" y="4596884"/>
            <a:ext cx="84670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LIN2 Estimation</a:t>
            </a:r>
          </a:p>
        </p:txBody>
      </p:sp>
      <p:sp>
        <p:nvSpPr>
          <p:cNvPr id="7" name="TextBox 6"/>
          <p:cNvSpPr txBox="1"/>
          <p:nvPr/>
        </p:nvSpPr>
        <p:spPr>
          <a:xfrm rot="19938187">
            <a:off x="711440" y="2051960"/>
            <a:ext cx="2373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Simulated from Ground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6372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91044" y="46562"/>
            <a:ext cx="4531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Dome Configuration #3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169578" y="819150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7/27/16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52549"/>
            <a:ext cx="2547956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21149" y="3497615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Titanium Ring prevents Radial Displacement of Dome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 flipV="1">
            <a:off x="5138227" y="2266950"/>
            <a:ext cx="990600" cy="12306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8391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Configuration #3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10/14/16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4" t="6601" r="28061" b="8156"/>
          <a:stretch/>
        </p:blipFill>
        <p:spPr>
          <a:xfrm>
            <a:off x="34834" y="725542"/>
            <a:ext cx="3622766" cy="3936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r="12662"/>
          <a:stretch/>
        </p:blipFill>
        <p:spPr>
          <a:xfrm>
            <a:off x="4114800" y="971550"/>
            <a:ext cx="4835770" cy="3429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5677" y="725542"/>
            <a:ext cx="7489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</a:t>
            </a:r>
          </a:p>
          <a:p>
            <a:pPr algn="ctr"/>
            <a:r>
              <a:rPr lang="en-US" sz="1100" dirty="0" smtClean="0"/>
              <a:t>H-K9L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3257550"/>
            <a:ext cx="15520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100" dirty="0" smtClean="0"/>
              <a:t>Actual:  Ti-6Al-4V</a:t>
            </a:r>
          </a:p>
          <a:p>
            <a:pPr algn="ctr"/>
            <a:r>
              <a:rPr lang="en-US" sz="1100" dirty="0" smtClean="0"/>
              <a:t>Test:  6061-T6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880269" y="1630131"/>
            <a:ext cx="13985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Trade Study</a:t>
            </a:r>
          </a:p>
          <a:p>
            <a:pPr algn="ctr"/>
            <a:r>
              <a:rPr lang="en-US" sz="1600" dirty="0" smtClean="0"/>
              <a:t>Resin or Epoxy</a:t>
            </a:r>
          </a:p>
          <a:p>
            <a:pPr algn="ctr"/>
            <a:r>
              <a:rPr lang="en-US" sz="1600" dirty="0" smtClean="0"/>
              <a:t>0.030”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5216959" y="2070504"/>
            <a:ext cx="2403041" cy="37606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304800" y="2225590"/>
            <a:ext cx="1795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Dome Coupler Ring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040842" y="2516242"/>
            <a:ext cx="604393" cy="3124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5930623" y="3180899"/>
            <a:ext cx="78258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i="1" dirty="0" smtClean="0">
                <a:solidFill>
                  <a:srgbClr val="00B050"/>
                </a:solidFill>
              </a:rPr>
              <a:t>Frictionless</a:t>
            </a:r>
            <a:endParaRPr lang="en-US" sz="1000" b="1" i="1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08292" y="2537662"/>
            <a:ext cx="1372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/>
              <a:t>Kapton 0.020”</a:t>
            </a:r>
            <a:endParaRPr lang="en-US" sz="1600" dirty="0"/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5627172" y="2705656"/>
            <a:ext cx="697428" cy="2470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7974303" y="3017104"/>
            <a:ext cx="588623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i="1" dirty="0" smtClean="0">
                <a:solidFill>
                  <a:srgbClr val="00B0F0"/>
                </a:solidFill>
              </a:rPr>
              <a:t>Bonded</a:t>
            </a:r>
            <a:endParaRPr lang="en-US" sz="1000" b="1" i="1" dirty="0">
              <a:solidFill>
                <a:srgbClr val="00B0F0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 flipH="1" flipV="1">
            <a:off x="2743200" y="4248150"/>
            <a:ext cx="2286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2970327" y="4337601"/>
            <a:ext cx="9028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Axial = fixed</a:t>
            </a:r>
          </a:p>
          <a:p>
            <a:r>
              <a:rPr lang="en-US" sz="1100" dirty="0" smtClean="0"/>
              <a:t>Radial = free</a:t>
            </a:r>
            <a:endParaRPr lang="en-US" sz="1100" dirty="0"/>
          </a:p>
        </p:txBody>
      </p:sp>
      <p:sp>
        <p:nvSpPr>
          <p:cNvPr id="37" name="TextBox 36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7333248" y="1914084"/>
            <a:ext cx="277536" cy="1916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 flipV="1">
            <a:off x="7244430" y="2997887"/>
            <a:ext cx="101750" cy="300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6234961" y="3696928"/>
            <a:ext cx="179277" cy="3486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8010398" y="3534493"/>
            <a:ext cx="179277" cy="3486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249503" y="3883161"/>
            <a:ext cx="432871" cy="77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6873822" y="2618428"/>
            <a:ext cx="101750" cy="326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6712604" y="2618428"/>
            <a:ext cx="156707" cy="5537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flipH="1" flipV="1">
            <a:off x="7700837" y="2335239"/>
            <a:ext cx="223963" cy="23763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V="1">
            <a:off x="6706340" y="2572876"/>
            <a:ext cx="1218460" cy="5993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1680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5" b="31192"/>
          <a:stretch/>
        </p:blipFill>
        <p:spPr>
          <a:xfrm>
            <a:off x="4648200" y="1291709"/>
            <a:ext cx="4267199" cy="24992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41" b="27220"/>
          <a:stretch/>
        </p:blipFill>
        <p:spPr>
          <a:xfrm>
            <a:off x="102989" y="1281724"/>
            <a:ext cx="4363005" cy="2509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10/14/16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24200" y="4552953"/>
            <a:ext cx="2971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Load Step #4 includes </a:t>
            </a:r>
            <a:r>
              <a:rPr lang="en-US" sz="1400" dirty="0" smtClean="0">
                <a:latin typeface="Symbol" panose="05050102010706020507" pitchFamily="18" charset="2"/>
              </a:rPr>
              <a:t>D</a:t>
            </a:r>
            <a:r>
              <a:rPr lang="en-US" sz="1400" dirty="0" smtClean="0"/>
              <a:t>T and 2750 psi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649701" y="4857750"/>
            <a:ext cx="19431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 smtClean="0"/>
              <a:t>Resin/Epoxy and Kapton Parts Hidden</a:t>
            </a:r>
            <a:endParaRPr lang="en-US" sz="9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2971800" y="4029730"/>
            <a:ext cx="3290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Frictionless:  </a:t>
            </a:r>
            <a:r>
              <a:rPr lang="en-US" sz="1400" dirty="0"/>
              <a:t>Dome-2-Kapton, </a:t>
            </a:r>
            <a:r>
              <a:rPr lang="en-US" sz="1400" dirty="0" smtClean="0"/>
              <a:t>Ring-2-Resin</a:t>
            </a:r>
          </a:p>
          <a:p>
            <a:pPr algn="ctr"/>
            <a:r>
              <a:rPr lang="en-US" sz="1400" dirty="0" smtClean="0"/>
              <a:t>All the Rest Tied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2617183" y="819150"/>
            <a:ext cx="134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Model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158983" y="819150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21" idx="0"/>
          </p:cNvCxnSpPr>
          <p:nvPr/>
        </p:nvCxnSpPr>
        <p:spPr bwMode="auto">
          <a:xfrm flipV="1">
            <a:off x="1858081" y="2461713"/>
            <a:ext cx="1113719" cy="14918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1279878" y="3953530"/>
            <a:ext cx="1156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Tensile Stresses</a:t>
            </a:r>
          </a:p>
        </p:txBody>
      </p:sp>
      <p:cxnSp>
        <p:nvCxnSpPr>
          <p:cNvPr id="28" name="Straight Arrow Connector 27"/>
          <p:cNvCxnSpPr>
            <a:stCxn id="29" idx="0"/>
          </p:cNvCxnSpPr>
          <p:nvPr/>
        </p:nvCxnSpPr>
        <p:spPr bwMode="auto">
          <a:xfrm flipH="1" flipV="1">
            <a:off x="7391402" y="2461713"/>
            <a:ext cx="197202" cy="14968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825799" y="3958559"/>
            <a:ext cx="1525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Compressive Stresses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133350"/>
            <a:ext cx="275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vs. Epoxy Trade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30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23823"/>
            <a:ext cx="4052360" cy="24389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687602"/>
            <a:ext cx="2674614" cy="16076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8319" y="1528033"/>
            <a:ext cx="857094" cy="276999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Load Steps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771900" y="903425"/>
            <a:ext cx="4800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Resin allows more Radial Displacement than Epoxy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Greater Radial Displacement leads to Greater Hoop and Tangential Stresses (and therefore Max Principal Stresses)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10/14/16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8781" y="2323823"/>
            <a:ext cx="4057757" cy="243897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47098" y="2381037"/>
            <a:ext cx="1399422" cy="338554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Displacements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5817707" y="2399085"/>
            <a:ext cx="2329677" cy="338554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Maximum Principal Stress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699760" y="4546101"/>
            <a:ext cx="154241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i="1" dirty="0" smtClean="0"/>
              <a:t>Max Stress found anywhere in Dome </a:t>
            </a:r>
            <a:endParaRPr lang="en-US" sz="7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3505200" y="133350"/>
            <a:ext cx="275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vs. Epoxy Trade Study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44766" y="4444278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i="1" dirty="0" smtClean="0"/>
              <a:t>Axial @ Dome Center</a:t>
            </a:r>
          </a:p>
          <a:p>
            <a:r>
              <a:rPr lang="en-US" sz="700" i="1" dirty="0" smtClean="0"/>
              <a:t>Radial @ Dome Rim</a:t>
            </a:r>
            <a:endParaRPr lang="en-US" sz="700" i="1" dirty="0"/>
          </a:p>
        </p:txBody>
      </p:sp>
    </p:spTree>
    <p:extLst>
      <p:ext uri="{BB962C8B-B14F-4D97-AF65-F5344CB8AC3E}">
        <p14:creationId xmlns:p14="http://schemas.microsoft.com/office/powerpoint/2010/main" val="198725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379" y="742950"/>
            <a:ext cx="4376836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10/17/16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4" y="2647950"/>
            <a:ext cx="3021876" cy="143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37421" y="981730"/>
            <a:ext cx="2110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CARES Output Example</a:t>
            </a:r>
          </a:p>
          <a:p>
            <a:pPr algn="ctr"/>
            <a:r>
              <a:rPr lang="en-US" sz="1600" dirty="0" smtClean="0"/>
              <a:t>2750 psi for 60 hrs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257318" y="3412049"/>
            <a:ext cx="2819400" cy="130765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0321" y="3346626"/>
            <a:ext cx="8883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00B050"/>
                </a:solidFill>
              </a:rPr>
              <a:t>One Ground</a:t>
            </a:r>
            <a:endParaRPr lang="en-US" sz="105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2617" y="3157754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C00000"/>
                </a:solidFill>
              </a:rPr>
              <a:t>Polished</a:t>
            </a:r>
            <a:endParaRPr lang="en-US" sz="1050" dirty="0">
              <a:solidFill>
                <a:srgbClr val="C00000"/>
              </a:solidFill>
            </a:endParaRPr>
          </a:p>
        </p:txBody>
      </p:sp>
      <p:sp>
        <p:nvSpPr>
          <p:cNvPr id="14" name="Right Brace 13"/>
          <p:cNvSpPr/>
          <p:nvPr/>
        </p:nvSpPr>
        <p:spPr bwMode="auto">
          <a:xfrm>
            <a:off x="3076718" y="3161814"/>
            <a:ext cx="165899" cy="238368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>
            <a:off x="3076718" y="3554612"/>
            <a:ext cx="165899" cy="476736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2617" y="3662146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C00000"/>
                </a:solidFill>
              </a:rPr>
              <a:t>Polished</a:t>
            </a:r>
            <a:endParaRPr lang="en-US" sz="105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5440" y="4400550"/>
            <a:ext cx="29322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i="1" dirty="0" smtClean="0"/>
              <a:t>Counterclockwise from Dome Inner to Dome Outer</a:t>
            </a:r>
            <a:endParaRPr lang="en-US" sz="1050" i="1" dirty="0"/>
          </a:p>
        </p:txBody>
      </p:sp>
      <p:sp>
        <p:nvSpPr>
          <p:cNvPr id="18" name="Rounded Rectangle 17"/>
          <p:cNvSpPr/>
          <p:nvPr/>
        </p:nvSpPr>
        <p:spPr bwMode="auto">
          <a:xfrm>
            <a:off x="4715679" y="3305640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6831471" y="4316809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78992" y="4259948"/>
            <a:ext cx="10102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C00000"/>
                </a:solidFill>
              </a:rPr>
              <a:t>Overall Reliability</a:t>
            </a:r>
            <a:endParaRPr lang="en-US" sz="900" dirty="0">
              <a:solidFill>
                <a:srgbClr val="C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4715679" y="2105882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6831471" y="2105882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23076" y="2038350"/>
            <a:ext cx="692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C00000"/>
                </a:solidFill>
              </a:rPr>
              <a:t>Max Stress</a:t>
            </a:r>
            <a:endParaRPr lang="en-US" sz="900" dirty="0">
              <a:solidFill>
                <a:srgbClr val="C0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6831471" y="3305640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72583" y="3181350"/>
            <a:ext cx="1023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C00000"/>
                </a:solidFill>
              </a:rPr>
              <a:t>Lowest Individual</a:t>
            </a:r>
            <a:br>
              <a:rPr lang="en-US" sz="900" dirty="0" smtClean="0">
                <a:solidFill>
                  <a:srgbClr val="C00000"/>
                </a:solidFill>
              </a:rPr>
            </a:br>
            <a:r>
              <a:rPr lang="en-US" sz="900" dirty="0" smtClean="0">
                <a:solidFill>
                  <a:srgbClr val="C00000"/>
                </a:solidFill>
              </a:rPr>
              <a:t>Surface Reliability</a:t>
            </a:r>
            <a:endParaRPr lang="en-US" sz="900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81634" y="133350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3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10/17/16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33550"/>
            <a:ext cx="444137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623078" y="1320284"/>
            <a:ext cx="134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Model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152585" y="1320284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34" y="1733550"/>
            <a:ext cx="444137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957592" y="4135219"/>
            <a:ext cx="5234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FEA Stress Solution @ 2750 psi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Stresses Scale Linearly with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other parts of Assembly can handle the increased Applied Pressure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3505200" y="133350"/>
            <a:ext cx="275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vs. Epoxy Trade Study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421299" y="767775"/>
            <a:ext cx="4219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Pressure</a:t>
            </a:r>
          </a:p>
          <a:p>
            <a:pPr algn="ctr"/>
            <a:r>
              <a:rPr lang="en-US" sz="1400" dirty="0" smtClean="0"/>
              <a:t>where Service Time is 60 hrs.</a:t>
            </a:r>
          </a:p>
        </p:txBody>
      </p:sp>
    </p:spTree>
    <p:extLst>
      <p:ext uri="{BB962C8B-B14F-4D97-AF65-F5344CB8AC3E}">
        <p14:creationId xmlns:p14="http://schemas.microsoft.com/office/powerpoint/2010/main" val="149320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149615"/>
            <a:ext cx="4458768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34" y="2149615"/>
            <a:ext cx="445225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10/17/16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1623078" y="1736349"/>
            <a:ext cx="134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Model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152585" y="1736349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91409" y="920175"/>
            <a:ext cx="3879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Time</a:t>
            </a:r>
          </a:p>
          <a:p>
            <a:pPr algn="ctr"/>
            <a:r>
              <a:rPr lang="en-US" sz="1400" dirty="0" smtClean="0"/>
              <a:t>@ Applied Pressure 2750 psi</a:t>
            </a: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7924800" y="2911615"/>
            <a:ext cx="1524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7513400" y="2497605"/>
            <a:ext cx="7873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60 hrs.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0.73%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05200" y="133350"/>
            <a:ext cx="275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Resin vs. Epoxy Trade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85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Dome Configuration #3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10/17/16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8895" y="182509"/>
            <a:ext cx="952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Model v15</a:t>
            </a:r>
            <a:endParaRPr lang="en-US" sz="14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506" y="1809750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809750"/>
            <a:ext cx="3506749" cy="186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62400" y="151731"/>
            <a:ext cx="140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Epoxy Model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2438400" y="2470597"/>
            <a:ext cx="369202" cy="2694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27" idx="2"/>
          </p:cNvCxnSpPr>
          <p:nvPr/>
        </p:nvCxnSpPr>
        <p:spPr bwMode="auto">
          <a:xfrm>
            <a:off x="3677476" y="1512391"/>
            <a:ext cx="832875" cy="90695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Connector 20"/>
          <p:cNvCxnSpPr>
            <a:stCxn id="27" idx="2"/>
          </p:cNvCxnSpPr>
          <p:nvPr/>
        </p:nvCxnSpPr>
        <p:spPr bwMode="auto">
          <a:xfrm flipH="1">
            <a:off x="2438400" y="1512391"/>
            <a:ext cx="1239076" cy="9582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2833334" y="742950"/>
            <a:ext cx="1688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60 hrs. Service @ 2750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with no Proof Test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0.73%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137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24400" y="742950"/>
            <a:ext cx="21194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60 hrs. Service @ 2750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with 10 sec Proof Test @ 4950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0.33%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306</a:t>
            </a:r>
            <a:endParaRPr lang="en-US" sz="1100" dirty="0">
              <a:solidFill>
                <a:srgbClr val="00B050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 bwMode="auto">
          <a:xfrm>
            <a:off x="6643953" y="3028950"/>
            <a:ext cx="656347" cy="231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Connector 38"/>
          <p:cNvCxnSpPr>
            <a:stCxn id="32" idx="2"/>
          </p:cNvCxnSpPr>
          <p:nvPr/>
        </p:nvCxnSpPr>
        <p:spPr bwMode="auto">
          <a:xfrm>
            <a:off x="5784146" y="1512391"/>
            <a:ext cx="859807" cy="15165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7086600" y="742950"/>
            <a:ext cx="198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Risk of Failing the</a:t>
            </a:r>
            <a:br>
              <a:rPr lang="en-US" sz="1100" dirty="0" smtClean="0">
                <a:solidFill>
                  <a:srgbClr val="00B050"/>
                </a:solidFill>
              </a:rPr>
            </a:br>
            <a:r>
              <a:rPr lang="en-US" sz="1100" dirty="0" smtClean="0">
                <a:solidFill>
                  <a:srgbClr val="00B050"/>
                </a:solidFill>
              </a:rPr>
              <a:t>10 sec Proof Test @ 4950 psi 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0.47%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214</a:t>
            </a:r>
            <a:endParaRPr lang="en-US" sz="1100" dirty="0">
              <a:solidFill>
                <a:srgbClr val="00B050"/>
              </a:solidFill>
            </a:endParaRPr>
          </a:p>
        </p:txBody>
      </p:sp>
      <p:cxnSp>
        <p:nvCxnSpPr>
          <p:cNvPr id="51" name="Straight Arrow Connector 50"/>
          <p:cNvCxnSpPr/>
          <p:nvPr/>
        </p:nvCxnSpPr>
        <p:spPr bwMode="auto">
          <a:xfrm flipH="1">
            <a:off x="7438594" y="2554053"/>
            <a:ext cx="632707" cy="4045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Connector 53"/>
          <p:cNvCxnSpPr>
            <a:stCxn id="50" idx="2"/>
          </p:cNvCxnSpPr>
          <p:nvPr/>
        </p:nvCxnSpPr>
        <p:spPr bwMode="auto">
          <a:xfrm>
            <a:off x="8077200" y="1512391"/>
            <a:ext cx="0" cy="10416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TextBox 72"/>
          <p:cNvSpPr txBox="1"/>
          <p:nvPr/>
        </p:nvSpPr>
        <p:spPr>
          <a:xfrm>
            <a:off x="203752" y="3826986"/>
            <a:ext cx="2996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100" dirty="0" smtClean="0"/>
              <a:t>FEA Stress Solution @ 2750 psi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100" dirty="0" smtClean="0"/>
              <a:t>Assumes Stresses Scale Linearly with Pressure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US" sz="1100" dirty="0" smtClean="0"/>
              <a:t>Assumes other parts of Assembly can handle the increased Applied Pressure</a:t>
            </a:r>
            <a:endParaRPr lang="en-US" sz="1100" dirty="0"/>
          </a:p>
        </p:txBody>
      </p:sp>
      <p:sp>
        <p:nvSpPr>
          <p:cNvPr id="77" name="TextBox 76"/>
          <p:cNvSpPr txBox="1"/>
          <p:nvPr/>
        </p:nvSpPr>
        <p:spPr>
          <a:xfrm>
            <a:off x="3679665" y="4352895"/>
            <a:ext cx="121219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i="1" dirty="0" smtClean="0"/>
              <a:t>Base Ground / Rest Polished</a:t>
            </a:r>
            <a:endParaRPr lang="en-US" sz="700" i="1" dirty="0"/>
          </a:p>
        </p:txBody>
      </p:sp>
      <p:sp>
        <p:nvSpPr>
          <p:cNvPr id="3084" name="TextBox 3083"/>
          <p:cNvSpPr txBox="1"/>
          <p:nvPr/>
        </p:nvSpPr>
        <p:spPr>
          <a:xfrm>
            <a:off x="475313" y="971550"/>
            <a:ext cx="14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Proof Test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313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74295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Perform Brittle Material Reliability Predictions on the Deep Water Camera Port of MBARI’s Autonomous Underwater Vehicle (AUV)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Acquire Dome and Dome Support geometry from MBARI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Generate finite element analyses of 3 Dome Configurations and calibrate models to MBARI FEA as well as Pressure Test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Estimate Weibull Material Properties from provided specimen failure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Apply the Ceramics Analysis and Reliability Evaluation of Structures (CARES) program to predict the Brittle Material Reliability of the Dome Configurations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 </a:t>
            </a:r>
            <a:r>
              <a:rPr lang="en-US" dirty="0"/>
              <a:t>a Proof Test Protocol to improve the </a:t>
            </a:r>
            <a:r>
              <a:rPr lang="en-US" dirty="0" smtClean="0"/>
              <a:t>Reliability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8/2/16</a:t>
            </a:r>
          </a:p>
        </p:txBody>
      </p:sp>
    </p:spTree>
    <p:extLst>
      <p:ext uri="{BB962C8B-B14F-4D97-AF65-F5344CB8AC3E}">
        <p14:creationId xmlns:p14="http://schemas.microsoft.com/office/powerpoint/2010/main" val="249649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CARES with ABAQUS Flowchart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0AAB4-C14D-45C4-84BA-0FCE1B00330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8/15/16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76" y="1047750"/>
            <a:ext cx="545593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52400" y="1047750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CARES predicts the brittle material reliability of a component by post-processing finite element analysis stress results.</a:t>
            </a:r>
          </a:p>
          <a:p>
            <a:endParaRPr lang="en-US" dirty="0"/>
          </a:p>
          <a:p>
            <a:r>
              <a:rPr lang="en-US" dirty="0" smtClean="0"/>
              <a:t>CARES requires region based Weibull material properties, Volume and/or Surface, where different Surface conditions are characterized by different parameter sets.</a:t>
            </a:r>
          </a:p>
        </p:txBody>
      </p:sp>
    </p:spTree>
    <p:extLst>
      <p:ext uri="{BB962C8B-B14F-4D97-AF65-F5344CB8AC3E}">
        <p14:creationId xmlns:p14="http://schemas.microsoft.com/office/powerpoint/2010/main" val="25372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Dome Configurations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3752" y="4893618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8/2/16</a:t>
            </a:r>
          </a:p>
        </p:txBody>
      </p:sp>
      <p:pic>
        <p:nvPicPr>
          <p:cNvPr id="1027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/>
          <a:stretch/>
        </p:blipFill>
        <p:spPr bwMode="auto">
          <a:xfrm>
            <a:off x="152400" y="895350"/>
            <a:ext cx="301051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_Active\Work\Clients\MBARI\Models\2D Dome Port\Config_2\abaqus\Config2_v08_00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0" r="31471"/>
          <a:stretch/>
        </p:blipFill>
        <p:spPr bwMode="auto">
          <a:xfrm>
            <a:off x="3048000" y="895350"/>
            <a:ext cx="2952743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44" y="1419225"/>
            <a:ext cx="2547956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07298" y="74295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81800" y="757821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335498" y="74295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#1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1544049" y="2571750"/>
            <a:ext cx="818151" cy="157162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896842" y="2338685"/>
            <a:ext cx="627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Kapton</a:t>
            </a:r>
          </a:p>
          <a:p>
            <a:pPr algn="ctr"/>
            <a:r>
              <a:rPr lang="en-US" sz="1200" dirty="0" smtClean="0"/>
              <a:t>0.005”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538277" y="2559129"/>
            <a:ext cx="627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Kapton</a:t>
            </a:r>
          </a:p>
          <a:p>
            <a:pPr algn="ctr"/>
            <a:r>
              <a:rPr lang="en-US" sz="1200" dirty="0" smtClean="0"/>
              <a:t>0.020”</a:t>
            </a:r>
            <a:endParaRPr lang="en-US" sz="1200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4191000" y="2782653"/>
            <a:ext cx="1066800" cy="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4800600" y="2929154"/>
            <a:ext cx="381000" cy="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4218527" y="2791679"/>
            <a:ext cx="640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Groove</a:t>
            </a:r>
            <a:endParaRPr lang="en-US" sz="1200" dirty="0"/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4608102" y="2500312"/>
            <a:ext cx="649698" cy="22860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745832" y="2282719"/>
            <a:ext cx="966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Added Bevel</a:t>
            </a:r>
            <a:endParaRPr lang="en-US" sz="1200" i="1" dirty="0"/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8335988" y="1419225"/>
            <a:ext cx="53393" cy="91946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7696200" y="789116"/>
            <a:ext cx="1255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C00000"/>
                </a:solidFill>
              </a:rPr>
              <a:t>Restricted</a:t>
            </a:r>
            <a:r>
              <a:rPr lang="en-US" sz="1200" dirty="0" smtClean="0"/>
              <a:t> from Moving Radially</a:t>
            </a:r>
            <a:endParaRPr lang="en-US" sz="1200" dirty="0"/>
          </a:p>
        </p:txBody>
      </p:sp>
      <p:cxnSp>
        <p:nvCxnSpPr>
          <p:cNvPr id="36" name="Straight Arrow Connector 35"/>
          <p:cNvCxnSpPr/>
          <p:nvPr/>
        </p:nvCxnSpPr>
        <p:spPr bwMode="auto">
          <a:xfrm>
            <a:off x="2667000" y="1770281"/>
            <a:ext cx="173256" cy="662969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2133600" y="1123950"/>
            <a:ext cx="891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00B050"/>
                </a:solidFill>
              </a:rPr>
              <a:t>Free</a:t>
            </a:r>
            <a:r>
              <a:rPr lang="en-US" sz="1200" dirty="0" smtClean="0"/>
              <a:t> to Move Radially</a:t>
            </a:r>
            <a:endParaRPr lang="en-US" sz="1200" dirty="0"/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5509207" y="1770281"/>
            <a:ext cx="173256" cy="662969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med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4975807" y="1123950"/>
            <a:ext cx="891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Dome </a:t>
            </a:r>
            <a:r>
              <a:rPr lang="en-US" sz="1200" u="sng" dirty="0" smtClean="0">
                <a:solidFill>
                  <a:srgbClr val="00B050"/>
                </a:solidFill>
              </a:rPr>
              <a:t>Free</a:t>
            </a:r>
            <a:r>
              <a:rPr lang="en-US" sz="1200" dirty="0" smtClean="0">
                <a:solidFill>
                  <a:srgbClr val="00B050"/>
                </a:solidFill>
              </a:rPr>
              <a:t> </a:t>
            </a:r>
            <a:r>
              <a:rPr lang="en-US" sz="1200" dirty="0" smtClean="0"/>
              <a:t>to Move Radially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457200" y="180975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Dome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838200" y="3193018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4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Boundary Conditions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C00FD7-576D-4A54-BB26-C475BF8AD96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003816"/>
            <a:ext cx="3171879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r="-1"/>
          <a:stretch/>
        </p:blipFill>
        <p:spPr bwMode="auto">
          <a:xfrm>
            <a:off x="533400" y="755063"/>
            <a:ext cx="2770239" cy="396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39836" y="1313586"/>
            <a:ext cx="989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10400" y="3220819"/>
            <a:ext cx="1592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BC Axial:  Fixed</a:t>
            </a:r>
          </a:p>
          <a:p>
            <a:pPr algn="r"/>
            <a:r>
              <a:rPr lang="en-US" dirty="0" smtClean="0"/>
              <a:t>Radial:  Free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7/27/16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05200" y="4834154"/>
            <a:ext cx="84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Per MBARI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6077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33433"/>
            <a:ext cx="7718558" cy="173222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Mechanical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430246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10/14/16</a:t>
            </a:r>
          </a:p>
        </p:txBody>
      </p:sp>
      <p:cxnSp>
        <p:nvCxnSpPr>
          <p:cNvPr id="8" name="Straight Arrow Connector 7"/>
          <p:cNvCxnSpPr>
            <a:stCxn id="9" idx="0"/>
          </p:cNvCxnSpPr>
          <p:nvPr/>
        </p:nvCxnSpPr>
        <p:spPr bwMode="auto">
          <a:xfrm flipV="1">
            <a:off x="7239890" y="2590615"/>
            <a:ext cx="307492" cy="3506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6478779" y="2941217"/>
            <a:ext cx="15222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Configuration #3</a:t>
            </a:r>
            <a:br>
              <a:rPr lang="en-US" sz="1100" i="1" dirty="0" smtClean="0"/>
            </a:br>
            <a:r>
              <a:rPr lang="en-US" sz="1100" i="1" dirty="0" smtClean="0"/>
              <a:t>Resin vs. Epoxy Material Trade-study</a:t>
            </a:r>
            <a:endParaRPr lang="en-US" sz="1100" i="1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52" y="3801415"/>
            <a:ext cx="3581400" cy="906227"/>
          </a:xfrm>
          <a:prstGeom prst="rect">
            <a:avLst/>
          </a:prstGeom>
        </p:spPr>
      </p:pic>
      <p:cxnSp>
        <p:nvCxnSpPr>
          <p:cNvPr id="30" name="Straight Arrow Connector 29"/>
          <p:cNvCxnSpPr>
            <a:stCxn id="9" idx="0"/>
          </p:cNvCxnSpPr>
          <p:nvPr/>
        </p:nvCxnSpPr>
        <p:spPr bwMode="auto">
          <a:xfrm flipH="1" flipV="1">
            <a:off x="6857884" y="2590615"/>
            <a:ext cx="382006" cy="3506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15" idx="0"/>
          </p:cNvCxnSpPr>
          <p:nvPr/>
        </p:nvCxnSpPr>
        <p:spPr bwMode="auto">
          <a:xfrm flipV="1">
            <a:off x="4266311" y="2590614"/>
            <a:ext cx="307492" cy="350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505200" y="2941217"/>
            <a:ext cx="15222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/>
              <a:t>Configuration #3</a:t>
            </a:r>
            <a:br>
              <a:rPr lang="en-US" sz="1100" i="1" dirty="0" smtClean="0"/>
            </a:br>
            <a:r>
              <a:rPr lang="en-US" sz="1100" i="1" dirty="0" smtClean="0"/>
              <a:t>Dome Support</a:t>
            </a:r>
            <a:br>
              <a:rPr lang="en-US" sz="1100" i="1" dirty="0" smtClean="0"/>
            </a:br>
            <a:r>
              <a:rPr lang="en-US" sz="1100" i="1" dirty="0" smtClean="0"/>
              <a:t>Material Trade-study</a:t>
            </a:r>
            <a:endParaRPr lang="en-US" sz="1100" i="1" dirty="0"/>
          </a:p>
        </p:txBody>
      </p:sp>
      <p:cxnSp>
        <p:nvCxnSpPr>
          <p:cNvPr id="16" name="Straight Arrow Connector 15"/>
          <p:cNvCxnSpPr>
            <a:stCxn id="15" idx="0"/>
          </p:cNvCxnSpPr>
          <p:nvPr/>
        </p:nvCxnSpPr>
        <p:spPr bwMode="auto">
          <a:xfrm flipH="1" flipV="1">
            <a:off x="3884305" y="2590615"/>
            <a:ext cx="382006" cy="3506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69305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90" y="736067"/>
            <a:ext cx="2547143" cy="164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5" b="29998"/>
          <a:stretch/>
        </p:blipFill>
        <p:spPr>
          <a:xfrm>
            <a:off x="152400" y="2329033"/>
            <a:ext cx="2805673" cy="1385717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0133" y="687386"/>
            <a:ext cx="5153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WeibPar (Weibull parameter estimation program) is used for the WM and WCS calculations of the failure specimen data as well as calculating the Effective Area from a FEA of the R-o-R specimen</a:t>
            </a:r>
            <a:endParaRPr lang="en-US" sz="1600" i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0" dirty="0" smtClean="0">
                <a:solidFill>
                  <a:prstClr val="black"/>
                </a:solidFill>
              </a:rPr>
              <a:t>9</a:t>
            </a: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/22/16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8273" y="2424358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2D Axisymmetric Model of the Ring-on-Ring Specimen</a:t>
            </a:r>
            <a:endParaRPr lang="en-US" sz="1400" dirty="0"/>
          </a:p>
        </p:txBody>
      </p:sp>
      <p:cxnSp>
        <p:nvCxnSpPr>
          <p:cNvPr id="9" name="Straight Arrow Connector 8"/>
          <p:cNvCxnSpPr>
            <a:endCxn id="89" idx="1"/>
          </p:cNvCxnSpPr>
          <p:nvPr/>
        </p:nvCxnSpPr>
        <p:spPr bwMode="auto">
          <a:xfrm>
            <a:off x="2359959" y="3330131"/>
            <a:ext cx="992841" cy="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88" idx="3"/>
          </p:cNvCxnSpPr>
          <p:nvPr/>
        </p:nvCxnSpPr>
        <p:spPr bwMode="auto">
          <a:xfrm flipH="1">
            <a:off x="5275440" y="1962150"/>
            <a:ext cx="415754" cy="268335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727358" y="2965420"/>
            <a:ext cx="1534394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WM = 13.6 [-] 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5" idx="1"/>
            <a:endCxn id="89" idx="3"/>
          </p:cNvCxnSpPr>
          <p:nvPr/>
        </p:nvCxnSpPr>
        <p:spPr bwMode="auto">
          <a:xfrm flipH="1">
            <a:off x="4963304" y="3150086"/>
            <a:ext cx="764054" cy="180045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4164733" y="3965846"/>
            <a:ext cx="1196161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 smtClean="0"/>
              <a:t>A</a:t>
            </a:r>
            <a:r>
              <a:rPr lang="en-US" sz="1100" baseline="-25000" dirty="0" smtClean="0"/>
              <a:t>eff</a:t>
            </a:r>
            <a:r>
              <a:rPr lang="en-US" sz="1100" dirty="0" smtClean="0"/>
              <a:t> = 0.229 [in^2]</a:t>
            </a:r>
            <a:endParaRPr lang="en-US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7620000" y="2956333"/>
            <a:ext cx="1258678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 smtClean="0"/>
              <a:t>WCS = 22,714 [psi]</a:t>
            </a:r>
            <a:endParaRPr lang="en-US" sz="1100" dirty="0"/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5140788" y="2437849"/>
            <a:ext cx="586570" cy="527571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5511690" y="4373290"/>
            <a:ext cx="3096617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WSP = 20,386 [psi*in^(2/13.6)]</a:t>
            </a:r>
            <a:endParaRPr lang="en-US" dirty="0"/>
          </a:p>
        </p:txBody>
      </p:sp>
      <p:cxnSp>
        <p:nvCxnSpPr>
          <p:cNvPr id="39" name="Straight Arrow Connector 38"/>
          <p:cNvCxnSpPr>
            <a:stCxn id="19" idx="3"/>
            <a:endCxn id="90" idx="1"/>
          </p:cNvCxnSpPr>
          <p:nvPr/>
        </p:nvCxnSpPr>
        <p:spPr bwMode="auto">
          <a:xfrm flipV="1">
            <a:off x="5360894" y="3873874"/>
            <a:ext cx="660600" cy="222777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2"/>
          </p:cNvCxnSpPr>
          <p:nvPr/>
        </p:nvCxnSpPr>
        <p:spPr bwMode="auto">
          <a:xfrm>
            <a:off x="6494555" y="3334752"/>
            <a:ext cx="79229" cy="379998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5" idx="2"/>
          </p:cNvCxnSpPr>
          <p:nvPr/>
        </p:nvCxnSpPr>
        <p:spPr bwMode="auto">
          <a:xfrm flipH="1">
            <a:off x="7605134" y="3217943"/>
            <a:ext cx="644205" cy="485339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5769312" y="880561"/>
            <a:ext cx="1399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Ground Inert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50189" y="4476750"/>
            <a:ext cx="28992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Where WM &amp; WSP are used in CARES</a:t>
            </a:r>
            <a:endParaRPr lang="en-US" sz="1400" i="1" dirty="0"/>
          </a:p>
        </p:txBody>
      </p:sp>
      <p:sp>
        <p:nvSpPr>
          <p:cNvPr id="86" name="TextBox 85"/>
          <p:cNvSpPr txBox="1"/>
          <p:nvPr/>
        </p:nvSpPr>
        <p:spPr>
          <a:xfrm>
            <a:off x="7384293" y="1426906"/>
            <a:ext cx="1585884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i="1" dirty="0" smtClean="0"/>
              <a:t>Flaws were all assumed to originate on the Surface of the Failure Specimens</a:t>
            </a:r>
            <a:endParaRPr lang="en-US" sz="10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571897" y="2023120"/>
                <a:ext cx="1703543" cy="41472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sSub>
                            <m:sSubPr>
                              <m:ctrlPr>
                                <a:rPr lang="en-US" sz="1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1100" b="0" i="1" smtClean="0">
                          <a:latin typeface="Cambria Math"/>
                        </a:rPr>
                        <m:t>=1−</m:t>
                      </m:r>
                      <m:r>
                        <a:rPr lang="en-US" sz="1100" b="0" i="1" smtClean="0">
                          <a:latin typeface="Cambria Math"/>
                        </a:rPr>
                        <m:t>𝑒𝑥𝑝</m:t>
                      </m:r>
                      <m:sSup>
                        <m:sSupPr>
                          <m:ctrlPr>
                            <a:rPr lang="en-US" sz="11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1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1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1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10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11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1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  <m:r>
                                    <a:rPr lang="en-US" sz="1100" i="1">
                                      <a:latin typeface="Cambria Math"/>
                                    </a:rPr>
                                    <m:t>𝐶𝑆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100" b="0" i="1" smtClean="0">
                              <a:latin typeface="Cambria Math"/>
                            </a:rPr>
                            <m:t>𝑊𝑀</m:t>
                          </m:r>
                        </m:sup>
                      </m:sSup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97" y="2023120"/>
                <a:ext cx="1703543" cy="41472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352800" y="3059095"/>
                <a:ext cx="1610504" cy="54207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05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en-US" sz="105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05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050" b="0" i="1" smtClean="0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en-US" sz="1050" b="0" i="1" smtClean="0">
                              <a:latin typeface="Cambria Math"/>
                            </a:rPr>
                            <m:t> </m:t>
                          </m:r>
                        </m:sup>
                        <m:e>
                          <m:sSup>
                            <m:sSupPr>
                              <m:ctrlPr>
                                <a:rPr lang="en-US" sz="105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05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05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050" i="1" smtClean="0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105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05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1050" b="0" i="1" smtClean="0">
                                              <a:latin typeface="Cambria Math"/>
                                            </a:rPr>
                                            <m:t>𝑚𝑎𝑥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050" b="0" i="1" smtClean="0">
                                  <a:latin typeface="Cambria Math"/>
                                </a:rPr>
                                <m:t>𝑊𝑀</m:t>
                              </m:r>
                            </m:sup>
                          </m:sSup>
                          <m:r>
                            <a:rPr lang="en-US" sz="1050" b="0" i="1" smtClean="0">
                              <a:latin typeface="Cambria Math"/>
                            </a:rPr>
                            <m:t>𝑑𝐴</m:t>
                          </m:r>
                        </m:e>
                      </m:nary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3059095"/>
                <a:ext cx="1610504" cy="542071"/>
              </a:xfrm>
              <a:prstGeom prst="rect">
                <a:avLst/>
              </a:prstGeom>
              <a:blipFill rotWithShape="1">
                <a:blip r:embed="rId5"/>
                <a:stretch>
                  <a:fillRect l="-1128" t="-105495" b="-15714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6021494" y="3703282"/>
                <a:ext cx="1754198" cy="34118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1050" b="0" i="1" smtClean="0">
                          <a:latin typeface="Cambria Math"/>
                        </a:rPr>
                        <m:t>𝑆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050" b="0" i="1" smtClean="0">
                          <a:latin typeface="Cambria Math"/>
                        </a:rPr>
                        <m:t>=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1050" b="0" i="1" smtClean="0">
                          <a:latin typeface="Cambria Math"/>
                        </a:rPr>
                        <m:t>𝐶𝑆</m:t>
                      </m:r>
                      <m:r>
                        <a:rPr lang="en-US" sz="1050" b="0" i="1" smtClean="0"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en-US" sz="105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05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05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050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050" i="1">
                                      <a:latin typeface="Cambria Math"/>
                                    </a:rPr>
                                    <m:t>𝑒𝑓𝑓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f>
                            <m:fPr>
                              <m:type m:val="skw"/>
                              <m:ctrlPr>
                                <a:rPr lang="en-US" sz="105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05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050" b="0" i="1" smtClean="0">
                                  <a:latin typeface="Cambria Math"/>
                                </a:rPr>
                                <m:t>𝑊𝑀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494" y="3703282"/>
                <a:ext cx="1754198" cy="341184"/>
              </a:xfrm>
              <a:prstGeom prst="rect">
                <a:avLst/>
              </a:prstGeom>
              <a:blipFill rotWithShape="0">
                <a:blip r:embed="rId6"/>
                <a:stretch>
                  <a:fillRect t="-55172" r="-4828" b="-6379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7" name="Straight Arrow Connector 106"/>
          <p:cNvCxnSpPr/>
          <p:nvPr/>
        </p:nvCxnSpPr>
        <p:spPr bwMode="auto">
          <a:xfrm>
            <a:off x="5140788" y="2437849"/>
            <a:ext cx="2479212" cy="51848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/>
          <p:nvPr/>
        </p:nvCxnSpPr>
        <p:spPr bwMode="auto">
          <a:xfrm>
            <a:off x="6696594" y="4044466"/>
            <a:ext cx="161406" cy="32882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89" idx="2"/>
          </p:cNvCxnSpPr>
          <p:nvPr/>
        </p:nvCxnSpPr>
        <p:spPr bwMode="auto">
          <a:xfrm>
            <a:off x="4158052" y="3601166"/>
            <a:ext cx="198290" cy="3646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7467600" y="2758238"/>
            <a:ext cx="15712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00" dirty="0" smtClean="0"/>
              <a:t>Weibull Characteristic Strength (WCS)</a:t>
            </a:r>
            <a:endParaRPr lang="en-US" sz="700" dirty="0"/>
          </a:p>
        </p:txBody>
      </p:sp>
      <p:sp>
        <p:nvSpPr>
          <p:cNvPr id="32" name="TextBox 31"/>
          <p:cNvSpPr txBox="1"/>
          <p:nvPr/>
        </p:nvSpPr>
        <p:spPr>
          <a:xfrm>
            <a:off x="5746569" y="2800350"/>
            <a:ext cx="103906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Weibull Modulus (WM)</a:t>
            </a:r>
            <a:endParaRPr lang="en-US" sz="700" dirty="0"/>
          </a:p>
        </p:txBody>
      </p:sp>
      <p:sp>
        <p:nvSpPr>
          <p:cNvPr id="33" name="TextBox 32"/>
          <p:cNvSpPr txBox="1"/>
          <p:nvPr/>
        </p:nvSpPr>
        <p:spPr>
          <a:xfrm>
            <a:off x="7010400" y="4200495"/>
            <a:ext cx="166263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Weibull Material Scale Parameter (WSP)</a:t>
            </a:r>
            <a:endParaRPr lang="en-US" sz="700" dirty="0"/>
          </a:p>
        </p:txBody>
      </p:sp>
      <p:sp>
        <p:nvSpPr>
          <p:cNvPr id="34" name="TextBox 33"/>
          <p:cNvSpPr txBox="1"/>
          <p:nvPr/>
        </p:nvSpPr>
        <p:spPr>
          <a:xfrm>
            <a:off x="4357165" y="3760870"/>
            <a:ext cx="118814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Weibull Effective Area (A</a:t>
            </a:r>
            <a:r>
              <a:rPr lang="en-US" sz="700" baseline="-25000" dirty="0" smtClean="0"/>
              <a:t>eff</a:t>
            </a:r>
            <a:r>
              <a:rPr lang="en-US" sz="700" dirty="0" smtClean="0"/>
              <a:t>)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116116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94157"/>
            <a:ext cx="3016807" cy="201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202" y="694155"/>
            <a:ext cx="3103074" cy="20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 – Ground, Inert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9/22/16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2" y="688136"/>
            <a:ext cx="2971800" cy="201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95664" y="2952750"/>
            <a:ext cx="2002471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 smtClean="0"/>
              <a:t>Censor Outlier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19 &amp; 1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13.628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WCS	156.6 MPa (22.71 ksi)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4398" y="2952750"/>
            <a:ext cx="2034531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 smtClean="0"/>
              <a:t>Includes </a:t>
            </a:r>
            <a:r>
              <a:rPr lang="en-US" sz="1400" i="1" u="sng" dirty="0" smtClean="0"/>
              <a:t>Potential</a:t>
            </a:r>
            <a:r>
              <a:rPr lang="en-US" sz="1400" u="sng" dirty="0" smtClean="0"/>
              <a:t> Outlier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20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11.375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WCS	155.0 MPa  (22.48 ksi)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6857012" y="1551168"/>
            <a:ext cx="137114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717398" y="1322568"/>
            <a:ext cx="6286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Censored</a:t>
            </a:r>
            <a:endParaRPr lang="en-US" sz="900" dirty="0"/>
          </a:p>
        </p:txBody>
      </p:sp>
      <p:sp>
        <p:nvSpPr>
          <p:cNvPr id="27" name="TextBox 26"/>
          <p:cNvSpPr txBox="1"/>
          <p:nvPr/>
        </p:nvSpPr>
        <p:spPr>
          <a:xfrm>
            <a:off x="3647664" y="2952750"/>
            <a:ext cx="246336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 smtClean="0"/>
              <a:t>Excludes Outlier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19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13.626 [-]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WCS	22,714 [psi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]</a:t>
            </a:r>
            <a:endParaRPr lang="en-US" sz="105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eff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0.229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200" b="1" dirty="0" smtClean="0"/>
              <a:t>WSP</a:t>
            </a:r>
            <a:r>
              <a:rPr lang="en-US" sz="1200" dirty="0" smtClean="0"/>
              <a:t>	20,386 [psi*in^(2/13.626)] 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H="1">
            <a:off x="812754" y="1563453"/>
            <a:ext cx="137114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21268" y="1334853"/>
            <a:ext cx="5918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Outlier ?</a:t>
            </a:r>
            <a:endParaRPr lang="en-US" sz="900" dirty="0"/>
          </a:p>
        </p:txBody>
      </p:sp>
      <p:sp>
        <p:nvSpPr>
          <p:cNvPr id="13" name="TextBox 12"/>
          <p:cNvSpPr txBox="1"/>
          <p:nvPr/>
        </p:nvSpPr>
        <p:spPr>
          <a:xfrm>
            <a:off x="109601" y="4504551"/>
            <a:ext cx="1109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MLE2B Estimation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90% Confidence Bounds</a:t>
            </a:r>
          </a:p>
        </p:txBody>
      </p:sp>
    </p:spTree>
    <p:extLst>
      <p:ext uri="{BB962C8B-B14F-4D97-AF65-F5344CB8AC3E}">
        <p14:creationId xmlns:p14="http://schemas.microsoft.com/office/powerpoint/2010/main" val="14379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90160"/>
            <a:ext cx="4237330" cy="243763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Time Dependent (SCG) – Ground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752" y="4893618"/>
            <a:ext cx="391774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9/20/16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63701" y="1624146"/>
            <a:ext cx="2811219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 smtClean="0"/>
              <a:t>Ground in Water</a:t>
            </a:r>
          </a:p>
          <a:p>
            <a:pPr algn="ctr"/>
            <a:r>
              <a:rPr lang="en-US" sz="1200" u="sng" dirty="0" smtClean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# of Specimens  26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WM</a:t>
            </a:r>
            <a:r>
              <a:rPr lang="en-US" sz="1200" dirty="0" smtClean="0"/>
              <a:t>	13.626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WSP</a:t>
            </a:r>
            <a:r>
              <a:rPr lang="en-US" sz="1200" dirty="0" smtClean="0"/>
              <a:t>	20,386 [psi*in^(2/13.63)]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 smtClean="0"/>
              <a:t>N</a:t>
            </a:r>
            <a:r>
              <a:rPr lang="en-US" sz="1200" dirty="0" smtClean="0"/>
              <a:t>	14.7413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D	7,648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WM2	15.765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eff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0.2197 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B_Dynamic	36,437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</a:t>
            </a:r>
            <a:r>
              <a:rPr lang="en-US" sz="1200" dirty="0" smtClean="0"/>
              <a:t>2,315 [psi^2*sec]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09601" y="4596884"/>
            <a:ext cx="84670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 smtClean="0"/>
              <a:t>LIN2 Estimation</a:t>
            </a:r>
          </a:p>
        </p:txBody>
      </p:sp>
    </p:spTree>
    <p:extLst>
      <p:ext uri="{BB962C8B-B14F-4D97-AF65-F5344CB8AC3E}">
        <p14:creationId xmlns:p14="http://schemas.microsoft.com/office/powerpoint/2010/main" val="323326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4356</TotalTime>
  <Words>907</Words>
  <Application>Microsoft Office PowerPoint</Application>
  <PresentationFormat>On-screen Show (16:9)</PresentationFormat>
  <Paragraphs>253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Optical Dome Reliability Analysis Monterey Bay Aquarium Research Institute (MBARI)</vt:lpstr>
      <vt:lpstr>Outline</vt:lpstr>
      <vt:lpstr>CARES with ABAQUS Flowchart</vt:lpstr>
      <vt:lpstr>Dome Configurations</vt:lpstr>
      <vt:lpstr>Boundary Conditions</vt:lpstr>
      <vt:lpstr>Material Properties:  Mechanical</vt:lpstr>
      <vt:lpstr>Material Properties:  Weibull</vt:lpstr>
      <vt:lpstr>Material Properties:  Weibull – Ground, Inert</vt:lpstr>
      <vt:lpstr>Material Properties:  Time Dependent (SCG) – Ground</vt:lpstr>
      <vt:lpstr>Material Properties:  Weibull – Polished, Inert</vt:lpstr>
      <vt:lpstr>Material Properties:  Time Dependent (SCG) – Polished</vt:lpstr>
      <vt:lpstr>PowerPoint Presentation</vt:lpstr>
      <vt:lpstr>Dome Configuration #3</vt:lpstr>
      <vt:lpstr>Dome Configuration #3</vt:lpstr>
      <vt:lpstr>Dome Configuration #3</vt:lpstr>
      <vt:lpstr>Dome Configuration #3</vt:lpstr>
      <vt:lpstr>Dome Configuration #3</vt:lpstr>
      <vt:lpstr>Dome Configuration #3</vt:lpstr>
      <vt:lpstr>Dome Configuration #3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ehbaker</dc:creator>
  <cp:lastModifiedBy>meteor</cp:lastModifiedBy>
  <cp:revision>226</cp:revision>
  <dcterms:created xsi:type="dcterms:W3CDTF">2006-08-16T00:00:00Z</dcterms:created>
  <dcterms:modified xsi:type="dcterms:W3CDTF">2017-01-07T18:52:57Z</dcterms:modified>
</cp:coreProperties>
</file>