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0" r:id="rId2"/>
    <p:sldId id="286" r:id="rId3"/>
    <p:sldId id="293" r:id="rId4"/>
    <p:sldId id="288" r:id="rId5"/>
    <p:sldId id="285" r:id="rId6"/>
    <p:sldId id="302" r:id="rId7"/>
    <p:sldId id="305" r:id="rId8"/>
    <p:sldId id="276" r:id="rId9"/>
    <p:sldId id="303" r:id="rId10"/>
    <p:sldId id="309" r:id="rId11"/>
    <p:sldId id="308" r:id="rId12"/>
    <p:sldId id="283" r:id="rId13"/>
    <p:sldId id="320" r:id="rId14"/>
    <p:sldId id="316" r:id="rId15"/>
    <p:sldId id="317" r:id="rId16"/>
    <p:sldId id="315" r:id="rId17"/>
    <p:sldId id="335" r:id="rId18"/>
    <p:sldId id="338" r:id="rId19"/>
    <p:sldId id="336" r:id="rId20"/>
    <p:sldId id="342" r:id="rId21"/>
    <p:sldId id="339" r:id="rId22"/>
    <p:sldId id="340" r:id="rId23"/>
    <p:sldId id="343" r:id="rId24"/>
    <p:sldId id="344" r:id="rId25"/>
    <p:sldId id="345" r:id="rId26"/>
    <p:sldId id="346" r:id="rId27"/>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31" autoAdjust="0"/>
    <p:restoredTop sz="94714" autoAdjust="0"/>
  </p:normalViewPr>
  <p:slideViewPr>
    <p:cSldViewPr>
      <p:cViewPr varScale="1">
        <p:scale>
          <a:sx n="110" d="100"/>
          <a:sy n="110" d="100"/>
        </p:scale>
        <p:origin x="-154" y="-72"/>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lvl1pPr algn="ctr">
              <a:defRPr sz="2800"/>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2914650"/>
            <a:ext cx="6400800" cy="1314450"/>
          </a:xfrm>
        </p:spPr>
        <p:txBody>
          <a:bodyPr/>
          <a:lstStyle>
            <a:lvl1pPr marL="0" indent="0" algn="ctr">
              <a:buNone/>
              <a:defRPr sz="240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C0391844-3200-4288-A935-82A1773F109F}"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46F8F357-5392-4242-B377-4386FB3B5BFD}"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
            <a:ext cx="2057400" cy="459462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
            <a:ext cx="6019800" cy="459462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B3C5E909-608E-4916-B1FE-10F6CEC4E8E5}"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4F645805-E27E-4A2C-B25C-E9AF63DC66C5}"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F176F23C-32FE-4B40-97C7-38ACE9FDB047}"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914401"/>
            <a:ext cx="4038600" cy="368022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914401"/>
            <a:ext cx="4038600" cy="368022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A55A9D1B-7F47-4783-BC99-F9BC3020DD30}"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3EA6EB98-DCC8-4436-A64C-97475B2830B9}"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5C90AAB4-C14D-45C4-84BA-0FCE1B003308}"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F0C00FD7-576D-4A54-BB26-C475BF8AD962}"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D4DF9C34-927B-4E25-9DA2-CE2F467D2A41}"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20F9CCD7-5253-4C2E-B1FF-4CA77F07ED2E}"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228600" y="82586"/>
            <a:ext cx="7162800" cy="43176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9" name="Rectangle 3"/>
          <p:cNvSpPr>
            <a:spLocks noGrp="1" noChangeArrowheads="1"/>
          </p:cNvSpPr>
          <p:nvPr>
            <p:ph type="body" idx="1"/>
          </p:nvPr>
        </p:nvSpPr>
        <p:spPr bwMode="auto">
          <a:xfrm>
            <a:off x="228600" y="914401"/>
            <a:ext cx="8686800" cy="368022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3505200" y="4862025"/>
            <a:ext cx="2133600" cy="2243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900" b="0">
                <a:latin typeface="Arial" charset="0"/>
              </a:defRPr>
            </a:lvl1pPr>
          </a:lstStyle>
          <a:p>
            <a:pPr>
              <a:defRPr/>
            </a:pPr>
            <a:endParaRPr lang="en-US" dirty="0"/>
          </a:p>
        </p:txBody>
      </p:sp>
      <p:sp>
        <p:nvSpPr>
          <p:cNvPr id="1030" name="Rectangle 6"/>
          <p:cNvSpPr>
            <a:spLocks noGrp="1" noChangeArrowheads="1"/>
          </p:cNvSpPr>
          <p:nvPr>
            <p:ph type="sldNum" sz="quarter" idx="4"/>
          </p:nvPr>
        </p:nvSpPr>
        <p:spPr bwMode="auto">
          <a:xfrm>
            <a:off x="6869311" y="4867708"/>
            <a:ext cx="21336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800" b="0">
                <a:latin typeface="Arial" charset="0"/>
              </a:defRPr>
            </a:lvl1pPr>
          </a:lstStyle>
          <a:p>
            <a:pPr>
              <a:defRPr/>
            </a:pPr>
            <a:fld id="{CA20C020-4298-4A43-8E1C-F617908261C3}" type="slidenum">
              <a:rPr lang="en-US" smtClean="0"/>
              <a:pPr>
                <a:defRPr/>
              </a:pPr>
              <a:t>‹#›</a:t>
            </a:fld>
            <a:endParaRPr lang="en-US" dirty="0"/>
          </a:p>
        </p:txBody>
      </p:sp>
      <p:pic>
        <p:nvPicPr>
          <p:cNvPr id="7" name="Picture 8" descr="crtlogo"/>
          <p:cNvPicPr>
            <a:picLocks noChangeAspect="1" noChangeArrowheads="1"/>
          </p:cNvPicPr>
          <p:nvPr/>
        </p:nvPicPr>
        <p:blipFill>
          <a:blip r:embed="rId13" cstate="print"/>
          <a:srcRect/>
          <a:stretch>
            <a:fillRect/>
          </a:stretch>
        </p:blipFill>
        <p:spPr bwMode="auto">
          <a:xfrm>
            <a:off x="7655394" y="76435"/>
            <a:ext cx="1371600" cy="474662"/>
          </a:xfrm>
          <a:prstGeom prst="rect">
            <a:avLst/>
          </a:prstGeom>
          <a:noFill/>
          <a:ln w="9525">
            <a:noFill/>
            <a:miter lim="800000"/>
            <a:headEnd/>
            <a:tailEnd/>
          </a:ln>
        </p:spPr>
      </p:pic>
      <p:cxnSp>
        <p:nvCxnSpPr>
          <p:cNvPr id="3" name="Straight Connector 2"/>
          <p:cNvCxnSpPr/>
          <p:nvPr/>
        </p:nvCxnSpPr>
        <p:spPr bwMode="auto">
          <a:xfrm>
            <a:off x="76200" y="4816944"/>
            <a:ext cx="89916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1" name="Straight Connector 10"/>
          <p:cNvCxnSpPr/>
          <p:nvPr/>
        </p:nvCxnSpPr>
        <p:spPr bwMode="auto">
          <a:xfrm>
            <a:off x="76200" y="637378"/>
            <a:ext cx="899160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rtl="0" eaLnBrk="0" fontAlgn="base" hangingPunct="0">
        <a:spcBef>
          <a:spcPct val="0"/>
        </a:spcBef>
        <a:spcAft>
          <a:spcPct val="0"/>
        </a:spcAft>
        <a:defRPr sz="2400">
          <a:solidFill>
            <a:schemeClr val="tx2"/>
          </a:solidFill>
          <a:latin typeface="+mj-lt"/>
          <a:ea typeface="+mj-ea"/>
          <a:cs typeface="+mj-cs"/>
        </a:defRPr>
      </a:lvl1pPr>
      <a:lvl2pPr algn="ctr" rtl="0" eaLnBrk="0" fontAlgn="base" hangingPunct="0">
        <a:spcBef>
          <a:spcPct val="0"/>
        </a:spcBef>
        <a:spcAft>
          <a:spcPct val="0"/>
        </a:spcAft>
        <a:defRPr sz="3200">
          <a:solidFill>
            <a:schemeClr val="tx2"/>
          </a:solidFill>
          <a:latin typeface="Arial" charset="0"/>
        </a:defRPr>
      </a:lvl2pPr>
      <a:lvl3pPr algn="ctr" rtl="0" eaLnBrk="0" fontAlgn="base" hangingPunct="0">
        <a:spcBef>
          <a:spcPct val="0"/>
        </a:spcBef>
        <a:spcAft>
          <a:spcPct val="0"/>
        </a:spcAft>
        <a:defRPr sz="3200">
          <a:solidFill>
            <a:schemeClr val="tx2"/>
          </a:solidFill>
          <a:latin typeface="Arial" charset="0"/>
        </a:defRPr>
      </a:lvl3pPr>
      <a:lvl4pPr algn="ctr" rtl="0" eaLnBrk="0" fontAlgn="base" hangingPunct="0">
        <a:spcBef>
          <a:spcPct val="0"/>
        </a:spcBef>
        <a:spcAft>
          <a:spcPct val="0"/>
        </a:spcAft>
        <a:defRPr sz="3200">
          <a:solidFill>
            <a:schemeClr val="tx2"/>
          </a:solidFill>
          <a:latin typeface="Arial" charset="0"/>
        </a:defRPr>
      </a:lvl4pPr>
      <a:lvl5pPr algn="ctr" rtl="0" eaLnBrk="0" fontAlgn="base" hangingPunct="0">
        <a:spcBef>
          <a:spcPct val="0"/>
        </a:spcBef>
        <a:spcAft>
          <a:spcPct val="0"/>
        </a:spcAft>
        <a:defRPr sz="3200">
          <a:solidFill>
            <a:schemeClr val="tx2"/>
          </a:solidFill>
          <a:latin typeface="Arial" charset="0"/>
        </a:defRPr>
      </a:lvl5pPr>
      <a:lvl6pPr marL="457200" algn="ctr" rtl="0" fontAlgn="base">
        <a:spcBef>
          <a:spcPct val="0"/>
        </a:spcBef>
        <a:spcAft>
          <a:spcPct val="0"/>
        </a:spcAft>
        <a:defRPr sz="3200">
          <a:solidFill>
            <a:schemeClr val="tx2"/>
          </a:solidFill>
          <a:latin typeface="Arial" charset="0"/>
        </a:defRPr>
      </a:lvl6pPr>
      <a:lvl7pPr marL="914400" algn="ctr" rtl="0" fontAlgn="base">
        <a:spcBef>
          <a:spcPct val="0"/>
        </a:spcBef>
        <a:spcAft>
          <a:spcPct val="0"/>
        </a:spcAft>
        <a:defRPr sz="3200">
          <a:solidFill>
            <a:schemeClr val="tx2"/>
          </a:solidFill>
          <a:latin typeface="Arial" charset="0"/>
        </a:defRPr>
      </a:lvl7pPr>
      <a:lvl8pPr marL="1371600" algn="ctr" rtl="0" fontAlgn="base">
        <a:spcBef>
          <a:spcPct val="0"/>
        </a:spcBef>
        <a:spcAft>
          <a:spcPct val="0"/>
        </a:spcAft>
        <a:defRPr sz="3200">
          <a:solidFill>
            <a:schemeClr val="tx2"/>
          </a:solidFill>
          <a:latin typeface="Arial" charset="0"/>
        </a:defRPr>
      </a:lvl8pPr>
      <a:lvl9pPr marL="1828800" algn="ctr" rtl="0" fontAlgn="base">
        <a:spcBef>
          <a:spcPct val="0"/>
        </a:spcBef>
        <a:spcAft>
          <a:spcPct val="0"/>
        </a:spcAft>
        <a:defRPr sz="3200">
          <a:solidFill>
            <a:schemeClr val="tx2"/>
          </a:solidFill>
          <a:latin typeface="Arial"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a:solidFill>
            <a:schemeClr val="tx1"/>
          </a:solidFill>
          <a:latin typeface="+mn-lt"/>
        </a:defRPr>
      </a:lvl4pPr>
      <a:lvl5pPr marL="2057400" indent="-228600" algn="l" rtl="0" eaLnBrk="0" fontAlgn="base" hangingPunct="0">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6.xml"/><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6.xml"/><Relationship Id="rId5" Type="http://schemas.openxmlformats.org/officeDocument/2006/relationships/image" Target="../media/image40.png"/><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6.xml"/><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7.png"/><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66750"/>
            <a:ext cx="7772400" cy="914400"/>
          </a:xfrm>
        </p:spPr>
        <p:txBody>
          <a:bodyPr/>
          <a:lstStyle/>
          <a:p>
            <a:r>
              <a:rPr lang="en-US" sz="3200" dirty="0"/>
              <a:t>Optical Dome Reliability Analysis</a:t>
            </a:r>
            <a:br>
              <a:rPr lang="en-US" sz="3200" dirty="0"/>
            </a:br>
            <a:r>
              <a:rPr lang="en-US" sz="2400" dirty="0"/>
              <a:t>Monterey Bay Aquarium Research Institute (MBARI)</a:t>
            </a:r>
          </a:p>
        </p:txBody>
      </p:sp>
      <p:sp>
        <p:nvSpPr>
          <p:cNvPr id="3" name="Subtitle 2"/>
          <p:cNvSpPr>
            <a:spLocks noGrp="1"/>
          </p:cNvSpPr>
          <p:nvPr>
            <p:ph type="subTitle" idx="1"/>
          </p:nvPr>
        </p:nvSpPr>
        <p:spPr>
          <a:xfrm>
            <a:off x="2997201" y="1676400"/>
            <a:ext cx="3124199" cy="971550"/>
          </a:xfrm>
        </p:spPr>
        <p:txBody>
          <a:bodyPr/>
          <a:lstStyle/>
          <a:p>
            <a:r>
              <a:rPr lang="en-US" sz="1400" dirty="0" smtClean="0"/>
              <a:t>Eric H. Baker</a:t>
            </a:r>
          </a:p>
          <a:p>
            <a:r>
              <a:rPr lang="en-US" sz="1400" dirty="0" smtClean="0"/>
              <a:t>Connecticut Reserve Technologies, Inc.</a:t>
            </a:r>
          </a:p>
          <a:p>
            <a:r>
              <a:rPr lang="en-US" sz="1400" dirty="0" smtClean="0"/>
              <a:t>December 2016</a:t>
            </a:r>
            <a:endParaRPr lang="en-US" sz="1400" dirty="0"/>
          </a:p>
        </p:txBody>
      </p:sp>
      <p:sp>
        <p:nvSpPr>
          <p:cNvPr id="4" name="Slide Number Placeholder 3"/>
          <p:cNvSpPr>
            <a:spLocks noGrp="1"/>
          </p:cNvSpPr>
          <p:nvPr>
            <p:ph type="sldNum" sz="quarter" idx="12"/>
          </p:nvPr>
        </p:nvSpPr>
        <p:spPr/>
        <p:txBody>
          <a:bodyPr/>
          <a:lstStyle/>
          <a:p>
            <a:pPr>
              <a:defRPr/>
            </a:pPr>
            <a:fld id="{C0391844-3200-4288-A935-82A1773F109F}" type="slidenum">
              <a:rPr lang="en-US" smtClean="0"/>
              <a:pPr>
                <a:defRPr/>
              </a:pPr>
              <a:t>1</a:t>
            </a:fld>
            <a:endParaRPr lang="en-US" dirty="0"/>
          </a:p>
        </p:txBody>
      </p:sp>
      <p:pic>
        <p:nvPicPr>
          <p:cNvPr id="5" name="image01.jpg"/>
          <p:cNvPicPr/>
          <p:nvPr/>
        </p:nvPicPr>
        <p:blipFill rotWithShape="1">
          <a:blip r:embed="rId2"/>
          <a:srcRect l="17021" t="31997" r="15958" b="21463"/>
          <a:stretch/>
        </p:blipFill>
        <p:spPr>
          <a:xfrm>
            <a:off x="457200" y="2571750"/>
            <a:ext cx="4582391" cy="2133600"/>
          </a:xfrm>
          <a:prstGeom prst="rect">
            <a:avLst/>
          </a:prstGeom>
          <a:ln/>
        </p:spPr>
      </p:pic>
      <p:sp>
        <p:nvSpPr>
          <p:cNvPr id="6" name="TextBox 5"/>
          <p:cNvSpPr txBox="1"/>
          <p:nvPr/>
        </p:nvSpPr>
        <p:spPr>
          <a:xfrm>
            <a:off x="933450" y="4815701"/>
            <a:ext cx="7291548" cy="276999"/>
          </a:xfrm>
          <a:prstGeom prst="rect">
            <a:avLst/>
          </a:prstGeom>
          <a:noFill/>
        </p:spPr>
        <p:txBody>
          <a:bodyPr wrap="none" rtlCol="0">
            <a:spAutoFit/>
          </a:bodyPr>
          <a:lstStyle/>
          <a:p>
            <a:r>
              <a:rPr lang="en-US" sz="1200" b="1" i="1" u="sng" dirty="0" smtClean="0">
                <a:solidFill>
                  <a:srgbClr val="C00000"/>
                </a:solidFill>
              </a:rPr>
              <a:t>PRELIMINARY ANALYSIS</a:t>
            </a:r>
            <a:r>
              <a:rPr lang="en-US" sz="1200" b="1" i="1" dirty="0" smtClean="0">
                <a:solidFill>
                  <a:srgbClr val="C00000"/>
                </a:solidFill>
              </a:rPr>
              <a:t>:</a:t>
            </a:r>
            <a:r>
              <a:rPr lang="en-US" sz="1200" i="1" dirty="0" smtClean="0">
                <a:solidFill>
                  <a:srgbClr val="C00000"/>
                </a:solidFill>
              </a:rPr>
              <a:t>  Provided for demonstration of progress.  Not intended to be a complete or final analysis.</a:t>
            </a:r>
            <a:endParaRPr lang="en-US" sz="1200" i="1" dirty="0">
              <a:solidFill>
                <a:srgbClr val="C00000"/>
              </a:solidFill>
            </a:endParaRP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0" y="2571750"/>
            <a:ext cx="2992176" cy="22097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Material Properties:  Weibull – Polished, Inert</a:t>
            </a:r>
            <a:endParaRPr lang="en-US" dirty="0"/>
          </a:p>
        </p:txBody>
      </p:sp>
      <p:sp>
        <p:nvSpPr>
          <p:cNvPr id="4" name="Slide Number Placeholder 3"/>
          <p:cNvSpPr>
            <a:spLocks noGrp="1"/>
          </p:cNvSpPr>
          <p:nvPr>
            <p:ph type="sldNum" sz="quarter" idx="12"/>
          </p:nvPr>
        </p:nvSpPr>
        <p:spPr/>
        <p:txBody>
          <a:bodyPr/>
          <a:lstStyle/>
          <a:p>
            <a:pPr>
              <a:defRPr/>
            </a:pPr>
            <a:fld id="{4F645805-E27E-4A2C-B25C-E9AF63DC66C5}" type="slidenum">
              <a:rPr lang="en-US" smtClean="0"/>
              <a:pPr>
                <a:defRPr/>
              </a:pPr>
              <a:t>10</a:t>
            </a:fld>
            <a:endParaRPr lang="en-US" dirty="0"/>
          </a:p>
        </p:txBody>
      </p:sp>
      <p:sp>
        <p:nvSpPr>
          <p:cNvPr id="14" name="TextBox 13"/>
          <p:cNvSpPr txBox="1"/>
          <p:nvPr/>
        </p:nvSpPr>
        <p:spPr>
          <a:xfrm>
            <a:off x="203752" y="4893618"/>
            <a:ext cx="391774" cy="161583"/>
          </a:xfrm>
          <a:prstGeom prst="rect">
            <a:avLst/>
          </a:prstGeom>
          <a:noFill/>
        </p:spPr>
        <p:txBody>
          <a:bodyPr wrap="none" lIns="68580" tIns="34290" rIns="68580" bIns="34290"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smtClean="0">
                <a:ln>
                  <a:noFill/>
                </a:ln>
                <a:solidFill>
                  <a:prstClr val="black"/>
                </a:solidFill>
                <a:effectLst/>
                <a:uLnTx/>
                <a:uFillTx/>
              </a:rPr>
              <a:t>9/22/16</a:t>
            </a:r>
          </a:p>
        </p:txBody>
      </p:sp>
      <p:sp>
        <p:nvSpPr>
          <p:cNvPr id="27" name="TextBox 26"/>
          <p:cNvSpPr txBox="1"/>
          <p:nvPr/>
        </p:nvSpPr>
        <p:spPr>
          <a:xfrm>
            <a:off x="3293543" y="3060978"/>
            <a:ext cx="2535502" cy="1346522"/>
          </a:xfrm>
          <a:prstGeom prst="rect">
            <a:avLst/>
          </a:prstGeom>
          <a:noFill/>
        </p:spPr>
        <p:txBody>
          <a:bodyPr wrap="none" rtlCol="0">
            <a:spAutoFit/>
          </a:bodyPr>
          <a:lstStyle/>
          <a:p>
            <a:pPr algn="ctr"/>
            <a:r>
              <a:rPr lang="en-US" sz="1400" u="sng" dirty="0" smtClean="0"/>
              <a:t>Polished Inert</a:t>
            </a:r>
          </a:p>
          <a:p>
            <a:pPr marL="171450" indent="-171450">
              <a:buFont typeface="Arial" panose="020B0604020202020204" pitchFamily="34" charset="0"/>
              <a:buChar char="•"/>
            </a:pPr>
            <a:endParaRPr lang="en-US" sz="1200" dirty="0"/>
          </a:p>
          <a:p>
            <a:pPr marL="171450" indent="-171450">
              <a:buFont typeface="Arial" panose="020B0604020202020204" pitchFamily="34" charset="0"/>
              <a:buChar char="•"/>
              <a:tabLst>
                <a:tab pos="571500" algn="l"/>
              </a:tabLst>
            </a:pPr>
            <a:r>
              <a:rPr lang="en-US" sz="1050" dirty="0" smtClean="0">
                <a:solidFill>
                  <a:schemeClr val="bg1">
                    <a:lumMod val="65000"/>
                  </a:schemeClr>
                </a:solidFill>
              </a:rPr>
              <a:t># of Specimens  19</a:t>
            </a:r>
          </a:p>
          <a:p>
            <a:pPr marL="171450" indent="-171450">
              <a:buFont typeface="Arial" panose="020B0604020202020204" pitchFamily="34" charset="0"/>
              <a:buChar char="•"/>
              <a:tabLst>
                <a:tab pos="685800" algn="l"/>
              </a:tabLst>
            </a:pPr>
            <a:r>
              <a:rPr lang="en-US" sz="1200" b="1" dirty="0" smtClean="0"/>
              <a:t>WM</a:t>
            </a:r>
            <a:r>
              <a:rPr lang="en-US" sz="1200" dirty="0" smtClean="0"/>
              <a:t>	4.346    [-]</a:t>
            </a:r>
            <a:endParaRPr lang="en-US" sz="1200" dirty="0"/>
          </a:p>
          <a:p>
            <a:pPr marL="171450" indent="-171450">
              <a:buFont typeface="Arial" panose="020B0604020202020204" pitchFamily="34" charset="0"/>
              <a:buChar char="•"/>
              <a:tabLst>
                <a:tab pos="685800" algn="l"/>
              </a:tabLst>
            </a:pPr>
            <a:r>
              <a:rPr lang="en-US" sz="1050" dirty="0">
                <a:solidFill>
                  <a:schemeClr val="bg1">
                    <a:lumMod val="65000"/>
                  </a:schemeClr>
                </a:solidFill>
              </a:rPr>
              <a:t>W</a:t>
            </a:r>
            <a:r>
              <a:rPr lang="en-US" sz="1050" dirty="0" smtClean="0">
                <a:solidFill>
                  <a:schemeClr val="bg1">
                    <a:lumMod val="65000"/>
                  </a:schemeClr>
                </a:solidFill>
              </a:rPr>
              <a:t>CS	47,304  [psi</a:t>
            </a:r>
            <a:r>
              <a:rPr lang="en-US" sz="1050" dirty="0">
                <a:solidFill>
                  <a:schemeClr val="bg1">
                    <a:lumMod val="65000"/>
                  </a:schemeClr>
                </a:solidFill>
              </a:rPr>
              <a:t>]</a:t>
            </a:r>
            <a:endParaRPr lang="en-US" sz="1050" dirty="0" smtClean="0">
              <a:solidFill>
                <a:schemeClr val="bg1">
                  <a:lumMod val="65000"/>
                </a:schemeClr>
              </a:solidFill>
            </a:endParaRPr>
          </a:p>
          <a:p>
            <a:pPr marL="171450" indent="-171450">
              <a:buFont typeface="Arial" panose="020B0604020202020204" pitchFamily="34" charset="0"/>
              <a:buChar char="•"/>
              <a:tabLst>
                <a:tab pos="685800" algn="l"/>
              </a:tabLst>
            </a:pPr>
            <a:r>
              <a:rPr lang="en-US" sz="1050" dirty="0" smtClean="0">
                <a:solidFill>
                  <a:schemeClr val="bg1">
                    <a:lumMod val="65000"/>
                  </a:schemeClr>
                </a:solidFill>
              </a:rPr>
              <a:t>A</a:t>
            </a:r>
            <a:r>
              <a:rPr lang="en-US" sz="1050" baseline="-25000" dirty="0" smtClean="0">
                <a:solidFill>
                  <a:schemeClr val="bg1">
                    <a:lumMod val="65000"/>
                  </a:schemeClr>
                </a:solidFill>
              </a:rPr>
              <a:t>eff</a:t>
            </a:r>
            <a:r>
              <a:rPr lang="en-US" sz="1050" dirty="0">
                <a:solidFill>
                  <a:schemeClr val="bg1">
                    <a:lumMod val="65000"/>
                  </a:schemeClr>
                </a:solidFill>
              </a:rPr>
              <a:t>	</a:t>
            </a:r>
            <a:r>
              <a:rPr lang="en-US" sz="1050" dirty="0" smtClean="0">
                <a:solidFill>
                  <a:schemeClr val="bg1">
                    <a:lumMod val="65000"/>
                  </a:schemeClr>
                </a:solidFill>
              </a:rPr>
              <a:t>0.353    [in^2]</a:t>
            </a:r>
          </a:p>
          <a:p>
            <a:pPr marL="171450" indent="-171450">
              <a:buFont typeface="Arial" panose="020B0604020202020204" pitchFamily="34" charset="0"/>
              <a:buChar char="•"/>
              <a:tabLst>
                <a:tab pos="685800" algn="l"/>
              </a:tabLst>
            </a:pPr>
            <a:r>
              <a:rPr lang="en-US" sz="1200" b="1" dirty="0" smtClean="0"/>
              <a:t>WSP</a:t>
            </a:r>
            <a:r>
              <a:rPr lang="en-US" sz="1200" dirty="0" smtClean="0"/>
              <a:t>	37,235  [psi*in^(2/4.346)] </a:t>
            </a:r>
          </a:p>
        </p:txBody>
      </p:sp>
      <p:sp>
        <p:nvSpPr>
          <p:cNvPr id="13" name="TextBox 12"/>
          <p:cNvSpPr txBox="1"/>
          <p:nvPr/>
        </p:nvSpPr>
        <p:spPr>
          <a:xfrm>
            <a:off x="109601" y="4504551"/>
            <a:ext cx="1109599" cy="276999"/>
          </a:xfrm>
          <a:prstGeom prst="rect">
            <a:avLst/>
          </a:prstGeom>
          <a:noFill/>
        </p:spPr>
        <p:txBody>
          <a:bodyPr wrap="none" rtlCol="0">
            <a:spAutoFit/>
          </a:bodyPr>
          <a:lstStyle/>
          <a:p>
            <a:pPr marL="171450" indent="-171450">
              <a:buFont typeface="Arial" panose="020B0604020202020204" pitchFamily="34" charset="0"/>
              <a:buChar char="•"/>
            </a:pPr>
            <a:r>
              <a:rPr lang="en-US" sz="600" dirty="0" smtClean="0"/>
              <a:t>MLE2B Estimation</a:t>
            </a:r>
          </a:p>
          <a:p>
            <a:pPr marL="171450" indent="-171450">
              <a:buFont typeface="Arial" panose="020B0604020202020204" pitchFamily="34" charset="0"/>
              <a:buChar char="•"/>
            </a:pPr>
            <a:r>
              <a:rPr lang="en-US" sz="600" dirty="0" smtClean="0"/>
              <a:t>90% Confidence Bounds</a:t>
            </a:r>
            <a:endParaRPr lang="en-US" sz="600" i="1" dirty="0" smtClean="0"/>
          </a:p>
        </p:txBody>
      </p:sp>
      <p:pic>
        <p:nvPicPr>
          <p:cNvPr id="2" name="Picture 1"/>
          <p:cNvPicPr>
            <a:picLocks noChangeAspect="1"/>
          </p:cNvPicPr>
          <p:nvPr/>
        </p:nvPicPr>
        <p:blipFill>
          <a:blip r:embed="rId2"/>
          <a:stretch>
            <a:fillRect/>
          </a:stretch>
        </p:blipFill>
        <p:spPr>
          <a:xfrm>
            <a:off x="2819400" y="742950"/>
            <a:ext cx="3187578" cy="2095500"/>
          </a:xfrm>
          <a:prstGeom prst="rect">
            <a:avLst/>
          </a:prstGeom>
        </p:spPr>
      </p:pic>
      <p:pic>
        <p:nvPicPr>
          <p:cNvPr id="3" name="Picture 2"/>
          <p:cNvPicPr>
            <a:picLocks noChangeAspect="1"/>
          </p:cNvPicPr>
          <p:nvPr/>
        </p:nvPicPr>
        <p:blipFill>
          <a:blip r:embed="rId3"/>
          <a:stretch>
            <a:fillRect/>
          </a:stretch>
        </p:blipFill>
        <p:spPr>
          <a:xfrm>
            <a:off x="2797988" y="723900"/>
            <a:ext cx="3526612" cy="2133600"/>
          </a:xfrm>
          <a:prstGeom prst="rect">
            <a:avLst/>
          </a:prstGeom>
        </p:spPr>
      </p:pic>
      <p:cxnSp>
        <p:nvCxnSpPr>
          <p:cNvPr id="7" name="Straight Arrow Connector 6"/>
          <p:cNvCxnSpPr/>
          <p:nvPr/>
        </p:nvCxnSpPr>
        <p:spPr bwMode="auto">
          <a:xfrm flipH="1">
            <a:off x="4876800" y="3579971"/>
            <a:ext cx="533400" cy="128763"/>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9" name="TextBox 8"/>
          <p:cNvSpPr txBox="1"/>
          <p:nvPr/>
        </p:nvSpPr>
        <p:spPr>
          <a:xfrm>
            <a:off x="5386136" y="3404723"/>
            <a:ext cx="370614" cy="246221"/>
          </a:xfrm>
          <a:prstGeom prst="rect">
            <a:avLst/>
          </a:prstGeom>
          <a:noFill/>
        </p:spPr>
        <p:txBody>
          <a:bodyPr wrap="none" rtlCol="0">
            <a:spAutoFit/>
          </a:bodyPr>
          <a:lstStyle/>
          <a:p>
            <a:r>
              <a:rPr lang="en-US" sz="1000" i="1" dirty="0" smtClean="0"/>
              <a:t>low</a:t>
            </a:r>
            <a:endParaRPr lang="en-US" sz="1000" i="1" dirty="0"/>
          </a:p>
        </p:txBody>
      </p:sp>
    </p:spTree>
    <p:extLst>
      <p:ext uri="{BB962C8B-B14F-4D97-AF65-F5344CB8AC3E}">
        <p14:creationId xmlns:p14="http://schemas.microsoft.com/office/powerpoint/2010/main" val="34642857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228600" y="1181136"/>
            <a:ext cx="4313530" cy="2478434"/>
          </a:xfrm>
          <a:prstGeom prst="rect">
            <a:avLst/>
          </a:prstGeom>
        </p:spPr>
      </p:pic>
      <p:sp>
        <p:nvSpPr>
          <p:cNvPr id="5" name="Title 4"/>
          <p:cNvSpPr>
            <a:spLocks noGrp="1"/>
          </p:cNvSpPr>
          <p:nvPr>
            <p:ph type="title"/>
          </p:nvPr>
        </p:nvSpPr>
        <p:spPr/>
        <p:txBody>
          <a:bodyPr/>
          <a:lstStyle/>
          <a:p>
            <a:r>
              <a:rPr lang="en-US" dirty="0" smtClean="0"/>
              <a:t>Material Properties:  Time Dependent (SCG) – Polished</a:t>
            </a:r>
            <a:endParaRPr lang="en-US" dirty="0"/>
          </a:p>
        </p:txBody>
      </p:sp>
      <p:sp>
        <p:nvSpPr>
          <p:cNvPr id="4" name="Slide Number Placeholder 3"/>
          <p:cNvSpPr>
            <a:spLocks noGrp="1"/>
          </p:cNvSpPr>
          <p:nvPr>
            <p:ph type="sldNum" sz="quarter" idx="12"/>
          </p:nvPr>
        </p:nvSpPr>
        <p:spPr/>
        <p:txBody>
          <a:bodyPr/>
          <a:lstStyle/>
          <a:p>
            <a:pPr>
              <a:defRPr/>
            </a:pPr>
            <a:fld id="{4F645805-E27E-4A2C-B25C-E9AF63DC66C5}" type="slidenum">
              <a:rPr lang="en-US" smtClean="0"/>
              <a:pPr>
                <a:defRPr/>
              </a:pPr>
              <a:t>11</a:t>
            </a:fld>
            <a:endParaRPr lang="en-US" dirty="0"/>
          </a:p>
        </p:txBody>
      </p:sp>
      <p:sp>
        <p:nvSpPr>
          <p:cNvPr id="14" name="TextBox 13"/>
          <p:cNvSpPr txBox="1"/>
          <p:nvPr/>
        </p:nvSpPr>
        <p:spPr>
          <a:xfrm>
            <a:off x="203752" y="4893618"/>
            <a:ext cx="391774" cy="161583"/>
          </a:xfrm>
          <a:prstGeom prst="rect">
            <a:avLst/>
          </a:prstGeom>
          <a:noFill/>
        </p:spPr>
        <p:txBody>
          <a:bodyPr wrap="none" lIns="68580" tIns="34290" rIns="68580" bIns="34290"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smtClean="0">
                <a:ln>
                  <a:noFill/>
                </a:ln>
                <a:solidFill>
                  <a:prstClr val="black"/>
                </a:solidFill>
                <a:effectLst/>
                <a:uLnTx/>
                <a:uFillTx/>
              </a:rPr>
              <a:t>9/22/16</a:t>
            </a:r>
          </a:p>
        </p:txBody>
      </p:sp>
      <p:sp>
        <p:nvSpPr>
          <p:cNvPr id="3" name="TextBox 2"/>
          <p:cNvSpPr txBox="1"/>
          <p:nvPr/>
        </p:nvSpPr>
        <p:spPr>
          <a:xfrm>
            <a:off x="5463701" y="1624146"/>
            <a:ext cx="2811219" cy="2192908"/>
          </a:xfrm>
          <a:prstGeom prst="rect">
            <a:avLst/>
          </a:prstGeom>
          <a:noFill/>
        </p:spPr>
        <p:txBody>
          <a:bodyPr wrap="none" rtlCol="0">
            <a:spAutoFit/>
          </a:bodyPr>
          <a:lstStyle/>
          <a:p>
            <a:pPr algn="ctr"/>
            <a:r>
              <a:rPr lang="en-US" sz="1200" u="sng" dirty="0" smtClean="0"/>
              <a:t>Polished (Water)</a:t>
            </a:r>
          </a:p>
          <a:p>
            <a:pPr algn="ctr"/>
            <a:r>
              <a:rPr lang="en-US" sz="1200" u="sng" dirty="0" smtClean="0"/>
              <a:t>Time Dependent (SCG)</a:t>
            </a:r>
          </a:p>
          <a:p>
            <a:pPr marL="171450" indent="-171450">
              <a:buFont typeface="Arial" panose="020B0604020202020204" pitchFamily="34" charset="0"/>
              <a:buChar char="•"/>
            </a:pPr>
            <a:endParaRPr lang="en-US" sz="1200" dirty="0" smtClean="0"/>
          </a:p>
          <a:p>
            <a:pPr marL="171450" indent="-171450">
              <a:buFont typeface="Arial" panose="020B0604020202020204" pitchFamily="34" charset="0"/>
              <a:buChar char="•"/>
              <a:tabLst>
                <a:tab pos="1028700" algn="l"/>
              </a:tabLst>
            </a:pPr>
            <a:r>
              <a:rPr lang="en-US" sz="1050" dirty="0" smtClean="0">
                <a:solidFill>
                  <a:schemeClr val="bg1">
                    <a:lumMod val="65000"/>
                  </a:schemeClr>
                </a:solidFill>
              </a:rPr>
              <a:t># of Specimens  0 </a:t>
            </a:r>
            <a:r>
              <a:rPr lang="en-US" sz="1050" i="1" dirty="0" smtClean="0">
                <a:solidFill>
                  <a:schemeClr val="bg1">
                    <a:lumMod val="65000"/>
                  </a:schemeClr>
                </a:solidFill>
              </a:rPr>
              <a:t>(simulated)</a:t>
            </a:r>
          </a:p>
          <a:p>
            <a:pPr marL="171450" indent="-171450">
              <a:buFont typeface="Arial" panose="020B0604020202020204" pitchFamily="34" charset="0"/>
              <a:buChar char="•"/>
              <a:tabLst>
                <a:tab pos="1028700" algn="l"/>
              </a:tabLst>
            </a:pPr>
            <a:r>
              <a:rPr lang="en-US" sz="1200" b="1" dirty="0" smtClean="0"/>
              <a:t>WM</a:t>
            </a:r>
            <a:r>
              <a:rPr lang="en-US" sz="1200" dirty="0" smtClean="0"/>
              <a:t>	4.346 [-]</a:t>
            </a:r>
          </a:p>
          <a:p>
            <a:pPr marL="171450" indent="-171450">
              <a:buFont typeface="Arial" panose="020B0604020202020204" pitchFamily="34" charset="0"/>
              <a:buChar char="•"/>
              <a:tabLst>
                <a:tab pos="1028700" algn="l"/>
              </a:tabLst>
            </a:pPr>
            <a:r>
              <a:rPr lang="en-US" sz="1200" b="1" dirty="0" smtClean="0"/>
              <a:t>WSP</a:t>
            </a:r>
            <a:r>
              <a:rPr lang="en-US" sz="1200" dirty="0" smtClean="0"/>
              <a:t>	37,235 [psi*in^(2/4.346)]</a:t>
            </a:r>
          </a:p>
          <a:p>
            <a:pPr marL="171450" indent="-171450">
              <a:buFont typeface="Arial" panose="020B0604020202020204" pitchFamily="34" charset="0"/>
              <a:buChar char="•"/>
              <a:tabLst>
                <a:tab pos="1028700" algn="l"/>
              </a:tabLst>
            </a:pPr>
            <a:r>
              <a:rPr lang="en-US" sz="1200" b="1" dirty="0" smtClean="0"/>
              <a:t>N</a:t>
            </a:r>
            <a:r>
              <a:rPr lang="en-US" sz="1200" dirty="0" smtClean="0"/>
              <a:t>	14.74 [-]</a:t>
            </a:r>
          </a:p>
          <a:p>
            <a:pPr marL="171450" indent="-171450">
              <a:buFont typeface="Arial" panose="020B0604020202020204" pitchFamily="34" charset="0"/>
              <a:buChar char="•"/>
              <a:tabLst>
                <a:tab pos="1028700" algn="l"/>
              </a:tabLst>
            </a:pPr>
            <a:r>
              <a:rPr lang="en-US" sz="1050" dirty="0" smtClean="0">
                <a:solidFill>
                  <a:schemeClr val="bg1">
                    <a:lumMod val="65000"/>
                  </a:schemeClr>
                </a:solidFill>
              </a:rPr>
              <a:t>D	14,310 [psi]</a:t>
            </a:r>
          </a:p>
          <a:p>
            <a:pPr marL="171450" indent="-171450">
              <a:buFont typeface="Arial" panose="020B0604020202020204" pitchFamily="34" charset="0"/>
              <a:buChar char="•"/>
              <a:tabLst>
                <a:tab pos="1028700" algn="l"/>
              </a:tabLst>
            </a:pPr>
            <a:r>
              <a:rPr lang="en-US" sz="1050" dirty="0" smtClean="0">
                <a:solidFill>
                  <a:schemeClr val="bg1">
                    <a:lumMod val="65000"/>
                  </a:schemeClr>
                </a:solidFill>
              </a:rPr>
              <a:t>WM2	5.028 [-]</a:t>
            </a:r>
          </a:p>
          <a:p>
            <a:pPr marL="171450" indent="-171450">
              <a:buFont typeface="Arial" panose="020B0604020202020204" pitchFamily="34" charset="0"/>
              <a:buChar char="•"/>
              <a:tabLst>
                <a:tab pos="1028700" algn="l"/>
              </a:tabLst>
            </a:pPr>
            <a:r>
              <a:rPr lang="en-US" sz="1050" dirty="0" smtClean="0">
                <a:solidFill>
                  <a:schemeClr val="bg1">
                    <a:lumMod val="65000"/>
                  </a:schemeClr>
                </a:solidFill>
              </a:rPr>
              <a:t>A</a:t>
            </a:r>
            <a:r>
              <a:rPr lang="en-US" sz="1050" baseline="-25000" dirty="0" smtClean="0">
                <a:solidFill>
                  <a:schemeClr val="bg1">
                    <a:lumMod val="65000"/>
                  </a:schemeClr>
                </a:solidFill>
              </a:rPr>
              <a:t>eff</a:t>
            </a:r>
            <a:r>
              <a:rPr lang="en-US" sz="1050" dirty="0" smtClean="0">
                <a:solidFill>
                  <a:schemeClr val="bg1">
                    <a:lumMod val="65000"/>
                  </a:schemeClr>
                </a:solidFill>
              </a:rPr>
              <a:t>	0.3311 [in^2]</a:t>
            </a:r>
          </a:p>
          <a:p>
            <a:pPr marL="171450" indent="-171450">
              <a:buFont typeface="Arial" panose="020B0604020202020204" pitchFamily="34" charset="0"/>
              <a:buChar char="•"/>
              <a:tabLst>
                <a:tab pos="1028700" algn="l"/>
              </a:tabLst>
            </a:pPr>
            <a:r>
              <a:rPr lang="en-US" sz="1050" dirty="0" smtClean="0">
                <a:solidFill>
                  <a:schemeClr val="bg1">
                    <a:lumMod val="65000"/>
                  </a:schemeClr>
                </a:solidFill>
              </a:rPr>
              <a:t>B_Dynamic	109,202 [psi^2*sec]</a:t>
            </a:r>
          </a:p>
          <a:p>
            <a:pPr marL="171450" indent="-171450">
              <a:buFont typeface="Arial" panose="020B0604020202020204" pitchFamily="34" charset="0"/>
              <a:buChar char="•"/>
              <a:tabLst>
                <a:tab pos="1028700" algn="l"/>
              </a:tabLst>
            </a:pPr>
            <a:r>
              <a:rPr lang="en-US" sz="1200" b="1" dirty="0"/>
              <a:t>B_Static</a:t>
            </a:r>
            <a:r>
              <a:rPr lang="en-US" sz="1200" dirty="0"/>
              <a:t>	</a:t>
            </a:r>
            <a:r>
              <a:rPr lang="en-US" sz="1200" dirty="0" smtClean="0"/>
              <a:t>6,938 [psi^2*sec]</a:t>
            </a:r>
            <a:endParaRPr lang="en-US" sz="1200" dirty="0"/>
          </a:p>
        </p:txBody>
      </p:sp>
      <p:sp>
        <p:nvSpPr>
          <p:cNvPr id="13" name="TextBox 12"/>
          <p:cNvSpPr txBox="1"/>
          <p:nvPr/>
        </p:nvSpPr>
        <p:spPr>
          <a:xfrm>
            <a:off x="109601" y="4596884"/>
            <a:ext cx="846707" cy="184666"/>
          </a:xfrm>
          <a:prstGeom prst="rect">
            <a:avLst/>
          </a:prstGeom>
          <a:noFill/>
        </p:spPr>
        <p:txBody>
          <a:bodyPr wrap="none" rtlCol="0">
            <a:spAutoFit/>
          </a:bodyPr>
          <a:lstStyle/>
          <a:p>
            <a:pPr marL="171450" indent="-171450">
              <a:buFont typeface="Arial" panose="020B0604020202020204" pitchFamily="34" charset="0"/>
              <a:buChar char="•"/>
            </a:pPr>
            <a:r>
              <a:rPr lang="en-US" sz="600" dirty="0" smtClean="0"/>
              <a:t>LIN2 Estimation</a:t>
            </a:r>
          </a:p>
        </p:txBody>
      </p:sp>
      <p:sp>
        <p:nvSpPr>
          <p:cNvPr id="7" name="TextBox 6"/>
          <p:cNvSpPr txBox="1"/>
          <p:nvPr/>
        </p:nvSpPr>
        <p:spPr>
          <a:xfrm rot="19938187">
            <a:off x="711440" y="2051960"/>
            <a:ext cx="2373470" cy="369332"/>
          </a:xfrm>
          <a:prstGeom prst="rect">
            <a:avLst/>
          </a:prstGeom>
          <a:noFill/>
        </p:spPr>
        <p:txBody>
          <a:bodyPr wrap="none" rtlCol="0">
            <a:spAutoFit/>
          </a:bodyPr>
          <a:lstStyle/>
          <a:p>
            <a:r>
              <a:rPr lang="en-US" i="1" dirty="0" smtClean="0"/>
              <a:t>Simulated from Ground</a:t>
            </a:r>
            <a:endParaRPr lang="en-US" i="1" dirty="0"/>
          </a:p>
        </p:txBody>
      </p:sp>
    </p:spTree>
    <p:extLst>
      <p:ext uri="{BB962C8B-B14F-4D97-AF65-F5344CB8AC3E}">
        <p14:creationId xmlns:p14="http://schemas.microsoft.com/office/powerpoint/2010/main" val="32637294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4F645805-E27E-4A2C-B25C-E9AF63DC66C5}" type="slidenum">
              <a:rPr lang="en-US" smtClean="0"/>
              <a:pPr>
                <a:defRPr/>
              </a:pPr>
              <a:t>12</a:t>
            </a:fld>
            <a:endParaRPr lang="en-US" dirty="0"/>
          </a:p>
        </p:txBody>
      </p:sp>
      <p:sp>
        <p:nvSpPr>
          <p:cNvPr id="2" name="TextBox 1"/>
          <p:cNvSpPr txBox="1"/>
          <p:nvPr/>
        </p:nvSpPr>
        <p:spPr>
          <a:xfrm>
            <a:off x="2291044" y="46562"/>
            <a:ext cx="4531562" cy="646331"/>
          </a:xfrm>
          <a:prstGeom prst="rect">
            <a:avLst/>
          </a:prstGeom>
          <a:noFill/>
        </p:spPr>
        <p:txBody>
          <a:bodyPr wrap="none" rtlCol="0">
            <a:spAutoFit/>
          </a:bodyPr>
          <a:lstStyle/>
          <a:p>
            <a:pPr algn="ctr"/>
            <a:r>
              <a:rPr lang="en-US" sz="3600" dirty="0" smtClean="0"/>
              <a:t>Dome Configuration #3</a:t>
            </a:r>
            <a:endParaRPr lang="en-US" sz="3600" dirty="0"/>
          </a:p>
        </p:txBody>
      </p:sp>
      <p:sp>
        <p:nvSpPr>
          <p:cNvPr id="7" name="TextBox 6"/>
          <p:cNvSpPr txBox="1"/>
          <p:nvPr/>
        </p:nvSpPr>
        <p:spPr>
          <a:xfrm>
            <a:off x="4169578" y="819150"/>
            <a:ext cx="816249" cy="369332"/>
          </a:xfrm>
          <a:prstGeom prst="rect">
            <a:avLst/>
          </a:prstGeom>
          <a:noFill/>
        </p:spPr>
        <p:txBody>
          <a:bodyPr wrap="none" rtlCol="0">
            <a:spAutoFit/>
          </a:bodyPr>
          <a:lstStyle/>
          <a:p>
            <a:pPr algn="ctr"/>
            <a:r>
              <a:rPr lang="en-US" dirty="0" smtClean="0"/>
              <a:t>Design</a:t>
            </a:r>
            <a:endParaRPr lang="en-US" dirty="0"/>
          </a:p>
        </p:txBody>
      </p:sp>
      <p:sp>
        <p:nvSpPr>
          <p:cNvPr id="8" name="TextBox 7"/>
          <p:cNvSpPr txBox="1"/>
          <p:nvPr/>
        </p:nvSpPr>
        <p:spPr>
          <a:xfrm>
            <a:off x="203752" y="4893618"/>
            <a:ext cx="391774" cy="161583"/>
          </a:xfrm>
          <a:prstGeom prst="rect">
            <a:avLst/>
          </a:prstGeom>
          <a:noFill/>
        </p:spPr>
        <p:txBody>
          <a:bodyPr wrap="none" lIns="68580" tIns="34290" rIns="68580" bIns="34290"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smtClean="0">
                <a:ln>
                  <a:noFill/>
                </a:ln>
                <a:solidFill>
                  <a:prstClr val="black"/>
                </a:solidFill>
                <a:effectLst/>
                <a:uLnTx/>
                <a:uFillTx/>
              </a:rPr>
              <a:t>7/27/16</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1352549"/>
            <a:ext cx="2547956" cy="3209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5021149" y="3497615"/>
            <a:ext cx="3048000" cy="646331"/>
          </a:xfrm>
          <a:prstGeom prst="rect">
            <a:avLst/>
          </a:prstGeom>
          <a:noFill/>
        </p:spPr>
        <p:txBody>
          <a:bodyPr wrap="square" rtlCol="0">
            <a:spAutoFit/>
          </a:bodyPr>
          <a:lstStyle/>
          <a:p>
            <a:r>
              <a:rPr lang="en-US" dirty="0" smtClean="0"/>
              <a:t>Titanium Ring prevents Radial Displacement of Dome</a:t>
            </a:r>
            <a:endParaRPr lang="en-US" dirty="0"/>
          </a:p>
        </p:txBody>
      </p:sp>
      <p:cxnSp>
        <p:nvCxnSpPr>
          <p:cNvPr id="10" name="Straight Arrow Connector 9"/>
          <p:cNvCxnSpPr/>
          <p:nvPr/>
        </p:nvCxnSpPr>
        <p:spPr bwMode="auto">
          <a:xfrm flipH="1" flipV="1">
            <a:off x="5138227" y="2266950"/>
            <a:ext cx="990600" cy="1230665"/>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Tree>
    <p:extLst>
      <p:ext uri="{BB962C8B-B14F-4D97-AF65-F5344CB8AC3E}">
        <p14:creationId xmlns:p14="http://schemas.microsoft.com/office/powerpoint/2010/main" val="25839155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Dome Configuration #3</a:t>
            </a:r>
            <a:endParaRPr lang="en-US" dirty="0"/>
          </a:p>
        </p:txBody>
      </p:sp>
      <p:sp>
        <p:nvSpPr>
          <p:cNvPr id="4" name="Slide Number Placeholder 3"/>
          <p:cNvSpPr>
            <a:spLocks noGrp="1"/>
          </p:cNvSpPr>
          <p:nvPr>
            <p:ph type="sldNum" sz="quarter" idx="12"/>
          </p:nvPr>
        </p:nvSpPr>
        <p:spPr/>
        <p:txBody>
          <a:bodyPr/>
          <a:lstStyle/>
          <a:p>
            <a:pPr>
              <a:defRPr/>
            </a:pPr>
            <a:fld id="{4F645805-E27E-4A2C-B25C-E9AF63DC66C5}" type="slidenum">
              <a:rPr lang="en-US" smtClean="0"/>
              <a:pPr>
                <a:defRPr/>
              </a:pPr>
              <a:t>13</a:t>
            </a:fld>
            <a:endParaRPr lang="en-US" dirty="0"/>
          </a:p>
        </p:txBody>
      </p:sp>
      <p:sp>
        <p:nvSpPr>
          <p:cNvPr id="6" name="TextBox 5"/>
          <p:cNvSpPr txBox="1"/>
          <p:nvPr/>
        </p:nvSpPr>
        <p:spPr>
          <a:xfrm>
            <a:off x="203752" y="4893618"/>
            <a:ext cx="430246" cy="161583"/>
          </a:xfrm>
          <a:prstGeom prst="rect">
            <a:avLst/>
          </a:prstGeom>
          <a:noFill/>
        </p:spPr>
        <p:txBody>
          <a:bodyPr wrap="none" lIns="68580" tIns="34290" rIns="68580" bIns="34290"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smtClean="0">
                <a:ln>
                  <a:noFill/>
                </a:ln>
                <a:solidFill>
                  <a:prstClr val="black"/>
                </a:solidFill>
                <a:effectLst/>
                <a:uLnTx/>
                <a:uFillTx/>
              </a:rPr>
              <a:t>10/14/16</a:t>
            </a: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26644" t="6601" r="28061" b="8156"/>
          <a:stretch/>
        </p:blipFill>
        <p:spPr>
          <a:xfrm>
            <a:off x="34834" y="725542"/>
            <a:ext cx="3622766" cy="3936072"/>
          </a:xfrm>
          <a:prstGeom prst="rect">
            <a:avLst/>
          </a:prstGeom>
        </p:spPr>
      </p:pic>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5921" r="12662"/>
          <a:stretch/>
        </p:blipFill>
        <p:spPr>
          <a:xfrm>
            <a:off x="4114800" y="971550"/>
            <a:ext cx="4835770" cy="3429000"/>
          </a:xfrm>
          <a:prstGeom prst="rect">
            <a:avLst/>
          </a:prstGeom>
        </p:spPr>
      </p:pic>
      <p:sp>
        <p:nvSpPr>
          <p:cNvPr id="7" name="TextBox 6"/>
          <p:cNvSpPr txBox="1"/>
          <p:nvPr/>
        </p:nvSpPr>
        <p:spPr>
          <a:xfrm>
            <a:off x="1765677" y="725542"/>
            <a:ext cx="748923" cy="553998"/>
          </a:xfrm>
          <a:prstGeom prst="rect">
            <a:avLst/>
          </a:prstGeom>
          <a:noFill/>
        </p:spPr>
        <p:txBody>
          <a:bodyPr wrap="none" rtlCol="0">
            <a:spAutoFit/>
          </a:bodyPr>
          <a:lstStyle/>
          <a:p>
            <a:pPr algn="ctr"/>
            <a:r>
              <a:rPr lang="en-US" dirty="0" smtClean="0"/>
              <a:t>Dome</a:t>
            </a:r>
          </a:p>
          <a:p>
            <a:pPr algn="ctr"/>
            <a:r>
              <a:rPr lang="en-US" sz="1100" dirty="0" smtClean="0"/>
              <a:t>H-K9L</a:t>
            </a:r>
            <a:endParaRPr lang="en-US" sz="1100" dirty="0"/>
          </a:p>
        </p:txBody>
      </p:sp>
      <p:sp>
        <p:nvSpPr>
          <p:cNvPr id="8" name="TextBox 7"/>
          <p:cNvSpPr txBox="1"/>
          <p:nvPr/>
        </p:nvSpPr>
        <p:spPr>
          <a:xfrm>
            <a:off x="304800" y="3257550"/>
            <a:ext cx="1552028" cy="707886"/>
          </a:xfrm>
          <a:prstGeom prst="rect">
            <a:avLst/>
          </a:prstGeom>
          <a:noFill/>
        </p:spPr>
        <p:txBody>
          <a:bodyPr wrap="none" rtlCol="0">
            <a:spAutoFit/>
          </a:bodyPr>
          <a:lstStyle/>
          <a:p>
            <a:pPr algn="ctr"/>
            <a:r>
              <a:rPr lang="en-US" dirty="0" smtClean="0"/>
              <a:t>Dome Support</a:t>
            </a:r>
          </a:p>
          <a:p>
            <a:pPr algn="ctr"/>
            <a:r>
              <a:rPr lang="en-US" sz="1100" dirty="0" smtClean="0"/>
              <a:t>Actual:  Ti-6Al-4V</a:t>
            </a:r>
          </a:p>
          <a:p>
            <a:pPr algn="ctr"/>
            <a:r>
              <a:rPr lang="en-US" sz="1100" dirty="0" smtClean="0"/>
              <a:t>Test:  6061-T6</a:t>
            </a:r>
            <a:endParaRPr lang="en-US" sz="1100" dirty="0"/>
          </a:p>
        </p:txBody>
      </p:sp>
      <p:sp>
        <p:nvSpPr>
          <p:cNvPr id="9" name="TextBox 8"/>
          <p:cNvSpPr txBox="1"/>
          <p:nvPr/>
        </p:nvSpPr>
        <p:spPr>
          <a:xfrm>
            <a:off x="3880269" y="1630131"/>
            <a:ext cx="1398523" cy="830997"/>
          </a:xfrm>
          <a:prstGeom prst="rect">
            <a:avLst/>
          </a:prstGeom>
          <a:noFill/>
        </p:spPr>
        <p:txBody>
          <a:bodyPr wrap="none" rtlCol="0">
            <a:spAutoFit/>
          </a:bodyPr>
          <a:lstStyle/>
          <a:p>
            <a:pPr algn="ctr"/>
            <a:r>
              <a:rPr lang="en-US" sz="1600" i="1" dirty="0" smtClean="0"/>
              <a:t>Trade Study</a:t>
            </a:r>
          </a:p>
          <a:p>
            <a:pPr algn="ctr"/>
            <a:r>
              <a:rPr lang="en-US" sz="1600" dirty="0" smtClean="0"/>
              <a:t>Resin or Epoxy</a:t>
            </a:r>
          </a:p>
          <a:p>
            <a:pPr algn="ctr"/>
            <a:r>
              <a:rPr lang="en-US" sz="1600" dirty="0" smtClean="0"/>
              <a:t>0.030”</a:t>
            </a:r>
          </a:p>
        </p:txBody>
      </p:sp>
      <p:cxnSp>
        <p:nvCxnSpPr>
          <p:cNvPr id="11" name="Straight Arrow Connector 10"/>
          <p:cNvCxnSpPr/>
          <p:nvPr/>
        </p:nvCxnSpPr>
        <p:spPr bwMode="auto">
          <a:xfrm>
            <a:off x="5216959" y="2070504"/>
            <a:ext cx="2403041" cy="376069"/>
          </a:xfrm>
          <a:prstGeom prst="straightConnector1">
            <a:avLst/>
          </a:prstGeom>
          <a:solidFill>
            <a:schemeClr val="accent1"/>
          </a:solidFill>
          <a:ln w="9525" cap="flat" cmpd="sng" algn="ctr">
            <a:solidFill>
              <a:srgbClr val="C00000"/>
            </a:solidFill>
            <a:prstDash val="solid"/>
            <a:round/>
            <a:headEnd type="none" w="med" len="med"/>
            <a:tailEnd type="triangle"/>
          </a:ln>
          <a:effectLst/>
        </p:spPr>
      </p:cxnSp>
      <p:sp>
        <p:nvSpPr>
          <p:cNvPr id="12" name="TextBox 11"/>
          <p:cNvSpPr txBox="1"/>
          <p:nvPr/>
        </p:nvSpPr>
        <p:spPr>
          <a:xfrm>
            <a:off x="304800" y="2225590"/>
            <a:ext cx="1795683" cy="523220"/>
          </a:xfrm>
          <a:prstGeom prst="rect">
            <a:avLst/>
          </a:prstGeom>
          <a:noFill/>
        </p:spPr>
        <p:txBody>
          <a:bodyPr wrap="none" rtlCol="0">
            <a:spAutoFit/>
          </a:bodyPr>
          <a:lstStyle/>
          <a:p>
            <a:pPr algn="ctr"/>
            <a:r>
              <a:rPr lang="en-US" sz="1600" dirty="0" smtClean="0"/>
              <a:t>Dome Coupler Ring</a:t>
            </a:r>
          </a:p>
          <a:p>
            <a:pPr algn="ctr"/>
            <a:r>
              <a:rPr lang="en-US" sz="1100" dirty="0" smtClean="0"/>
              <a:t>Ti-6Al-4V</a:t>
            </a:r>
            <a:endParaRPr lang="en-US" sz="1100" dirty="0"/>
          </a:p>
        </p:txBody>
      </p:sp>
      <p:cxnSp>
        <p:nvCxnSpPr>
          <p:cNvPr id="13" name="Straight Arrow Connector 12"/>
          <p:cNvCxnSpPr/>
          <p:nvPr/>
        </p:nvCxnSpPr>
        <p:spPr bwMode="auto">
          <a:xfrm>
            <a:off x="2040842" y="2516242"/>
            <a:ext cx="604393" cy="312417"/>
          </a:xfrm>
          <a:prstGeom prst="straightConnector1">
            <a:avLst/>
          </a:prstGeom>
          <a:solidFill>
            <a:schemeClr val="accent1"/>
          </a:solidFill>
          <a:ln w="9525" cap="flat" cmpd="sng" algn="ctr">
            <a:solidFill>
              <a:schemeClr val="accent1"/>
            </a:solidFill>
            <a:prstDash val="solid"/>
            <a:round/>
            <a:headEnd type="none" w="med" len="med"/>
            <a:tailEnd type="triangle"/>
          </a:ln>
          <a:effectLst/>
        </p:spPr>
      </p:cxnSp>
      <p:sp>
        <p:nvSpPr>
          <p:cNvPr id="21" name="TextBox 20"/>
          <p:cNvSpPr txBox="1"/>
          <p:nvPr/>
        </p:nvSpPr>
        <p:spPr>
          <a:xfrm>
            <a:off x="5930623" y="3180899"/>
            <a:ext cx="782587" cy="246221"/>
          </a:xfrm>
          <a:prstGeom prst="rect">
            <a:avLst/>
          </a:prstGeom>
          <a:solidFill>
            <a:schemeClr val="bg1"/>
          </a:solidFill>
          <a:ln>
            <a:solidFill>
              <a:schemeClr val="tx1"/>
            </a:solidFill>
          </a:ln>
        </p:spPr>
        <p:txBody>
          <a:bodyPr wrap="none" rtlCol="0">
            <a:spAutoFit/>
          </a:bodyPr>
          <a:lstStyle/>
          <a:p>
            <a:r>
              <a:rPr lang="en-US" sz="1000" b="1" i="1" dirty="0" smtClean="0">
                <a:solidFill>
                  <a:srgbClr val="00B050"/>
                </a:solidFill>
              </a:rPr>
              <a:t>Frictionless</a:t>
            </a:r>
            <a:endParaRPr lang="en-US" sz="1000" b="1" i="1" dirty="0">
              <a:solidFill>
                <a:srgbClr val="00B050"/>
              </a:solidFill>
            </a:endParaRPr>
          </a:p>
        </p:txBody>
      </p:sp>
      <p:sp>
        <p:nvSpPr>
          <p:cNvPr id="27" name="TextBox 26"/>
          <p:cNvSpPr txBox="1"/>
          <p:nvPr/>
        </p:nvSpPr>
        <p:spPr>
          <a:xfrm>
            <a:off x="4308292" y="2537662"/>
            <a:ext cx="1372620" cy="338554"/>
          </a:xfrm>
          <a:prstGeom prst="rect">
            <a:avLst/>
          </a:prstGeom>
          <a:noFill/>
        </p:spPr>
        <p:txBody>
          <a:bodyPr wrap="none" rtlCol="0">
            <a:spAutoFit/>
          </a:bodyPr>
          <a:lstStyle/>
          <a:p>
            <a:pPr algn="r"/>
            <a:r>
              <a:rPr lang="en-US" sz="1600" dirty="0" smtClean="0"/>
              <a:t>Kapton 0.020”</a:t>
            </a:r>
            <a:endParaRPr lang="en-US" sz="1600" dirty="0"/>
          </a:p>
        </p:txBody>
      </p:sp>
      <p:cxnSp>
        <p:nvCxnSpPr>
          <p:cNvPr id="28" name="Straight Arrow Connector 27"/>
          <p:cNvCxnSpPr/>
          <p:nvPr/>
        </p:nvCxnSpPr>
        <p:spPr bwMode="auto">
          <a:xfrm>
            <a:off x="5627172" y="2705656"/>
            <a:ext cx="697428" cy="247094"/>
          </a:xfrm>
          <a:prstGeom prst="straightConnector1">
            <a:avLst/>
          </a:prstGeom>
          <a:solidFill>
            <a:schemeClr val="accent1"/>
          </a:solidFill>
          <a:ln w="9525" cap="flat" cmpd="sng" algn="ctr">
            <a:solidFill>
              <a:schemeClr val="bg2">
                <a:lumMod val="75000"/>
              </a:schemeClr>
            </a:solidFill>
            <a:prstDash val="solid"/>
            <a:round/>
            <a:headEnd type="none" w="med" len="med"/>
            <a:tailEnd type="triangle"/>
          </a:ln>
          <a:effectLst/>
        </p:spPr>
      </p:cxnSp>
      <p:sp>
        <p:nvSpPr>
          <p:cNvPr id="30" name="TextBox 29"/>
          <p:cNvSpPr txBox="1"/>
          <p:nvPr/>
        </p:nvSpPr>
        <p:spPr>
          <a:xfrm>
            <a:off x="7974303" y="3017104"/>
            <a:ext cx="588623" cy="246221"/>
          </a:xfrm>
          <a:prstGeom prst="rect">
            <a:avLst/>
          </a:prstGeom>
          <a:solidFill>
            <a:schemeClr val="bg1"/>
          </a:solidFill>
          <a:ln>
            <a:solidFill>
              <a:schemeClr val="tx1"/>
            </a:solidFill>
          </a:ln>
        </p:spPr>
        <p:txBody>
          <a:bodyPr wrap="none" rtlCol="0">
            <a:spAutoFit/>
          </a:bodyPr>
          <a:lstStyle/>
          <a:p>
            <a:r>
              <a:rPr lang="en-US" sz="1000" b="1" i="1" dirty="0" smtClean="0">
                <a:solidFill>
                  <a:srgbClr val="00B0F0"/>
                </a:solidFill>
              </a:rPr>
              <a:t>Bonded</a:t>
            </a:r>
            <a:endParaRPr lang="en-US" sz="1000" b="1" i="1" dirty="0">
              <a:solidFill>
                <a:srgbClr val="00B0F0"/>
              </a:solidFill>
            </a:endParaRPr>
          </a:p>
        </p:txBody>
      </p:sp>
      <p:cxnSp>
        <p:nvCxnSpPr>
          <p:cNvPr id="50" name="Straight Arrow Connector 49"/>
          <p:cNvCxnSpPr/>
          <p:nvPr/>
        </p:nvCxnSpPr>
        <p:spPr bwMode="auto">
          <a:xfrm flipH="1" flipV="1">
            <a:off x="2743200" y="4248150"/>
            <a:ext cx="228600" cy="30480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51" name="TextBox 50"/>
          <p:cNvSpPr txBox="1"/>
          <p:nvPr/>
        </p:nvSpPr>
        <p:spPr>
          <a:xfrm>
            <a:off x="2970327" y="4337601"/>
            <a:ext cx="902811" cy="430887"/>
          </a:xfrm>
          <a:prstGeom prst="rect">
            <a:avLst/>
          </a:prstGeom>
          <a:noFill/>
        </p:spPr>
        <p:txBody>
          <a:bodyPr wrap="none" rtlCol="0">
            <a:spAutoFit/>
          </a:bodyPr>
          <a:lstStyle/>
          <a:p>
            <a:r>
              <a:rPr lang="en-US" sz="1100" dirty="0" smtClean="0"/>
              <a:t>Axial = fixed</a:t>
            </a:r>
          </a:p>
          <a:p>
            <a:r>
              <a:rPr lang="en-US" sz="1100" dirty="0" smtClean="0"/>
              <a:t>Radial = free</a:t>
            </a:r>
            <a:endParaRPr lang="en-US" sz="1100" dirty="0"/>
          </a:p>
        </p:txBody>
      </p:sp>
      <p:sp>
        <p:nvSpPr>
          <p:cNvPr id="37" name="TextBox 36"/>
          <p:cNvSpPr txBox="1"/>
          <p:nvPr/>
        </p:nvSpPr>
        <p:spPr>
          <a:xfrm>
            <a:off x="6438895" y="182509"/>
            <a:ext cx="952505" cy="307777"/>
          </a:xfrm>
          <a:prstGeom prst="rect">
            <a:avLst/>
          </a:prstGeom>
          <a:noFill/>
        </p:spPr>
        <p:txBody>
          <a:bodyPr wrap="none" rtlCol="0">
            <a:spAutoFit/>
          </a:bodyPr>
          <a:lstStyle/>
          <a:p>
            <a:r>
              <a:rPr lang="en-US" sz="1400" i="1" dirty="0" smtClean="0"/>
              <a:t>Model v15</a:t>
            </a:r>
            <a:endParaRPr lang="en-US" sz="1400" i="1" dirty="0"/>
          </a:p>
        </p:txBody>
      </p:sp>
      <p:cxnSp>
        <p:nvCxnSpPr>
          <p:cNvPr id="31" name="Straight Arrow Connector 30"/>
          <p:cNvCxnSpPr/>
          <p:nvPr/>
        </p:nvCxnSpPr>
        <p:spPr bwMode="auto">
          <a:xfrm>
            <a:off x="7333248" y="1914084"/>
            <a:ext cx="277536" cy="191634"/>
          </a:xfrm>
          <a:prstGeom prst="straightConnector1">
            <a:avLst/>
          </a:prstGeom>
          <a:solidFill>
            <a:schemeClr val="accent1"/>
          </a:solidFill>
          <a:ln w="9525" cap="flat" cmpd="sng" algn="ctr">
            <a:solidFill>
              <a:srgbClr val="00B0F0"/>
            </a:solidFill>
            <a:prstDash val="solid"/>
            <a:round/>
            <a:headEnd type="none" w="med" len="med"/>
            <a:tailEnd type="triangle"/>
          </a:ln>
          <a:effectLst/>
        </p:spPr>
      </p:cxnSp>
      <p:cxnSp>
        <p:nvCxnSpPr>
          <p:cNvPr id="32" name="Straight Arrow Connector 31"/>
          <p:cNvCxnSpPr/>
          <p:nvPr/>
        </p:nvCxnSpPr>
        <p:spPr bwMode="auto">
          <a:xfrm flipV="1">
            <a:off x="7244430" y="2997887"/>
            <a:ext cx="101750" cy="300603"/>
          </a:xfrm>
          <a:prstGeom prst="straightConnector1">
            <a:avLst/>
          </a:prstGeom>
          <a:solidFill>
            <a:schemeClr val="accent1"/>
          </a:solidFill>
          <a:ln w="9525" cap="flat" cmpd="sng" algn="ctr">
            <a:solidFill>
              <a:srgbClr val="00B0F0"/>
            </a:solidFill>
            <a:prstDash val="solid"/>
            <a:round/>
            <a:headEnd type="none" w="med" len="med"/>
            <a:tailEnd type="triangle"/>
          </a:ln>
          <a:effectLst/>
        </p:spPr>
      </p:cxnSp>
      <p:cxnSp>
        <p:nvCxnSpPr>
          <p:cNvPr id="34" name="Straight Arrow Connector 33"/>
          <p:cNvCxnSpPr/>
          <p:nvPr/>
        </p:nvCxnSpPr>
        <p:spPr bwMode="auto">
          <a:xfrm>
            <a:off x="6234961" y="3696928"/>
            <a:ext cx="179277" cy="348668"/>
          </a:xfrm>
          <a:prstGeom prst="straightConnector1">
            <a:avLst/>
          </a:prstGeom>
          <a:solidFill>
            <a:schemeClr val="accent1"/>
          </a:solidFill>
          <a:ln w="9525" cap="flat" cmpd="sng" algn="ctr">
            <a:solidFill>
              <a:srgbClr val="00B0F0"/>
            </a:solidFill>
            <a:prstDash val="solid"/>
            <a:round/>
            <a:headEnd type="none" w="med" len="med"/>
            <a:tailEnd type="triangle"/>
          </a:ln>
          <a:effectLst/>
        </p:spPr>
      </p:cxnSp>
      <p:cxnSp>
        <p:nvCxnSpPr>
          <p:cNvPr id="36" name="Straight Arrow Connector 35"/>
          <p:cNvCxnSpPr/>
          <p:nvPr/>
        </p:nvCxnSpPr>
        <p:spPr bwMode="auto">
          <a:xfrm>
            <a:off x="8010398" y="3534493"/>
            <a:ext cx="179277" cy="348668"/>
          </a:xfrm>
          <a:prstGeom prst="straightConnector1">
            <a:avLst/>
          </a:prstGeom>
          <a:solidFill>
            <a:schemeClr val="accent1"/>
          </a:solidFill>
          <a:ln w="9525" cap="flat" cmpd="sng" algn="ctr">
            <a:solidFill>
              <a:srgbClr val="00B0F0"/>
            </a:solidFill>
            <a:prstDash val="solid"/>
            <a:round/>
            <a:headEnd type="none" w="med" len="med"/>
            <a:tailEnd type="triangle"/>
          </a:ln>
          <a:effectLst/>
        </p:spPr>
      </p:cxnSp>
      <p:cxnSp>
        <p:nvCxnSpPr>
          <p:cNvPr id="38" name="Straight Arrow Connector 37"/>
          <p:cNvCxnSpPr/>
          <p:nvPr/>
        </p:nvCxnSpPr>
        <p:spPr bwMode="auto">
          <a:xfrm>
            <a:off x="7249503" y="3883161"/>
            <a:ext cx="432871" cy="77000"/>
          </a:xfrm>
          <a:prstGeom prst="straightConnector1">
            <a:avLst/>
          </a:prstGeom>
          <a:solidFill>
            <a:schemeClr val="accent1"/>
          </a:solidFill>
          <a:ln w="9525" cap="flat" cmpd="sng" algn="ctr">
            <a:solidFill>
              <a:srgbClr val="00B0F0"/>
            </a:solidFill>
            <a:prstDash val="solid"/>
            <a:round/>
            <a:headEnd type="none" w="med" len="med"/>
            <a:tailEnd type="triangle"/>
          </a:ln>
          <a:effectLst/>
        </p:spPr>
      </p:cxnSp>
      <p:cxnSp>
        <p:nvCxnSpPr>
          <p:cNvPr id="39" name="Straight Arrow Connector 38"/>
          <p:cNvCxnSpPr/>
          <p:nvPr/>
        </p:nvCxnSpPr>
        <p:spPr bwMode="auto">
          <a:xfrm>
            <a:off x="6873822" y="2618428"/>
            <a:ext cx="101750" cy="326080"/>
          </a:xfrm>
          <a:prstGeom prst="straightConnector1">
            <a:avLst/>
          </a:prstGeom>
          <a:solidFill>
            <a:schemeClr val="accent1"/>
          </a:solidFill>
          <a:ln w="9525" cap="flat" cmpd="sng" algn="ctr">
            <a:solidFill>
              <a:srgbClr val="00B050"/>
            </a:solidFill>
            <a:prstDash val="solid"/>
            <a:round/>
            <a:headEnd type="none" w="med" len="med"/>
            <a:tailEnd type="triangle"/>
          </a:ln>
          <a:effectLst/>
        </p:spPr>
      </p:cxnSp>
      <p:cxnSp>
        <p:nvCxnSpPr>
          <p:cNvPr id="35" name="Straight Connector 34"/>
          <p:cNvCxnSpPr/>
          <p:nvPr/>
        </p:nvCxnSpPr>
        <p:spPr bwMode="auto">
          <a:xfrm flipV="1">
            <a:off x="6712604" y="2618428"/>
            <a:ext cx="156707" cy="553759"/>
          </a:xfrm>
          <a:prstGeom prst="line">
            <a:avLst/>
          </a:prstGeom>
          <a:solidFill>
            <a:schemeClr val="accent1"/>
          </a:solidFill>
          <a:ln w="9525" cap="flat" cmpd="sng" algn="ctr">
            <a:solidFill>
              <a:srgbClr val="00B050"/>
            </a:solidFill>
            <a:prstDash val="solid"/>
            <a:round/>
            <a:headEnd type="none" w="med" len="med"/>
            <a:tailEnd type="none" w="med" len="med"/>
          </a:ln>
          <a:effectLst/>
        </p:spPr>
      </p:cxnSp>
      <p:cxnSp>
        <p:nvCxnSpPr>
          <p:cNvPr id="29" name="Straight Arrow Connector 28"/>
          <p:cNvCxnSpPr/>
          <p:nvPr/>
        </p:nvCxnSpPr>
        <p:spPr bwMode="auto">
          <a:xfrm flipH="1" flipV="1">
            <a:off x="7700837" y="2335239"/>
            <a:ext cx="223963" cy="237637"/>
          </a:xfrm>
          <a:prstGeom prst="straightConnector1">
            <a:avLst/>
          </a:prstGeom>
          <a:solidFill>
            <a:schemeClr val="accent1"/>
          </a:solidFill>
          <a:ln w="9525" cap="flat" cmpd="sng" algn="ctr">
            <a:solidFill>
              <a:srgbClr val="00B050"/>
            </a:solidFill>
            <a:prstDash val="solid"/>
            <a:round/>
            <a:headEnd type="none" w="med" len="med"/>
            <a:tailEnd type="triangle"/>
          </a:ln>
          <a:effectLst/>
        </p:spPr>
      </p:cxnSp>
      <p:cxnSp>
        <p:nvCxnSpPr>
          <p:cNvPr id="33" name="Straight Connector 32"/>
          <p:cNvCxnSpPr/>
          <p:nvPr/>
        </p:nvCxnSpPr>
        <p:spPr bwMode="auto">
          <a:xfrm flipV="1">
            <a:off x="6706340" y="2572876"/>
            <a:ext cx="1218460" cy="599311"/>
          </a:xfrm>
          <a:prstGeom prst="line">
            <a:avLst/>
          </a:prstGeom>
          <a:solidFill>
            <a:schemeClr val="accent1"/>
          </a:solidFill>
          <a:ln w="9525" cap="flat" cmpd="sng" algn="ctr">
            <a:solidFill>
              <a:srgbClr val="00B050"/>
            </a:solidFill>
            <a:prstDash val="solid"/>
            <a:round/>
            <a:headEnd type="none" w="med" len="med"/>
            <a:tailEnd type="none" w="med" len="med"/>
          </a:ln>
          <a:effectLst/>
        </p:spPr>
      </p:cxnSp>
    </p:spTree>
    <p:extLst>
      <p:ext uri="{BB962C8B-B14F-4D97-AF65-F5344CB8AC3E}">
        <p14:creationId xmlns:p14="http://schemas.microsoft.com/office/powerpoint/2010/main" val="9168045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r="32175" b="31192"/>
          <a:stretch/>
        </p:blipFill>
        <p:spPr>
          <a:xfrm>
            <a:off x="4648200" y="1291709"/>
            <a:ext cx="4267199" cy="2499241"/>
          </a:xfrm>
          <a:prstGeom prst="rect">
            <a:avLst/>
          </a:prstGeom>
        </p:spPr>
      </p:pic>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r="26941" b="27220"/>
          <a:stretch/>
        </p:blipFill>
        <p:spPr>
          <a:xfrm>
            <a:off x="102989" y="1281724"/>
            <a:ext cx="4363005" cy="2509225"/>
          </a:xfrm>
          <a:prstGeom prst="rect">
            <a:avLst/>
          </a:prstGeom>
        </p:spPr>
      </p:pic>
      <p:sp>
        <p:nvSpPr>
          <p:cNvPr id="2" name="Title 1"/>
          <p:cNvSpPr>
            <a:spLocks noGrp="1"/>
          </p:cNvSpPr>
          <p:nvPr>
            <p:ph type="title"/>
          </p:nvPr>
        </p:nvSpPr>
        <p:spPr/>
        <p:txBody>
          <a:bodyPr/>
          <a:lstStyle/>
          <a:p>
            <a:r>
              <a:rPr lang="en-US" dirty="0"/>
              <a:t>Dome Configuration #3</a:t>
            </a:r>
          </a:p>
        </p:txBody>
      </p:sp>
      <p:sp>
        <p:nvSpPr>
          <p:cNvPr id="3" name="Slide Number Placeholder 2"/>
          <p:cNvSpPr>
            <a:spLocks noGrp="1"/>
          </p:cNvSpPr>
          <p:nvPr>
            <p:ph type="sldNum" sz="quarter" idx="12"/>
          </p:nvPr>
        </p:nvSpPr>
        <p:spPr/>
        <p:txBody>
          <a:bodyPr/>
          <a:lstStyle/>
          <a:p>
            <a:pPr>
              <a:defRPr/>
            </a:pPr>
            <a:fld id="{5C90AAB4-C14D-45C4-84BA-0FCE1B003308}" type="slidenum">
              <a:rPr lang="en-US" smtClean="0"/>
              <a:pPr>
                <a:defRPr/>
              </a:pPr>
              <a:t>14</a:t>
            </a:fld>
            <a:endParaRPr lang="en-US" dirty="0"/>
          </a:p>
        </p:txBody>
      </p:sp>
      <p:sp>
        <p:nvSpPr>
          <p:cNvPr id="23" name="TextBox 22"/>
          <p:cNvSpPr txBox="1"/>
          <p:nvPr/>
        </p:nvSpPr>
        <p:spPr>
          <a:xfrm>
            <a:off x="203752" y="4893618"/>
            <a:ext cx="430246" cy="161583"/>
          </a:xfrm>
          <a:prstGeom prst="rect">
            <a:avLst/>
          </a:prstGeom>
          <a:noFill/>
        </p:spPr>
        <p:txBody>
          <a:bodyPr wrap="none" lIns="68580" tIns="34290" rIns="68580" bIns="34290"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smtClean="0">
                <a:ln>
                  <a:noFill/>
                </a:ln>
                <a:solidFill>
                  <a:prstClr val="black"/>
                </a:solidFill>
                <a:effectLst/>
                <a:uLnTx/>
                <a:uFillTx/>
              </a:rPr>
              <a:t>10/14/16</a:t>
            </a:r>
          </a:p>
        </p:txBody>
      </p:sp>
      <p:sp>
        <p:nvSpPr>
          <p:cNvPr id="25" name="TextBox 24"/>
          <p:cNvSpPr txBox="1"/>
          <p:nvPr/>
        </p:nvSpPr>
        <p:spPr>
          <a:xfrm>
            <a:off x="3124200" y="4552953"/>
            <a:ext cx="2971070" cy="307777"/>
          </a:xfrm>
          <a:prstGeom prst="rect">
            <a:avLst/>
          </a:prstGeom>
          <a:noFill/>
        </p:spPr>
        <p:txBody>
          <a:bodyPr wrap="none" rtlCol="0">
            <a:spAutoFit/>
          </a:bodyPr>
          <a:lstStyle/>
          <a:p>
            <a:pPr algn="ctr"/>
            <a:r>
              <a:rPr lang="en-US" sz="1400" dirty="0" smtClean="0"/>
              <a:t>Load Step #4 includes </a:t>
            </a:r>
            <a:r>
              <a:rPr lang="en-US" sz="1400" dirty="0" smtClean="0">
                <a:latin typeface="Symbol" panose="05050102010706020507" pitchFamily="18" charset="2"/>
              </a:rPr>
              <a:t>D</a:t>
            </a:r>
            <a:r>
              <a:rPr lang="en-US" sz="1400" dirty="0" smtClean="0"/>
              <a:t>T and 2750 psi</a:t>
            </a:r>
            <a:endParaRPr lang="en-US" sz="1400" dirty="0"/>
          </a:p>
        </p:txBody>
      </p:sp>
      <p:sp>
        <p:nvSpPr>
          <p:cNvPr id="27" name="TextBox 26"/>
          <p:cNvSpPr txBox="1"/>
          <p:nvPr/>
        </p:nvSpPr>
        <p:spPr>
          <a:xfrm>
            <a:off x="3649701" y="4857750"/>
            <a:ext cx="1943161" cy="230832"/>
          </a:xfrm>
          <a:prstGeom prst="rect">
            <a:avLst/>
          </a:prstGeom>
          <a:noFill/>
        </p:spPr>
        <p:txBody>
          <a:bodyPr wrap="none" rtlCol="0">
            <a:spAutoFit/>
          </a:bodyPr>
          <a:lstStyle/>
          <a:p>
            <a:pPr algn="ctr"/>
            <a:r>
              <a:rPr lang="en-US" sz="900" i="1" dirty="0" smtClean="0"/>
              <a:t>Resin/Epoxy and Kapton Parts Hidden</a:t>
            </a:r>
            <a:endParaRPr lang="en-US" sz="900" i="1" dirty="0"/>
          </a:p>
        </p:txBody>
      </p:sp>
      <p:sp>
        <p:nvSpPr>
          <p:cNvPr id="24" name="TextBox 23"/>
          <p:cNvSpPr txBox="1"/>
          <p:nvPr/>
        </p:nvSpPr>
        <p:spPr>
          <a:xfrm>
            <a:off x="2971800" y="4029730"/>
            <a:ext cx="3290709" cy="523220"/>
          </a:xfrm>
          <a:prstGeom prst="rect">
            <a:avLst/>
          </a:prstGeom>
          <a:noFill/>
        </p:spPr>
        <p:txBody>
          <a:bodyPr wrap="none" rtlCol="0">
            <a:spAutoFit/>
          </a:bodyPr>
          <a:lstStyle/>
          <a:p>
            <a:pPr algn="ctr"/>
            <a:r>
              <a:rPr lang="en-US" sz="1400" dirty="0" smtClean="0"/>
              <a:t>Frictionless:  </a:t>
            </a:r>
            <a:r>
              <a:rPr lang="en-US" sz="1400" dirty="0"/>
              <a:t>Dome-2-Kapton, </a:t>
            </a:r>
            <a:r>
              <a:rPr lang="en-US" sz="1400" dirty="0" smtClean="0"/>
              <a:t>Ring-2-Resin</a:t>
            </a:r>
          </a:p>
          <a:p>
            <a:pPr algn="ctr"/>
            <a:r>
              <a:rPr lang="en-US" sz="1400" dirty="0" smtClean="0"/>
              <a:t>All the Rest Tied</a:t>
            </a:r>
            <a:endParaRPr lang="en-US" sz="1400" dirty="0"/>
          </a:p>
        </p:txBody>
      </p:sp>
      <p:sp>
        <p:nvSpPr>
          <p:cNvPr id="26" name="TextBox 25"/>
          <p:cNvSpPr txBox="1"/>
          <p:nvPr/>
        </p:nvSpPr>
        <p:spPr>
          <a:xfrm>
            <a:off x="2617183" y="819150"/>
            <a:ext cx="1347613" cy="369332"/>
          </a:xfrm>
          <a:prstGeom prst="rect">
            <a:avLst/>
          </a:prstGeom>
          <a:noFill/>
        </p:spPr>
        <p:txBody>
          <a:bodyPr wrap="none" rtlCol="0">
            <a:spAutoFit/>
          </a:bodyPr>
          <a:lstStyle/>
          <a:p>
            <a:pPr algn="ctr"/>
            <a:r>
              <a:rPr lang="en-US" dirty="0" smtClean="0"/>
              <a:t>Resin Model</a:t>
            </a:r>
            <a:endParaRPr lang="en-US" dirty="0"/>
          </a:p>
        </p:txBody>
      </p:sp>
      <p:sp>
        <p:nvSpPr>
          <p:cNvPr id="19" name="TextBox 18"/>
          <p:cNvSpPr txBox="1"/>
          <p:nvPr/>
        </p:nvSpPr>
        <p:spPr>
          <a:xfrm>
            <a:off x="7158983" y="819150"/>
            <a:ext cx="1401667" cy="369332"/>
          </a:xfrm>
          <a:prstGeom prst="rect">
            <a:avLst/>
          </a:prstGeom>
          <a:noFill/>
        </p:spPr>
        <p:txBody>
          <a:bodyPr wrap="none" rtlCol="0">
            <a:spAutoFit/>
          </a:bodyPr>
          <a:lstStyle/>
          <a:p>
            <a:pPr algn="ctr"/>
            <a:r>
              <a:rPr lang="en-US" dirty="0" smtClean="0"/>
              <a:t>Epoxy Model</a:t>
            </a:r>
            <a:endParaRPr lang="en-US" dirty="0"/>
          </a:p>
        </p:txBody>
      </p:sp>
      <p:cxnSp>
        <p:nvCxnSpPr>
          <p:cNvPr id="20" name="Straight Arrow Connector 19"/>
          <p:cNvCxnSpPr>
            <a:stCxn id="21" idx="0"/>
          </p:cNvCxnSpPr>
          <p:nvPr/>
        </p:nvCxnSpPr>
        <p:spPr bwMode="auto">
          <a:xfrm flipV="1">
            <a:off x="1858081" y="2461713"/>
            <a:ext cx="1113719" cy="1491817"/>
          </a:xfrm>
          <a:prstGeom prst="straightConnector1">
            <a:avLst/>
          </a:prstGeom>
          <a:solidFill>
            <a:schemeClr val="accent1"/>
          </a:solidFill>
          <a:ln w="9525" cap="flat" cmpd="sng" algn="ctr">
            <a:solidFill>
              <a:srgbClr val="FFC000"/>
            </a:solidFill>
            <a:prstDash val="solid"/>
            <a:round/>
            <a:headEnd type="none" w="med" len="med"/>
            <a:tailEnd type="triangle"/>
          </a:ln>
          <a:effectLst/>
        </p:spPr>
      </p:cxnSp>
      <p:sp>
        <p:nvSpPr>
          <p:cNvPr id="21" name="TextBox 20"/>
          <p:cNvSpPr txBox="1"/>
          <p:nvPr/>
        </p:nvSpPr>
        <p:spPr>
          <a:xfrm>
            <a:off x="1279878" y="3953530"/>
            <a:ext cx="1156406" cy="276999"/>
          </a:xfrm>
          <a:prstGeom prst="rect">
            <a:avLst/>
          </a:prstGeom>
          <a:noFill/>
        </p:spPr>
        <p:txBody>
          <a:bodyPr wrap="none" rtlCol="0">
            <a:spAutoFit/>
          </a:bodyPr>
          <a:lstStyle/>
          <a:p>
            <a:pPr algn="ctr"/>
            <a:r>
              <a:rPr lang="en-US" sz="1200" dirty="0" smtClean="0"/>
              <a:t>Tensile Stresses</a:t>
            </a:r>
          </a:p>
        </p:txBody>
      </p:sp>
      <p:cxnSp>
        <p:nvCxnSpPr>
          <p:cNvPr id="28" name="Straight Arrow Connector 27"/>
          <p:cNvCxnSpPr>
            <a:stCxn id="29" idx="0"/>
          </p:cNvCxnSpPr>
          <p:nvPr/>
        </p:nvCxnSpPr>
        <p:spPr bwMode="auto">
          <a:xfrm flipH="1" flipV="1">
            <a:off x="7391402" y="2461713"/>
            <a:ext cx="197202" cy="1496846"/>
          </a:xfrm>
          <a:prstGeom prst="straightConnector1">
            <a:avLst/>
          </a:prstGeom>
          <a:solidFill>
            <a:schemeClr val="accent1"/>
          </a:solidFill>
          <a:ln w="9525" cap="flat" cmpd="sng" algn="ctr">
            <a:solidFill>
              <a:srgbClr val="FFC000"/>
            </a:solidFill>
            <a:prstDash val="solid"/>
            <a:round/>
            <a:headEnd type="none" w="med" len="med"/>
            <a:tailEnd type="triangle"/>
          </a:ln>
          <a:effectLst/>
        </p:spPr>
      </p:cxnSp>
      <p:sp>
        <p:nvSpPr>
          <p:cNvPr id="29" name="TextBox 28"/>
          <p:cNvSpPr txBox="1"/>
          <p:nvPr/>
        </p:nvSpPr>
        <p:spPr>
          <a:xfrm>
            <a:off x="6825799" y="3958559"/>
            <a:ext cx="1525610" cy="276999"/>
          </a:xfrm>
          <a:prstGeom prst="rect">
            <a:avLst/>
          </a:prstGeom>
          <a:noFill/>
        </p:spPr>
        <p:txBody>
          <a:bodyPr wrap="none" rtlCol="0">
            <a:spAutoFit/>
          </a:bodyPr>
          <a:lstStyle/>
          <a:p>
            <a:pPr algn="ctr"/>
            <a:r>
              <a:rPr lang="en-US" sz="1200" dirty="0" smtClean="0"/>
              <a:t>Compressive Stresses</a:t>
            </a:r>
          </a:p>
        </p:txBody>
      </p:sp>
      <p:sp>
        <p:nvSpPr>
          <p:cNvPr id="31" name="TextBox 30"/>
          <p:cNvSpPr txBox="1"/>
          <p:nvPr/>
        </p:nvSpPr>
        <p:spPr>
          <a:xfrm>
            <a:off x="6438895" y="182509"/>
            <a:ext cx="952505" cy="307777"/>
          </a:xfrm>
          <a:prstGeom prst="rect">
            <a:avLst/>
          </a:prstGeom>
          <a:noFill/>
        </p:spPr>
        <p:txBody>
          <a:bodyPr wrap="none" rtlCol="0">
            <a:spAutoFit/>
          </a:bodyPr>
          <a:lstStyle/>
          <a:p>
            <a:r>
              <a:rPr lang="en-US" sz="1400" i="1" dirty="0" smtClean="0"/>
              <a:t>Model v15</a:t>
            </a:r>
            <a:endParaRPr lang="en-US" sz="1400" i="1" dirty="0"/>
          </a:p>
        </p:txBody>
      </p:sp>
      <p:sp>
        <p:nvSpPr>
          <p:cNvPr id="4" name="TextBox 3"/>
          <p:cNvSpPr txBox="1"/>
          <p:nvPr/>
        </p:nvSpPr>
        <p:spPr>
          <a:xfrm>
            <a:off x="3505200" y="133350"/>
            <a:ext cx="2754537" cy="369332"/>
          </a:xfrm>
          <a:prstGeom prst="rect">
            <a:avLst/>
          </a:prstGeom>
          <a:noFill/>
        </p:spPr>
        <p:txBody>
          <a:bodyPr wrap="none" rtlCol="0">
            <a:spAutoFit/>
          </a:bodyPr>
          <a:lstStyle/>
          <a:p>
            <a:pPr algn="ctr"/>
            <a:r>
              <a:rPr lang="en-US" dirty="0" smtClean="0"/>
              <a:t>Resin vs. Epoxy Trade Study</a:t>
            </a:r>
            <a:endParaRPr lang="en-US" dirty="0"/>
          </a:p>
        </p:txBody>
      </p:sp>
    </p:spTree>
    <p:extLst>
      <p:ext uri="{BB962C8B-B14F-4D97-AF65-F5344CB8AC3E}">
        <p14:creationId xmlns:p14="http://schemas.microsoft.com/office/powerpoint/2010/main" val="12433058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28600" y="2323823"/>
            <a:ext cx="4052360" cy="2438971"/>
          </a:xfrm>
          <a:prstGeom prst="rect">
            <a:avLst/>
          </a:prstGeom>
        </p:spPr>
      </p:pic>
      <p:sp>
        <p:nvSpPr>
          <p:cNvPr id="2" name="Title 1"/>
          <p:cNvSpPr>
            <a:spLocks noGrp="1"/>
          </p:cNvSpPr>
          <p:nvPr>
            <p:ph type="title"/>
          </p:nvPr>
        </p:nvSpPr>
        <p:spPr/>
        <p:txBody>
          <a:bodyPr/>
          <a:lstStyle/>
          <a:p>
            <a:r>
              <a:rPr lang="en-US" dirty="0"/>
              <a:t>Dome Configuration #3</a:t>
            </a:r>
          </a:p>
        </p:txBody>
      </p:sp>
      <p:sp>
        <p:nvSpPr>
          <p:cNvPr id="3" name="Slide Number Placeholder 2"/>
          <p:cNvSpPr>
            <a:spLocks noGrp="1"/>
          </p:cNvSpPr>
          <p:nvPr>
            <p:ph type="sldNum" sz="quarter" idx="12"/>
          </p:nvPr>
        </p:nvSpPr>
        <p:spPr/>
        <p:txBody>
          <a:bodyPr/>
          <a:lstStyle/>
          <a:p>
            <a:pPr>
              <a:defRPr/>
            </a:pPr>
            <a:fld id="{5C90AAB4-C14D-45C4-84BA-0FCE1B003308}" type="slidenum">
              <a:rPr lang="en-US" smtClean="0"/>
              <a:pPr>
                <a:defRPr/>
              </a:pPr>
              <a:t>15</a:t>
            </a:fld>
            <a:endParaRPr lang="en-US" dirty="0"/>
          </a:p>
        </p:txBody>
      </p:sp>
      <p:pic>
        <p:nvPicPr>
          <p:cNvPr id="6" name="Picture 5"/>
          <p:cNvPicPr>
            <a:picLocks noChangeAspect="1"/>
          </p:cNvPicPr>
          <p:nvPr/>
        </p:nvPicPr>
        <p:blipFill>
          <a:blip r:embed="rId3"/>
          <a:stretch>
            <a:fillRect/>
          </a:stretch>
        </p:blipFill>
        <p:spPr>
          <a:xfrm>
            <a:off x="228600" y="687602"/>
            <a:ext cx="2674614" cy="1607614"/>
          </a:xfrm>
          <a:prstGeom prst="rect">
            <a:avLst/>
          </a:prstGeom>
        </p:spPr>
      </p:pic>
      <p:sp>
        <p:nvSpPr>
          <p:cNvPr id="16" name="TextBox 15"/>
          <p:cNvSpPr txBox="1"/>
          <p:nvPr/>
        </p:nvSpPr>
        <p:spPr>
          <a:xfrm>
            <a:off x="718319" y="1528033"/>
            <a:ext cx="857094" cy="276999"/>
          </a:xfrm>
          <a:prstGeom prst="rect">
            <a:avLst/>
          </a:prstGeom>
          <a:solidFill>
            <a:schemeClr val="bg2"/>
          </a:solidFill>
          <a:ln>
            <a:solidFill>
              <a:schemeClr val="bg1">
                <a:lumMod val="65000"/>
              </a:schemeClr>
            </a:solidFill>
          </a:ln>
        </p:spPr>
        <p:txBody>
          <a:bodyPr wrap="none" rtlCol="0">
            <a:spAutoFit/>
          </a:bodyPr>
          <a:lstStyle/>
          <a:p>
            <a:pPr algn="ctr"/>
            <a:r>
              <a:rPr lang="en-US" sz="1200" dirty="0" smtClean="0"/>
              <a:t>Load Steps</a:t>
            </a:r>
            <a:endParaRPr lang="en-US" sz="1200" dirty="0"/>
          </a:p>
        </p:txBody>
      </p:sp>
      <p:sp>
        <p:nvSpPr>
          <p:cNvPr id="19" name="TextBox 18"/>
          <p:cNvSpPr txBox="1"/>
          <p:nvPr/>
        </p:nvSpPr>
        <p:spPr>
          <a:xfrm>
            <a:off x="3771900" y="903425"/>
            <a:ext cx="4800599" cy="954107"/>
          </a:xfrm>
          <a:prstGeom prst="rect">
            <a:avLst/>
          </a:prstGeom>
          <a:noFill/>
        </p:spPr>
        <p:txBody>
          <a:bodyPr wrap="square" rtlCol="0">
            <a:spAutoFit/>
          </a:bodyPr>
          <a:lstStyle/>
          <a:p>
            <a:pPr marL="285750" indent="-285750">
              <a:buFont typeface="Arial" panose="020B0604020202020204" pitchFamily="34" charset="0"/>
              <a:buChar char="•"/>
            </a:pPr>
            <a:r>
              <a:rPr lang="en-US" sz="1400" dirty="0" smtClean="0"/>
              <a:t>Resin allows more Radial Displacement than Epoxy</a:t>
            </a:r>
          </a:p>
          <a:p>
            <a:pPr marL="285750" indent="-285750">
              <a:buFont typeface="Arial" panose="020B0604020202020204" pitchFamily="34" charset="0"/>
              <a:buChar char="•"/>
            </a:pPr>
            <a:endParaRPr lang="en-US" sz="1400" dirty="0" smtClean="0"/>
          </a:p>
          <a:p>
            <a:pPr marL="285750" indent="-285750">
              <a:buFont typeface="Arial" panose="020B0604020202020204" pitchFamily="34" charset="0"/>
              <a:buChar char="•"/>
            </a:pPr>
            <a:r>
              <a:rPr lang="en-US" sz="1400" dirty="0" smtClean="0"/>
              <a:t>Greater Radial Displacement leads to Greater Hoop and Tangential Stresses (and therefore Max Principal Stresses)</a:t>
            </a:r>
            <a:endParaRPr lang="en-US" sz="1400" dirty="0"/>
          </a:p>
        </p:txBody>
      </p:sp>
      <p:sp>
        <p:nvSpPr>
          <p:cNvPr id="22" name="TextBox 21"/>
          <p:cNvSpPr txBox="1"/>
          <p:nvPr/>
        </p:nvSpPr>
        <p:spPr>
          <a:xfrm>
            <a:off x="203752" y="4893618"/>
            <a:ext cx="430246" cy="161583"/>
          </a:xfrm>
          <a:prstGeom prst="rect">
            <a:avLst/>
          </a:prstGeom>
          <a:noFill/>
        </p:spPr>
        <p:txBody>
          <a:bodyPr wrap="none" lIns="68580" tIns="34290" rIns="68580" bIns="34290"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smtClean="0">
                <a:ln>
                  <a:noFill/>
                </a:ln>
                <a:solidFill>
                  <a:prstClr val="black"/>
                </a:solidFill>
                <a:effectLst/>
                <a:uLnTx/>
                <a:uFillTx/>
              </a:rPr>
              <a:t>10/14/16</a:t>
            </a:r>
          </a:p>
        </p:txBody>
      </p:sp>
      <p:pic>
        <p:nvPicPr>
          <p:cNvPr id="9" name="Picture 8"/>
          <p:cNvPicPr>
            <a:picLocks noChangeAspect="1"/>
          </p:cNvPicPr>
          <p:nvPr/>
        </p:nvPicPr>
        <p:blipFill>
          <a:blip r:embed="rId4"/>
          <a:stretch>
            <a:fillRect/>
          </a:stretch>
        </p:blipFill>
        <p:spPr>
          <a:xfrm>
            <a:off x="4698781" y="2323823"/>
            <a:ext cx="4057757" cy="2438971"/>
          </a:xfrm>
          <a:prstGeom prst="rect">
            <a:avLst/>
          </a:prstGeom>
        </p:spPr>
      </p:pic>
      <p:sp>
        <p:nvSpPr>
          <p:cNvPr id="14" name="TextBox 13"/>
          <p:cNvSpPr txBox="1"/>
          <p:nvPr/>
        </p:nvSpPr>
        <p:spPr>
          <a:xfrm>
            <a:off x="1847098" y="2381037"/>
            <a:ext cx="1399422" cy="338554"/>
          </a:xfrm>
          <a:prstGeom prst="rect">
            <a:avLst/>
          </a:prstGeom>
          <a:solidFill>
            <a:schemeClr val="bg2"/>
          </a:solidFill>
          <a:ln>
            <a:solidFill>
              <a:schemeClr val="bg1">
                <a:lumMod val="65000"/>
              </a:schemeClr>
            </a:solidFill>
          </a:ln>
        </p:spPr>
        <p:txBody>
          <a:bodyPr wrap="none" rtlCol="0">
            <a:spAutoFit/>
          </a:bodyPr>
          <a:lstStyle/>
          <a:p>
            <a:pPr algn="ctr"/>
            <a:r>
              <a:rPr lang="en-US" sz="1600" dirty="0" smtClean="0"/>
              <a:t>Displacements</a:t>
            </a:r>
            <a:endParaRPr lang="en-US" sz="1600" dirty="0"/>
          </a:p>
        </p:txBody>
      </p:sp>
      <p:sp>
        <p:nvSpPr>
          <p:cNvPr id="15" name="TextBox 14"/>
          <p:cNvSpPr txBox="1"/>
          <p:nvPr/>
        </p:nvSpPr>
        <p:spPr>
          <a:xfrm>
            <a:off x="5817707" y="2399085"/>
            <a:ext cx="2329677" cy="338554"/>
          </a:xfrm>
          <a:prstGeom prst="rect">
            <a:avLst/>
          </a:prstGeom>
          <a:solidFill>
            <a:schemeClr val="bg2"/>
          </a:solidFill>
          <a:ln>
            <a:solidFill>
              <a:schemeClr val="bg1">
                <a:lumMod val="65000"/>
              </a:schemeClr>
            </a:solidFill>
          </a:ln>
        </p:spPr>
        <p:txBody>
          <a:bodyPr wrap="none" rtlCol="0">
            <a:spAutoFit/>
          </a:bodyPr>
          <a:lstStyle/>
          <a:p>
            <a:pPr algn="ctr"/>
            <a:r>
              <a:rPr lang="en-US" sz="1600" dirty="0" smtClean="0"/>
              <a:t>Maximum Principal Stress</a:t>
            </a:r>
            <a:endParaRPr lang="en-US" sz="1600" dirty="0"/>
          </a:p>
        </p:txBody>
      </p:sp>
      <p:sp>
        <p:nvSpPr>
          <p:cNvPr id="18" name="TextBox 17"/>
          <p:cNvSpPr txBox="1"/>
          <p:nvPr/>
        </p:nvSpPr>
        <p:spPr>
          <a:xfrm>
            <a:off x="6438895" y="182509"/>
            <a:ext cx="952505" cy="307777"/>
          </a:xfrm>
          <a:prstGeom prst="rect">
            <a:avLst/>
          </a:prstGeom>
          <a:noFill/>
        </p:spPr>
        <p:txBody>
          <a:bodyPr wrap="none" rtlCol="0">
            <a:spAutoFit/>
          </a:bodyPr>
          <a:lstStyle/>
          <a:p>
            <a:r>
              <a:rPr lang="en-US" sz="1400" i="1" dirty="0" smtClean="0"/>
              <a:t>Model v15</a:t>
            </a:r>
            <a:endParaRPr lang="en-US" sz="1400" i="1" dirty="0"/>
          </a:p>
        </p:txBody>
      </p:sp>
      <p:sp>
        <p:nvSpPr>
          <p:cNvPr id="4" name="TextBox 3"/>
          <p:cNvSpPr txBox="1"/>
          <p:nvPr/>
        </p:nvSpPr>
        <p:spPr>
          <a:xfrm>
            <a:off x="4699760" y="4546101"/>
            <a:ext cx="1542410" cy="200055"/>
          </a:xfrm>
          <a:prstGeom prst="rect">
            <a:avLst/>
          </a:prstGeom>
          <a:noFill/>
        </p:spPr>
        <p:txBody>
          <a:bodyPr wrap="none" rtlCol="0">
            <a:spAutoFit/>
          </a:bodyPr>
          <a:lstStyle/>
          <a:p>
            <a:r>
              <a:rPr lang="en-US" sz="700" i="1" dirty="0" smtClean="0"/>
              <a:t>Max Stress found anywhere in Dome </a:t>
            </a:r>
            <a:endParaRPr lang="en-US" sz="700" i="1" dirty="0"/>
          </a:p>
        </p:txBody>
      </p:sp>
      <p:sp>
        <p:nvSpPr>
          <p:cNvPr id="17" name="TextBox 16"/>
          <p:cNvSpPr txBox="1"/>
          <p:nvPr/>
        </p:nvSpPr>
        <p:spPr>
          <a:xfrm>
            <a:off x="3505200" y="133350"/>
            <a:ext cx="2754537" cy="369332"/>
          </a:xfrm>
          <a:prstGeom prst="rect">
            <a:avLst/>
          </a:prstGeom>
          <a:noFill/>
        </p:spPr>
        <p:txBody>
          <a:bodyPr wrap="none" rtlCol="0">
            <a:spAutoFit/>
          </a:bodyPr>
          <a:lstStyle/>
          <a:p>
            <a:pPr algn="ctr"/>
            <a:r>
              <a:rPr lang="en-US" dirty="0" smtClean="0"/>
              <a:t>Resin vs. Epoxy Trade Study</a:t>
            </a:r>
            <a:endParaRPr lang="en-US" dirty="0"/>
          </a:p>
        </p:txBody>
      </p:sp>
      <p:sp>
        <p:nvSpPr>
          <p:cNvPr id="20" name="TextBox 19"/>
          <p:cNvSpPr txBox="1"/>
          <p:nvPr/>
        </p:nvSpPr>
        <p:spPr>
          <a:xfrm>
            <a:off x="244766" y="4444278"/>
            <a:ext cx="968535" cy="307777"/>
          </a:xfrm>
          <a:prstGeom prst="rect">
            <a:avLst/>
          </a:prstGeom>
          <a:noFill/>
        </p:spPr>
        <p:txBody>
          <a:bodyPr wrap="none" rtlCol="0">
            <a:spAutoFit/>
          </a:bodyPr>
          <a:lstStyle/>
          <a:p>
            <a:r>
              <a:rPr lang="en-US" sz="700" i="1" dirty="0" smtClean="0"/>
              <a:t>Axial @ Dome Center</a:t>
            </a:r>
          </a:p>
          <a:p>
            <a:r>
              <a:rPr lang="en-US" sz="700" i="1" dirty="0" smtClean="0"/>
              <a:t>Radial @ Dome Rim</a:t>
            </a:r>
            <a:endParaRPr lang="en-US" sz="700" i="1" dirty="0"/>
          </a:p>
        </p:txBody>
      </p:sp>
    </p:spTree>
    <p:extLst>
      <p:ext uri="{BB962C8B-B14F-4D97-AF65-F5344CB8AC3E}">
        <p14:creationId xmlns:p14="http://schemas.microsoft.com/office/powerpoint/2010/main" val="19872541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2"/>
          <a:stretch>
            <a:fillRect/>
          </a:stretch>
        </p:blipFill>
        <p:spPr>
          <a:xfrm>
            <a:off x="4595379" y="742950"/>
            <a:ext cx="4376836" cy="3810000"/>
          </a:xfrm>
          <a:prstGeom prst="rect">
            <a:avLst/>
          </a:prstGeom>
        </p:spPr>
      </p:pic>
      <p:sp>
        <p:nvSpPr>
          <p:cNvPr id="2" name="Title 1"/>
          <p:cNvSpPr>
            <a:spLocks noGrp="1"/>
          </p:cNvSpPr>
          <p:nvPr>
            <p:ph type="title"/>
          </p:nvPr>
        </p:nvSpPr>
        <p:spPr/>
        <p:txBody>
          <a:bodyPr/>
          <a:lstStyle/>
          <a:p>
            <a:r>
              <a:rPr lang="en-US" dirty="0"/>
              <a:t>Dome Configuration #3</a:t>
            </a:r>
          </a:p>
        </p:txBody>
      </p:sp>
      <p:sp>
        <p:nvSpPr>
          <p:cNvPr id="3" name="Slide Number Placeholder 2"/>
          <p:cNvSpPr>
            <a:spLocks noGrp="1"/>
          </p:cNvSpPr>
          <p:nvPr>
            <p:ph type="sldNum" sz="quarter" idx="12"/>
          </p:nvPr>
        </p:nvSpPr>
        <p:spPr/>
        <p:txBody>
          <a:bodyPr/>
          <a:lstStyle/>
          <a:p>
            <a:pPr>
              <a:defRPr/>
            </a:pPr>
            <a:fld id="{5C90AAB4-C14D-45C4-84BA-0FCE1B003308}" type="slidenum">
              <a:rPr lang="en-US" smtClean="0"/>
              <a:pPr>
                <a:defRPr/>
              </a:pPr>
              <a:t>16</a:t>
            </a:fld>
            <a:endParaRPr lang="en-US" dirty="0"/>
          </a:p>
        </p:txBody>
      </p:sp>
      <p:sp>
        <p:nvSpPr>
          <p:cNvPr id="22" name="TextBox 21"/>
          <p:cNvSpPr txBox="1"/>
          <p:nvPr/>
        </p:nvSpPr>
        <p:spPr>
          <a:xfrm>
            <a:off x="203752" y="4893618"/>
            <a:ext cx="430246" cy="161583"/>
          </a:xfrm>
          <a:prstGeom prst="rect">
            <a:avLst/>
          </a:prstGeom>
          <a:noFill/>
        </p:spPr>
        <p:txBody>
          <a:bodyPr wrap="none" lIns="68580" tIns="34290" rIns="68580" bIns="34290"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smtClean="0">
                <a:ln>
                  <a:noFill/>
                </a:ln>
                <a:solidFill>
                  <a:prstClr val="black"/>
                </a:solidFill>
                <a:effectLst/>
                <a:uLnTx/>
                <a:uFillTx/>
              </a:rPr>
              <a:t>10/17/16</a:t>
            </a:r>
          </a:p>
        </p:txBody>
      </p:sp>
      <p:sp>
        <p:nvSpPr>
          <p:cNvPr id="9" name="TextBox 8"/>
          <p:cNvSpPr txBox="1"/>
          <p:nvPr/>
        </p:nvSpPr>
        <p:spPr>
          <a:xfrm>
            <a:off x="6438895" y="182509"/>
            <a:ext cx="952505" cy="307777"/>
          </a:xfrm>
          <a:prstGeom prst="rect">
            <a:avLst/>
          </a:prstGeom>
          <a:noFill/>
        </p:spPr>
        <p:txBody>
          <a:bodyPr wrap="none" rtlCol="0">
            <a:spAutoFit/>
          </a:bodyPr>
          <a:lstStyle/>
          <a:p>
            <a:r>
              <a:rPr lang="en-US" sz="1400" i="1" dirty="0" smtClean="0"/>
              <a:t>Model v15</a:t>
            </a:r>
            <a:endParaRPr lang="en-US" sz="1400" i="1" dirty="0"/>
          </a:p>
        </p:txBody>
      </p:sp>
      <p:pic>
        <p:nvPicPr>
          <p:cNvPr id="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774" y="2647950"/>
            <a:ext cx="3021876" cy="14324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937421" y="981730"/>
            <a:ext cx="2110579" cy="584775"/>
          </a:xfrm>
          <a:prstGeom prst="rect">
            <a:avLst/>
          </a:prstGeom>
          <a:noFill/>
        </p:spPr>
        <p:txBody>
          <a:bodyPr wrap="none" rtlCol="0">
            <a:spAutoFit/>
          </a:bodyPr>
          <a:lstStyle/>
          <a:p>
            <a:pPr algn="ctr"/>
            <a:r>
              <a:rPr lang="en-US" sz="1600" dirty="0" smtClean="0"/>
              <a:t>CARES Output Example</a:t>
            </a:r>
          </a:p>
          <a:p>
            <a:pPr algn="ctr"/>
            <a:r>
              <a:rPr lang="en-US" sz="1600" dirty="0" smtClean="0"/>
              <a:t>2750 psi for 60 hrs</a:t>
            </a:r>
            <a:endParaRPr lang="en-US" sz="1600" dirty="0"/>
          </a:p>
        </p:txBody>
      </p:sp>
      <p:sp>
        <p:nvSpPr>
          <p:cNvPr id="7" name="Rectangle 6"/>
          <p:cNvSpPr/>
          <p:nvPr/>
        </p:nvSpPr>
        <p:spPr bwMode="auto">
          <a:xfrm>
            <a:off x="257318" y="3412049"/>
            <a:ext cx="2819400" cy="130765"/>
          </a:xfrm>
          <a:prstGeom prst="rect">
            <a:avLst/>
          </a:prstGeom>
          <a:noFill/>
          <a:ln w="9525"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chemeClr val="tx1"/>
              </a:solidFill>
              <a:effectLst/>
              <a:latin typeface="Arial" charset="0"/>
            </a:endParaRPr>
          </a:p>
        </p:txBody>
      </p:sp>
      <p:sp>
        <p:nvSpPr>
          <p:cNvPr id="11" name="TextBox 10"/>
          <p:cNvSpPr txBox="1"/>
          <p:nvPr/>
        </p:nvSpPr>
        <p:spPr>
          <a:xfrm>
            <a:off x="3130321" y="3346626"/>
            <a:ext cx="888385" cy="261610"/>
          </a:xfrm>
          <a:prstGeom prst="rect">
            <a:avLst/>
          </a:prstGeom>
          <a:noFill/>
        </p:spPr>
        <p:txBody>
          <a:bodyPr wrap="none" rtlCol="0">
            <a:spAutoFit/>
          </a:bodyPr>
          <a:lstStyle/>
          <a:p>
            <a:r>
              <a:rPr lang="en-US" sz="1050" dirty="0" smtClean="0">
                <a:solidFill>
                  <a:srgbClr val="00B050"/>
                </a:solidFill>
              </a:rPr>
              <a:t>One Ground</a:t>
            </a:r>
            <a:endParaRPr lang="en-US" sz="1050" dirty="0">
              <a:solidFill>
                <a:srgbClr val="00B050"/>
              </a:solidFill>
            </a:endParaRPr>
          </a:p>
        </p:txBody>
      </p:sp>
      <p:sp>
        <p:nvSpPr>
          <p:cNvPr id="8" name="TextBox 7"/>
          <p:cNvSpPr txBox="1"/>
          <p:nvPr/>
        </p:nvSpPr>
        <p:spPr>
          <a:xfrm>
            <a:off x="3242617" y="3157754"/>
            <a:ext cx="646331" cy="253916"/>
          </a:xfrm>
          <a:prstGeom prst="rect">
            <a:avLst/>
          </a:prstGeom>
          <a:noFill/>
        </p:spPr>
        <p:txBody>
          <a:bodyPr wrap="none" rtlCol="0">
            <a:spAutoFit/>
          </a:bodyPr>
          <a:lstStyle/>
          <a:p>
            <a:r>
              <a:rPr lang="en-US" sz="1050" dirty="0" smtClean="0">
                <a:solidFill>
                  <a:srgbClr val="C00000"/>
                </a:solidFill>
              </a:rPr>
              <a:t>Polished</a:t>
            </a:r>
            <a:endParaRPr lang="en-US" sz="1050" dirty="0">
              <a:solidFill>
                <a:srgbClr val="C00000"/>
              </a:solidFill>
            </a:endParaRPr>
          </a:p>
        </p:txBody>
      </p:sp>
      <p:sp>
        <p:nvSpPr>
          <p:cNvPr id="14" name="Right Brace 13"/>
          <p:cNvSpPr/>
          <p:nvPr/>
        </p:nvSpPr>
        <p:spPr bwMode="auto">
          <a:xfrm>
            <a:off x="3076718" y="3161814"/>
            <a:ext cx="165899" cy="238368"/>
          </a:xfrm>
          <a:prstGeom prst="rightBrace">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chemeClr val="tx1"/>
              </a:solidFill>
              <a:effectLst/>
              <a:latin typeface="Arial" charset="0"/>
            </a:endParaRPr>
          </a:p>
        </p:txBody>
      </p:sp>
      <p:sp>
        <p:nvSpPr>
          <p:cNvPr id="16" name="Right Brace 15"/>
          <p:cNvSpPr/>
          <p:nvPr/>
        </p:nvSpPr>
        <p:spPr bwMode="auto">
          <a:xfrm>
            <a:off x="3076718" y="3554612"/>
            <a:ext cx="165899" cy="476736"/>
          </a:xfrm>
          <a:prstGeom prst="rightBrace">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chemeClr val="tx1"/>
              </a:solidFill>
              <a:effectLst/>
              <a:latin typeface="Arial" charset="0"/>
            </a:endParaRPr>
          </a:p>
        </p:txBody>
      </p:sp>
      <p:sp>
        <p:nvSpPr>
          <p:cNvPr id="17" name="TextBox 16"/>
          <p:cNvSpPr txBox="1"/>
          <p:nvPr/>
        </p:nvSpPr>
        <p:spPr>
          <a:xfrm>
            <a:off x="3242617" y="3662146"/>
            <a:ext cx="646331" cy="253916"/>
          </a:xfrm>
          <a:prstGeom prst="rect">
            <a:avLst/>
          </a:prstGeom>
          <a:noFill/>
        </p:spPr>
        <p:txBody>
          <a:bodyPr wrap="none" rtlCol="0">
            <a:spAutoFit/>
          </a:bodyPr>
          <a:lstStyle/>
          <a:p>
            <a:r>
              <a:rPr lang="en-US" sz="1050" dirty="0" smtClean="0">
                <a:solidFill>
                  <a:srgbClr val="C00000"/>
                </a:solidFill>
              </a:rPr>
              <a:t>Polished</a:t>
            </a:r>
            <a:endParaRPr lang="en-US" sz="1050" dirty="0">
              <a:solidFill>
                <a:srgbClr val="C00000"/>
              </a:solidFill>
            </a:endParaRPr>
          </a:p>
        </p:txBody>
      </p:sp>
      <p:sp>
        <p:nvSpPr>
          <p:cNvPr id="15" name="TextBox 14"/>
          <p:cNvSpPr txBox="1"/>
          <p:nvPr/>
        </p:nvSpPr>
        <p:spPr>
          <a:xfrm>
            <a:off x="375440" y="4400550"/>
            <a:ext cx="2932214" cy="253916"/>
          </a:xfrm>
          <a:prstGeom prst="rect">
            <a:avLst/>
          </a:prstGeom>
          <a:noFill/>
        </p:spPr>
        <p:txBody>
          <a:bodyPr wrap="none" rtlCol="0">
            <a:spAutoFit/>
          </a:bodyPr>
          <a:lstStyle/>
          <a:p>
            <a:pPr algn="ctr"/>
            <a:r>
              <a:rPr lang="en-US" sz="1050" i="1" dirty="0" smtClean="0"/>
              <a:t>Counterclockwise from Dome Inner to Dome Outer</a:t>
            </a:r>
            <a:endParaRPr lang="en-US" sz="1050" i="1" dirty="0"/>
          </a:p>
        </p:txBody>
      </p:sp>
      <p:sp>
        <p:nvSpPr>
          <p:cNvPr id="18" name="Rounded Rectangle 17"/>
          <p:cNvSpPr/>
          <p:nvPr/>
        </p:nvSpPr>
        <p:spPr bwMode="auto">
          <a:xfrm>
            <a:off x="4715679" y="3305640"/>
            <a:ext cx="430129" cy="122418"/>
          </a:xfrm>
          <a:prstGeom prst="roundRect">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chemeClr val="tx1"/>
              </a:solidFill>
              <a:effectLst/>
              <a:latin typeface="Arial" charset="0"/>
            </a:endParaRPr>
          </a:p>
        </p:txBody>
      </p:sp>
      <p:sp>
        <p:nvSpPr>
          <p:cNvPr id="23" name="Rounded Rectangle 22"/>
          <p:cNvSpPr/>
          <p:nvPr/>
        </p:nvSpPr>
        <p:spPr bwMode="auto">
          <a:xfrm>
            <a:off x="6831471" y="4316809"/>
            <a:ext cx="762000" cy="122418"/>
          </a:xfrm>
          <a:prstGeom prst="roundRect">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chemeClr val="tx1"/>
              </a:solidFill>
              <a:effectLst/>
              <a:latin typeface="Arial" charset="0"/>
            </a:endParaRPr>
          </a:p>
        </p:txBody>
      </p:sp>
      <p:sp>
        <p:nvSpPr>
          <p:cNvPr id="21" name="TextBox 20"/>
          <p:cNvSpPr txBox="1"/>
          <p:nvPr/>
        </p:nvSpPr>
        <p:spPr>
          <a:xfrm>
            <a:off x="7678992" y="4259948"/>
            <a:ext cx="1010213" cy="230832"/>
          </a:xfrm>
          <a:prstGeom prst="rect">
            <a:avLst/>
          </a:prstGeom>
          <a:noFill/>
        </p:spPr>
        <p:txBody>
          <a:bodyPr wrap="none" rtlCol="0">
            <a:spAutoFit/>
          </a:bodyPr>
          <a:lstStyle/>
          <a:p>
            <a:pPr algn="ctr"/>
            <a:r>
              <a:rPr lang="en-US" sz="900" dirty="0" smtClean="0">
                <a:solidFill>
                  <a:srgbClr val="C00000"/>
                </a:solidFill>
              </a:rPr>
              <a:t>Overall Reliability</a:t>
            </a:r>
            <a:endParaRPr lang="en-US" sz="900" dirty="0">
              <a:solidFill>
                <a:srgbClr val="C00000"/>
              </a:solidFill>
            </a:endParaRPr>
          </a:p>
        </p:txBody>
      </p:sp>
      <p:sp>
        <p:nvSpPr>
          <p:cNvPr id="24" name="Rounded Rectangle 23"/>
          <p:cNvSpPr/>
          <p:nvPr/>
        </p:nvSpPr>
        <p:spPr bwMode="auto">
          <a:xfrm>
            <a:off x="4715679" y="2105882"/>
            <a:ext cx="430129" cy="122418"/>
          </a:xfrm>
          <a:prstGeom prst="roundRect">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chemeClr val="tx1"/>
              </a:solidFill>
              <a:effectLst/>
              <a:latin typeface="Arial" charset="0"/>
            </a:endParaRPr>
          </a:p>
        </p:txBody>
      </p:sp>
      <p:sp>
        <p:nvSpPr>
          <p:cNvPr id="25" name="Rounded Rectangle 24"/>
          <p:cNvSpPr/>
          <p:nvPr/>
        </p:nvSpPr>
        <p:spPr bwMode="auto">
          <a:xfrm>
            <a:off x="6831471" y="2105882"/>
            <a:ext cx="762000" cy="122418"/>
          </a:xfrm>
          <a:prstGeom prst="roundRect">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chemeClr val="tx1"/>
              </a:solidFill>
              <a:effectLst/>
              <a:latin typeface="Arial" charset="0"/>
            </a:endParaRPr>
          </a:p>
        </p:txBody>
      </p:sp>
      <p:sp>
        <p:nvSpPr>
          <p:cNvPr id="26" name="TextBox 25"/>
          <p:cNvSpPr txBox="1"/>
          <p:nvPr/>
        </p:nvSpPr>
        <p:spPr>
          <a:xfrm>
            <a:off x="3823076" y="2038350"/>
            <a:ext cx="692818" cy="230832"/>
          </a:xfrm>
          <a:prstGeom prst="rect">
            <a:avLst/>
          </a:prstGeom>
          <a:noFill/>
        </p:spPr>
        <p:txBody>
          <a:bodyPr wrap="none" rtlCol="0">
            <a:spAutoFit/>
          </a:bodyPr>
          <a:lstStyle/>
          <a:p>
            <a:pPr algn="ctr"/>
            <a:r>
              <a:rPr lang="en-US" sz="900" dirty="0" smtClean="0">
                <a:solidFill>
                  <a:srgbClr val="C00000"/>
                </a:solidFill>
              </a:rPr>
              <a:t>Max Stress</a:t>
            </a:r>
            <a:endParaRPr lang="en-US" sz="900" dirty="0">
              <a:solidFill>
                <a:srgbClr val="C00000"/>
              </a:solidFill>
            </a:endParaRPr>
          </a:p>
        </p:txBody>
      </p:sp>
      <p:sp>
        <p:nvSpPr>
          <p:cNvPr id="27" name="Rounded Rectangle 26"/>
          <p:cNvSpPr/>
          <p:nvPr/>
        </p:nvSpPr>
        <p:spPr bwMode="auto">
          <a:xfrm>
            <a:off x="6831471" y="3305640"/>
            <a:ext cx="762000" cy="122418"/>
          </a:xfrm>
          <a:prstGeom prst="roundRect">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chemeClr val="tx1"/>
              </a:solidFill>
              <a:effectLst/>
              <a:latin typeface="Arial" charset="0"/>
            </a:endParaRPr>
          </a:p>
        </p:txBody>
      </p:sp>
      <p:sp>
        <p:nvSpPr>
          <p:cNvPr id="28" name="TextBox 27"/>
          <p:cNvSpPr txBox="1"/>
          <p:nvPr/>
        </p:nvSpPr>
        <p:spPr>
          <a:xfrm>
            <a:off x="7672583" y="3181350"/>
            <a:ext cx="1023036" cy="369332"/>
          </a:xfrm>
          <a:prstGeom prst="rect">
            <a:avLst/>
          </a:prstGeom>
          <a:noFill/>
        </p:spPr>
        <p:txBody>
          <a:bodyPr wrap="none" rtlCol="0">
            <a:spAutoFit/>
          </a:bodyPr>
          <a:lstStyle/>
          <a:p>
            <a:pPr algn="ctr"/>
            <a:r>
              <a:rPr lang="en-US" sz="900" dirty="0" smtClean="0">
                <a:solidFill>
                  <a:srgbClr val="C00000"/>
                </a:solidFill>
              </a:rPr>
              <a:t>Lowest Individual</a:t>
            </a:r>
            <a:br>
              <a:rPr lang="en-US" sz="900" dirty="0" smtClean="0">
                <a:solidFill>
                  <a:srgbClr val="C00000"/>
                </a:solidFill>
              </a:rPr>
            </a:br>
            <a:r>
              <a:rPr lang="en-US" sz="900" dirty="0" smtClean="0">
                <a:solidFill>
                  <a:srgbClr val="C00000"/>
                </a:solidFill>
              </a:rPr>
              <a:t>Surface Reliability</a:t>
            </a:r>
            <a:endParaRPr lang="en-US" sz="900" dirty="0">
              <a:solidFill>
                <a:srgbClr val="C00000"/>
              </a:solidFill>
            </a:endParaRPr>
          </a:p>
        </p:txBody>
      </p:sp>
      <p:sp>
        <p:nvSpPr>
          <p:cNvPr id="30" name="TextBox 29"/>
          <p:cNvSpPr txBox="1"/>
          <p:nvPr/>
        </p:nvSpPr>
        <p:spPr>
          <a:xfrm>
            <a:off x="4181634" y="133350"/>
            <a:ext cx="1401667" cy="369332"/>
          </a:xfrm>
          <a:prstGeom prst="rect">
            <a:avLst/>
          </a:prstGeom>
          <a:noFill/>
        </p:spPr>
        <p:txBody>
          <a:bodyPr wrap="none" rtlCol="0">
            <a:spAutoFit/>
          </a:bodyPr>
          <a:lstStyle/>
          <a:p>
            <a:pPr algn="ctr"/>
            <a:r>
              <a:rPr lang="en-US" dirty="0" smtClean="0"/>
              <a:t>Epoxy Model</a:t>
            </a:r>
            <a:endParaRPr lang="en-US" dirty="0"/>
          </a:p>
        </p:txBody>
      </p:sp>
    </p:spTree>
    <p:extLst>
      <p:ext uri="{BB962C8B-B14F-4D97-AF65-F5344CB8AC3E}">
        <p14:creationId xmlns:p14="http://schemas.microsoft.com/office/powerpoint/2010/main" val="3915317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Dome Configuration #3</a:t>
            </a:r>
          </a:p>
        </p:txBody>
      </p:sp>
      <p:sp>
        <p:nvSpPr>
          <p:cNvPr id="3" name="Slide Number Placeholder 2"/>
          <p:cNvSpPr>
            <a:spLocks noGrp="1"/>
          </p:cNvSpPr>
          <p:nvPr>
            <p:ph type="sldNum" sz="quarter" idx="12"/>
          </p:nvPr>
        </p:nvSpPr>
        <p:spPr/>
        <p:txBody>
          <a:bodyPr/>
          <a:lstStyle/>
          <a:p>
            <a:pPr>
              <a:defRPr/>
            </a:pPr>
            <a:fld id="{5C90AAB4-C14D-45C4-84BA-0FCE1B003308}" type="slidenum">
              <a:rPr lang="en-US" smtClean="0"/>
              <a:pPr>
                <a:defRPr/>
              </a:pPr>
              <a:t>17</a:t>
            </a:fld>
            <a:endParaRPr lang="en-US" dirty="0"/>
          </a:p>
        </p:txBody>
      </p:sp>
      <p:sp>
        <p:nvSpPr>
          <p:cNvPr id="22" name="TextBox 21"/>
          <p:cNvSpPr txBox="1"/>
          <p:nvPr/>
        </p:nvSpPr>
        <p:spPr>
          <a:xfrm>
            <a:off x="203752" y="4893618"/>
            <a:ext cx="430246" cy="161583"/>
          </a:xfrm>
          <a:prstGeom prst="rect">
            <a:avLst/>
          </a:prstGeom>
          <a:noFill/>
        </p:spPr>
        <p:txBody>
          <a:bodyPr wrap="none" lIns="68580" tIns="34290" rIns="68580" bIns="34290"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smtClean="0">
                <a:ln>
                  <a:noFill/>
                </a:ln>
                <a:solidFill>
                  <a:prstClr val="black"/>
                </a:solidFill>
                <a:effectLst/>
                <a:uLnTx/>
                <a:uFillTx/>
              </a:rPr>
              <a:t>10/17/16</a:t>
            </a:r>
          </a:p>
        </p:txBody>
      </p:sp>
      <p:sp>
        <p:nvSpPr>
          <p:cNvPr id="9" name="TextBox 8"/>
          <p:cNvSpPr txBox="1"/>
          <p:nvPr/>
        </p:nvSpPr>
        <p:spPr>
          <a:xfrm>
            <a:off x="6438895" y="182509"/>
            <a:ext cx="952505" cy="307777"/>
          </a:xfrm>
          <a:prstGeom prst="rect">
            <a:avLst/>
          </a:prstGeom>
          <a:noFill/>
        </p:spPr>
        <p:txBody>
          <a:bodyPr wrap="none" rtlCol="0">
            <a:spAutoFit/>
          </a:bodyPr>
          <a:lstStyle/>
          <a:p>
            <a:r>
              <a:rPr lang="en-US" sz="1400" i="1" dirty="0" smtClean="0"/>
              <a:t>Model v15</a:t>
            </a:r>
            <a:endParaRPr lang="en-US" sz="1400" i="1"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1733550"/>
            <a:ext cx="4441370"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 name="TextBox 28"/>
          <p:cNvSpPr txBox="1"/>
          <p:nvPr/>
        </p:nvSpPr>
        <p:spPr>
          <a:xfrm>
            <a:off x="1623078" y="1320284"/>
            <a:ext cx="1347613" cy="369332"/>
          </a:xfrm>
          <a:prstGeom prst="rect">
            <a:avLst/>
          </a:prstGeom>
          <a:noFill/>
        </p:spPr>
        <p:txBody>
          <a:bodyPr wrap="none" rtlCol="0">
            <a:spAutoFit/>
          </a:bodyPr>
          <a:lstStyle/>
          <a:p>
            <a:pPr algn="ctr"/>
            <a:r>
              <a:rPr lang="en-US" dirty="0" smtClean="0"/>
              <a:t>Resin Model</a:t>
            </a:r>
            <a:endParaRPr lang="en-US" dirty="0"/>
          </a:p>
        </p:txBody>
      </p:sp>
      <p:sp>
        <p:nvSpPr>
          <p:cNvPr id="30" name="TextBox 29"/>
          <p:cNvSpPr txBox="1"/>
          <p:nvPr/>
        </p:nvSpPr>
        <p:spPr>
          <a:xfrm>
            <a:off x="6152585" y="1320284"/>
            <a:ext cx="1401667" cy="369332"/>
          </a:xfrm>
          <a:prstGeom prst="rect">
            <a:avLst/>
          </a:prstGeom>
          <a:noFill/>
        </p:spPr>
        <p:txBody>
          <a:bodyPr wrap="none" rtlCol="0">
            <a:spAutoFit/>
          </a:bodyPr>
          <a:lstStyle/>
          <a:p>
            <a:pPr algn="ctr"/>
            <a:r>
              <a:rPr lang="en-US" dirty="0" smtClean="0"/>
              <a:t>Epoxy Model</a:t>
            </a:r>
            <a:endParaRPr lang="en-US"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2734" y="1733550"/>
            <a:ext cx="4441370"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p:cNvSpPr txBox="1"/>
          <p:nvPr/>
        </p:nvSpPr>
        <p:spPr>
          <a:xfrm>
            <a:off x="1957592" y="4135219"/>
            <a:ext cx="5234703" cy="646331"/>
          </a:xfrm>
          <a:prstGeom prst="rect">
            <a:avLst/>
          </a:prstGeom>
          <a:noFill/>
        </p:spPr>
        <p:txBody>
          <a:bodyPr wrap="none" rtlCol="0">
            <a:spAutoFit/>
          </a:bodyPr>
          <a:lstStyle/>
          <a:p>
            <a:pPr marL="285750" indent="-285750">
              <a:buFont typeface="Arial" panose="020B0604020202020204" pitchFamily="34" charset="0"/>
              <a:buChar char="•"/>
            </a:pPr>
            <a:r>
              <a:rPr lang="en-US" sz="1200" dirty="0" smtClean="0"/>
              <a:t>FEA Stress Solution @ 2750 psi</a:t>
            </a:r>
          </a:p>
          <a:p>
            <a:pPr marL="285750" indent="-285750">
              <a:buFont typeface="Arial" panose="020B0604020202020204" pitchFamily="34" charset="0"/>
              <a:buChar char="•"/>
            </a:pPr>
            <a:r>
              <a:rPr lang="en-US" sz="1200" dirty="0" smtClean="0"/>
              <a:t>Assumes Stresses Scale Linearly with Pressure</a:t>
            </a:r>
          </a:p>
          <a:p>
            <a:pPr marL="285750" indent="-285750">
              <a:buFont typeface="Arial" panose="020B0604020202020204" pitchFamily="34" charset="0"/>
              <a:buChar char="•"/>
            </a:pPr>
            <a:r>
              <a:rPr lang="en-US" sz="1200" dirty="0" smtClean="0"/>
              <a:t>Assumes other parts of Assembly can handle the increased Applied Pressure</a:t>
            </a:r>
            <a:endParaRPr lang="en-US" sz="1200" dirty="0"/>
          </a:p>
        </p:txBody>
      </p:sp>
      <p:sp>
        <p:nvSpPr>
          <p:cNvPr id="31" name="TextBox 30"/>
          <p:cNvSpPr txBox="1"/>
          <p:nvPr/>
        </p:nvSpPr>
        <p:spPr>
          <a:xfrm>
            <a:off x="3505200" y="133350"/>
            <a:ext cx="2754537" cy="369332"/>
          </a:xfrm>
          <a:prstGeom prst="rect">
            <a:avLst/>
          </a:prstGeom>
          <a:noFill/>
        </p:spPr>
        <p:txBody>
          <a:bodyPr wrap="none" rtlCol="0">
            <a:spAutoFit/>
          </a:bodyPr>
          <a:lstStyle/>
          <a:p>
            <a:pPr algn="ctr"/>
            <a:r>
              <a:rPr lang="en-US" dirty="0" smtClean="0"/>
              <a:t>Resin vs. Epoxy Trade Study</a:t>
            </a:r>
            <a:endParaRPr lang="en-US" dirty="0"/>
          </a:p>
        </p:txBody>
      </p:sp>
      <p:sp>
        <p:nvSpPr>
          <p:cNvPr id="32" name="TextBox 31"/>
          <p:cNvSpPr txBox="1"/>
          <p:nvPr/>
        </p:nvSpPr>
        <p:spPr>
          <a:xfrm>
            <a:off x="2421299" y="767775"/>
            <a:ext cx="4219489" cy="584775"/>
          </a:xfrm>
          <a:prstGeom prst="rect">
            <a:avLst/>
          </a:prstGeom>
          <a:noFill/>
        </p:spPr>
        <p:txBody>
          <a:bodyPr wrap="none" rtlCol="0">
            <a:spAutoFit/>
          </a:bodyPr>
          <a:lstStyle/>
          <a:p>
            <a:pPr algn="ctr"/>
            <a:r>
              <a:rPr lang="en-US" dirty="0" smtClean="0"/>
              <a:t>Reliability as a Function of Service Pressure</a:t>
            </a:r>
          </a:p>
          <a:p>
            <a:pPr algn="ctr"/>
            <a:r>
              <a:rPr lang="en-US" sz="1400" dirty="0" smtClean="0"/>
              <a:t>where Service Time is 60 hrs.</a:t>
            </a:r>
          </a:p>
        </p:txBody>
      </p:sp>
    </p:spTree>
    <p:extLst>
      <p:ext uri="{BB962C8B-B14F-4D97-AF65-F5344CB8AC3E}">
        <p14:creationId xmlns:p14="http://schemas.microsoft.com/office/powerpoint/2010/main" val="14932012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2149615"/>
            <a:ext cx="4458768" cy="2368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2734" y="2149615"/>
            <a:ext cx="4452256"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US" dirty="0"/>
              <a:t>Dome Configuration #3</a:t>
            </a:r>
          </a:p>
        </p:txBody>
      </p:sp>
      <p:sp>
        <p:nvSpPr>
          <p:cNvPr id="3" name="Slide Number Placeholder 2"/>
          <p:cNvSpPr>
            <a:spLocks noGrp="1"/>
          </p:cNvSpPr>
          <p:nvPr>
            <p:ph type="sldNum" sz="quarter" idx="12"/>
          </p:nvPr>
        </p:nvSpPr>
        <p:spPr/>
        <p:txBody>
          <a:bodyPr/>
          <a:lstStyle/>
          <a:p>
            <a:pPr>
              <a:defRPr/>
            </a:pPr>
            <a:fld id="{5C90AAB4-C14D-45C4-84BA-0FCE1B003308}" type="slidenum">
              <a:rPr lang="en-US" smtClean="0"/>
              <a:pPr>
                <a:defRPr/>
              </a:pPr>
              <a:t>18</a:t>
            </a:fld>
            <a:endParaRPr lang="en-US" dirty="0"/>
          </a:p>
        </p:txBody>
      </p:sp>
      <p:sp>
        <p:nvSpPr>
          <p:cNvPr id="22" name="TextBox 21"/>
          <p:cNvSpPr txBox="1"/>
          <p:nvPr/>
        </p:nvSpPr>
        <p:spPr>
          <a:xfrm>
            <a:off x="203752" y="4893618"/>
            <a:ext cx="430246" cy="161583"/>
          </a:xfrm>
          <a:prstGeom prst="rect">
            <a:avLst/>
          </a:prstGeom>
          <a:noFill/>
        </p:spPr>
        <p:txBody>
          <a:bodyPr wrap="none" lIns="68580" tIns="34290" rIns="68580" bIns="34290"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smtClean="0">
                <a:ln>
                  <a:noFill/>
                </a:ln>
                <a:solidFill>
                  <a:prstClr val="black"/>
                </a:solidFill>
                <a:effectLst/>
                <a:uLnTx/>
                <a:uFillTx/>
              </a:rPr>
              <a:t>10/17/16</a:t>
            </a:r>
          </a:p>
        </p:txBody>
      </p:sp>
      <p:sp>
        <p:nvSpPr>
          <p:cNvPr id="9" name="TextBox 8"/>
          <p:cNvSpPr txBox="1"/>
          <p:nvPr/>
        </p:nvSpPr>
        <p:spPr>
          <a:xfrm>
            <a:off x="6438895" y="182509"/>
            <a:ext cx="952505" cy="307777"/>
          </a:xfrm>
          <a:prstGeom prst="rect">
            <a:avLst/>
          </a:prstGeom>
          <a:noFill/>
        </p:spPr>
        <p:txBody>
          <a:bodyPr wrap="none" rtlCol="0">
            <a:spAutoFit/>
          </a:bodyPr>
          <a:lstStyle/>
          <a:p>
            <a:r>
              <a:rPr lang="en-US" sz="1400" i="1" dirty="0" smtClean="0"/>
              <a:t>Model v15</a:t>
            </a:r>
            <a:endParaRPr lang="en-US" sz="1400" i="1" dirty="0"/>
          </a:p>
        </p:txBody>
      </p:sp>
      <p:sp>
        <p:nvSpPr>
          <p:cNvPr id="29" name="TextBox 28"/>
          <p:cNvSpPr txBox="1"/>
          <p:nvPr/>
        </p:nvSpPr>
        <p:spPr>
          <a:xfrm>
            <a:off x="1623078" y="1736349"/>
            <a:ext cx="1347613" cy="369332"/>
          </a:xfrm>
          <a:prstGeom prst="rect">
            <a:avLst/>
          </a:prstGeom>
          <a:noFill/>
        </p:spPr>
        <p:txBody>
          <a:bodyPr wrap="none" rtlCol="0">
            <a:spAutoFit/>
          </a:bodyPr>
          <a:lstStyle/>
          <a:p>
            <a:pPr algn="ctr"/>
            <a:r>
              <a:rPr lang="en-US" dirty="0" smtClean="0"/>
              <a:t>Resin Model</a:t>
            </a:r>
            <a:endParaRPr lang="en-US" dirty="0"/>
          </a:p>
        </p:txBody>
      </p:sp>
      <p:sp>
        <p:nvSpPr>
          <p:cNvPr id="30" name="TextBox 29"/>
          <p:cNvSpPr txBox="1"/>
          <p:nvPr/>
        </p:nvSpPr>
        <p:spPr>
          <a:xfrm>
            <a:off x="6152585" y="1736349"/>
            <a:ext cx="1401667" cy="369332"/>
          </a:xfrm>
          <a:prstGeom prst="rect">
            <a:avLst/>
          </a:prstGeom>
          <a:noFill/>
        </p:spPr>
        <p:txBody>
          <a:bodyPr wrap="none" rtlCol="0">
            <a:spAutoFit/>
          </a:bodyPr>
          <a:lstStyle/>
          <a:p>
            <a:pPr algn="ctr"/>
            <a:r>
              <a:rPr lang="en-US" dirty="0" smtClean="0"/>
              <a:t>Epoxy Model</a:t>
            </a:r>
            <a:endParaRPr lang="en-US" dirty="0"/>
          </a:p>
        </p:txBody>
      </p:sp>
      <p:sp>
        <p:nvSpPr>
          <p:cNvPr id="12" name="TextBox 11"/>
          <p:cNvSpPr txBox="1"/>
          <p:nvPr/>
        </p:nvSpPr>
        <p:spPr>
          <a:xfrm>
            <a:off x="2591409" y="920175"/>
            <a:ext cx="3879267" cy="584775"/>
          </a:xfrm>
          <a:prstGeom prst="rect">
            <a:avLst/>
          </a:prstGeom>
          <a:noFill/>
        </p:spPr>
        <p:txBody>
          <a:bodyPr wrap="none" rtlCol="0">
            <a:spAutoFit/>
          </a:bodyPr>
          <a:lstStyle/>
          <a:p>
            <a:pPr algn="ctr"/>
            <a:r>
              <a:rPr lang="en-US" dirty="0" smtClean="0"/>
              <a:t>Reliability as a Function of Service Time</a:t>
            </a:r>
          </a:p>
          <a:p>
            <a:pPr algn="ctr"/>
            <a:r>
              <a:rPr lang="en-US" sz="1400" dirty="0" smtClean="0"/>
              <a:t>@ Applied Pressure 2750 psi</a:t>
            </a:r>
          </a:p>
        </p:txBody>
      </p:sp>
      <p:cxnSp>
        <p:nvCxnSpPr>
          <p:cNvPr id="5" name="Straight Arrow Connector 4"/>
          <p:cNvCxnSpPr/>
          <p:nvPr/>
        </p:nvCxnSpPr>
        <p:spPr bwMode="auto">
          <a:xfrm>
            <a:off x="7924800" y="2911615"/>
            <a:ext cx="152400" cy="304800"/>
          </a:xfrm>
          <a:prstGeom prst="straightConnector1">
            <a:avLst/>
          </a:prstGeom>
          <a:solidFill>
            <a:schemeClr val="accent1"/>
          </a:solidFill>
          <a:ln w="9525" cap="flat" cmpd="sng" algn="ctr">
            <a:solidFill>
              <a:srgbClr val="00B050"/>
            </a:solidFill>
            <a:prstDash val="solid"/>
            <a:round/>
            <a:headEnd type="none" w="med" len="med"/>
            <a:tailEnd type="arrow"/>
          </a:ln>
          <a:effectLst/>
        </p:spPr>
      </p:cxnSp>
      <p:sp>
        <p:nvSpPr>
          <p:cNvPr id="6" name="TextBox 5"/>
          <p:cNvSpPr txBox="1"/>
          <p:nvPr/>
        </p:nvSpPr>
        <p:spPr>
          <a:xfrm>
            <a:off x="7513400" y="2497605"/>
            <a:ext cx="787396" cy="430887"/>
          </a:xfrm>
          <a:prstGeom prst="rect">
            <a:avLst/>
          </a:prstGeom>
          <a:noFill/>
        </p:spPr>
        <p:txBody>
          <a:bodyPr wrap="none" rtlCol="0">
            <a:spAutoFit/>
          </a:bodyPr>
          <a:lstStyle/>
          <a:p>
            <a:pPr algn="ctr"/>
            <a:r>
              <a:rPr lang="en-US" sz="1100" dirty="0" smtClean="0">
                <a:solidFill>
                  <a:srgbClr val="00B050"/>
                </a:solidFill>
              </a:rPr>
              <a:t>60 hrs.</a:t>
            </a:r>
          </a:p>
          <a:p>
            <a:pPr algn="ctr"/>
            <a:r>
              <a:rPr lang="en-US" sz="1100" dirty="0" smtClean="0">
                <a:solidFill>
                  <a:srgbClr val="00B050"/>
                </a:solidFill>
              </a:rPr>
              <a:t>Pf = 0.73%</a:t>
            </a:r>
            <a:endParaRPr lang="en-US" sz="1100" dirty="0">
              <a:solidFill>
                <a:srgbClr val="00B050"/>
              </a:solidFill>
            </a:endParaRPr>
          </a:p>
        </p:txBody>
      </p:sp>
      <p:sp>
        <p:nvSpPr>
          <p:cNvPr id="18" name="TextBox 17"/>
          <p:cNvSpPr txBox="1"/>
          <p:nvPr/>
        </p:nvSpPr>
        <p:spPr>
          <a:xfrm>
            <a:off x="3505200" y="133350"/>
            <a:ext cx="2754537" cy="369332"/>
          </a:xfrm>
          <a:prstGeom prst="rect">
            <a:avLst/>
          </a:prstGeom>
          <a:noFill/>
        </p:spPr>
        <p:txBody>
          <a:bodyPr wrap="none" rtlCol="0">
            <a:spAutoFit/>
          </a:bodyPr>
          <a:lstStyle/>
          <a:p>
            <a:pPr algn="ctr"/>
            <a:r>
              <a:rPr lang="en-US" dirty="0" smtClean="0"/>
              <a:t>Resin vs. Epoxy Trade Study</a:t>
            </a:r>
            <a:endParaRPr lang="en-US" dirty="0"/>
          </a:p>
        </p:txBody>
      </p:sp>
    </p:spTree>
    <p:extLst>
      <p:ext uri="{BB962C8B-B14F-4D97-AF65-F5344CB8AC3E}">
        <p14:creationId xmlns:p14="http://schemas.microsoft.com/office/powerpoint/2010/main" val="102385592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Dome Configuration #3</a:t>
            </a:r>
          </a:p>
        </p:txBody>
      </p:sp>
      <p:sp>
        <p:nvSpPr>
          <p:cNvPr id="3" name="Slide Number Placeholder 2"/>
          <p:cNvSpPr>
            <a:spLocks noGrp="1"/>
          </p:cNvSpPr>
          <p:nvPr>
            <p:ph type="sldNum" sz="quarter" idx="12"/>
          </p:nvPr>
        </p:nvSpPr>
        <p:spPr/>
        <p:txBody>
          <a:bodyPr/>
          <a:lstStyle/>
          <a:p>
            <a:pPr>
              <a:defRPr/>
            </a:pPr>
            <a:fld id="{5C90AAB4-C14D-45C4-84BA-0FCE1B003308}" type="slidenum">
              <a:rPr lang="en-US" smtClean="0"/>
              <a:pPr>
                <a:defRPr/>
              </a:pPr>
              <a:t>19</a:t>
            </a:fld>
            <a:endParaRPr lang="en-US" dirty="0"/>
          </a:p>
        </p:txBody>
      </p:sp>
      <p:sp>
        <p:nvSpPr>
          <p:cNvPr id="22" name="TextBox 21"/>
          <p:cNvSpPr txBox="1"/>
          <p:nvPr/>
        </p:nvSpPr>
        <p:spPr>
          <a:xfrm>
            <a:off x="203752" y="4893618"/>
            <a:ext cx="430246" cy="161583"/>
          </a:xfrm>
          <a:prstGeom prst="rect">
            <a:avLst/>
          </a:prstGeom>
          <a:noFill/>
        </p:spPr>
        <p:txBody>
          <a:bodyPr wrap="none" lIns="68580" tIns="34290" rIns="68580" bIns="34290"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smtClean="0">
                <a:ln>
                  <a:noFill/>
                </a:ln>
                <a:solidFill>
                  <a:prstClr val="black"/>
                </a:solidFill>
                <a:effectLst/>
                <a:uLnTx/>
                <a:uFillTx/>
              </a:rPr>
              <a:t>10/17/16</a:t>
            </a:r>
          </a:p>
        </p:txBody>
      </p:sp>
      <p:sp>
        <p:nvSpPr>
          <p:cNvPr id="9" name="TextBox 8"/>
          <p:cNvSpPr txBox="1"/>
          <p:nvPr/>
        </p:nvSpPr>
        <p:spPr>
          <a:xfrm>
            <a:off x="6438895" y="182509"/>
            <a:ext cx="952505" cy="307777"/>
          </a:xfrm>
          <a:prstGeom prst="rect">
            <a:avLst/>
          </a:prstGeom>
          <a:noFill/>
        </p:spPr>
        <p:txBody>
          <a:bodyPr wrap="none" rtlCol="0">
            <a:spAutoFit/>
          </a:bodyPr>
          <a:lstStyle/>
          <a:p>
            <a:r>
              <a:rPr lang="en-US" sz="1400" i="1" dirty="0" smtClean="0"/>
              <a:t>Model v15</a:t>
            </a:r>
            <a:endParaRPr lang="en-US" sz="1400" i="1"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63506" y="1809750"/>
            <a:ext cx="4584700" cy="275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199" y="1809750"/>
            <a:ext cx="3506749" cy="1860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3962400" y="151731"/>
            <a:ext cx="1401667" cy="369332"/>
          </a:xfrm>
          <a:prstGeom prst="rect">
            <a:avLst/>
          </a:prstGeom>
          <a:noFill/>
        </p:spPr>
        <p:txBody>
          <a:bodyPr wrap="none" rtlCol="0">
            <a:spAutoFit/>
          </a:bodyPr>
          <a:lstStyle/>
          <a:p>
            <a:pPr algn="ctr"/>
            <a:r>
              <a:rPr lang="en-US" dirty="0" smtClean="0"/>
              <a:t>Epoxy Model</a:t>
            </a:r>
            <a:endParaRPr lang="en-US" dirty="0"/>
          </a:p>
        </p:txBody>
      </p:sp>
      <p:cxnSp>
        <p:nvCxnSpPr>
          <p:cNvPr id="10" name="Straight Arrow Connector 9"/>
          <p:cNvCxnSpPr/>
          <p:nvPr/>
        </p:nvCxnSpPr>
        <p:spPr bwMode="auto">
          <a:xfrm>
            <a:off x="2438400" y="2470597"/>
            <a:ext cx="369202" cy="269406"/>
          </a:xfrm>
          <a:prstGeom prst="straightConnector1">
            <a:avLst/>
          </a:prstGeom>
          <a:solidFill>
            <a:schemeClr val="accent1"/>
          </a:solidFill>
          <a:ln w="9525" cap="flat" cmpd="sng" algn="ctr">
            <a:solidFill>
              <a:srgbClr val="00B050"/>
            </a:solidFill>
            <a:prstDash val="solid"/>
            <a:round/>
            <a:headEnd type="none" w="med" len="med"/>
            <a:tailEnd type="arrow"/>
          </a:ln>
          <a:effectLst/>
        </p:spPr>
      </p:cxnSp>
      <p:cxnSp>
        <p:nvCxnSpPr>
          <p:cNvPr id="12" name="Straight Arrow Connector 11"/>
          <p:cNvCxnSpPr>
            <a:stCxn id="27" idx="2"/>
          </p:cNvCxnSpPr>
          <p:nvPr/>
        </p:nvCxnSpPr>
        <p:spPr bwMode="auto">
          <a:xfrm>
            <a:off x="3677476" y="1512391"/>
            <a:ext cx="832875" cy="906959"/>
          </a:xfrm>
          <a:prstGeom prst="straightConnector1">
            <a:avLst/>
          </a:prstGeom>
          <a:solidFill>
            <a:schemeClr val="accent1"/>
          </a:solidFill>
          <a:ln w="9525" cap="flat" cmpd="sng" algn="ctr">
            <a:solidFill>
              <a:srgbClr val="00B050"/>
            </a:solidFill>
            <a:prstDash val="solid"/>
            <a:round/>
            <a:headEnd type="none" w="med" len="med"/>
            <a:tailEnd type="arrow"/>
          </a:ln>
          <a:effectLst/>
        </p:spPr>
      </p:cxnSp>
      <p:cxnSp>
        <p:nvCxnSpPr>
          <p:cNvPr id="21" name="Straight Connector 20"/>
          <p:cNvCxnSpPr>
            <a:stCxn id="27" idx="2"/>
          </p:cNvCxnSpPr>
          <p:nvPr/>
        </p:nvCxnSpPr>
        <p:spPr bwMode="auto">
          <a:xfrm flipH="1">
            <a:off x="2438400" y="1512391"/>
            <a:ext cx="1239076" cy="958206"/>
          </a:xfrm>
          <a:prstGeom prst="line">
            <a:avLst/>
          </a:prstGeom>
          <a:solidFill>
            <a:schemeClr val="accent1"/>
          </a:solidFill>
          <a:ln w="9525" cap="flat" cmpd="sng" algn="ctr">
            <a:solidFill>
              <a:srgbClr val="00B050"/>
            </a:solidFill>
            <a:prstDash val="solid"/>
            <a:round/>
            <a:headEnd type="none" w="med" len="med"/>
            <a:tailEnd type="none" w="med" len="med"/>
          </a:ln>
          <a:effectLst/>
        </p:spPr>
      </p:cxnSp>
      <p:sp>
        <p:nvSpPr>
          <p:cNvPr id="27" name="TextBox 26"/>
          <p:cNvSpPr txBox="1"/>
          <p:nvPr/>
        </p:nvSpPr>
        <p:spPr>
          <a:xfrm>
            <a:off x="2833334" y="742950"/>
            <a:ext cx="1688283" cy="769441"/>
          </a:xfrm>
          <a:prstGeom prst="rect">
            <a:avLst/>
          </a:prstGeom>
          <a:noFill/>
        </p:spPr>
        <p:txBody>
          <a:bodyPr wrap="none" rtlCol="0">
            <a:spAutoFit/>
          </a:bodyPr>
          <a:lstStyle/>
          <a:p>
            <a:pPr algn="ctr"/>
            <a:r>
              <a:rPr lang="en-US" sz="1100" dirty="0" smtClean="0">
                <a:solidFill>
                  <a:srgbClr val="00B050"/>
                </a:solidFill>
              </a:rPr>
              <a:t>60 hrs. Service @ 2750 psi</a:t>
            </a:r>
          </a:p>
          <a:p>
            <a:pPr algn="ctr"/>
            <a:r>
              <a:rPr lang="en-US" sz="1100" dirty="0" smtClean="0">
                <a:solidFill>
                  <a:srgbClr val="00B050"/>
                </a:solidFill>
              </a:rPr>
              <a:t>with no Proof Test</a:t>
            </a:r>
          </a:p>
          <a:p>
            <a:pPr algn="ctr"/>
            <a:r>
              <a:rPr lang="en-US" sz="1100" dirty="0" smtClean="0">
                <a:solidFill>
                  <a:srgbClr val="00B050"/>
                </a:solidFill>
              </a:rPr>
              <a:t>Pf = 0.73%</a:t>
            </a:r>
          </a:p>
          <a:p>
            <a:pPr algn="ctr"/>
            <a:r>
              <a:rPr lang="en-US" sz="1100" dirty="0" smtClean="0">
                <a:solidFill>
                  <a:srgbClr val="00B050"/>
                </a:solidFill>
              </a:rPr>
              <a:t>Failure Rate = 1 out of 137</a:t>
            </a:r>
            <a:endParaRPr lang="en-US" sz="1100" dirty="0">
              <a:solidFill>
                <a:srgbClr val="00B050"/>
              </a:solidFill>
            </a:endParaRPr>
          </a:p>
        </p:txBody>
      </p:sp>
      <p:sp>
        <p:nvSpPr>
          <p:cNvPr id="32" name="TextBox 31"/>
          <p:cNvSpPr txBox="1"/>
          <p:nvPr/>
        </p:nvSpPr>
        <p:spPr>
          <a:xfrm>
            <a:off x="4724400" y="742950"/>
            <a:ext cx="2119491" cy="769441"/>
          </a:xfrm>
          <a:prstGeom prst="rect">
            <a:avLst/>
          </a:prstGeom>
          <a:noFill/>
        </p:spPr>
        <p:txBody>
          <a:bodyPr wrap="none" rtlCol="0">
            <a:spAutoFit/>
          </a:bodyPr>
          <a:lstStyle/>
          <a:p>
            <a:pPr algn="ctr"/>
            <a:r>
              <a:rPr lang="en-US" sz="1100" dirty="0" smtClean="0">
                <a:solidFill>
                  <a:srgbClr val="00B050"/>
                </a:solidFill>
              </a:rPr>
              <a:t>60 hrs. Service @ 2750 psi</a:t>
            </a:r>
          </a:p>
          <a:p>
            <a:pPr algn="ctr"/>
            <a:r>
              <a:rPr lang="en-US" sz="1100" dirty="0" smtClean="0">
                <a:solidFill>
                  <a:srgbClr val="00B050"/>
                </a:solidFill>
              </a:rPr>
              <a:t>with 10 sec Proof Test @ 4950 psi</a:t>
            </a:r>
          </a:p>
          <a:p>
            <a:pPr algn="ctr"/>
            <a:r>
              <a:rPr lang="en-US" sz="1100" dirty="0" smtClean="0">
                <a:solidFill>
                  <a:srgbClr val="00B050"/>
                </a:solidFill>
              </a:rPr>
              <a:t>Pf = 0.33%</a:t>
            </a:r>
          </a:p>
          <a:p>
            <a:pPr algn="ctr"/>
            <a:r>
              <a:rPr lang="en-US" sz="1100" dirty="0" smtClean="0">
                <a:solidFill>
                  <a:srgbClr val="00B050"/>
                </a:solidFill>
              </a:rPr>
              <a:t>Failure Rate = 1 out of 306</a:t>
            </a:r>
            <a:endParaRPr lang="en-US" sz="1100" dirty="0">
              <a:solidFill>
                <a:srgbClr val="00B050"/>
              </a:solidFill>
            </a:endParaRPr>
          </a:p>
        </p:txBody>
      </p:sp>
      <p:cxnSp>
        <p:nvCxnSpPr>
          <p:cNvPr id="33" name="Straight Arrow Connector 32"/>
          <p:cNvCxnSpPr/>
          <p:nvPr/>
        </p:nvCxnSpPr>
        <p:spPr bwMode="auto">
          <a:xfrm>
            <a:off x="6643953" y="3028950"/>
            <a:ext cx="656347" cy="231100"/>
          </a:xfrm>
          <a:prstGeom prst="straightConnector1">
            <a:avLst/>
          </a:prstGeom>
          <a:solidFill>
            <a:schemeClr val="accent1"/>
          </a:solidFill>
          <a:ln w="9525" cap="flat" cmpd="sng" algn="ctr">
            <a:solidFill>
              <a:srgbClr val="00B050"/>
            </a:solidFill>
            <a:prstDash val="solid"/>
            <a:round/>
            <a:headEnd type="none" w="med" len="med"/>
            <a:tailEnd type="arrow"/>
          </a:ln>
          <a:effectLst/>
        </p:spPr>
      </p:cxnSp>
      <p:cxnSp>
        <p:nvCxnSpPr>
          <p:cNvPr id="39" name="Straight Connector 38"/>
          <p:cNvCxnSpPr>
            <a:stCxn id="32" idx="2"/>
          </p:cNvCxnSpPr>
          <p:nvPr/>
        </p:nvCxnSpPr>
        <p:spPr bwMode="auto">
          <a:xfrm>
            <a:off x="5784146" y="1512391"/>
            <a:ext cx="859807" cy="1516559"/>
          </a:xfrm>
          <a:prstGeom prst="line">
            <a:avLst/>
          </a:prstGeom>
          <a:solidFill>
            <a:schemeClr val="accent1"/>
          </a:solidFill>
          <a:ln w="9525" cap="flat" cmpd="sng" algn="ctr">
            <a:solidFill>
              <a:srgbClr val="00B050"/>
            </a:solidFill>
            <a:prstDash val="solid"/>
            <a:round/>
            <a:headEnd type="none" w="med" len="med"/>
            <a:tailEnd type="none" w="med" len="med"/>
          </a:ln>
          <a:effectLst/>
        </p:spPr>
      </p:cxnSp>
      <p:sp>
        <p:nvSpPr>
          <p:cNvPr id="50" name="TextBox 49"/>
          <p:cNvSpPr txBox="1"/>
          <p:nvPr/>
        </p:nvSpPr>
        <p:spPr>
          <a:xfrm>
            <a:off x="7086600" y="742950"/>
            <a:ext cx="1981200" cy="769441"/>
          </a:xfrm>
          <a:prstGeom prst="rect">
            <a:avLst/>
          </a:prstGeom>
          <a:noFill/>
        </p:spPr>
        <p:txBody>
          <a:bodyPr wrap="square" rtlCol="0">
            <a:spAutoFit/>
          </a:bodyPr>
          <a:lstStyle/>
          <a:p>
            <a:pPr algn="ctr"/>
            <a:r>
              <a:rPr lang="en-US" sz="1100" dirty="0" smtClean="0">
                <a:solidFill>
                  <a:srgbClr val="00B050"/>
                </a:solidFill>
              </a:rPr>
              <a:t>Risk of Failing the</a:t>
            </a:r>
            <a:br>
              <a:rPr lang="en-US" sz="1100" dirty="0" smtClean="0">
                <a:solidFill>
                  <a:srgbClr val="00B050"/>
                </a:solidFill>
              </a:rPr>
            </a:br>
            <a:r>
              <a:rPr lang="en-US" sz="1100" dirty="0" smtClean="0">
                <a:solidFill>
                  <a:srgbClr val="00B050"/>
                </a:solidFill>
              </a:rPr>
              <a:t>10 sec Proof Test @ 4950 psi </a:t>
            </a:r>
          </a:p>
          <a:p>
            <a:pPr algn="ctr"/>
            <a:r>
              <a:rPr lang="en-US" sz="1100" dirty="0" smtClean="0">
                <a:solidFill>
                  <a:srgbClr val="00B050"/>
                </a:solidFill>
              </a:rPr>
              <a:t>Pf = 0.47%</a:t>
            </a:r>
          </a:p>
          <a:p>
            <a:pPr algn="ctr"/>
            <a:r>
              <a:rPr lang="en-US" sz="1100" dirty="0" smtClean="0">
                <a:solidFill>
                  <a:srgbClr val="00B050"/>
                </a:solidFill>
              </a:rPr>
              <a:t>Failure Rate = 1 out of 214</a:t>
            </a:r>
            <a:endParaRPr lang="en-US" sz="1100" dirty="0">
              <a:solidFill>
                <a:srgbClr val="00B050"/>
              </a:solidFill>
            </a:endParaRPr>
          </a:p>
        </p:txBody>
      </p:sp>
      <p:cxnSp>
        <p:nvCxnSpPr>
          <p:cNvPr id="51" name="Straight Arrow Connector 50"/>
          <p:cNvCxnSpPr/>
          <p:nvPr/>
        </p:nvCxnSpPr>
        <p:spPr bwMode="auto">
          <a:xfrm flipH="1">
            <a:off x="7438594" y="2554053"/>
            <a:ext cx="632707" cy="404596"/>
          </a:xfrm>
          <a:prstGeom prst="straightConnector1">
            <a:avLst/>
          </a:prstGeom>
          <a:solidFill>
            <a:schemeClr val="accent1"/>
          </a:solidFill>
          <a:ln w="9525" cap="flat" cmpd="sng" algn="ctr">
            <a:solidFill>
              <a:srgbClr val="00B050"/>
            </a:solidFill>
            <a:prstDash val="solid"/>
            <a:round/>
            <a:headEnd type="none" w="med" len="med"/>
            <a:tailEnd type="arrow"/>
          </a:ln>
          <a:effectLst/>
        </p:spPr>
      </p:cxnSp>
      <p:cxnSp>
        <p:nvCxnSpPr>
          <p:cNvPr id="54" name="Straight Connector 53"/>
          <p:cNvCxnSpPr>
            <a:stCxn id="50" idx="2"/>
          </p:cNvCxnSpPr>
          <p:nvPr/>
        </p:nvCxnSpPr>
        <p:spPr bwMode="auto">
          <a:xfrm>
            <a:off x="8077200" y="1512391"/>
            <a:ext cx="0" cy="1041662"/>
          </a:xfrm>
          <a:prstGeom prst="line">
            <a:avLst/>
          </a:prstGeom>
          <a:solidFill>
            <a:schemeClr val="accent1"/>
          </a:solidFill>
          <a:ln w="9525" cap="flat" cmpd="sng" algn="ctr">
            <a:solidFill>
              <a:srgbClr val="00B050"/>
            </a:solidFill>
            <a:prstDash val="solid"/>
            <a:round/>
            <a:headEnd type="none" w="med" len="med"/>
            <a:tailEnd type="none" w="med" len="med"/>
          </a:ln>
          <a:effectLst/>
        </p:spPr>
      </p:cxnSp>
      <p:sp>
        <p:nvSpPr>
          <p:cNvPr id="73" name="TextBox 72"/>
          <p:cNvSpPr txBox="1"/>
          <p:nvPr/>
        </p:nvSpPr>
        <p:spPr>
          <a:xfrm>
            <a:off x="203752" y="3826986"/>
            <a:ext cx="2996648" cy="769441"/>
          </a:xfrm>
          <a:prstGeom prst="rect">
            <a:avLst/>
          </a:prstGeom>
          <a:noFill/>
        </p:spPr>
        <p:txBody>
          <a:bodyPr wrap="square" rtlCol="0">
            <a:spAutoFit/>
          </a:bodyPr>
          <a:lstStyle/>
          <a:p>
            <a:pPr marL="112713" indent="-112713">
              <a:buFont typeface="Arial" panose="020B0604020202020204" pitchFamily="34" charset="0"/>
              <a:buChar char="•"/>
            </a:pPr>
            <a:r>
              <a:rPr lang="en-US" sz="1100" dirty="0" smtClean="0"/>
              <a:t>FEA Stress Solution @ 2750 psi</a:t>
            </a:r>
          </a:p>
          <a:p>
            <a:pPr marL="112713" indent="-112713">
              <a:buFont typeface="Arial" panose="020B0604020202020204" pitchFamily="34" charset="0"/>
              <a:buChar char="•"/>
            </a:pPr>
            <a:r>
              <a:rPr lang="en-US" sz="1100" dirty="0" smtClean="0"/>
              <a:t>Assumes Stresses Scale Linearly with Pressure</a:t>
            </a:r>
          </a:p>
          <a:p>
            <a:pPr marL="112713" indent="-112713">
              <a:buFont typeface="Arial" panose="020B0604020202020204" pitchFamily="34" charset="0"/>
              <a:buChar char="•"/>
            </a:pPr>
            <a:r>
              <a:rPr lang="en-US" sz="1100" dirty="0" smtClean="0"/>
              <a:t>Assumes other parts of Assembly can handle the increased Applied Pressure</a:t>
            </a:r>
            <a:endParaRPr lang="en-US" sz="1100" dirty="0"/>
          </a:p>
        </p:txBody>
      </p:sp>
      <p:sp>
        <p:nvSpPr>
          <p:cNvPr id="77" name="TextBox 76"/>
          <p:cNvSpPr txBox="1"/>
          <p:nvPr/>
        </p:nvSpPr>
        <p:spPr>
          <a:xfrm>
            <a:off x="3679665" y="4352895"/>
            <a:ext cx="1212191" cy="200055"/>
          </a:xfrm>
          <a:prstGeom prst="rect">
            <a:avLst/>
          </a:prstGeom>
          <a:noFill/>
        </p:spPr>
        <p:txBody>
          <a:bodyPr wrap="none" rtlCol="0">
            <a:spAutoFit/>
          </a:bodyPr>
          <a:lstStyle/>
          <a:p>
            <a:r>
              <a:rPr lang="en-US" sz="700" i="1" dirty="0" smtClean="0"/>
              <a:t>Base Ground / Rest Polished</a:t>
            </a:r>
            <a:endParaRPr lang="en-US" sz="700" i="1" dirty="0"/>
          </a:p>
        </p:txBody>
      </p:sp>
      <p:sp>
        <p:nvSpPr>
          <p:cNvPr id="3084" name="TextBox 3083"/>
          <p:cNvSpPr txBox="1"/>
          <p:nvPr/>
        </p:nvSpPr>
        <p:spPr>
          <a:xfrm>
            <a:off x="475313" y="971550"/>
            <a:ext cx="1429687" cy="461665"/>
          </a:xfrm>
          <a:prstGeom prst="rect">
            <a:avLst/>
          </a:prstGeom>
          <a:noFill/>
        </p:spPr>
        <p:txBody>
          <a:bodyPr wrap="none" rtlCol="0">
            <a:spAutoFit/>
          </a:bodyPr>
          <a:lstStyle/>
          <a:p>
            <a:r>
              <a:rPr lang="en-US" sz="2400" dirty="0" smtClean="0"/>
              <a:t>Proof Test</a:t>
            </a:r>
            <a:endParaRPr lang="en-US" sz="2400" dirty="0"/>
          </a:p>
        </p:txBody>
      </p:sp>
    </p:spTree>
    <p:extLst>
      <p:ext uri="{BB962C8B-B14F-4D97-AF65-F5344CB8AC3E}">
        <p14:creationId xmlns:p14="http://schemas.microsoft.com/office/powerpoint/2010/main" val="24331391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Outline</a:t>
            </a:r>
            <a:endParaRPr lang="en-US" dirty="0"/>
          </a:p>
        </p:txBody>
      </p:sp>
      <p:sp>
        <p:nvSpPr>
          <p:cNvPr id="4" name="Slide Number Placeholder 3"/>
          <p:cNvSpPr>
            <a:spLocks noGrp="1"/>
          </p:cNvSpPr>
          <p:nvPr>
            <p:ph type="sldNum" sz="quarter" idx="12"/>
          </p:nvPr>
        </p:nvSpPr>
        <p:spPr/>
        <p:txBody>
          <a:bodyPr/>
          <a:lstStyle/>
          <a:p>
            <a:pPr>
              <a:defRPr/>
            </a:pPr>
            <a:fld id="{4F645805-E27E-4A2C-B25C-E9AF63DC66C5}" type="slidenum">
              <a:rPr lang="en-US" smtClean="0"/>
              <a:pPr>
                <a:defRPr/>
              </a:pPr>
              <a:t>2</a:t>
            </a:fld>
            <a:endParaRPr lang="en-US" dirty="0"/>
          </a:p>
        </p:txBody>
      </p:sp>
      <p:sp>
        <p:nvSpPr>
          <p:cNvPr id="6" name="TextBox 5"/>
          <p:cNvSpPr txBox="1"/>
          <p:nvPr/>
        </p:nvSpPr>
        <p:spPr>
          <a:xfrm>
            <a:off x="228600" y="742950"/>
            <a:ext cx="8610600" cy="3970318"/>
          </a:xfrm>
          <a:prstGeom prst="rect">
            <a:avLst/>
          </a:prstGeom>
          <a:noFill/>
        </p:spPr>
        <p:txBody>
          <a:bodyPr wrap="square" rtlCol="0">
            <a:spAutoFit/>
          </a:bodyPr>
          <a:lstStyle/>
          <a:p>
            <a:r>
              <a:rPr lang="en-US" dirty="0" smtClean="0"/>
              <a:t>Perform Brittle Material Reliability Predictions on the Deep Water Camera Port of MBARI’s Autonomous Underwater Vehicle (AUV)</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t>Acquire Dome and Dome Support geometry from MBARI</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t>Generate finite element analyses of 3 Dome Configurations and calibrate models to MBARI FEA as well as Pressure Test Measurements</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a:t>Estimate Weibull Material Properties from provided specimen failure data</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t>Apply the Ceramics Analysis and Reliability Evaluation of Structures (CARES) program to predict the Brittle Material Reliability of the Dome Configurations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Establish </a:t>
            </a:r>
            <a:r>
              <a:rPr lang="en-US" dirty="0"/>
              <a:t>a Proof Test Protocol to improve the </a:t>
            </a:r>
            <a:r>
              <a:rPr lang="en-US" dirty="0" smtClean="0"/>
              <a:t>Reliability</a:t>
            </a:r>
          </a:p>
        </p:txBody>
      </p:sp>
      <p:sp>
        <p:nvSpPr>
          <p:cNvPr id="7" name="TextBox 6"/>
          <p:cNvSpPr txBox="1"/>
          <p:nvPr/>
        </p:nvSpPr>
        <p:spPr>
          <a:xfrm>
            <a:off x="203752" y="4893618"/>
            <a:ext cx="353302" cy="161583"/>
          </a:xfrm>
          <a:prstGeom prst="rect">
            <a:avLst/>
          </a:prstGeom>
          <a:noFill/>
        </p:spPr>
        <p:txBody>
          <a:bodyPr wrap="none" lIns="68580" tIns="34290" rIns="68580" bIns="34290"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smtClean="0">
                <a:ln>
                  <a:noFill/>
                </a:ln>
                <a:solidFill>
                  <a:prstClr val="black"/>
                </a:solidFill>
                <a:effectLst/>
                <a:uLnTx/>
                <a:uFillTx/>
              </a:rPr>
              <a:t>8/2/16</a:t>
            </a:r>
          </a:p>
        </p:txBody>
      </p:sp>
    </p:spTree>
    <p:extLst>
      <p:ext uri="{BB962C8B-B14F-4D97-AF65-F5344CB8AC3E}">
        <p14:creationId xmlns:p14="http://schemas.microsoft.com/office/powerpoint/2010/main" val="24964941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Additional Cases dated 11/8/16</a:t>
            </a:r>
            <a:endParaRPr lang="en-US" dirty="0"/>
          </a:p>
        </p:txBody>
      </p:sp>
      <p:sp>
        <p:nvSpPr>
          <p:cNvPr id="4" name="Slide Number Placeholder 3"/>
          <p:cNvSpPr>
            <a:spLocks noGrp="1"/>
          </p:cNvSpPr>
          <p:nvPr>
            <p:ph type="sldNum" sz="quarter" idx="12"/>
          </p:nvPr>
        </p:nvSpPr>
        <p:spPr/>
        <p:txBody>
          <a:bodyPr/>
          <a:lstStyle/>
          <a:p>
            <a:pPr>
              <a:defRPr/>
            </a:pPr>
            <a:fld id="{4F645805-E27E-4A2C-B25C-E9AF63DC66C5}" type="slidenum">
              <a:rPr lang="en-US" smtClean="0"/>
              <a:pPr>
                <a:defRPr/>
              </a:pPr>
              <a:t>20</a:t>
            </a:fld>
            <a:endParaRPr lang="en-US" dirty="0"/>
          </a:p>
        </p:txBody>
      </p:sp>
      <p:sp>
        <p:nvSpPr>
          <p:cNvPr id="11" name="TextBox 10"/>
          <p:cNvSpPr txBox="1"/>
          <p:nvPr/>
        </p:nvSpPr>
        <p:spPr>
          <a:xfrm>
            <a:off x="203752" y="4893618"/>
            <a:ext cx="430246" cy="161583"/>
          </a:xfrm>
          <a:prstGeom prst="rect">
            <a:avLst/>
          </a:prstGeom>
          <a:noFill/>
        </p:spPr>
        <p:txBody>
          <a:bodyPr wrap="none" lIns="68580" tIns="34290" rIns="68580" bIns="34290"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lang="en-US" sz="600" kern="0" dirty="0" smtClean="0">
                <a:solidFill>
                  <a:prstClr val="black"/>
                </a:solidFill>
              </a:rPr>
              <a:t>11</a:t>
            </a:r>
            <a:r>
              <a:rPr kumimoji="0" lang="en-US" sz="600" b="0" i="0" u="none" strike="noStrike" kern="0" cap="none" spc="0" normalizeH="0" baseline="0" noProof="0" dirty="0" smtClean="0">
                <a:ln>
                  <a:noFill/>
                </a:ln>
                <a:solidFill>
                  <a:prstClr val="black"/>
                </a:solidFill>
                <a:effectLst/>
                <a:uLnTx/>
                <a:uFillTx/>
              </a:rPr>
              <a:t>/30/16</a:t>
            </a:r>
          </a:p>
        </p:txBody>
      </p:sp>
      <p:sp>
        <p:nvSpPr>
          <p:cNvPr id="2" name="TextBox 1"/>
          <p:cNvSpPr txBox="1"/>
          <p:nvPr/>
        </p:nvSpPr>
        <p:spPr>
          <a:xfrm>
            <a:off x="304800" y="819150"/>
            <a:ext cx="8458199" cy="4031873"/>
          </a:xfrm>
          <a:prstGeom prst="rect">
            <a:avLst/>
          </a:prstGeom>
          <a:noFill/>
        </p:spPr>
        <p:txBody>
          <a:bodyPr wrap="square" rtlCol="0">
            <a:spAutoFit/>
          </a:bodyPr>
          <a:lstStyle/>
          <a:p>
            <a:r>
              <a:rPr lang="en-US" sz="1600" b="1" dirty="0" smtClean="0"/>
              <a:t>Case #1:  </a:t>
            </a:r>
            <a:r>
              <a:rPr lang="en-US" sz="1600" dirty="0" smtClean="0"/>
              <a:t>Proof </a:t>
            </a:r>
            <a:r>
              <a:rPr lang="en-US" sz="1600" dirty="0"/>
              <a:t>test protocol for existing assembled dome, </a:t>
            </a:r>
            <a:r>
              <a:rPr lang="en-US" sz="1600" u="sng" dirty="0" smtClean="0"/>
              <a:t>0.005 </a:t>
            </a:r>
            <a:r>
              <a:rPr lang="en-US" sz="1600" u="sng" dirty="0"/>
              <a:t>pf</a:t>
            </a:r>
            <a:r>
              <a:rPr lang="en-US" sz="1600" dirty="0"/>
              <a:t> at </a:t>
            </a:r>
            <a:r>
              <a:rPr lang="en-US" sz="1600" u="sng" dirty="0" smtClean="0"/>
              <a:t>1,475 PSI</a:t>
            </a:r>
            <a:r>
              <a:rPr lang="en-US" sz="1600" dirty="0" smtClean="0"/>
              <a:t> </a:t>
            </a:r>
            <a:r>
              <a:rPr lang="en-US" sz="1600" dirty="0"/>
              <a:t>(1000m depth) for </a:t>
            </a:r>
            <a:r>
              <a:rPr lang="en-US" sz="1600" u="sng" dirty="0" smtClean="0"/>
              <a:t>100 </a:t>
            </a:r>
            <a:r>
              <a:rPr lang="en-US" sz="1600" u="sng" dirty="0"/>
              <a:t>hours</a:t>
            </a:r>
            <a:r>
              <a:rPr lang="en-US" sz="1600" dirty="0"/>
              <a:t>. That would allow us to use the current dome for now. The pressure test we have already performed on this dome might even be sufficient (we pressurized it  to 2400 PSI, it's the May 5 2016 </a:t>
            </a:r>
            <a:r>
              <a:rPr lang="en-US" sz="1600" dirty="0" smtClean="0"/>
              <a:t>test). </a:t>
            </a:r>
            <a:r>
              <a:rPr lang="en-US" sz="1600" dirty="0"/>
              <a:t>The fact that the dome passed this test seems to indicate that the </a:t>
            </a:r>
            <a:r>
              <a:rPr lang="en-US" sz="1600" u="sng" dirty="0"/>
              <a:t>resin</a:t>
            </a:r>
            <a:r>
              <a:rPr lang="en-US" sz="1600" dirty="0"/>
              <a:t> has better mechanical properties than we thought.</a:t>
            </a:r>
          </a:p>
          <a:p>
            <a:endParaRPr lang="en-US" sz="1600" dirty="0"/>
          </a:p>
          <a:p>
            <a:r>
              <a:rPr lang="en-US" sz="1600" b="1" dirty="0" smtClean="0"/>
              <a:t>Case #2:</a:t>
            </a:r>
            <a:r>
              <a:rPr lang="en-US" sz="1600" dirty="0" smtClean="0"/>
              <a:t>  Proof </a:t>
            </a:r>
            <a:r>
              <a:rPr lang="en-US" sz="1600" dirty="0"/>
              <a:t>test protocol for spare dome assembled with </a:t>
            </a:r>
            <a:r>
              <a:rPr lang="en-US" sz="1600" u="sng" dirty="0"/>
              <a:t>epoxy</a:t>
            </a:r>
            <a:r>
              <a:rPr lang="en-US" sz="1600" dirty="0"/>
              <a:t> for </a:t>
            </a:r>
            <a:r>
              <a:rPr lang="en-US" sz="1600" u="sng" dirty="0" smtClean="0"/>
              <a:t>100 h</a:t>
            </a:r>
            <a:r>
              <a:rPr lang="en-US" sz="1600" dirty="0" smtClean="0"/>
              <a:t> </a:t>
            </a:r>
            <a:r>
              <a:rPr lang="en-US" sz="1600" dirty="0"/>
              <a:t>operation at </a:t>
            </a:r>
            <a:r>
              <a:rPr lang="en-US" sz="1600" u="sng" dirty="0" smtClean="0"/>
              <a:t>1,475 PSI</a:t>
            </a:r>
            <a:r>
              <a:rPr lang="en-US" sz="1600" dirty="0"/>
              <a:t>, </a:t>
            </a:r>
            <a:r>
              <a:rPr lang="en-US" sz="1600" u="sng" dirty="0" smtClean="0"/>
              <a:t>0.005 pf</a:t>
            </a:r>
            <a:r>
              <a:rPr lang="en-US" sz="1600" dirty="0"/>
              <a:t>.</a:t>
            </a:r>
          </a:p>
          <a:p>
            <a:endParaRPr lang="en-US" sz="1600" dirty="0"/>
          </a:p>
          <a:p>
            <a:r>
              <a:rPr lang="en-US" sz="1600" b="1" dirty="0" smtClean="0"/>
              <a:t>Case #3:</a:t>
            </a:r>
            <a:r>
              <a:rPr lang="en-US" sz="1600" dirty="0" smtClean="0"/>
              <a:t>  Proof </a:t>
            </a:r>
            <a:r>
              <a:rPr lang="en-US" sz="1600" dirty="0"/>
              <a:t>test protocol for spare dome assembled with </a:t>
            </a:r>
            <a:r>
              <a:rPr lang="en-US" sz="1600" u="sng" dirty="0"/>
              <a:t>epoxy</a:t>
            </a:r>
            <a:r>
              <a:rPr lang="en-US" sz="1600" dirty="0"/>
              <a:t> for </a:t>
            </a:r>
            <a:r>
              <a:rPr lang="en-US" sz="1600" u="sng" dirty="0" smtClean="0"/>
              <a:t>100 h</a:t>
            </a:r>
            <a:r>
              <a:rPr lang="en-US" sz="1600" dirty="0" smtClean="0"/>
              <a:t> </a:t>
            </a:r>
            <a:r>
              <a:rPr lang="en-US" sz="1600" dirty="0"/>
              <a:t>operation at </a:t>
            </a:r>
            <a:r>
              <a:rPr lang="en-US" sz="1600" u="sng" dirty="0" smtClean="0"/>
              <a:t>2,200 </a:t>
            </a:r>
            <a:r>
              <a:rPr lang="en-US" sz="1600" u="sng" dirty="0"/>
              <a:t>PSI</a:t>
            </a:r>
            <a:r>
              <a:rPr lang="en-US" sz="1600" dirty="0"/>
              <a:t>, </a:t>
            </a:r>
            <a:r>
              <a:rPr lang="en-US" sz="1600" u="sng" dirty="0" smtClean="0"/>
              <a:t>0.005 pf</a:t>
            </a:r>
            <a:r>
              <a:rPr lang="en-US" sz="1600" dirty="0"/>
              <a:t>.</a:t>
            </a:r>
          </a:p>
          <a:p>
            <a:endParaRPr lang="en-US" sz="1600" dirty="0"/>
          </a:p>
          <a:p>
            <a:r>
              <a:rPr lang="en-US" sz="1600" dirty="0"/>
              <a:t>For all 3 options above, the dome is all </a:t>
            </a:r>
            <a:r>
              <a:rPr lang="en-US" sz="1600" u="sng" dirty="0"/>
              <a:t>polished</a:t>
            </a:r>
            <a:r>
              <a:rPr lang="en-US" sz="1600" dirty="0"/>
              <a:t>, expect the rim which is </a:t>
            </a:r>
            <a:r>
              <a:rPr lang="en-US" sz="1600" u="sng" dirty="0"/>
              <a:t>ground</a:t>
            </a:r>
            <a:r>
              <a:rPr lang="en-US" sz="1600" dirty="0"/>
              <a:t>.</a:t>
            </a:r>
          </a:p>
          <a:p>
            <a:endParaRPr lang="en-US" sz="1600" dirty="0"/>
          </a:p>
          <a:p>
            <a:r>
              <a:rPr lang="en-US" sz="1600" dirty="0"/>
              <a:t>The proof test will be performed at about 4 </a:t>
            </a:r>
            <a:r>
              <a:rPr lang="en-US" sz="1600" dirty="0" err="1"/>
              <a:t>deg</a:t>
            </a:r>
            <a:r>
              <a:rPr lang="en-US" sz="1600" dirty="0"/>
              <a:t> C. The rate of pressure change will be </a:t>
            </a:r>
            <a:r>
              <a:rPr lang="en-US" sz="1600" u="sng" dirty="0" smtClean="0"/>
              <a:t>600 PSI </a:t>
            </a:r>
            <a:r>
              <a:rPr lang="en-US" sz="1600" u="sng" dirty="0"/>
              <a:t>per </a:t>
            </a:r>
            <a:r>
              <a:rPr lang="en-US" sz="1600" u="sng" dirty="0" smtClean="0"/>
              <a:t>minute</a:t>
            </a:r>
            <a:r>
              <a:rPr lang="en-US" sz="1600" dirty="0" smtClean="0"/>
              <a:t>.</a:t>
            </a:r>
            <a:endParaRPr lang="en-US" sz="1600" dirty="0"/>
          </a:p>
        </p:txBody>
      </p:sp>
    </p:spTree>
    <p:extLst>
      <p:ext uri="{BB962C8B-B14F-4D97-AF65-F5344CB8AC3E}">
        <p14:creationId xmlns:p14="http://schemas.microsoft.com/office/powerpoint/2010/main" val="283615548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57022" y="2323823"/>
            <a:ext cx="4029778" cy="2422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2323822"/>
            <a:ext cx="4029779" cy="24223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69182" y="683906"/>
            <a:ext cx="2674418" cy="16076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US" dirty="0"/>
              <a:t>Dome Configuration #3</a:t>
            </a:r>
          </a:p>
        </p:txBody>
      </p:sp>
      <p:sp>
        <p:nvSpPr>
          <p:cNvPr id="3" name="Slide Number Placeholder 2"/>
          <p:cNvSpPr>
            <a:spLocks noGrp="1"/>
          </p:cNvSpPr>
          <p:nvPr>
            <p:ph type="sldNum" sz="quarter" idx="12"/>
          </p:nvPr>
        </p:nvSpPr>
        <p:spPr/>
        <p:txBody>
          <a:bodyPr/>
          <a:lstStyle/>
          <a:p>
            <a:pPr>
              <a:defRPr/>
            </a:pPr>
            <a:fld id="{5C90AAB4-C14D-45C4-84BA-0FCE1B003308}" type="slidenum">
              <a:rPr lang="en-US" smtClean="0"/>
              <a:pPr>
                <a:defRPr/>
              </a:pPr>
              <a:t>21</a:t>
            </a:fld>
            <a:endParaRPr lang="en-US" dirty="0"/>
          </a:p>
        </p:txBody>
      </p:sp>
      <p:sp>
        <p:nvSpPr>
          <p:cNvPr id="16" name="TextBox 15"/>
          <p:cNvSpPr txBox="1"/>
          <p:nvPr/>
        </p:nvSpPr>
        <p:spPr>
          <a:xfrm>
            <a:off x="3977977" y="815454"/>
            <a:ext cx="857094" cy="276999"/>
          </a:xfrm>
          <a:prstGeom prst="rect">
            <a:avLst/>
          </a:prstGeom>
          <a:solidFill>
            <a:schemeClr val="bg2"/>
          </a:solidFill>
          <a:ln>
            <a:solidFill>
              <a:schemeClr val="bg1">
                <a:lumMod val="65000"/>
              </a:schemeClr>
            </a:solidFill>
          </a:ln>
        </p:spPr>
        <p:txBody>
          <a:bodyPr wrap="none" rtlCol="0">
            <a:spAutoFit/>
          </a:bodyPr>
          <a:lstStyle/>
          <a:p>
            <a:pPr algn="ctr"/>
            <a:r>
              <a:rPr lang="en-US" sz="1200" dirty="0" smtClean="0"/>
              <a:t>Load Steps</a:t>
            </a:r>
            <a:endParaRPr lang="en-US" sz="1200" dirty="0"/>
          </a:p>
        </p:txBody>
      </p:sp>
      <p:sp>
        <p:nvSpPr>
          <p:cNvPr id="22" name="TextBox 21"/>
          <p:cNvSpPr txBox="1"/>
          <p:nvPr/>
        </p:nvSpPr>
        <p:spPr>
          <a:xfrm>
            <a:off x="203752" y="4893618"/>
            <a:ext cx="430246" cy="161583"/>
          </a:xfrm>
          <a:prstGeom prst="rect">
            <a:avLst/>
          </a:prstGeom>
          <a:noFill/>
        </p:spPr>
        <p:txBody>
          <a:bodyPr wrap="none" lIns="68580" tIns="34290" rIns="68580" bIns="34290"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smtClean="0">
                <a:ln>
                  <a:noFill/>
                </a:ln>
                <a:solidFill>
                  <a:prstClr val="black"/>
                </a:solidFill>
                <a:effectLst/>
                <a:uLnTx/>
                <a:uFillTx/>
              </a:rPr>
              <a:t>11/28/16</a:t>
            </a:r>
          </a:p>
        </p:txBody>
      </p:sp>
      <p:sp>
        <p:nvSpPr>
          <p:cNvPr id="14" name="TextBox 13"/>
          <p:cNvSpPr txBox="1"/>
          <p:nvPr/>
        </p:nvSpPr>
        <p:spPr>
          <a:xfrm>
            <a:off x="1339545" y="2381037"/>
            <a:ext cx="1399422" cy="338554"/>
          </a:xfrm>
          <a:prstGeom prst="rect">
            <a:avLst/>
          </a:prstGeom>
          <a:solidFill>
            <a:schemeClr val="bg2"/>
          </a:solidFill>
          <a:ln>
            <a:solidFill>
              <a:schemeClr val="bg1">
                <a:lumMod val="65000"/>
              </a:schemeClr>
            </a:solidFill>
          </a:ln>
        </p:spPr>
        <p:txBody>
          <a:bodyPr wrap="none" rtlCol="0">
            <a:spAutoFit/>
          </a:bodyPr>
          <a:lstStyle/>
          <a:p>
            <a:pPr algn="ctr"/>
            <a:r>
              <a:rPr lang="en-US" sz="1600" dirty="0" smtClean="0"/>
              <a:t>Displacements</a:t>
            </a:r>
            <a:endParaRPr lang="en-US" sz="1600" dirty="0"/>
          </a:p>
        </p:txBody>
      </p:sp>
      <p:sp>
        <p:nvSpPr>
          <p:cNvPr id="15" name="TextBox 14"/>
          <p:cNvSpPr txBox="1"/>
          <p:nvPr/>
        </p:nvSpPr>
        <p:spPr>
          <a:xfrm>
            <a:off x="5443467" y="2381037"/>
            <a:ext cx="1848775" cy="338554"/>
          </a:xfrm>
          <a:prstGeom prst="rect">
            <a:avLst/>
          </a:prstGeom>
          <a:solidFill>
            <a:schemeClr val="bg2"/>
          </a:solidFill>
          <a:ln>
            <a:solidFill>
              <a:schemeClr val="bg1">
                <a:lumMod val="65000"/>
              </a:schemeClr>
            </a:solidFill>
          </a:ln>
        </p:spPr>
        <p:txBody>
          <a:bodyPr wrap="none" rtlCol="0">
            <a:spAutoFit/>
          </a:bodyPr>
          <a:lstStyle/>
          <a:p>
            <a:pPr algn="ctr"/>
            <a:r>
              <a:rPr lang="en-US" sz="1600" dirty="0" smtClean="0"/>
              <a:t>Max Principal Stress</a:t>
            </a:r>
            <a:endParaRPr lang="en-US" sz="1600" dirty="0"/>
          </a:p>
        </p:txBody>
      </p:sp>
      <p:sp>
        <p:nvSpPr>
          <p:cNvPr id="18" name="TextBox 17"/>
          <p:cNvSpPr txBox="1"/>
          <p:nvPr/>
        </p:nvSpPr>
        <p:spPr>
          <a:xfrm>
            <a:off x="6096000" y="182509"/>
            <a:ext cx="1418658" cy="307777"/>
          </a:xfrm>
          <a:prstGeom prst="rect">
            <a:avLst/>
          </a:prstGeom>
          <a:noFill/>
        </p:spPr>
        <p:txBody>
          <a:bodyPr wrap="none" rtlCol="0">
            <a:spAutoFit/>
          </a:bodyPr>
          <a:lstStyle/>
          <a:p>
            <a:r>
              <a:rPr lang="en-US" sz="1400" i="1" dirty="0" smtClean="0"/>
              <a:t>Epoxy Model v16</a:t>
            </a:r>
            <a:endParaRPr lang="en-US" sz="1400" i="1" dirty="0"/>
          </a:p>
        </p:txBody>
      </p:sp>
      <p:sp>
        <p:nvSpPr>
          <p:cNvPr id="4" name="TextBox 3"/>
          <p:cNvSpPr txBox="1"/>
          <p:nvPr/>
        </p:nvSpPr>
        <p:spPr>
          <a:xfrm>
            <a:off x="4656827" y="4546101"/>
            <a:ext cx="1542410" cy="200055"/>
          </a:xfrm>
          <a:prstGeom prst="rect">
            <a:avLst/>
          </a:prstGeom>
          <a:noFill/>
        </p:spPr>
        <p:txBody>
          <a:bodyPr wrap="none" rtlCol="0">
            <a:spAutoFit/>
          </a:bodyPr>
          <a:lstStyle/>
          <a:p>
            <a:r>
              <a:rPr lang="en-US" sz="700" i="1" dirty="0" smtClean="0"/>
              <a:t>Max Stress found anywhere in Dome </a:t>
            </a:r>
            <a:endParaRPr lang="en-US" sz="700" i="1" dirty="0"/>
          </a:p>
        </p:txBody>
      </p:sp>
      <p:sp>
        <p:nvSpPr>
          <p:cNvPr id="20" name="TextBox 19"/>
          <p:cNvSpPr txBox="1"/>
          <p:nvPr/>
        </p:nvSpPr>
        <p:spPr>
          <a:xfrm>
            <a:off x="473367" y="4444278"/>
            <a:ext cx="968535" cy="307777"/>
          </a:xfrm>
          <a:prstGeom prst="rect">
            <a:avLst/>
          </a:prstGeom>
          <a:noFill/>
        </p:spPr>
        <p:txBody>
          <a:bodyPr wrap="none" rtlCol="0">
            <a:spAutoFit/>
          </a:bodyPr>
          <a:lstStyle/>
          <a:p>
            <a:r>
              <a:rPr lang="en-US" sz="700" i="1" dirty="0" smtClean="0"/>
              <a:t>Axial @ Dome Center</a:t>
            </a:r>
          </a:p>
          <a:p>
            <a:r>
              <a:rPr lang="en-US" sz="700" i="1" dirty="0" smtClean="0"/>
              <a:t>Radial @ Dome Rim</a:t>
            </a:r>
            <a:endParaRPr lang="en-US" sz="700" i="1" dirty="0"/>
          </a:p>
        </p:txBody>
      </p:sp>
      <p:pic>
        <p:nvPicPr>
          <p:cNvPr id="1029" name="Picture 5" descr="C:\_Active\Work\Clients\MBARI\Models\2D Dome Port\Config_3\abaqus\pics\v15\C3v15_epoxy_lcs_001.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41250" b="25808"/>
          <a:stretch/>
        </p:blipFill>
        <p:spPr bwMode="auto">
          <a:xfrm>
            <a:off x="609600" y="650581"/>
            <a:ext cx="2261678" cy="16489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04013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May 5, 2016 Pressure Cycles </a:t>
            </a:r>
            <a:r>
              <a:rPr lang="en-US" i="1" dirty="0" smtClean="0"/>
              <a:t>(combined)</a:t>
            </a:r>
            <a:endParaRPr lang="en-US" i="1" dirty="0"/>
          </a:p>
        </p:txBody>
      </p:sp>
      <p:sp>
        <p:nvSpPr>
          <p:cNvPr id="3" name="Slide Number Placeholder 2"/>
          <p:cNvSpPr>
            <a:spLocks noGrp="1"/>
          </p:cNvSpPr>
          <p:nvPr>
            <p:ph type="sldNum" sz="quarter" idx="12"/>
          </p:nvPr>
        </p:nvSpPr>
        <p:spPr/>
        <p:txBody>
          <a:bodyPr/>
          <a:lstStyle/>
          <a:p>
            <a:pPr>
              <a:defRPr/>
            </a:pPr>
            <a:fld id="{5C90AAB4-C14D-45C4-84BA-0FCE1B003308}" type="slidenum">
              <a:rPr lang="en-US" smtClean="0"/>
              <a:pPr>
                <a:defRPr/>
              </a:pPr>
              <a:t>22</a:t>
            </a:fld>
            <a:endParaRPr lang="en-US" dirty="0"/>
          </a:p>
        </p:txBody>
      </p:sp>
      <p:sp>
        <p:nvSpPr>
          <p:cNvPr id="22" name="TextBox 21"/>
          <p:cNvSpPr txBox="1"/>
          <p:nvPr/>
        </p:nvSpPr>
        <p:spPr>
          <a:xfrm>
            <a:off x="203752" y="4893618"/>
            <a:ext cx="391774" cy="161583"/>
          </a:xfrm>
          <a:prstGeom prst="rect">
            <a:avLst/>
          </a:prstGeom>
          <a:noFill/>
        </p:spPr>
        <p:txBody>
          <a:bodyPr wrap="none" lIns="68580" tIns="34290" rIns="68580" bIns="34290"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smtClean="0">
                <a:ln>
                  <a:noFill/>
                </a:ln>
                <a:solidFill>
                  <a:prstClr val="black"/>
                </a:solidFill>
                <a:effectLst/>
                <a:uLnTx/>
                <a:uFillTx/>
              </a:rPr>
              <a:t>12/1/16</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76600" y="710753"/>
            <a:ext cx="2488096" cy="1532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501" y="2310152"/>
            <a:ext cx="4047586" cy="24903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2310152"/>
            <a:ext cx="4047586" cy="24903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3878223" y="1100066"/>
            <a:ext cx="1495730" cy="276999"/>
          </a:xfrm>
          <a:prstGeom prst="rect">
            <a:avLst/>
          </a:prstGeom>
          <a:noFill/>
        </p:spPr>
        <p:txBody>
          <a:bodyPr wrap="none" rtlCol="0">
            <a:spAutoFit/>
          </a:bodyPr>
          <a:lstStyle/>
          <a:p>
            <a:pPr algn="ctr"/>
            <a:r>
              <a:rPr lang="en-US" sz="1200" dirty="0" smtClean="0"/>
              <a:t>16.8 hrs. @ 1,500 psi</a:t>
            </a:r>
            <a:endParaRPr lang="en-US" sz="1200" dirty="0"/>
          </a:p>
        </p:txBody>
      </p:sp>
      <p:sp>
        <p:nvSpPr>
          <p:cNvPr id="21" name="TextBox 20"/>
          <p:cNvSpPr txBox="1"/>
          <p:nvPr/>
        </p:nvSpPr>
        <p:spPr>
          <a:xfrm>
            <a:off x="7577601" y="2495550"/>
            <a:ext cx="575799" cy="276999"/>
          </a:xfrm>
          <a:prstGeom prst="rect">
            <a:avLst/>
          </a:prstGeom>
          <a:noFill/>
        </p:spPr>
        <p:txBody>
          <a:bodyPr wrap="none" rtlCol="0">
            <a:spAutoFit/>
          </a:bodyPr>
          <a:lstStyle/>
          <a:p>
            <a:pPr algn="ctr"/>
            <a:r>
              <a:rPr lang="en-US" sz="1200" dirty="0" smtClean="0"/>
              <a:t>1 min.</a:t>
            </a:r>
            <a:endParaRPr lang="en-US" sz="1200" dirty="0"/>
          </a:p>
        </p:txBody>
      </p:sp>
      <p:sp>
        <p:nvSpPr>
          <p:cNvPr id="23" name="TextBox 22"/>
          <p:cNvSpPr txBox="1"/>
          <p:nvPr/>
        </p:nvSpPr>
        <p:spPr>
          <a:xfrm>
            <a:off x="1981200" y="3361551"/>
            <a:ext cx="654346" cy="276999"/>
          </a:xfrm>
          <a:prstGeom prst="rect">
            <a:avLst/>
          </a:prstGeom>
          <a:noFill/>
        </p:spPr>
        <p:txBody>
          <a:bodyPr wrap="none" rtlCol="0">
            <a:spAutoFit/>
          </a:bodyPr>
          <a:lstStyle/>
          <a:p>
            <a:pPr algn="ctr"/>
            <a:r>
              <a:rPr lang="en-US" sz="1200" dirty="0" smtClean="0"/>
              <a:t>15 min.</a:t>
            </a:r>
            <a:endParaRPr lang="en-US" sz="1200" dirty="0"/>
          </a:p>
        </p:txBody>
      </p:sp>
      <p:sp>
        <p:nvSpPr>
          <p:cNvPr id="24" name="TextBox 23"/>
          <p:cNvSpPr txBox="1"/>
          <p:nvPr/>
        </p:nvSpPr>
        <p:spPr>
          <a:xfrm>
            <a:off x="1219200" y="3638550"/>
            <a:ext cx="654346" cy="276999"/>
          </a:xfrm>
          <a:prstGeom prst="rect">
            <a:avLst/>
          </a:prstGeom>
          <a:noFill/>
        </p:spPr>
        <p:txBody>
          <a:bodyPr wrap="none" rtlCol="0">
            <a:spAutoFit/>
          </a:bodyPr>
          <a:lstStyle/>
          <a:p>
            <a:pPr algn="ctr"/>
            <a:r>
              <a:rPr lang="en-US" sz="1200" dirty="0" smtClean="0"/>
              <a:t>15 min.</a:t>
            </a:r>
            <a:endParaRPr lang="en-US" sz="1200" dirty="0"/>
          </a:p>
        </p:txBody>
      </p:sp>
      <p:sp>
        <p:nvSpPr>
          <p:cNvPr id="25" name="TextBox 24"/>
          <p:cNvSpPr txBox="1"/>
          <p:nvPr/>
        </p:nvSpPr>
        <p:spPr>
          <a:xfrm>
            <a:off x="6776327" y="2751951"/>
            <a:ext cx="654346" cy="276999"/>
          </a:xfrm>
          <a:prstGeom prst="rect">
            <a:avLst/>
          </a:prstGeom>
          <a:noFill/>
        </p:spPr>
        <p:txBody>
          <a:bodyPr wrap="none" rtlCol="0">
            <a:spAutoFit/>
          </a:bodyPr>
          <a:lstStyle/>
          <a:p>
            <a:pPr algn="ctr"/>
            <a:r>
              <a:rPr lang="en-US" sz="1200" dirty="0" smtClean="0"/>
              <a:t>60 min.</a:t>
            </a:r>
            <a:endParaRPr lang="en-US" sz="1200" dirty="0"/>
          </a:p>
        </p:txBody>
      </p:sp>
      <p:sp>
        <p:nvSpPr>
          <p:cNvPr id="4" name="TextBox 3"/>
          <p:cNvSpPr txBox="1"/>
          <p:nvPr/>
        </p:nvSpPr>
        <p:spPr>
          <a:xfrm>
            <a:off x="262689" y="848752"/>
            <a:ext cx="2819400" cy="1200329"/>
          </a:xfrm>
          <a:prstGeom prst="rect">
            <a:avLst/>
          </a:prstGeom>
          <a:noFill/>
        </p:spPr>
        <p:txBody>
          <a:bodyPr wrap="square" rtlCol="0">
            <a:spAutoFit/>
          </a:bodyPr>
          <a:lstStyle/>
          <a:p>
            <a:pPr marL="171450" indent="-171450">
              <a:buFont typeface="Arial" panose="020B0604020202020204" pitchFamily="34" charset="0"/>
              <a:buChar char="•"/>
            </a:pPr>
            <a:r>
              <a:rPr lang="en-US" sz="1200" dirty="0" smtClean="0"/>
              <a:t>Multiple Pressure Cycles Combined into Single Pressures for the Combined Duration @ that Pressure Level</a:t>
            </a:r>
          </a:p>
          <a:p>
            <a:pPr marL="171450" indent="-171450">
              <a:buFont typeface="Arial" panose="020B0604020202020204" pitchFamily="34" charset="0"/>
              <a:buChar char="•"/>
            </a:pPr>
            <a:r>
              <a:rPr lang="en-US" sz="1200" dirty="0" smtClean="0"/>
              <a:t>This Pressure History acts as both the Proof Test Loads as well as the first part of the overall Service Load History</a:t>
            </a:r>
            <a:endParaRPr lang="en-US" sz="1200" dirty="0"/>
          </a:p>
        </p:txBody>
      </p:sp>
      <p:cxnSp>
        <p:nvCxnSpPr>
          <p:cNvPr id="8" name="Straight Arrow Connector 7"/>
          <p:cNvCxnSpPr/>
          <p:nvPr/>
        </p:nvCxnSpPr>
        <p:spPr bwMode="auto">
          <a:xfrm flipH="1">
            <a:off x="3118184" y="2198774"/>
            <a:ext cx="685800" cy="923421"/>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11" name="Straight Arrow Connector 10"/>
          <p:cNvCxnSpPr/>
          <p:nvPr/>
        </p:nvCxnSpPr>
        <p:spPr bwMode="auto">
          <a:xfrm>
            <a:off x="5462336" y="2190750"/>
            <a:ext cx="508586" cy="76200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12" name="Right Brace 11"/>
          <p:cNvSpPr/>
          <p:nvPr/>
        </p:nvSpPr>
        <p:spPr bwMode="auto">
          <a:xfrm rot="5400000">
            <a:off x="5397164" y="2021306"/>
            <a:ext cx="136360" cy="170448"/>
          </a:xfrm>
          <a:prstGeom prst="rightBrac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smtClean="0">
              <a:ln>
                <a:noFill/>
              </a:ln>
              <a:solidFill>
                <a:schemeClr val="tx1"/>
              </a:solidFill>
              <a:effectLst/>
              <a:latin typeface="Arial" charset="0"/>
            </a:endParaRPr>
          </a:p>
        </p:txBody>
      </p:sp>
      <p:sp>
        <p:nvSpPr>
          <p:cNvPr id="28" name="Right Brace 27"/>
          <p:cNvSpPr/>
          <p:nvPr/>
        </p:nvSpPr>
        <p:spPr bwMode="auto">
          <a:xfrm rot="5400000">
            <a:off x="3732796" y="2021306"/>
            <a:ext cx="136360" cy="170448"/>
          </a:xfrm>
          <a:prstGeom prst="rightBrac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286954379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800" dirty="0" smtClean="0"/>
              <a:t>Case #1:  Service Load applied to the Dome that survived the May 5 Test</a:t>
            </a:r>
            <a:endParaRPr lang="en-US" sz="1800" dirty="0"/>
          </a:p>
        </p:txBody>
      </p:sp>
      <p:sp>
        <p:nvSpPr>
          <p:cNvPr id="3" name="Slide Number Placeholder 2"/>
          <p:cNvSpPr>
            <a:spLocks noGrp="1"/>
          </p:cNvSpPr>
          <p:nvPr>
            <p:ph type="sldNum" sz="quarter" idx="12"/>
          </p:nvPr>
        </p:nvSpPr>
        <p:spPr/>
        <p:txBody>
          <a:bodyPr/>
          <a:lstStyle/>
          <a:p>
            <a:pPr>
              <a:defRPr/>
            </a:pPr>
            <a:fld id="{5C90AAB4-C14D-45C4-84BA-0FCE1B003308}" type="slidenum">
              <a:rPr lang="en-US" smtClean="0"/>
              <a:pPr>
                <a:defRPr/>
              </a:pPr>
              <a:t>23</a:t>
            </a:fld>
            <a:endParaRPr lang="en-US" dirty="0"/>
          </a:p>
        </p:txBody>
      </p:sp>
      <p:sp>
        <p:nvSpPr>
          <p:cNvPr id="22" name="TextBox 21"/>
          <p:cNvSpPr txBox="1"/>
          <p:nvPr/>
        </p:nvSpPr>
        <p:spPr>
          <a:xfrm>
            <a:off x="203752" y="4893618"/>
            <a:ext cx="391774" cy="161583"/>
          </a:xfrm>
          <a:prstGeom prst="rect">
            <a:avLst/>
          </a:prstGeom>
          <a:noFill/>
        </p:spPr>
        <p:txBody>
          <a:bodyPr wrap="none" lIns="68580" tIns="34290" rIns="68580" bIns="34290"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smtClean="0">
                <a:ln>
                  <a:noFill/>
                </a:ln>
                <a:solidFill>
                  <a:prstClr val="black"/>
                </a:solidFill>
                <a:effectLst/>
                <a:uLnTx/>
                <a:uFillTx/>
              </a:rPr>
              <a:t>12/1/16</a:t>
            </a:r>
          </a:p>
        </p:txBody>
      </p:sp>
      <p:sp>
        <p:nvSpPr>
          <p:cNvPr id="7" name="TextBox 6"/>
          <p:cNvSpPr txBox="1"/>
          <p:nvPr/>
        </p:nvSpPr>
        <p:spPr>
          <a:xfrm>
            <a:off x="202532" y="742950"/>
            <a:ext cx="4293268" cy="1015663"/>
          </a:xfrm>
          <a:prstGeom prst="rect">
            <a:avLst/>
          </a:prstGeom>
          <a:noFill/>
        </p:spPr>
        <p:txBody>
          <a:bodyPr wrap="square" rtlCol="0">
            <a:spAutoFit/>
          </a:bodyPr>
          <a:lstStyle/>
          <a:p>
            <a:pPr marL="174625" indent="-174625">
              <a:buFont typeface="Arial" panose="020B0604020202020204" pitchFamily="34" charset="0"/>
              <a:buChar char="•"/>
            </a:pPr>
            <a:r>
              <a:rPr lang="en-US" sz="1200" dirty="0" smtClean="0"/>
              <a:t>Proof Test Load:  multiple Pressure Levels peaking at 2400 psi, total duration 17.82 hrs. </a:t>
            </a:r>
          </a:p>
          <a:p>
            <a:pPr marL="174625" indent="-174625">
              <a:buFont typeface="Arial" panose="020B0604020202020204" pitchFamily="34" charset="0"/>
              <a:buChar char="•"/>
            </a:pPr>
            <a:r>
              <a:rPr lang="en-US" sz="1200" dirty="0" smtClean="0"/>
              <a:t>Target Service </a:t>
            </a:r>
            <a:r>
              <a:rPr lang="en-US" sz="1200" dirty="0"/>
              <a:t>Load:  </a:t>
            </a:r>
            <a:r>
              <a:rPr lang="en-US" sz="1200" dirty="0" smtClean="0"/>
              <a:t>1,475 </a:t>
            </a:r>
            <a:r>
              <a:rPr lang="en-US" sz="1200" dirty="0"/>
              <a:t>psi for </a:t>
            </a:r>
            <a:r>
              <a:rPr lang="en-US" sz="1200" dirty="0" smtClean="0"/>
              <a:t>100 hrs.</a:t>
            </a:r>
          </a:p>
          <a:p>
            <a:pPr marL="174625" indent="-174625">
              <a:buFont typeface="Arial" panose="020B0604020202020204" pitchFamily="34" charset="0"/>
              <a:buChar char="•"/>
            </a:pPr>
            <a:r>
              <a:rPr lang="en-US" sz="1200" dirty="0" smtClean="0"/>
              <a:t>Actual Service Load will also include the Proof Test Load:  multiple Pressure Levels, total duration 117.82 hrs.</a:t>
            </a:r>
            <a:endParaRPr lang="en-US" sz="1200" dirty="0"/>
          </a:p>
        </p:txBody>
      </p:sp>
      <p:sp>
        <p:nvSpPr>
          <p:cNvPr id="8" name="TextBox 7"/>
          <p:cNvSpPr txBox="1"/>
          <p:nvPr/>
        </p:nvSpPr>
        <p:spPr>
          <a:xfrm>
            <a:off x="6162205" y="4857750"/>
            <a:ext cx="1967205" cy="246221"/>
          </a:xfrm>
          <a:prstGeom prst="rect">
            <a:avLst/>
          </a:prstGeom>
          <a:noFill/>
        </p:spPr>
        <p:txBody>
          <a:bodyPr wrap="none" rtlCol="0">
            <a:spAutoFit/>
          </a:bodyPr>
          <a:lstStyle/>
          <a:p>
            <a:r>
              <a:rPr lang="en-US" sz="1000" i="1" dirty="0" smtClean="0"/>
              <a:t>Resin Model v17 – Weibull Normal</a:t>
            </a:r>
            <a:endParaRPr lang="en-US" sz="1000" i="1" dirty="0"/>
          </a:p>
        </p:txBody>
      </p:sp>
      <p:pic>
        <p:nvPicPr>
          <p:cNvPr id="5" name="Picture 4"/>
          <p:cNvPicPr>
            <a:picLocks noChangeAspect="1"/>
          </p:cNvPicPr>
          <p:nvPr/>
        </p:nvPicPr>
        <p:blipFill>
          <a:blip r:embed="rId2"/>
          <a:stretch>
            <a:fillRect/>
          </a:stretch>
        </p:blipFill>
        <p:spPr>
          <a:xfrm>
            <a:off x="234616" y="2289234"/>
            <a:ext cx="4118860" cy="2475698"/>
          </a:xfrm>
          <a:prstGeom prst="rect">
            <a:avLst/>
          </a:prstGeom>
        </p:spPr>
      </p:pic>
      <p:sp>
        <p:nvSpPr>
          <p:cNvPr id="6" name="TextBox 5"/>
          <p:cNvSpPr txBox="1"/>
          <p:nvPr/>
        </p:nvSpPr>
        <p:spPr>
          <a:xfrm>
            <a:off x="930508" y="2365434"/>
            <a:ext cx="513282" cy="230832"/>
          </a:xfrm>
          <a:prstGeom prst="rect">
            <a:avLst/>
          </a:prstGeom>
          <a:solidFill>
            <a:schemeClr val="bg2">
              <a:lumMod val="90000"/>
            </a:schemeClr>
          </a:solidFill>
          <a:ln>
            <a:solidFill>
              <a:schemeClr val="bg1">
                <a:lumMod val="75000"/>
              </a:schemeClr>
            </a:solidFill>
          </a:ln>
        </p:spPr>
        <p:txBody>
          <a:bodyPr wrap="none" rtlCol="0">
            <a:spAutoFit/>
          </a:bodyPr>
          <a:lstStyle/>
          <a:p>
            <a:r>
              <a:rPr lang="en-US" sz="900" dirty="0" smtClean="0"/>
              <a:t>PROOF</a:t>
            </a:r>
            <a:endParaRPr lang="en-US" sz="900" dirty="0"/>
          </a:p>
        </p:txBody>
      </p:sp>
      <p:sp>
        <p:nvSpPr>
          <p:cNvPr id="15" name="TextBox 14"/>
          <p:cNvSpPr txBox="1"/>
          <p:nvPr/>
        </p:nvSpPr>
        <p:spPr>
          <a:xfrm>
            <a:off x="2237745" y="1885950"/>
            <a:ext cx="567784" cy="230832"/>
          </a:xfrm>
          <a:prstGeom prst="rect">
            <a:avLst/>
          </a:prstGeom>
          <a:solidFill>
            <a:schemeClr val="bg2">
              <a:lumMod val="90000"/>
            </a:schemeClr>
          </a:solidFill>
          <a:ln>
            <a:solidFill>
              <a:schemeClr val="bg1">
                <a:lumMod val="75000"/>
              </a:schemeClr>
            </a:solidFill>
          </a:ln>
        </p:spPr>
        <p:txBody>
          <a:bodyPr wrap="none" rtlCol="0">
            <a:spAutoFit/>
          </a:bodyPr>
          <a:lstStyle/>
          <a:p>
            <a:r>
              <a:rPr lang="en-US" sz="900" dirty="0" smtClean="0"/>
              <a:t>SERVICE</a:t>
            </a:r>
            <a:endParaRPr lang="en-US" sz="900" dirty="0"/>
          </a:p>
        </p:txBody>
      </p:sp>
      <p:sp>
        <p:nvSpPr>
          <p:cNvPr id="9" name="Right Brace 8"/>
          <p:cNvSpPr/>
          <p:nvPr/>
        </p:nvSpPr>
        <p:spPr bwMode="auto">
          <a:xfrm rot="16200000">
            <a:off x="1074822" y="2474947"/>
            <a:ext cx="228600" cy="485273"/>
          </a:xfrm>
          <a:prstGeom prst="rightBrac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smtClean="0">
              <a:ln>
                <a:noFill/>
              </a:ln>
              <a:solidFill>
                <a:schemeClr val="tx1"/>
              </a:solidFill>
              <a:effectLst/>
              <a:latin typeface="Arial" charset="0"/>
            </a:endParaRPr>
          </a:p>
        </p:txBody>
      </p:sp>
      <p:sp>
        <p:nvSpPr>
          <p:cNvPr id="19" name="Right Brace 18"/>
          <p:cNvSpPr/>
          <p:nvPr/>
        </p:nvSpPr>
        <p:spPr bwMode="auto">
          <a:xfrm rot="16200000">
            <a:off x="2407337" y="653959"/>
            <a:ext cx="228600" cy="3154247"/>
          </a:xfrm>
          <a:prstGeom prst="rightBrac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smtClean="0">
              <a:ln>
                <a:noFill/>
              </a:ln>
              <a:solidFill>
                <a:schemeClr val="tx1"/>
              </a:solidFill>
              <a:effectLst/>
              <a:latin typeface="Arial" charset="0"/>
            </a:endParaRPr>
          </a:p>
        </p:txBody>
      </p:sp>
      <p:pic>
        <p:nvPicPr>
          <p:cNvPr id="4" name="Picture 3"/>
          <p:cNvPicPr>
            <a:picLocks noChangeAspect="1"/>
          </p:cNvPicPr>
          <p:nvPr/>
        </p:nvPicPr>
        <p:blipFill>
          <a:blip r:embed="rId3"/>
          <a:stretch>
            <a:fillRect/>
          </a:stretch>
        </p:blipFill>
        <p:spPr>
          <a:xfrm>
            <a:off x="4724400" y="811607"/>
            <a:ext cx="4267200" cy="3893743"/>
          </a:xfrm>
          <a:prstGeom prst="rect">
            <a:avLst/>
          </a:prstGeom>
        </p:spPr>
      </p:pic>
    </p:spTree>
    <p:extLst>
      <p:ext uri="{BB962C8B-B14F-4D97-AF65-F5344CB8AC3E}">
        <p14:creationId xmlns:p14="http://schemas.microsoft.com/office/powerpoint/2010/main" val="372549770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2"/>
          <a:stretch>
            <a:fillRect/>
          </a:stretch>
        </p:blipFill>
        <p:spPr>
          <a:xfrm>
            <a:off x="121133" y="1988876"/>
            <a:ext cx="4584589" cy="2773920"/>
          </a:xfrm>
          <a:prstGeom prst="rect">
            <a:avLst/>
          </a:prstGeom>
        </p:spPr>
      </p:pic>
      <p:sp>
        <p:nvSpPr>
          <p:cNvPr id="2" name="Title 1"/>
          <p:cNvSpPr>
            <a:spLocks noGrp="1"/>
          </p:cNvSpPr>
          <p:nvPr>
            <p:ph type="title"/>
          </p:nvPr>
        </p:nvSpPr>
        <p:spPr/>
        <p:txBody>
          <a:bodyPr/>
          <a:lstStyle/>
          <a:p>
            <a:r>
              <a:rPr lang="en-US" sz="1800" dirty="0" smtClean="0"/>
              <a:t>Case #2:  Service Load applied to the Dome secured with Epoxy</a:t>
            </a:r>
            <a:endParaRPr lang="en-US" sz="1800" dirty="0"/>
          </a:p>
        </p:txBody>
      </p:sp>
      <p:sp>
        <p:nvSpPr>
          <p:cNvPr id="3" name="Slide Number Placeholder 2"/>
          <p:cNvSpPr>
            <a:spLocks noGrp="1"/>
          </p:cNvSpPr>
          <p:nvPr>
            <p:ph type="sldNum" sz="quarter" idx="12"/>
          </p:nvPr>
        </p:nvSpPr>
        <p:spPr/>
        <p:txBody>
          <a:bodyPr/>
          <a:lstStyle/>
          <a:p>
            <a:pPr>
              <a:defRPr/>
            </a:pPr>
            <a:fld id="{5C90AAB4-C14D-45C4-84BA-0FCE1B003308}" type="slidenum">
              <a:rPr lang="en-US" smtClean="0"/>
              <a:pPr>
                <a:defRPr/>
              </a:pPr>
              <a:t>24</a:t>
            </a:fld>
            <a:endParaRPr lang="en-US" dirty="0"/>
          </a:p>
        </p:txBody>
      </p:sp>
      <p:sp>
        <p:nvSpPr>
          <p:cNvPr id="22" name="TextBox 21"/>
          <p:cNvSpPr txBox="1"/>
          <p:nvPr/>
        </p:nvSpPr>
        <p:spPr>
          <a:xfrm>
            <a:off x="203752" y="4893618"/>
            <a:ext cx="391774" cy="161583"/>
          </a:xfrm>
          <a:prstGeom prst="rect">
            <a:avLst/>
          </a:prstGeom>
          <a:noFill/>
        </p:spPr>
        <p:txBody>
          <a:bodyPr wrap="none" lIns="68580" tIns="34290" rIns="68580" bIns="34290"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smtClean="0">
                <a:ln>
                  <a:noFill/>
                </a:ln>
                <a:solidFill>
                  <a:prstClr val="black"/>
                </a:solidFill>
                <a:effectLst/>
                <a:uLnTx/>
                <a:uFillTx/>
              </a:rPr>
              <a:t>12/1/16</a:t>
            </a:r>
          </a:p>
        </p:txBody>
      </p:sp>
      <p:sp>
        <p:nvSpPr>
          <p:cNvPr id="7" name="TextBox 6"/>
          <p:cNvSpPr txBox="1"/>
          <p:nvPr/>
        </p:nvSpPr>
        <p:spPr>
          <a:xfrm>
            <a:off x="202532" y="742950"/>
            <a:ext cx="4369468" cy="830997"/>
          </a:xfrm>
          <a:prstGeom prst="rect">
            <a:avLst/>
          </a:prstGeom>
          <a:noFill/>
        </p:spPr>
        <p:txBody>
          <a:bodyPr wrap="square" rtlCol="0">
            <a:spAutoFit/>
          </a:bodyPr>
          <a:lstStyle/>
          <a:p>
            <a:pPr marL="174625" indent="-174625">
              <a:buFont typeface="Arial" panose="020B0604020202020204" pitchFamily="34" charset="0"/>
              <a:buChar char="•"/>
            </a:pPr>
            <a:r>
              <a:rPr lang="en-US" sz="1200" dirty="0" smtClean="0"/>
              <a:t>Proof Test Load:  one of various Pressure Levels held for 15 min.</a:t>
            </a:r>
          </a:p>
          <a:p>
            <a:pPr marL="174625" indent="-174625">
              <a:buFont typeface="Arial" panose="020B0604020202020204" pitchFamily="34" charset="0"/>
              <a:buChar char="•"/>
            </a:pPr>
            <a:r>
              <a:rPr lang="en-US" sz="1200" dirty="0" smtClean="0"/>
              <a:t>Target Service </a:t>
            </a:r>
            <a:r>
              <a:rPr lang="en-US" sz="1200" dirty="0"/>
              <a:t>Load:  </a:t>
            </a:r>
            <a:r>
              <a:rPr lang="en-US" sz="1200" u="sng" dirty="0" smtClean="0"/>
              <a:t>1,475 </a:t>
            </a:r>
            <a:r>
              <a:rPr lang="en-US" sz="1200" u="sng" dirty="0"/>
              <a:t>psi</a:t>
            </a:r>
            <a:r>
              <a:rPr lang="en-US" sz="1200" dirty="0"/>
              <a:t> for </a:t>
            </a:r>
            <a:r>
              <a:rPr lang="en-US" sz="1200" dirty="0" smtClean="0"/>
              <a:t>100 hrs.</a:t>
            </a:r>
          </a:p>
          <a:p>
            <a:pPr marL="174625" indent="-174625">
              <a:buFont typeface="Arial" panose="020B0604020202020204" pitchFamily="34" charset="0"/>
              <a:buChar char="•"/>
            </a:pPr>
            <a:r>
              <a:rPr lang="en-US" sz="1200" dirty="0" smtClean="0"/>
              <a:t>Actual Service Load will also include the Proof Test Load:  multiple Pressure Levels, total duration 100.004 hrs</a:t>
            </a:r>
            <a:r>
              <a:rPr lang="en-US" sz="1200" dirty="0"/>
              <a:t>.</a:t>
            </a:r>
          </a:p>
        </p:txBody>
      </p:sp>
      <p:sp>
        <p:nvSpPr>
          <p:cNvPr id="8" name="TextBox 7"/>
          <p:cNvSpPr txBox="1"/>
          <p:nvPr/>
        </p:nvSpPr>
        <p:spPr>
          <a:xfrm>
            <a:off x="6162205" y="4857750"/>
            <a:ext cx="2000869" cy="246221"/>
          </a:xfrm>
          <a:prstGeom prst="rect">
            <a:avLst/>
          </a:prstGeom>
          <a:noFill/>
        </p:spPr>
        <p:txBody>
          <a:bodyPr wrap="none" rtlCol="0">
            <a:spAutoFit/>
          </a:bodyPr>
          <a:lstStyle/>
          <a:p>
            <a:r>
              <a:rPr lang="en-US" sz="1000" i="1" dirty="0" smtClean="0"/>
              <a:t>Epoxy Model v17 – Weibull Normal</a:t>
            </a:r>
            <a:endParaRPr lang="en-US" sz="1000" i="1" dirty="0"/>
          </a:p>
        </p:txBody>
      </p:sp>
      <p:sp>
        <p:nvSpPr>
          <p:cNvPr id="6" name="TextBox 5"/>
          <p:cNvSpPr txBox="1"/>
          <p:nvPr/>
        </p:nvSpPr>
        <p:spPr>
          <a:xfrm rot="16200000">
            <a:off x="1927360" y="3648878"/>
            <a:ext cx="404278" cy="184666"/>
          </a:xfrm>
          <a:prstGeom prst="rect">
            <a:avLst/>
          </a:prstGeom>
          <a:solidFill>
            <a:schemeClr val="bg2">
              <a:lumMod val="90000"/>
            </a:schemeClr>
          </a:solidFill>
          <a:ln>
            <a:solidFill>
              <a:schemeClr val="bg1">
                <a:lumMod val="75000"/>
              </a:schemeClr>
            </a:solidFill>
          </a:ln>
        </p:spPr>
        <p:txBody>
          <a:bodyPr wrap="none" rtlCol="0">
            <a:spAutoFit/>
          </a:bodyPr>
          <a:lstStyle/>
          <a:p>
            <a:r>
              <a:rPr lang="en-US" sz="600" dirty="0" smtClean="0"/>
              <a:t>PROOF</a:t>
            </a:r>
            <a:endParaRPr lang="en-US" sz="600" dirty="0"/>
          </a:p>
        </p:txBody>
      </p:sp>
      <p:sp>
        <p:nvSpPr>
          <p:cNvPr id="15" name="TextBox 14"/>
          <p:cNvSpPr txBox="1"/>
          <p:nvPr/>
        </p:nvSpPr>
        <p:spPr>
          <a:xfrm>
            <a:off x="1968872" y="2153642"/>
            <a:ext cx="567784" cy="230832"/>
          </a:xfrm>
          <a:prstGeom prst="rect">
            <a:avLst/>
          </a:prstGeom>
          <a:solidFill>
            <a:schemeClr val="bg2">
              <a:lumMod val="90000"/>
            </a:schemeClr>
          </a:solidFill>
          <a:ln>
            <a:solidFill>
              <a:schemeClr val="bg1">
                <a:lumMod val="75000"/>
              </a:schemeClr>
            </a:solidFill>
          </a:ln>
        </p:spPr>
        <p:txBody>
          <a:bodyPr wrap="none" rtlCol="0">
            <a:spAutoFit/>
          </a:bodyPr>
          <a:lstStyle/>
          <a:p>
            <a:r>
              <a:rPr lang="en-US" sz="900" dirty="0" smtClean="0"/>
              <a:t>SERVICE</a:t>
            </a:r>
            <a:endParaRPr lang="en-US" sz="900" dirty="0"/>
          </a:p>
        </p:txBody>
      </p:sp>
      <p:sp>
        <p:nvSpPr>
          <p:cNvPr id="9" name="Right Brace 8"/>
          <p:cNvSpPr/>
          <p:nvPr/>
        </p:nvSpPr>
        <p:spPr bwMode="auto">
          <a:xfrm rot="16200000">
            <a:off x="2142440" y="2306499"/>
            <a:ext cx="228600" cy="485273"/>
          </a:xfrm>
          <a:prstGeom prst="rightBrac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smtClean="0">
              <a:ln>
                <a:noFill/>
              </a:ln>
              <a:solidFill>
                <a:schemeClr val="tx1"/>
              </a:solidFill>
              <a:effectLst/>
              <a:latin typeface="Arial" charset="0"/>
            </a:endParaRPr>
          </a:p>
        </p:txBody>
      </p:sp>
      <p:pic>
        <p:nvPicPr>
          <p:cNvPr id="11" name="Picture 10"/>
          <p:cNvPicPr>
            <a:picLocks noChangeAspect="1"/>
          </p:cNvPicPr>
          <p:nvPr/>
        </p:nvPicPr>
        <p:blipFill>
          <a:blip r:embed="rId3"/>
          <a:stretch>
            <a:fillRect/>
          </a:stretch>
        </p:blipFill>
        <p:spPr>
          <a:xfrm>
            <a:off x="4811680" y="666750"/>
            <a:ext cx="4252148" cy="4114800"/>
          </a:xfrm>
          <a:prstGeom prst="rect">
            <a:avLst/>
          </a:prstGeom>
        </p:spPr>
      </p:pic>
      <p:sp>
        <p:nvSpPr>
          <p:cNvPr id="16" name="TextBox 15"/>
          <p:cNvSpPr txBox="1"/>
          <p:nvPr/>
        </p:nvSpPr>
        <p:spPr>
          <a:xfrm rot="16200000">
            <a:off x="2841760" y="3648878"/>
            <a:ext cx="404278" cy="184666"/>
          </a:xfrm>
          <a:prstGeom prst="rect">
            <a:avLst/>
          </a:prstGeom>
          <a:solidFill>
            <a:schemeClr val="bg2">
              <a:lumMod val="90000"/>
            </a:schemeClr>
          </a:solidFill>
          <a:ln>
            <a:solidFill>
              <a:schemeClr val="bg1">
                <a:lumMod val="75000"/>
              </a:schemeClr>
            </a:solidFill>
          </a:ln>
        </p:spPr>
        <p:txBody>
          <a:bodyPr wrap="none" rtlCol="0">
            <a:spAutoFit/>
          </a:bodyPr>
          <a:lstStyle/>
          <a:p>
            <a:r>
              <a:rPr lang="en-US" sz="600" dirty="0" smtClean="0"/>
              <a:t>PROOF</a:t>
            </a:r>
            <a:endParaRPr lang="en-US" sz="600" dirty="0"/>
          </a:p>
        </p:txBody>
      </p:sp>
      <p:sp>
        <p:nvSpPr>
          <p:cNvPr id="17" name="TextBox 16"/>
          <p:cNvSpPr txBox="1"/>
          <p:nvPr/>
        </p:nvSpPr>
        <p:spPr>
          <a:xfrm rot="16200000">
            <a:off x="3764176" y="3648878"/>
            <a:ext cx="404278" cy="184666"/>
          </a:xfrm>
          <a:prstGeom prst="rect">
            <a:avLst/>
          </a:prstGeom>
          <a:solidFill>
            <a:schemeClr val="bg2">
              <a:lumMod val="90000"/>
            </a:schemeClr>
          </a:solidFill>
          <a:ln>
            <a:solidFill>
              <a:schemeClr val="bg1">
                <a:lumMod val="75000"/>
              </a:schemeClr>
            </a:solidFill>
          </a:ln>
        </p:spPr>
        <p:txBody>
          <a:bodyPr wrap="none" rtlCol="0">
            <a:spAutoFit/>
          </a:bodyPr>
          <a:lstStyle/>
          <a:p>
            <a:r>
              <a:rPr lang="en-US" sz="600" dirty="0" smtClean="0"/>
              <a:t>PROOF</a:t>
            </a:r>
            <a:endParaRPr lang="en-US" sz="600" dirty="0"/>
          </a:p>
        </p:txBody>
      </p:sp>
      <p:sp>
        <p:nvSpPr>
          <p:cNvPr id="18" name="TextBox 17"/>
          <p:cNvSpPr txBox="1"/>
          <p:nvPr/>
        </p:nvSpPr>
        <p:spPr>
          <a:xfrm rot="16200000">
            <a:off x="1003587" y="3648878"/>
            <a:ext cx="404278" cy="184666"/>
          </a:xfrm>
          <a:prstGeom prst="rect">
            <a:avLst/>
          </a:prstGeom>
          <a:solidFill>
            <a:schemeClr val="bg2">
              <a:lumMod val="90000"/>
            </a:schemeClr>
          </a:solidFill>
          <a:ln>
            <a:solidFill>
              <a:schemeClr val="bg1">
                <a:lumMod val="75000"/>
              </a:schemeClr>
            </a:solidFill>
          </a:ln>
        </p:spPr>
        <p:txBody>
          <a:bodyPr wrap="none" rtlCol="0">
            <a:spAutoFit/>
          </a:bodyPr>
          <a:lstStyle/>
          <a:p>
            <a:r>
              <a:rPr lang="en-US" sz="600" dirty="0" smtClean="0"/>
              <a:t>PROOF</a:t>
            </a:r>
            <a:endParaRPr lang="en-US" sz="600" dirty="0"/>
          </a:p>
        </p:txBody>
      </p:sp>
      <p:sp>
        <p:nvSpPr>
          <p:cNvPr id="20" name="TextBox 19"/>
          <p:cNvSpPr txBox="1"/>
          <p:nvPr/>
        </p:nvSpPr>
        <p:spPr>
          <a:xfrm>
            <a:off x="2901616" y="2015836"/>
            <a:ext cx="567784" cy="230832"/>
          </a:xfrm>
          <a:prstGeom prst="rect">
            <a:avLst/>
          </a:prstGeom>
          <a:solidFill>
            <a:schemeClr val="bg2">
              <a:lumMod val="90000"/>
            </a:schemeClr>
          </a:solidFill>
          <a:ln>
            <a:solidFill>
              <a:schemeClr val="bg1">
                <a:lumMod val="75000"/>
              </a:schemeClr>
            </a:solidFill>
          </a:ln>
        </p:spPr>
        <p:txBody>
          <a:bodyPr wrap="none" rtlCol="0">
            <a:spAutoFit/>
          </a:bodyPr>
          <a:lstStyle/>
          <a:p>
            <a:r>
              <a:rPr lang="en-US" sz="900" dirty="0" smtClean="0"/>
              <a:t>SERVICE</a:t>
            </a:r>
            <a:endParaRPr lang="en-US" sz="900" dirty="0"/>
          </a:p>
        </p:txBody>
      </p:sp>
      <p:sp>
        <p:nvSpPr>
          <p:cNvPr id="21" name="Right Brace 20"/>
          <p:cNvSpPr/>
          <p:nvPr/>
        </p:nvSpPr>
        <p:spPr bwMode="auto">
          <a:xfrm rot="16200000">
            <a:off x="3075184" y="2168693"/>
            <a:ext cx="228600" cy="485273"/>
          </a:xfrm>
          <a:prstGeom prst="rightBrac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smtClean="0">
              <a:ln>
                <a:noFill/>
              </a:ln>
              <a:solidFill>
                <a:schemeClr val="tx1"/>
              </a:solidFill>
              <a:effectLst/>
              <a:latin typeface="Arial" charset="0"/>
            </a:endParaRPr>
          </a:p>
        </p:txBody>
      </p:sp>
      <p:sp>
        <p:nvSpPr>
          <p:cNvPr id="23" name="TextBox 22"/>
          <p:cNvSpPr txBox="1"/>
          <p:nvPr/>
        </p:nvSpPr>
        <p:spPr>
          <a:xfrm>
            <a:off x="3816016" y="1873460"/>
            <a:ext cx="567784" cy="230832"/>
          </a:xfrm>
          <a:prstGeom prst="rect">
            <a:avLst/>
          </a:prstGeom>
          <a:solidFill>
            <a:schemeClr val="bg2">
              <a:lumMod val="90000"/>
            </a:schemeClr>
          </a:solidFill>
          <a:ln>
            <a:solidFill>
              <a:schemeClr val="bg1">
                <a:lumMod val="75000"/>
              </a:schemeClr>
            </a:solidFill>
          </a:ln>
        </p:spPr>
        <p:txBody>
          <a:bodyPr wrap="none" rtlCol="0">
            <a:spAutoFit/>
          </a:bodyPr>
          <a:lstStyle/>
          <a:p>
            <a:r>
              <a:rPr lang="en-US" sz="900" dirty="0" smtClean="0"/>
              <a:t>SERVICE</a:t>
            </a:r>
            <a:endParaRPr lang="en-US" sz="900" dirty="0"/>
          </a:p>
        </p:txBody>
      </p:sp>
      <p:sp>
        <p:nvSpPr>
          <p:cNvPr id="24" name="Right Brace 23"/>
          <p:cNvSpPr/>
          <p:nvPr/>
        </p:nvSpPr>
        <p:spPr bwMode="auto">
          <a:xfrm rot="16200000">
            <a:off x="3989584" y="2026317"/>
            <a:ext cx="228600" cy="485273"/>
          </a:xfrm>
          <a:prstGeom prst="rightBrac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smtClean="0">
              <a:ln>
                <a:noFill/>
              </a:ln>
              <a:solidFill>
                <a:schemeClr val="tx1"/>
              </a:solidFill>
              <a:effectLst/>
              <a:latin typeface="Arial" charset="0"/>
            </a:endParaRPr>
          </a:p>
        </p:txBody>
      </p:sp>
      <p:sp>
        <p:nvSpPr>
          <p:cNvPr id="25" name="TextBox 24"/>
          <p:cNvSpPr txBox="1"/>
          <p:nvPr/>
        </p:nvSpPr>
        <p:spPr>
          <a:xfrm>
            <a:off x="1045631" y="2285994"/>
            <a:ext cx="567784" cy="230832"/>
          </a:xfrm>
          <a:prstGeom prst="rect">
            <a:avLst/>
          </a:prstGeom>
          <a:solidFill>
            <a:schemeClr val="bg2">
              <a:lumMod val="90000"/>
            </a:schemeClr>
          </a:solidFill>
          <a:ln>
            <a:solidFill>
              <a:schemeClr val="bg1">
                <a:lumMod val="75000"/>
              </a:schemeClr>
            </a:solidFill>
          </a:ln>
        </p:spPr>
        <p:txBody>
          <a:bodyPr wrap="none" rtlCol="0">
            <a:spAutoFit/>
          </a:bodyPr>
          <a:lstStyle/>
          <a:p>
            <a:r>
              <a:rPr lang="en-US" sz="900" dirty="0" smtClean="0"/>
              <a:t>SERVICE</a:t>
            </a:r>
            <a:endParaRPr lang="en-US" sz="900" dirty="0"/>
          </a:p>
        </p:txBody>
      </p:sp>
      <p:sp>
        <p:nvSpPr>
          <p:cNvPr id="26" name="Right Brace 25"/>
          <p:cNvSpPr/>
          <p:nvPr/>
        </p:nvSpPr>
        <p:spPr bwMode="auto">
          <a:xfrm rot="16200000">
            <a:off x="1219199" y="2438851"/>
            <a:ext cx="228600" cy="485273"/>
          </a:xfrm>
          <a:prstGeom prst="rightBrac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251974886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110762" y="2002936"/>
            <a:ext cx="4584589" cy="2773920"/>
          </a:xfrm>
          <a:prstGeom prst="rect">
            <a:avLst/>
          </a:prstGeom>
        </p:spPr>
      </p:pic>
      <p:sp>
        <p:nvSpPr>
          <p:cNvPr id="2" name="Title 1"/>
          <p:cNvSpPr>
            <a:spLocks noGrp="1"/>
          </p:cNvSpPr>
          <p:nvPr>
            <p:ph type="title"/>
          </p:nvPr>
        </p:nvSpPr>
        <p:spPr/>
        <p:txBody>
          <a:bodyPr/>
          <a:lstStyle/>
          <a:p>
            <a:r>
              <a:rPr lang="en-US" sz="1800" dirty="0" smtClean="0"/>
              <a:t>Case #3:  Service Load applied to the Dome secured with Epoxy</a:t>
            </a:r>
            <a:endParaRPr lang="en-US" sz="1800" dirty="0"/>
          </a:p>
        </p:txBody>
      </p:sp>
      <p:sp>
        <p:nvSpPr>
          <p:cNvPr id="3" name="Slide Number Placeholder 2"/>
          <p:cNvSpPr>
            <a:spLocks noGrp="1"/>
          </p:cNvSpPr>
          <p:nvPr>
            <p:ph type="sldNum" sz="quarter" idx="12"/>
          </p:nvPr>
        </p:nvSpPr>
        <p:spPr/>
        <p:txBody>
          <a:bodyPr/>
          <a:lstStyle/>
          <a:p>
            <a:pPr>
              <a:defRPr/>
            </a:pPr>
            <a:fld id="{5C90AAB4-C14D-45C4-84BA-0FCE1B003308}" type="slidenum">
              <a:rPr lang="en-US" smtClean="0"/>
              <a:pPr>
                <a:defRPr/>
              </a:pPr>
              <a:t>25</a:t>
            </a:fld>
            <a:endParaRPr lang="en-US" dirty="0"/>
          </a:p>
        </p:txBody>
      </p:sp>
      <p:sp>
        <p:nvSpPr>
          <p:cNvPr id="22" name="TextBox 21"/>
          <p:cNvSpPr txBox="1"/>
          <p:nvPr/>
        </p:nvSpPr>
        <p:spPr>
          <a:xfrm>
            <a:off x="203752" y="4893618"/>
            <a:ext cx="391774" cy="161583"/>
          </a:xfrm>
          <a:prstGeom prst="rect">
            <a:avLst/>
          </a:prstGeom>
          <a:noFill/>
        </p:spPr>
        <p:txBody>
          <a:bodyPr wrap="none" lIns="68580" tIns="34290" rIns="68580" bIns="34290"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smtClean="0">
                <a:ln>
                  <a:noFill/>
                </a:ln>
                <a:solidFill>
                  <a:prstClr val="black"/>
                </a:solidFill>
                <a:effectLst/>
                <a:uLnTx/>
                <a:uFillTx/>
              </a:rPr>
              <a:t>12/1/16</a:t>
            </a:r>
          </a:p>
        </p:txBody>
      </p:sp>
      <p:sp>
        <p:nvSpPr>
          <p:cNvPr id="7" name="TextBox 6"/>
          <p:cNvSpPr txBox="1"/>
          <p:nvPr/>
        </p:nvSpPr>
        <p:spPr>
          <a:xfrm>
            <a:off x="202532" y="742950"/>
            <a:ext cx="4369468" cy="830997"/>
          </a:xfrm>
          <a:prstGeom prst="rect">
            <a:avLst/>
          </a:prstGeom>
          <a:noFill/>
        </p:spPr>
        <p:txBody>
          <a:bodyPr wrap="square" rtlCol="0">
            <a:spAutoFit/>
          </a:bodyPr>
          <a:lstStyle/>
          <a:p>
            <a:pPr marL="174625" indent="-174625">
              <a:buFont typeface="Arial" panose="020B0604020202020204" pitchFamily="34" charset="0"/>
              <a:buChar char="•"/>
            </a:pPr>
            <a:r>
              <a:rPr lang="en-US" sz="1200" dirty="0" smtClean="0"/>
              <a:t>Proof Test Load:  one of various Pressure Levels held for 15 min.</a:t>
            </a:r>
          </a:p>
          <a:p>
            <a:pPr marL="174625" indent="-174625">
              <a:buFont typeface="Arial" panose="020B0604020202020204" pitchFamily="34" charset="0"/>
              <a:buChar char="•"/>
            </a:pPr>
            <a:r>
              <a:rPr lang="en-US" sz="1200" dirty="0" smtClean="0"/>
              <a:t>Target Service </a:t>
            </a:r>
            <a:r>
              <a:rPr lang="en-US" sz="1200" dirty="0"/>
              <a:t>Load:  </a:t>
            </a:r>
            <a:r>
              <a:rPr lang="en-US" sz="1200" u="sng" dirty="0" smtClean="0"/>
              <a:t>2,200 </a:t>
            </a:r>
            <a:r>
              <a:rPr lang="en-US" sz="1200" u="sng" dirty="0"/>
              <a:t>psi</a:t>
            </a:r>
            <a:r>
              <a:rPr lang="en-US" sz="1200" dirty="0"/>
              <a:t> for </a:t>
            </a:r>
            <a:r>
              <a:rPr lang="en-US" sz="1200" dirty="0" smtClean="0"/>
              <a:t>100 hrs.</a:t>
            </a:r>
          </a:p>
          <a:p>
            <a:pPr marL="174625" indent="-174625">
              <a:buFont typeface="Arial" panose="020B0604020202020204" pitchFamily="34" charset="0"/>
              <a:buChar char="•"/>
            </a:pPr>
            <a:r>
              <a:rPr lang="en-US" sz="1200" dirty="0" smtClean="0"/>
              <a:t>Actual Service Load will also include the Proof Test Load:  multiple Pressure Levels, total duration 100.004 </a:t>
            </a:r>
            <a:r>
              <a:rPr lang="en-US" sz="1200" dirty="0" err="1" smtClean="0"/>
              <a:t>hrs</a:t>
            </a:r>
            <a:endParaRPr lang="en-US" sz="1200" dirty="0"/>
          </a:p>
        </p:txBody>
      </p:sp>
      <p:sp>
        <p:nvSpPr>
          <p:cNvPr id="8" name="TextBox 7"/>
          <p:cNvSpPr txBox="1"/>
          <p:nvPr/>
        </p:nvSpPr>
        <p:spPr>
          <a:xfrm>
            <a:off x="6162205" y="4857750"/>
            <a:ext cx="2000869" cy="246221"/>
          </a:xfrm>
          <a:prstGeom prst="rect">
            <a:avLst/>
          </a:prstGeom>
          <a:noFill/>
        </p:spPr>
        <p:txBody>
          <a:bodyPr wrap="none" rtlCol="0">
            <a:spAutoFit/>
          </a:bodyPr>
          <a:lstStyle/>
          <a:p>
            <a:r>
              <a:rPr lang="en-US" sz="1000" i="1" dirty="0" smtClean="0"/>
              <a:t>Epoxy Model v17 – Weibull Normal</a:t>
            </a:r>
            <a:endParaRPr lang="en-US" sz="1000" i="1" dirty="0"/>
          </a:p>
        </p:txBody>
      </p:sp>
      <p:sp>
        <p:nvSpPr>
          <p:cNvPr id="6" name="TextBox 5"/>
          <p:cNvSpPr txBox="1"/>
          <p:nvPr/>
        </p:nvSpPr>
        <p:spPr>
          <a:xfrm rot="16200000">
            <a:off x="1915328" y="3648878"/>
            <a:ext cx="404278" cy="184666"/>
          </a:xfrm>
          <a:prstGeom prst="rect">
            <a:avLst/>
          </a:prstGeom>
          <a:solidFill>
            <a:schemeClr val="bg2">
              <a:lumMod val="90000"/>
            </a:schemeClr>
          </a:solidFill>
          <a:ln>
            <a:solidFill>
              <a:schemeClr val="bg1">
                <a:lumMod val="75000"/>
              </a:schemeClr>
            </a:solidFill>
          </a:ln>
        </p:spPr>
        <p:txBody>
          <a:bodyPr wrap="none" rtlCol="0">
            <a:spAutoFit/>
          </a:bodyPr>
          <a:lstStyle/>
          <a:p>
            <a:r>
              <a:rPr lang="en-US" sz="600" dirty="0" smtClean="0"/>
              <a:t>PROOF</a:t>
            </a:r>
            <a:endParaRPr lang="en-US" sz="600" dirty="0"/>
          </a:p>
        </p:txBody>
      </p:sp>
      <p:sp>
        <p:nvSpPr>
          <p:cNvPr id="15" name="TextBox 14"/>
          <p:cNvSpPr txBox="1"/>
          <p:nvPr/>
        </p:nvSpPr>
        <p:spPr>
          <a:xfrm>
            <a:off x="1950824" y="2135594"/>
            <a:ext cx="567784" cy="230832"/>
          </a:xfrm>
          <a:prstGeom prst="rect">
            <a:avLst/>
          </a:prstGeom>
          <a:solidFill>
            <a:schemeClr val="bg2">
              <a:lumMod val="90000"/>
            </a:schemeClr>
          </a:solidFill>
          <a:ln>
            <a:solidFill>
              <a:schemeClr val="bg1">
                <a:lumMod val="75000"/>
              </a:schemeClr>
            </a:solidFill>
          </a:ln>
        </p:spPr>
        <p:txBody>
          <a:bodyPr wrap="none" rtlCol="0">
            <a:spAutoFit/>
          </a:bodyPr>
          <a:lstStyle/>
          <a:p>
            <a:r>
              <a:rPr lang="en-US" sz="900" dirty="0" smtClean="0"/>
              <a:t>SERVICE</a:t>
            </a:r>
            <a:endParaRPr lang="en-US" sz="900" dirty="0"/>
          </a:p>
        </p:txBody>
      </p:sp>
      <p:sp>
        <p:nvSpPr>
          <p:cNvPr id="9" name="Right Brace 8"/>
          <p:cNvSpPr/>
          <p:nvPr/>
        </p:nvSpPr>
        <p:spPr bwMode="auto">
          <a:xfrm rot="16200000">
            <a:off x="2124392" y="2288451"/>
            <a:ext cx="228600" cy="485273"/>
          </a:xfrm>
          <a:prstGeom prst="rightBrac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smtClean="0">
              <a:ln>
                <a:noFill/>
              </a:ln>
              <a:solidFill>
                <a:schemeClr val="tx1"/>
              </a:solidFill>
              <a:effectLst/>
              <a:latin typeface="Arial" charset="0"/>
            </a:endParaRPr>
          </a:p>
        </p:txBody>
      </p:sp>
      <p:sp>
        <p:nvSpPr>
          <p:cNvPr id="16" name="TextBox 15"/>
          <p:cNvSpPr txBox="1"/>
          <p:nvPr/>
        </p:nvSpPr>
        <p:spPr>
          <a:xfrm rot="16200000">
            <a:off x="2835744" y="3648878"/>
            <a:ext cx="404278" cy="184666"/>
          </a:xfrm>
          <a:prstGeom prst="rect">
            <a:avLst/>
          </a:prstGeom>
          <a:solidFill>
            <a:schemeClr val="bg2">
              <a:lumMod val="90000"/>
            </a:schemeClr>
          </a:solidFill>
          <a:ln>
            <a:solidFill>
              <a:schemeClr val="bg1">
                <a:lumMod val="75000"/>
              </a:schemeClr>
            </a:solidFill>
          </a:ln>
        </p:spPr>
        <p:txBody>
          <a:bodyPr wrap="none" rtlCol="0">
            <a:spAutoFit/>
          </a:bodyPr>
          <a:lstStyle/>
          <a:p>
            <a:r>
              <a:rPr lang="en-US" sz="600" dirty="0" smtClean="0"/>
              <a:t>PROOF</a:t>
            </a:r>
            <a:endParaRPr lang="en-US" sz="600" dirty="0"/>
          </a:p>
        </p:txBody>
      </p:sp>
      <p:sp>
        <p:nvSpPr>
          <p:cNvPr id="17" name="TextBox 16"/>
          <p:cNvSpPr txBox="1"/>
          <p:nvPr/>
        </p:nvSpPr>
        <p:spPr>
          <a:xfrm rot="16200000">
            <a:off x="3758160" y="3648878"/>
            <a:ext cx="404278" cy="184666"/>
          </a:xfrm>
          <a:prstGeom prst="rect">
            <a:avLst/>
          </a:prstGeom>
          <a:solidFill>
            <a:schemeClr val="bg2">
              <a:lumMod val="90000"/>
            </a:schemeClr>
          </a:solidFill>
          <a:ln>
            <a:solidFill>
              <a:schemeClr val="bg1">
                <a:lumMod val="75000"/>
              </a:schemeClr>
            </a:solidFill>
          </a:ln>
        </p:spPr>
        <p:txBody>
          <a:bodyPr wrap="none" rtlCol="0">
            <a:spAutoFit/>
          </a:bodyPr>
          <a:lstStyle/>
          <a:p>
            <a:r>
              <a:rPr lang="en-US" sz="600" dirty="0" smtClean="0"/>
              <a:t>PROOF</a:t>
            </a:r>
            <a:endParaRPr lang="en-US" sz="600" dirty="0"/>
          </a:p>
        </p:txBody>
      </p:sp>
      <p:sp>
        <p:nvSpPr>
          <p:cNvPr id="18" name="TextBox 17"/>
          <p:cNvSpPr txBox="1"/>
          <p:nvPr/>
        </p:nvSpPr>
        <p:spPr>
          <a:xfrm rot="16200000">
            <a:off x="991555" y="3648878"/>
            <a:ext cx="404278" cy="184666"/>
          </a:xfrm>
          <a:prstGeom prst="rect">
            <a:avLst/>
          </a:prstGeom>
          <a:solidFill>
            <a:schemeClr val="bg2">
              <a:lumMod val="90000"/>
            </a:schemeClr>
          </a:solidFill>
          <a:ln>
            <a:solidFill>
              <a:schemeClr val="bg1">
                <a:lumMod val="75000"/>
              </a:schemeClr>
            </a:solidFill>
          </a:ln>
        </p:spPr>
        <p:txBody>
          <a:bodyPr wrap="none" rtlCol="0">
            <a:spAutoFit/>
          </a:bodyPr>
          <a:lstStyle/>
          <a:p>
            <a:r>
              <a:rPr lang="en-US" sz="600" dirty="0" smtClean="0"/>
              <a:t>PROOF</a:t>
            </a:r>
            <a:endParaRPr lang="en-US" sz="600" dirty="0"/>
          </a:p>
        </p:txBody>
      </p:sp>
      <p:sp>
        <p:nvSpPr>
          <p:cNvPr id="20" name="TextBox 19"/>
          <p:cNvSpPr txBox="1"/>
          <p:nvPr/>
        </p:nvSpPr>
        <p:spPr>
          <a:xfrm>
            <a:off x="2865520" y="2021852"/>
            <a:ext cx="567784" cy="230832"/>
          </a:xfrm>
          <a:prstGeom prst="rect">
            <a:avLst/>
          </a:prstGeom>
          <a:solidFill>
            <a:schemeClr val="bg2">
              <a:lumMod val="90000"/>
            </a:schemeClr>
          </a:solidFill>
          <a:ln>
            <a:solidFill>
              <a:schemeClr val="bg1">
                <a:lumMod val="75000"/>
              </a:schemeClr>
            </a:solidFill>
          </a:ln>
        </p:spPr>
        <p:txBody>
          <a:bodyPr wrap="none" rtlCol="0">
            <a:spAutoFit/>
          </a:bodyPr>
          <a:lstStyle/>
          <a:p>
            <a:r>
              <a:rPr lang="en-US" sz="900" dirty="0" smtClean="0"/>
              <a:t>SERVICE</a:t>
            </a:r>
            <a:endParaRPr lang="en-US" sz="900" dirty="0"/>
          </a:p>
        </p:txBody>
      </p:sp>
      <p:sp>
        <p:nvSpPr>
          <p:cNvPr id="21" name="Right Brace 20"/>
          <p:cNvSpPr/>
          <p:nvPr/>
        </p:nvSpPr>
        <p:spPr bwMode="auto">
          <a:xfrm rot="16200000">
            <a:off x="3039088" y="2174709"/>
            <a:ext cx="228600" cy="485273"/>
          </a:xfrm>
          <a:prstGeom prst="rightBrac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smtClean="0">
              <a:ln>
                <a:noFill/>
              </a:ln>
              <a:solidFill>
                <a:schemeClr val="tx1"/>
              </a:solidFill>
              <a:effectLst/>
              <a:latin typeface="Arial" charset="0"/>
            </a:endParaRPr>
          </a:p>
        </p:txBody>
      </p:sp>
      <p:sp>
        <p:nvSpPr>
          <p:cNvPr id="23" name="TextBox 22"/>
          <p:cNvSpPr txBox="1"/>
          <p:nvPr/>
        </p:nvSpPr>
        <p:spPr>
          <a:xfrm>
            <a:off x="3779920" y="1909556"/>
            <a:ext cx="567784" cy="230832"/>
          </a:xfrm>
          <a:prstGeom prst="rect">
            <a:avLst/>
          </a:prstGeom>
          <a:solidFill>
            <a:schemeClr val="bg2">
              <a:lumMod val="90000"/>
            </a:schemeClr>
          </a:solidFill>
          <a:ln>
            <a:solidFill>
              <a:schemeClr val="bg1">
                <a:lumMod val="75000"/>
              </a:schemeClr>
            </a:solidFill>
          </a:ln>
        </p:spPr>
        <p:txBody>
          <a:bodyPr wrap="none" rtlCol="0">
            <a:spAutoFit/>
          </a:bodyPr>
          <a:lstStyle/>
          <a:p>
            <a:r>
              <a:rPr lang="en-US" sz="900" dirty="0" smtClean="0"/>
              <a:t>SERVICE</a:t>
            </a:r>
            <a:endParaRPr lang="en-US" sz="900" dirty="0"/>
          </a:p>
        </p:txBody>
      </p:sp>
      <p:sp>
        <p:nvSpPr>
          <p:cNvPr id="24" name="Right Brace 23"/>
          <p:cNvSpPr/>
          <p:nvPr/>
        </p:nvSpPr>
        <p:spPr bwMode="auto">
          <a:xfrm rot="16200000">
            <a:off x="3953488" y="2062413"/>
            <a:ext cx="228600" cy="485273"/>
          </a:xfrm>
          <a:prstGeom prst="rightBrac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smtClean="0">
              <a:ln>
                <a:noFill/>
              </a:ln>
              <a:solidFill>
                <a:schemeClr val="tx1"/>
              </a:solidFill>
              <a:effectLst/>
              <a:latin typeface="Arial" charset="0"/>
            </a:endParaRPr>
          </a:p>
        </p:txBody>
      </p:sp>
      <p:sp>
        <p:nvSpPr>
          <p:cNvPr id="25" name="TextBox 24"/>
          <p:cNvSpPr txBox="1"/>
          <p:nvPr/>
        </p:nvSpPr>
        <p:spPr>
          <a:xfrm>
            <a:off x="1027583" y="2267946"/>
            <a:ext cx="567784" cy="230832"/>
          </a:xfrm>
          <a:prstGeom prst="rect">
            <a:avLst/>
          </a:prstGeom>
          <a:solidFill>
            <a:schemeClr val="bg2">
              <a:lumMod val="90000"/>
            </a:schemeClr>
          </a:solidFill>
          <a:ln>
            <a:solidFill>
              <a:schemeClr val="bg1">
                <a:lumMod val="75000"/>
              </a:schemeClr>
            </a:solidFill>
          </a:ln>
        </p:spPr>
        <p:txBody>
          <a:bodyPr wrap="none" rtlCol="0">
            <a:spAutoFit/>
          </a:bodyPr>
          <a:lstStyle/>
          <a:p>
            <a:r>
              <a:rPr lang="en-US" sz="900" dirty="0" smtClean="0"/>
              <a:t>SERVICE</a:t>
            </a:r>
            <a:endParaRPr lang="en-US" sz="900" dirty="0"/>
          </a:p>
        </p:txBody>
      </p:sp>
      <p:sp>
        <p:nvSpPr>
          <p:cNvPr id="26" name="Right Brace 25"/>
          <p:cNvSpPr/>
          <p:nvPr/>
        </p:nvSpPr>
        <p:spPr bwMode="auto">
          <a:xfrm rot="16200000">
            <a:off x="1201151" y="2420803"/>
            <a:ext cx="228600" cy="485273"/>
          </a:xfrm>
          <a:prstGeom prst="rightBrac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smtClean="0">
              <a:ln>
                <a:noFill/>
              </a:ln>
              <a:solidFill>
                <a:schemeClr val="tx1"/>
              </a:solidFill>
              <a:effectLst/>
              <a:latin typeface="Arial" charset="0"/>
            </a:endParaRPr>
          </a:p>
        </p:txBody>
      </p:sp>
      <p:pic>
        <p:nvPicPr>
          <p:cNvPr id="4" name="Picture 3"/>
          <p:cNvPicPr>
            <a:picLocks noChangeAspect="1"/>
          </p:cNvPicPr>
          <p:nvPr/>
        </p:nvPicPr>
        <p:blipFill>
          <a:blip r:embed="rId3"/>
          <a:stretch>
            <a:fillRect/>
          </a:stretch>
        </p:blipFill>
        <p:spPr>
          <a:xfrm>
            <a:off x="4800600" y="680290"/>
            <a:ext cx="4243344" cy="4083211"/>
          </a:xfrm>
          <a:prstGeom prst="rect">
            <a:avLst/>
          </a:prstGeom>
        </p:spPr>
      </p:pic>
    </p:spTree>
    <p:extLst>
      <p:ext uri="{BB962C8B-B14F-4D97-AF65-F5344CB8AC3E}">
        <p14:creationId xmlns:p14="http://schemas.microsoft.com/office/powerpoint/2010/main" val="133139505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800" dirty="0" smtClean="0"/>
              <a:t>SUMMARY Additional Cases</a:t>
            </a:r>
            <a:endParaRPr lang="en-US" sz="1800" dirty="0"/>
          </a:p>
        </p:txBody>
      </p:sp>
      <p:sp>
        <p:nvSpPr>
          <p:cNvPr id="3" name="Slide Number Placeholder 2"/>
          <p:cNvSpPr>
            <a:spLocks noGrp="1"/>
          </p:cNvSpPr>
          <p:nvPr>
            <p:ph type="sldNum" sz="quarter" idx="12"/>
          </p:nvPr>
        </p:nvSpPr>
        <p:spPr/>
        <p:txBody>
          <a:bodyPr/>
          <a:lstStyle/>
          <a:p>
            <a:pPr>
              <a:defRPr/>
            </a:pPr>
            <a:fld id="{5C90AAB4-C14D-45C4-84BA-0FCE1B003308}" type="slidenum">
              <a:rPr lang="en-US" smtClean="0"/>
              <a:pPr>
                <a:defRPr/>
              </a:pPr>
              <a:t>26</a:t>
            </a:fld>
            <a:endParaRPr lang="en-US" dirty="0"/>
          </a:p>
        </p:txBody>
      </p:sp>
      <p:sp>
        <p:nvSpPr>
          <p:cNvPr id="22" name="TextBox 21"/>
          <p:cNvSpPr txBox="1"/>
          <p:nvPr/>
        </p:nvSpPr>
        <p:spPr>
          <a:xfrm>
            <a:off x="203752" y="4893618"/>
            <a:ext cx="391774" cy="161583"/>
          </a:xfrm>
          <a:prstGeom prst="rect">
            <a:avLst/>
          </a:prstGeom>
          <a:noFill/>
        </p:spPr>
        <p:txBody>
          <a:bodyPr wrap="none" lIns="68580" tIns="34290" rIns="68580" bIns="34290"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smtClean="0">
                <a:ln>
                  <a:noFill/>
                </a:ln>
                <a:solidFill>
                  <a:prstClr val="black"/>
                </a:solidFill>
                <a:effectLst/>
                <a:uLnTx/>
                <a:uFillTx/>
              </a:rPr>
              <a:t>12/1/16</a:t>
            </a:r>
          </a:p>
        </p:txBody>
      </p:sp>
      <p:sp>
        <p:nvSpPr>
          <p:cNvPr id="7" name="TextBox 6"/>
          <p:cNvSpPr txBox="1"/>
          <p:nvPr/>
        </p:nvSpPr>
        <p:spPr>
          <a:xfrm>
            <a:off x="76201" y="742950"/>
            <a:ext cx="8926710" cy="3847207"/>
          </a:xfrm>
          <a:prstGeom prst="rect">
            <a:avLst/>
          </a:prstGeom>
          <a:noFill/>
        </p:spPr>
        <p:txBody>
          <a:bodyPr wrap="square" rtlCol="0">
            <a:spAutoFit/>
          </a:bodyPr>
          <a:lstStyle/>
          <a:p>
            <a:pPr marL="174625" indent="-174625">
              <a:buFont typeface="Arial" panose="020B0604020202020204" pitchFamily="34" charset="0"/>
              <a:buChar char="•"/>
            </a:pPr>
            <a:r>
              <a:rPr lang="en-US" sz="1400" dirty="0" smtClean="0"/>
              <a:t>Case #1:  Resin, 1475 psi for 100 hours, May 5 Proof Test Pressures, target Pf &lt; 0.005</a:t>
            </a:r>
          </a:p>
          <a:p>
            <a:pPr marL="631825" lvl="1" indent="-174625">
              <a:buFont typeface="Arial" panose="020B0604020202020204" pitchFamily="34" charset="0"/>
              <a:buChar char="•"/>
            </a:pPr>
            <a:r>
              <a:rPr lang="en-US" sz="1200" dirty="0" smtClean="0"/>
              <a:t>Steps </a:t>
            </a:r>
            <a:r>
              <a:rPr lang="en-US" sz="1200" dirty="0"/>
              <a:t>1 through 5:  Likelihood of surviving the May 5 Pressure Cycles:  </a:t>
            </a:r>
            <a:r>
              <a:rPr lang="en-US" sz="1200" dirty="0" smtClean="0"/>
              <a:t>       Reliability = </a:t>
            </a:r>
            <a:r>
              <a:rPr lang="en-US" sz="1200" dirty="0" smtClean="0">
                <a:solidFill>
                  <a:srgbClr val="C00000"/>
                </a:solidFill>
              </a:rPr>
              <a:t>0.0049</a:t>
            </a:r>
            <a:endParaRPr lang="en-US" sz="1200" dirty="0">
              <a:solidFill>
                <a:srgbClr val="C00000"/>
              </a:solidFill>
            </a:endParaRPr>
          </a:p>
          <a:p>
            <a:pPr marL="631825" lvl="1" indent="-174625">
              <a:buFont typeface="Arial" panose="020B0604020202020204" pitchFamily="34" charset="0"/>
              <a:buChar char="•"/>
            </a:pPr>
            <a:r>
              <a:rPr lang="en-US" sz="1200" i="1" dirty="0"/>
              <a:t>The Dome survived the May 5 test -- this indicates that our Resin Model needs to be revised.</a:t>
            </a:r>
          </a:p>
          <a:p>
            <a:pPr marL="631825" lvl="1" indent="-174625">
              <a:buFont typeface="Arial" panose="020B0604020202020204" pitchFamily="34" charset="0"/>
              <a:buChar char="•"/>
            </a:pPr>
            <a:r>
              <a:rPr lang="en-US" sz="1200" dirty="0"/>
              <a:t>Including the desired Service Pressure:  Steps 1 through 6 leads to a lower </a:t>
            </a:r>
            <a:r>
              <a:rPr lang="en-US" sz="1200" dirty="0" smtClean="0"/>
              <a:t>       Reliability = </a:t>
            </a:r>
            <a:r>
              <a:rPr lang="en-US" sz="1200" dirty="0" smtClean="0">
                <a:solidFill>
                  <a:srgbClr val="C00000"/>
                </a:solidFill>
              </a:rPr>
              <a:t>1.19e-5</a:t>
            </a:r>
            <a:endParaRPr lang="en-US" sz="1200" dirty="0">
              <a:solidFill>
                <a:srgbClr val="C00000"/>
              </a:solidFill>
            </a:endParaRPr>
          </a:p>
          <a:p>
            <a:pPr marL="631825" lvl="1" indent="-174625">
              <a:buFont typeface="Arial" panose="020B0604020202020204" pitchFamily="34" charset="0"/>
              <a:buChar char="•"/>
            </a:pPr>
            <a:r>
              <a:rPr lang="en-US" sz="1200" dirty="0"/>
              <a:t>Treating the May 5 Cycles as a Proof Test that the Dome survived and the entire history as a Service Load:  </a:t>
            </a:r>
            <a:r>
              <a:rPr lang="en-US" sz="1200" dirty="0" smtClean="0"/>
              <a:t>     Pf </a:t>
            </a:r>
            <a:r>
              <a:rPr lang="en-US" sz="1200" dirty="0"/>
              <a:t>= </a:t>
            </a:r>
            <a:r>
              <a:rPr lang="en-US" sz="1200" dirty="0" smtClean="0">
                <a:solidFill>
                  <a:srgbClr val="00B050"/>
                </a:solidFill>
              </a:rPr>
              <a:t>9.18E-8</a:t>
            </a:r>
            <a:r>
              <a:rPr lang="en-US" sz="1200" dirty="0" smtClean="0"/>
              <a:t/>
            </a:r>
            <a:br>
              <a:rPr lang="en-US" sz="1200" dirty="0" smtClean="0"/>
            </a:br>
            <a:r>
              <a:rPr lang="en-US" sz="1200" dirty="0" smtClean="0"/>
              <a:t>This meets the Target Pf; however, the resin properties should be refined so that the model shows a higher reliability that a Dome can actually survive the May 5 Proof Test.</a:t>
            </a:r>
            <a:endParaRPr lang="en-US" sz="1200" dirty="0"/>
          </a:p>
          <a:p>
            <a:pPr marL="174625" indent="-174625">
              <a:buFont typeface="Arial" panose="020B0604020202020204" pitchFamily="34" charset="0"/>
              <a:buChar char="•"/>
            </a:pPr>
            <a:endParaRPr lang="en-US" sz="1200" dirty="0" smtClean="0"/>
          </a:p>
          <a:p>
            <a:pPr marL="174625" indent="-174625">
              <a:buFont typeface="Arial" panose="020B0604020202020204" pitchFamily="34" charset="0"/>
              <a:buChar char="•"/>
            </a:pPr>
            <a:r>
              <a:rPr lang="en-US" sz="1400" dirty="0" smtClean="0"/>
              <a:t>Case #2:  Epoxy, 1475 psi for 100 hours, target Pf &lt; 0.005</a:t>
            </a:r>
          </a:p>
          <a:p>
            <a:pPr marL="631825" lvl="1" indent="-174625">
              <a:buFont typeface="Arial" panose="020B0604020202020204" pitchFamily="34" charset="0"/>
              <a:buChar char="•"/>
            </a:pPr>
            <a:r>
              <a:rPr lang="en-US" sz="1200" dirty="0"/>
              <a:t>If the Target Service Load alone is applied to the Dome:  </a:t>
            </a:r>
            <a:r>
              <a:rPr lang="en-US" sz="1200" dirty="0" smtClean="0"/>
              <a:t>Pf = </a:t>
            </a:r>
            <a:r>
              <a:rPr lang="en-US" sz="1200" dirty="0" smtClean="0">
                <a:solidFill>
                  <a:srgbClr val="00B050"/>
                </a:solidFill>
              </a:rPr>
              <a:t>0.00041</a:t>
            </a:r>
            <a:r>
              <a:rPr lang="en-US" sz="1200" dirty="0" smtClean="0"/>
              <a:t> </a:t>
            </a:r>
            <a:r>
              <a:rPr lang="en-US" sz="1200" dirty="0"/>
              <a:t>which meets the Target Pf &lt; 0.005</a:t>
            </a:r>
          </a:p>
          <a:p>
            <a:pPr marL="631825" lvl="1" indent="-174625">
              <a:buFont typeface="Arial" panose="020B0604020202020204" pitchFamily="34" charset="0"/>
              <a:buChar char="•"/>
            </a:pPr>
            <a:r>
              <a:rPr lang="en-US" sz="1200" dirty="0"/>
              <a:t>Various Proof Test Load Levels are shown as an exercise</a:t>
            </a:r>
          </a:p>
          <a:p>
            <a:pPr marL="631825" lvl="1" indent="-174625">
              <a:buFont typeface="Arial" panose="020B0604020202020204" pitchFamily="34" charset="0"/>
              <a:buChar char="•"/>
            </a:pPr>
            <a:r>
              <a:rPr lang="en-US" sz="1200" dirty="0"/>
              <a:t>The 2400 psi Proof Test leads to the lowest </a:t>
            </a:r>
            <a:r>
              <a:rPr lang="en-US" sz="1200" dirty="0" smtClean="0"/>
              <a:t>Pf</a:t>
            </a:r>
            <a:r>
              <a:rPr lang="en-US" sz="1200" dirty="0"/>
              <a:t> </a:t>
            </a:r>
            <a:r>
              <a:rPr lang="en-US" sz="1200" dirty="0" smtClean="0"/>
              <a:t>= </a:t>
            </a:r>
            <a:r>
              <a:rPr lang="en-US" sz="1200" dirty="0" smtClean="0">
                <a:solidFill>
                  <a:srgbClr val="00B050"/>
                </a:solidFill>
              </a:rPr>
              <a:t>0.00023</a:t>
            </a:r>
            <a:endParaRPr lang="en-US" sz="1200" dirty="0">
              <a:solidFill>
                <a:srgbClr val="00B050"/>
              </a:solidFill>
            </a:endParaRPr>
          </a:p>
          <a:p>
            <a:pPr marL="631825" lvl="1" indent="-174625">
              <a:buFont typeface="Arial" panose="020B0604020202020204" pitchFamily="34" charset="0"/>
              <a:buChar char="•"/>
            </a:pPr>
            <a:r>
              <a:rPr lang="en-US" sz="1200" dirty="0"/>
              <a:t>The higher Proof Test level, 2600 psi, adds enough risk to the overall Service Load History to countermand the benefit of Proofing to that level.</a:t>
            </a:r>
          </a:p>
          <a:p>
            <a:pPr marL="174625" indent="-174625">
              <a:buFont typeface="Arial" panose="020B0604020202020204" pitchFamily="34" charset="0"/>
              <a:buChar char="•"/>
            </a:pPr>
            <a:endParaRPr lang="en-US" sz="1200" dirty="0" smtClean="0"/>
          </a:p>
          <a:p>
            <a:pPr marL="174625" indent="-174625">
              <a:buFont typeface="Arial" panose="020B0604020202020204" pitchFamily="34" charset="0"/>
              <a:buChar char="•"/>
            </a:pPr>
            <a:r>
              <a:rPr lang="en-US" sz="1400" dirty="0" smtClean="0"/>
              <a:t>Case #3:  Epoxy, 2200 psi for 100 hours, target Pf &lt; 0.005</a:t>
            </a:r>
          </a:p>
          <a:p>
            <a:pPr marL="631825" lvl="1" indent="-174625">
              <a:buFont typeface="Arial" panose="020B0604020202020204" pitchFamily="34" charset="0"/>
              <a:buChar char="•"/>
            </a:pPr>
            <a:r>
              <a:rPr lang="en-US" sz="1200" dirty="0"/>
              <a:t>If the Target Service Load alone is applied to the Dome:  </a:t>
            </a:r>
            <a:r>
              <a:rPr lang="en-US" sz="1200" dirty="0" smtClean="0"/>
              <a:t>Pf = </a:t>
            </a:r>
            <a:r>
              <a:rPr lang="en-US" sz="1200" dirty="0" smtClean="0">
                <a:solidFill>
                  <a:srgbClr val="00B050"/>
                </a:solidFill>
              </a:rPr>
              <a:t>0.00204</a:t>
            </a:r>
            <a:r>
              <a:rPr lang="en-US" sz="1200" dirty="0" smtClean="0"/>
              <a:t> </a:t>
            </a:r>
            <a:r>
              <a:rPr lang="en-US" sz="1200" dirty="0"/>
              <a:t>which meets the Target Pf &lt; 0.005</a:t>
            </a:r>
          </a:p>
          <a:p>
            <a:pPr marL="631825" lvl="1" indent="-174625">
              <a:buFont typeface="Arial" panose="020B0604020202020204" pitchFamily="34" charset="0"/>
              <a:buChar char="•"/>
            </a:pPr>
            <a:r>
              <a:rPr lang="en-US" sz="1200" dirty="0"/>
              <a:t>Various Proof Test Load Levels are shown as an exercise</a:t>
            </a:r>
          </a:p>
          <a:p>
            <a:pPr marL="631825" lvl="1" indent="-174625">
              <a:buFont typeface="Arial" panose="020B0604020202020204" pitchFamily="34" charset="0"/>
              <a:buChar char="•"/>
            </a:pPr>
            <a:r>
              <a:rPr lang="en-US" sz="1200" dirty="0"/>
              <a:t>The 3000 psi Proof Test leads to the lowest </a:t>
            </a:r>
            <a:r>
              <a:rPr lang="en-US" sz="1200" dirty="0" smtClean="0"/>
              <a:t>Pf</a:t>
            </a:r>
            <a:r>
              <a:rPr lang="en-US" sz="1200" dirty="0"/>
              <a:t> </a:t>
            </a:r>
            <a:r>
              <a:rPr lang="en-US" sz="1200" dirty="0" smtClean="0"/>
              <a:t>= </a:t>
            </a:r>
            <a:r>
              <a:rPr lang="en-US" sz="1200" dirty="0" smtClean="0">
                <a:solidFill>
                  <a:srgbClr val="00B050"/>
                </a:solidFill>
              </a:rPr>
              <a:t>0.00116</a:t>
            </a:r>
          </a:p>
          <a:p>
            <a:pPr marL="174625" indent="-174625">
              <a:buFont typeface="Arial" panose="020B0604020202020204" pitchFamily="34" charset="0"/>
              <a:buChar char="•"/>
            </a:pPr>
            <a:endParaRPr lang="en-US" sz="1200" dirty="0" smtClean="0"/>
          </a:p>
        </p:txBody>
      </p:sp>
      <p:sp>
        <p:nvSpPr>
          <p:cNvPr id="8" name="TextBox 7"/>
          <p:cNvSpPr txBox="1"/>
          <p:nvPr/>
        </p:nvSpPr>
        <p:spPr>
          <a:xfrm>
            <a:off x="6162205" y="4857750"/>
            <a:ext cx="2000869" cy="246221"/>
          </a:xfrm>
          <a:prstGeom prst="rect">
            <a:avLst/>
          </a:prstGeom>
          <a:noFill/>
        </p:spPr>
        <p:txBody>
          <a:bodyPr wrap="none" rtlCol="0">
            <a:spAutoFit/>
          </a:bodyPr>
          <a:lstStyle/>
          <a:p>
            <a:r>
              <a:rPr lang="en-US" sz="1000" i="1" dirty="0" smtClean="0"/>
              <a:t>Epoxy Model v17 – Weibull Normal</a:t>
            </a:r>
            <a:endParaRPr lang="en-US" sz="1000" i="1" dirty="0"/>
          </a:p>
        </p:txBody>
      </p:sp>
    </p:spTree>
    <p:extLst>
      <p:ext uri="{BB962C8B-B14F-4D97-AF65-F5344CB8AC3E}">
        <p14:creationId xmlns:p14="http://schemas.microsoft.com/office/powerpoint/2010/main" val="1997967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CARES with ABAQUS Flowchart</a:t>
            </a:r>
            <a:endParaRPr lang="en-US" dirty="0"/>
          </a:p>
        </p:txBody>
      </p:sp>
      <p:sp>
        <p:nvSpPr>
          <p:cNvPr id="3" name="Slide Number Placeholder 2"/>
          <p:cNvSpPr>
            <a:spLocks noGrp="1"/>
          </p:cNvSpPr>
          <p:nvPr>
            <p:ph type="sldNum" sz="quarter" idx="12"/>
          </p:nvPr>
        </p:nvSpPr>
        <p:spPr/>
        <p:txBody>
          <a:bodyPr/>
          <a:lstStyle/>
          <a:p>
            <a:pPr>
              <a:defRPr/>
            </a:pPr>
            <a:fld id="{5C90AAB4-C14D-45C4-84BA-0FCE1B003308}" type="slidenum">
              <a:rPr lang="en-US" smtClean="0"/>
              <a:pPr>
                <a:defRPr/>
              </a:pPr>
              <a:t>3</a:t>
            </a:fld>
            <a:endParaRPr lang="en-US" dirty="0"/>
          </a:p>
        </p:txBody>
      </p:sp>
      <p:sp>
        <p:nvSpPr>
          <p:cNvPr id="5" name="TextBox 4"/>
          <p:cNvSpPr txBox="1"/>
          <p:nvPr/>
        </p:nvSpPr>
        <p:spPr>
          <a:xfrm>
            <a:off x="203752" y="4893618"/>
            <a:ext cx="391774" cy="161583"/>
          </a:xfrm>
          <a:prstGeom prst="rect">
            <a:avLst/>
          </a:prstGeom>
          <a:noFill/>
        </p:spPr>
        <p:txBody>
          <a:bodyPr wrap="none" lIns="68580" tIns="34290" rIns="68580" bIns="34290"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smtClean="0">
                <a:ln>
                  <a:noFill/>
                </a:ln>
                <a:solidFill>
                  <a:prstClr val="black"/>
                </a:solidFill>
                <a:effectLst/>
                <a:uLnTx/>
                <a:uFillTx/>
              </a:rPr>
              <a:t>8/15/16</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07676" y="1047750"/>
            <a:ext cx="5455937" cy="326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 name="TextBox 29"/>
          <p:cNvSpPr txBox="1"/>
          <p:nvPr/>
        </p:nvSpPr>
        <p:spPr>
          <a:xfrm>
            <a:off x="152400" y="1047750"/>
            <a:ext cx="3124200" cy="3416320"/>
          </a:xfrm>
          <a:prstGeom prst="rect">
            <a:avLst/>
          </a:prstGeom>
          <a:noFill/>
        </p:spPr>
        <p:txBody>
          <a:bodyPr wrap="square" rtlCol="0">
            <a:spAutoFit/>
          </a:bodyPr>
          <a:lstStyle/>
          <a:p>
            <a:r>
              <a:rPr lang="en-US" dirty="0" smtClean="0"/>
              <a:t>CARES predicts the brittle material reliability of a component by post-processing finite element analysis stress results.</a:t>
            </a:r>
          </a:p>
          <a:p>
            <a:endParaRPr lang="en-US" dirty="0"/>
          </a:p>
          <a:p>
            <a:r>
              <a:rPr lang="en-US" dirty="0" smtClean="0"/>
              <a:t>CARES requires region based Weibull material properties, Volume and/or Surface, where different Surface conditions are characterized by different parameter sets.</a:t>
            </a:r>
          </a:p>
        </p:txBody>
      </p:sp>
    </p:spTree>
    <p:extLst>
      <p:ext uri="{BB962C8B-B14F-4D97-AF65-F5344CB8AC3E}">
        <p14:creationId xmlns:p14="http://schemas.microsoft.com/office/powerpoint/2010/main" val="2537209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Dome Configurations</a:t>
            </a:r>
            <a:endParaRPr lang="en-US" dirty="0"/>
          </a:p>
        </p:txBody>
      </p:sp>
      <p:sp>
        <p:nvSpPr>
          <p:cNvPr id="4" name="Slide Number Placeholder 3"/>
          <p:cNvSpPr>
            <a:spLocks noGrp="1"/>
          </p:cNvSpPr>
          <p:nvPr>
            <p:ph type="sldNum" sz="quarter" idx="12"/>
          </p:nvPr>
        </p:nvSpPr>
        <p:spPr/>
        <p:txBody>
          <a:bodyPr/>
          <a:lstStyle/>
          <a:p>
            <a:pPr>
              <a:defRPr/>
            </a:pPr>
            <a:fld id="{4F645805-E27E-4A2C-B25C-E9AF63DC66C5}" type="slidenum">
              <a:rPr lang="en-US" smtClean="0"/>
              <a:pPr>
                <a:defRPr/>
              </a:pPr>
              <a:t>4</a:t>
            </a:fld>
            <a:endParaRPr lang="en-US" dirty="0"/>
          </a:p>
        </p:txBody>
      </p:sp>
      <p:sp>
        <p:nvSpPr>
          <p:cNvPr id="7" name="TextBox 6"/>
          <p:cNvSpPr txBox="1"/>
          <p:nvPr/>
        </p:nvSpPr>
        <p:spPr>
          <a:xfrm>
            <a:off x="203752" y="4893618"/>
            <a:ext cx="353302" cy="161583"/>
          </a:xfrm>
          <a:prstGeom prst="rect">
            <a:avLst/>
          </a:prstGeom>
          <a:noFill/>
        </p:spPr>
        <p:txBody>
          <a:bodyPr wrap="none" lIns="68580" tIns="34290" rIns="68580" bIns="34290"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smtClean="0">
                <a:ln>
                  <a:noFill/>
                </a:ln>
                <a:solidFill>
                  <a:prstClr val="black"/>
                </a:solidFill>
                <a:effectLst/>
                <a:uLnTx/>
                <a:uFillTx/>
              </a:rPr>
              <a:t>8/2/16</a:t>
            </a:r>
          </a:p>
        </p:txBody>
      </p:sp>
      <p:pic>
        <p:nvPicPr>
          <p:cNvPr id="1027" name="Picture 3" descr="C:\_Active\Work\Clients\MBARI\Models\2D Dome Port\Config_1\abaqus\pics\v06\Config1_001.png"/>
          <p:cNvPicPr>
            <a:picLocks noChangeAspect="1" noChangeArrowheads="1"/>
          </p:cNvPicPr>
          <p:nvPr/>
        </p:nvPicPr>
        <p:blipFill rotWithShape="1">
          <a:blip r:embed="rId2">
            <a:extLst>
              <a:ext uri="{28A0092B-C50C-407E-A947-70E740481C1C}">
                <a14:useLocalDpi xmlns:a14="http://schemas.microsoft.com/office/drawing/2010/main" val="0"/>
              </a:ext>
            </a:extLst>
          </a:blip>
          <a:srcRect l="30452" r="31797"/>
          <a:stretch/>
        </p:blipFill>
        <p:spPr bwMode="auto">
          <a:xfrm>
            <a:off x="152400" y="895350"/>
            <a:ext cx="3010510" cy="3810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_Active\Work\Clients\MBARI\Models\2D Dome Port\Config_2\abaqus\Config2_v08_002.png"/>
          <p:cNvPicPr>
            <a:picLocks noChangeAspect="1" noChangeArrowheads="1"/>
          </p:cNvPicPr>
          <p:nvPr/>
        </p:nvPicPr>
        <p:blipFill rotWithShape="1">
          <a:blip r:embed="rId3">
            <a:extLst>
              <a:ext uri="{28A0092B-C50C-407E-A947-70E740481C1C}">
                <a14:useLocalDpi xmlns:a14="http://schemas.microsoft.com/office/drawing/2010/main" val="0"/>
              </a:ext>
            </a:extLst>
          </a:blip>
          <a:srcRect l="30790" r="31471"/>
          <a:stretch/>
        </p:blipFill>
        <p:spPr bwMode="auto">
          <a:xfrm>
            <a:off x="3048000" y="895350"/>
            <a:ext cx="2952743" cy="38100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91244" y="1419225"/>
            <a:ext cx="2547956" cy="3209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4307298" y="742950"/>
            <a:ext cx="417102" cy="369332"/>
          </a:xfrm>
          <a:prstGeom prst="rect">
            <a:avLst/>
          </a:prstGeom>
          <a:noFill/>
        </p:spPr>
        <p:txBody>
          <a:bodyPr wrap="none" rtlCol="0">
            <a:spAutoFit/>
          </a:bodyPr>
          <a:lstStyle/>
          <a:p>
            <a:r>
              <a:rPr lang="en-US" dirty="0" smtClean="0"/>
              <a:t>#2</a:t>
            </a:r>
            <a:endParaRPr lang="en-US" dirty="0"/>
          </a:p>
        </p:txBody>
      </p:sp>
      <p:sp>
        <p:nvSpPr>
          <p:cNvPr id="13" name="TextBox 12"/>
          <p:cNvSpPr txBox="1"/>
          <p:nvPr/>
        </p:nvSpPr>
        <p:spPr>
          <a:xfrm>
            <a:off x="6781800" y="757821"/>
            <a:ext cx="417102" cy="369332"/>
          </a:xfrm>
          <a:prstGeom prst="rect">
            <a:avLst/>
          </a:prstGeom>
          <a:noFill/>
        </p:spPr>
        <p:txBody>
          <a:bodyPr wrap="none" rtlCol="0">
            <a:spAutoFit/>
          </a:bodyPr>
          <a:lstStyle/>
          <a:p>
            <a:r>
              <a:rPr lang="en-US" dirty="0" smtClean="0"/>
              <a:t>#3</a:t>
            </a:r>
            <a:endParaRPr lang="en-US" dirty="0"/>
          </a:p>
        </p:txBody>
      </p:sp>
      <p:sp>
        <p:nvSpPr>
          <p:cNvPr id="14" name="TextBox 13"/>
          <p:cNvSpPr txBox="1"/>
          <p:nvPr/>
        </p:nvSpPr>
        <p:spPr>
          <a:xfrm>
            <a:off x="1335498" y="742950"/>
            <a:ext cx="417102" cy="369332"/>
          </a:xfrm>
          <a:prstGeom prst="rect">
            <a:avLst/>
          </a:prstGeom>
          <a:noFill/>
        </p:spPr>
        <p:txBody>
          <a:bodyPr wrap="none" rtlCol="0">
            <a:spAutoFit/>
          </a:bodyPr>
          <a:lstStyle/>
          <a:p>
            <a:r>
              <a:rPr lang="en-US" dirty="0" smtClean="0"/>
              <a:t>#1</a:t>
            </a:r>
            <a:endParaRPr lang="en-US" dirty="0"/>
          </a:p>
        </p:txBody>
      </p:sp>
      <p:cxnSp>
        <p:nvCxnSpPr>
          <p:cNvPr id="10" name="Straight Arrow Connector 9"/>
          <p:cNvCxnSpPr/>
          <p:nvPr/>
        </p:nvCxnSpPr>
        <p:spPr bwMode="auto">
          <a:xfrm>
            <a:off x="1544049" y="2571750"/>
            <a:ext cx="818151" cy="157162"/>
          </a:xfrm>
          <a:prstGeom prst="straightConnector1">
            <a:avLst/>
          </a:prstGeom>
          <a:solidFill>
            <a:schemeClr val="accent1"/>
          </a:solidFill>
          <a:ln w="3175" cap="flat" cmpd="sng" algn="ctr">
            <a:solidFill>
              <a:schemeClr val="tx1"/>
            </a:solidFill>
            <a:prstDash val="solid"/>
            <a:round/>
            <a:headEnd type="none" w="med" len="med"/>
            <a:tailEnd type="triangle" w="sm" len="med"/>
          </a:ln>
          <a:effectLst/>
        </p:spPr>
      </p:cxnSp>
      <p:sp>
        <p:nvSpPr>
          <p:cNvPr id="12" name="TextBox 11"/>
          <p:cNvSpPr txBox="1"/>
          <p:nvPr/>
        </p:nvSpPr>
        <p:spPr>
          <a:xfrm>
            <a:off x="896842" y="2338685"/>
            <a:ext cx="627158" cy="461665"/>
          </a:xfrm>
          <a:prstGeom prst="rect">
            <a:avLst/>
          </a:prstGeom>
          <a:noFill/>
        </p:spPr>
        <p:txBody>
          <a:bodyPr wrap="none" rtlCol="0">
            <a:spAutoFit/>
          </a:bodyPr>
          <a:lstStyle/>
          <a:p>
            <a:pPr algn="ctr"/>
            <a:r>
              <a:rPr lang="en-US" sz="1200" dirty="0" smtClean="0"/>
              <a:t>Kapton</a:t>
            </a:r>
          </a:p>
          <a:p>
            <a:pPr algn="ctr"/>
            <a:r>
              <a:rPr lang="en-US" sz="1200" dirty="0" smtClean="0"/>
              <a:t>0.005”</a:t>
            </a:r>
            <a:endParaRPr lang="en-US" sz="1200" dirty="0"/>
          </a:p>
        </p:txBody>
      </p:sp>
      <p:sp>
        <p:nvSpPr>
          <p:cNvPr id="19" name="TextBox 18"/>
          <p:cNvSpPr txBox="1"/>
          <p:nvPr/>
        </p:nvSpPr>
        <p:spPr>
          <a:xfrm>
            <a:off x="3538277" y="2559129"/>
            <a:ext cx="627159" cy="461665"/>
          </a:xfrm>
          <a:prstGeom prst="rect">
            <a:avLst/>
          </a:prstGeom>
          <a:noFill/>
        </p:spPr>
        <p:txBody>
          <a:bodyPr wrap="none" rtlCol="0">
            <a:spAutoFit/>
          </a:bodyPr>
          <a:lstStyle/>
          <a:p>
            <a:pPr algn="ctr"/>
            <a:r>
              <a:rPr lang="en-US" sz="1200" dirty="0" smtClean="0"/>
              <a:t>Kapton</a:t>
            </a:r>
          </a:p>
          <a:p>
            <a:pPr algn="ctr"/>
            <a:r>
              <a:rPr lang="en-US" sz="1200" dirty="0" smtClean="0"/>
              <a:t>0.020”</a:t>
            </a:r>
            <a:endParaRPr lang="en-US" sz="1200" dirty="0"/>
          </a:p>
        </p:txBody>
      </p:sp>
      <p:cxnSp>
        <p:nvCxnSpPr>
          <p:cNvPr id="17" name="Straight Arrow Connector 16"/>
          <p:cNvCxnSpPr/>
          <p:nvPr/>
        </p:nvCxnSpPr>
        <p:spPr bwMode="auto">
          <a:xfrm>
            <a:off x="4191000" y="2782653"/>
            <a:ext cx="1066800" cy="0"/>
          </a:xfrm>
          <a:prstGeom prst="straightConnector1">
            <a:avLst/>
          </a:prstGeom>
          <a:solidFill>
            <a:schemeClr val="accent1"/>
          </a:solidFill>
          <a:ln w="3175" cap="flat" cmpd="sng" algn="ctr">
            <a:solidFill>
              <a:schemeClr val="tx1"/>
            </a:solidFill>
            <a:prstDash val="solid"/>
            <a:round/>
            <a:headEnd type="none" w="med" len="med"/>
            <a:tailEnd type="triangle" w="sm" len="med"/>
          </a:ln>
          <a:effectLst/>
        </p:spPr>
      </p:cxnSp>
      <p:cxnSp>
        <p:nvCxnSpPr>
          <p:cNvPr id="21" name="Straight Arrow Connector 20"/>
          <p:cNvCxnSpPr/>
          <p:nvPr/>
        </p:nvCxnSpPr>
        <p:spPr bwMode="auto">
          <a:xfrm>
            <a:off x="4800600" y="2929154"/>
            <a:ext cx="381000" cy="0"/>
          </a:xfrm>
          <a:prstGeom prst="straightConnector1">
            <a:avLst/>
          </a:prstGeom>
          <a:solidFill>
            <a:schemeClr val="accent1"/>
          </a:solidFill>
          <a:ln w="3175" cap="flat" cmpd="sng" algn="ctr">
            <a:solidFill>
              <a:schemeClr val="tx1"/>
            </a:solidFill>
            <a:prstDash val="solid"/>
            <a:round/>
            <a:headEnd type="none" w="med" len="med"/>
            <a:tailEnd type="triangle" w="sm" len="med"/>
          </a:ln>
          <a:effectLst/>
        </p:spPr>
      </p:cxnSp>
      <p:sp>
        <p:nvSpPr>
          <p:cNvPr id="22" name="TextBox 21"/>
          <p:cNvSpPr txBox="1"/>
          <p:nvPr/>
        </p:nvSpPr>
        <p:spPr>
          <a:xfrm>
            <a:off x="4218527" y="2791679"/>
            <a:ext cx="640047" cy="276999"/>
          </a:xfrm>
          <a:prstGeom prst="rect">
            <a:avLst/>
          </a:prstGeom>
          <a:noFill/>
        </p:spPr>
        <p:txBody>
          <a:bodyPr wrap="none" rtlCol="0">
            <a:spAutoFit/>
          </a:bodyPr>
          <a:lstStyle/>
          <a:p>
            <a:r>
              <a:rPr lang="en-US" sz="1200" dirty="0" smtClean="0"/>
              <a:t>Groove</a:t>
            </a:r>
            <a:endParaRPr lang="en-US" sz="1200" dirty="0"/>
          </a:p>
        </p:txBody>
      </p:sp>
      <p:cxnSp>
        <p:nvCxnSpPr>
          <p:cNvPr id="29" name="Straight Arrow Connector 28"/>
          <p:cNvCxnSpPr/>
          <p:nvPr/>
        </p:nvCxnSpPr>
        <p:spPr bwMode="auto">
          <a:xfrm>
            <a:off x="4608102" y="2500312"/>
            <a:ext cx="649698" cy="228600"/>
          </a:xfrm>
          <a:prstGeom prst="straightConnector1">
            <a:avLst/>
          </a:prstGeom>
          <a:solidFill>
            <a:schemeClr val="accent1"/>
          </a:solidFill>
          <a:ln w="3175" cap="flat" cmpd="sng" algn="ctr">
            <a:solidFill>
              <a:schemeClr val="tx1"/>
            </a:solidFill>
            <a:prstDash val="solid"/>
            <a:round/>
            <a:headEnd type="none" w="med" len="med"/>
            <a:tailEnd type="triangle" w="sm" len="med"/>
          </a:ln>
          <a:effectLst/>
        </p:spPr>
      </p:cxnSp>
      <p:sp>
        <p:nvSpPr>
          <p:cNvPr id="31" name="TextBox 30"/>
          <p:cNvSpPr txBox="1"/>
          <p:nvPr/>
        </p:nvSpPr>
        <p:spPr>
          <a:xfrm>
            <a:off x="3745832" y="2282719"/>
            <a:ext cx="966290" cy="276999"/>
          </a:xfrm>
          <a:prstGeom prst="rect">
            <a:avLst/>
          </a:prstGeom>
          <a:noFill/>
        </p:spPr>
        <p:txBody>
          <a:bodyPr wrap="none" rtlCol="0">
            <a:spAutoFit/>
          </a:bodyPr>
          <a:lstStyle/>
          <a:p>
            <a:r>
              <a:rPr lang="en-US" sz="1200" i="1" dirty="0" smtClean="0"/>
              <a:t>Added Bevel</a:t>
            </a:r>
            <a:endParaRPr lang="en-US" sz="1200" i="1" dirty="0"/>
          </a:p>
        </p:txBody>
      </p:sp>
      <p:cxnSp>
        <p:nvCxnSpPr>
          <p:cNvPr id="32" name="Straight Arrow Connector 31"/>
          <p:cNvCxnSpPr/>
          <p:nvPr/>
        </p:nvCxnSpPr>
        <p:spPr bwMode="auto">
          <a:xfrm>
            <a:off x="8335988" y="1419225"/>
            <a:ext cx="53393" cy="919460"/>
          </a:xfrm>
          <a:prstGeom prst="straightConnector1">
            <a:avLst/>
          </a:prstGeom>
          <a:solidFill>
            <a:schemeClr val="accent1"/>
          </a:solidFill>
          <a:ln w="3175" cap="flat" cmpd="sng" algn="ctr">
            <a:solidFill>
              <a:schemeClr val="tx1"/>
            </a:solidFill>
            <a:prstDash val="solid"/>
            <a:round/>
            <a:headEnd type="none" w="med" len="med"/>
            <a:tailEnd type="triangle" w="sm" len="med"/>
          </a:ln>
          <a:effectLst/>
        </p:spPr>
      </p:cxnSp>
      <p:sp>
        <p:nvSpPr>
          <p:cNvPr id="33" name="TextBox 32"/>
          <p:cNvSpPr txBox="1"/>
          <p:nvPr/>
        </p:nvSpPr>
        <p:spPr>
          <a:xfrm>
            <a:off x="7696200" y="789116"/>
            <a:ext cx="1255297" cy="646331"/>
          </a:xfrm>
          <a:prstGeom prst="rect">
            <a:avLst/>
          </a:prstGeom>
          <a:noFill/>
        </p:spPr>
        <p:txBody>
          <a:bodyPr wrap="square" rtlCol="0">
            <a:spAutoFit/>
          </a:bodyPr>
          <a:lstStyle/>
          <a:p>
            <a:pPr algn="ctr"/>
            <a:r>
              <a:rPr lang="en-US" sz="1200" dirty="0" smtClean="0"/>
              <a:t>Dome </a:t>
            </a:r>
            <a:r>
              <a:rPr lang="en-US" sz="1200" u="sng" dirty="0" smtClean="0">
                <a:solidFill>
                  <a:srgbClr val="C00000"/>
                </a:solidFill>
              </a:rPr>
              <a:t>Restricted</a:t>
            </a:r>
            <a:r>
              <a:rPr lang="en-US" sz="1200" dirty="0" smtClean="0"/>
              <a:t> from Moving Radially</a:t>
            </a:r>
            <a:endParaRPr lang="en-US" sz="1200" dirty="0"/>
          </a:p>
        </p:txBody>
      </p:sp>
      <p:cxnSp>
        <p:nvCxnSpPr>
          <p:cNvPr id="36" name="Straight Arrow Connector 35"/>
          <p:cNvCxnSpPr/>
          <p:nvPr/>
        </p:nvCxnSpPr>
        <p:spPr bwMode="auto">
          <a:xfrm>
            <a:off x="2667000" y="1770281"/>
            <a:ext cx="173256" cy="662969"/>
          </a:xfrm>
          <a:prstGeom prst="straightConnector1">
            <a:avLst/>
          </a:prstGeom>
          <a:solidFill>
            <a:schemeClr val="accent1"/>
          </a:solidFill>
          <a:ln w="3175" cap="flat" cmpd="sng" algn="ctr">
            <a:solidFill>
              <a:schemeClr val="tx1"/>
            </a:solidFill>
            <a:prstDash val="solid"/>
            <a:round/>
            <a:headEnd type="none" w="med" len="med"/>
            <a:tailEnd type="triangle" w="sm" len="med"/>
          </a:ln>
          <a:effectLst/>
        </p:spPr>
      </p:cxnSp>
      <p:sp>
        <p:nvSpPr>
          <p:cNvPr id="37" name="TextBox 36"/>
          <p:cNvSpPr txBox="1"/>
          <p:nvPr/>
        </p:nvSpPr>
        <p:spPr>
          <a:xfrm>
            <a:off x="2133600" y="1123950"/>
            <a:ext cx="891593" cy="646331"/>
          </a:xfrm>
          <a:prstGeom prst="rect">
            <a:avLst/>
          </a:prstGeom>
          <a:noFill/>
        </p:spPr>
        <p:txBody>
          <a:bodyPr wrap="square" rtlCol="0">
            <a:spAutoFit/>
          </a:bodyPr>
          <a:lstStyle/>
          <a:p>
            <a:pPr algn="ctr"/>
            <a:r>
              <a:rPr lang="en-US" sz="1200" dirty="0" smtClean="0"/>
              <a:t>Dome </a:t>
            </a:r>
            <a:r>
              <a:rPr lang="en-US" sz="1200" u="sng" dirty="0" smtClean="0">
                <a:solidFill>
                  <a:srgbClr val="00B050"/>
                </a:solidFill>
              </a:rPr>
              <a:t>Free</a:t>
            </a:r>
            <a:r>
              <a:rPr lang="en-US" sz="1200" dirty="0" smtClean="0"/>
              <a:t> to Move Radially</a:t>
            </a:r>
            <a:endParaRPr lang="en-US" sz="1200" dirty="0"/>
          </a:p>
        </p:txBody>
      </p:sp>
      <p:cxnSp>
        <p:nvCxnSpPr>
          <p:cNvPr id="40" name="Straight Arrow Connector 39"/>
          <p:cNvCxnSpPr/>
          <p:nvPr/>
        </p:nvCxnSpPr>
        <p:spPr bwMode="auto">
          <a:xfrm>
            <a:off x="5509207" y="1770281"/>
            <a:ext cx="173256" cy="662969"/>
          </a:xfrm>
          <a:prstGeom prst="straightConnector1">
            <a:avLst/>
          </a:prstGeom>
          <a:solidFill>
            <a:schemeClr val="accent1"/>
          </a:solidFill>
          <a:ln w="3175" cap="flat" cmpd="sng" algn="ctr">
            <a:solidFill>
              <a:schemeClr val="tx1"/>
            </a:solidFill>
            <a:prstDash val="solid"/>
            <a:round/>
            <a:headEnd type="none" w="med" len="med"/>
            <a:tailEnd type="triangle" w="sm" len="med"/>
          </a:ln>
          <a:effectLst/>
        </p:spPr>
      </p:cxnSp>
      <p:sp>
        <p:nvSpPr>
          <p:cNvPr id="41" name="TextBox 40"/>
          <p:cNvSpPr txBox="1"/>
          <p:nvPr/>
        </p:nvSpPr>
        <p:spPr>
          <a:xfrm>
            <a:off x="4975807" y="1123950"/>
            <a:ext cx="891593" cy="646331"/>
          </a:xfrm>
          <a:prstGeom prst="rect">
            <a:avLst/>
          </a:prstGeom>
          <a:noFill/>
        </p:spPr>
        <p:txBody>
          <a:bodyPr wrap="square" rtlCol="0">
            <a:spAutoFit/>
          </a:bodyPr>
          <a:lstStyle/>
          <a:p>
            <a:pPr algn="ctr"/>
            <a:r>
              <a:rPr lang="en-US" sz="1200" dirty="0" smtClean="0"/>
              <a:t>Dome </a:t>
            </a:r>
            <a:r>
              <a:rPr lang="en-US" sz="1200" u="sng" dirty="0" smtClean="0">
                <a:solidFill>
                  <a:srgbClr val="00B050"/>
                </a:solidFill>
              </a:rPr>
              <a:t>Free</a:t>
            </a:r>
            <a:r>
              <a:rPr lang="en-US" sz="1200" dirty="0" smtClean="0">
                <a:solidFill>
                  <a:srgbClr val="00B050"/>
                </a:solidFill>
              </a:rPr>
              <a:t> </a:t>
            </a:r>
            <a:r>
              <a:rPr lang="en-US" sz="1200" dirty="0" smtClean="0"/>
              <a:t>to Move Radially</a:t>
            </a:r>
            <a:endParaRPr lang="en-US" sz="1200" dirty="0"/>
          </a:p>
        </p:txBody>
      </p:sp>
      <p:sp>
        <p:nvSpPr>
          <p:cNvPr id="42" name="TextBox 41"/>
          <p:cNvSpPr txBox="1"/>
          <p:nvPr/>
        </p:nvSpPr>
        <p:spPr>
          <a:xfrm>
            <a:off x="457200" y="1809750"/>
            <a:ext cx="748923" cy="369332"/>
          </a:xfrm>
          <a:prstGeom prst="rect">
            <a:avLst/>
          </a:prstGeom>
          <a:noFill/>
        </p:spPr>
        <p:txBody>
          <a:bodyPr wrap="none" rtlCol="0">
            <a:spAutoFit/>
          </a:bodyPr>
          <a:lstStyle/>
          <a:p>
            <a:r>
              <a:rPr lang="en-US" dirty="0" smtClean="0"/>
              <a:t>Dome</a:t>
            </a:r>
            <a:endParaRPr lang="en-US" dirty="0"/>
          </a:p>
        </p:txBody>
      </p:sp>
      <p:sp>
        <p:nvSpPr>
          <p:cNvPr id="46" name="TextBox 45"/>
          <p:cNvSpPr txBox="1"/>
          <p:nvPr/>
        </p:nvSpPr>
        <p:spPr>
          <a:xfrm>
            <a:off x="838200" y="3193018"/>
            <a:ext cx="934871" cy="369332"/>
          </a:xfrm>
          <a:prstGeom prst="rect">
            <a:avLst/>
          </a:prstGeom>
          <a:noFill/>
        </p:spPr>
        <p:txBody>
          <a:bodyPr wrap="none" rtlCol="0">
            <a:spAutoFit/>
          </a:bodyPr>
          <a:lstStyle/>
          <a:p>
            <a:r>
              <a:rPr lang="en-US" dirty="0" smtClean="0"/>
              <a:t>Support</a:t>
            </a:r>
            <a:endParaRPr lang="en-US" dirty="0"/>
          </a:p>
        </p:txBody>
      </p:sp>
    </p:spTree>
    <p:extLst>
      <p:ext uri="{BB962C8B-B14F-4D97-AF65-F5344CB8AC3E}">
        <p14:creationId xmlns:p14="http://schemas.microsoft.com/office/powerpoint/2010/main" val="14658498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Boundary Conditions</a:t>
            </a:r>
            <a:endParaRPr lang="en-US" dirty="0"/>
          </a:p>
        </p:txBody>
      </p:sp>
      <p:sp>
        <p:nvSpPr>
          <p:cNvPr id="2" name="Slide Number Placeholder 1"/>
          <p:cNvSpPr>
            <a:spLocks noGrp="1"/>
          </p:cNvSpPr>
          <p:nvPr>
            <p:ph type="sldNum" sz="quarter" idx="12"/>
          </p:nvPr>
        </p:nvSpPr>
        <p:spPr/>
        <p:txBody>
          <a:bodyPr/>
          <a:lstStyle/>
          <a:p>
            <a:pPr>
              <a:defRPr/>
            </a:pPr>
            <a:fld id="{F0C00FD7-576D-4A54-BB26-C475BF8AD962}" type="slidenum">
              <a:rPr lang="en-US" smtClean="0"/>
              <a:pPr>
                <a:defRPr/>
              </a:pPr>
              <a:t>5</a:t>
            </a:fld>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0" y="1003816"/>
            <a:ext cx="3171879" cy="3800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4330" r="-1"/>
          <a:stretch/>
        </p:blipFill>
        <p:spPr bwMode="auto">
          <a:xfrm>
            <a:off x="533400" y="755063"/>
            <a:ext cx="2770239" cy="39641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2839836" y="1313586"/>
            <a:ext cx="989758" cy="369332"/>
          </a:xfrm>
          <a:prstGeom prst="rect">
            <a:avLst/>
          </a:prstGeom>
          <a:noFill/>
        </p:spPr>
        <p:txBody>
          <a:bodyPr wrap="none" rtlCol="0">
            <a:spAutoFit/>
          </a:bodyPr>
          <a:lstStyle/>
          <a:p>
            <a:r>
              <a:rPr lang="en-US" dirty="0" smtClean="0"/>
              <a:t>Pressure</a:t>
            </a:r>
            <a:endParaRPr lang="en-US" dirty="0"/>
          </a:p>
        </p:txBody>
      </p:sp>
      <p:sp>
        <p:nvSpPr>
          <p:cNvPr id="5" name="TextBox 4"/>
          <p:cNvSpPr txBox="1"/>
          <p:nvPr/>
        </p:nvSpPr>
        <p:spPr>
          <a:xfrm>
            <a:off x="7010400" y="3220819"/>
            <a:ext cx="1592424" cy="646331"/>
          </a:xfrm>
          <a:prstGeom prst="rect">
            <a:avLst/>
          </a:prstGeom>
          <a:noFill/>
        </p:spPr>
        <p:txBody>
          <a:bodyPr wrap="none" rtlCol="0">
            <a:spAutoFit/>
          </a:bodyPr>
          <a:lstStyle/>
          <a:p>
            <a:pPr algn="r"/>
            <a:r>
              <a:rPr lang="en-US" dirty="0" smtClean="0"/>
              <a:t>BC Axial:  Fixed</a:t>
            </a:r>
          </a:p>
          <a:p>
            <a:pPr algn="r"/>
            <a:r>
              <a:rPr lang="en-US" dirty="0" smtClean="0"/>
              <a:t>Radial:  Free</a:t>
            </a:r>
            <a:endParaRPr lang="en-US" dirty="0"/>
          </a:p>
        </p:txBody>
      </p:sp>
      <p:sp>
        <p:nvSpPr>
          <p:cNvPr id="8" name="TextBox 7"/>
          <p:cNvSpPr txBox="1"/>
          <p:nvPr/>
        </p:nvSpPr>
        <p:spPr>
          <a:xfrm>
            <a:off x="203752" y="4893618"/>
            <a:ext cx="391774" cy="161583"/>
          </a:xfrm>
          <a:prstGeom prst="rect">
            <a:avLst/>
          </a:prstGeom>
          <a:noFill/>
        </p:spPr>
        <p:txBody>
          <a:bodyPr wrap="none" lIns="68580" tIns="34290" rIns="68580" bIns="34290"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smtClean="0">
                <a:ln>
                  <a:noFill/>
                </a:ln>
                <a:solidFill>
                  <a:prstClr val="black"/>
                </a:solidFill>
                <a:effectLst/>
                <a:uLnTx/>
                <a:uFillTx/>
              </a:rPr>
              <a:t>7/27/16</a:t>
            </a:r>
          </a:p>
        </p:txBody>
      </p:sp>
      <p:sp>
        <p:nvSpPr>
          <p:cNvPr id="6" name="TextBox 5"/>
          <p:cNvSpPr txBox="1"/>
          <p:nvPr/>
        </p:nvSpPr>
        <p:spPr>
          <a:xfrm>
            <a:off x="3505200" y="4834154"/>
            <a:ext cx="848374" cy="276999"/>
          </a:xfrm>
          <a:prstGeom prst="rect">
            <a:avLst/>
          </a:prstGeom>
          <a:noFill/>
        </p:spPr>
        <p:txBody>
          <a:bodyPr wrap="none" rtlCol="0">
            <a:spAutoFit/>
          </a:bodyPr>
          <a:lstStyle/>
          <a:p>
            <a:r>
              <a:rPr lang="en-US" sz="1200" i="1" dirty="0" smtClean="0"/>
              <a:t>Per MBARI</a:t>
            </a:r>
            <a:endParaRPr lang="en-US" sz="1200" i="1" dirty="0"/>
          </a:p>
        </p:txBody>
      </p:sp>
    </p:spTree>
    <p:extLst>
      <p:ext uri="{BB962C8B-B14F-4D97-AF65-F5344CB8AC3E}">
        <p14:creationId xmlns:p14="http://schemas.microsoft.com/office/powerpoint/2010/main" val="16077256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457200" y="833433"/>
            <a:ext cx="7718558" cy="1732225"/>
          </a:xfrm>
          <a:prstGeom prst="rect">
            <a:avLst/>
          </a:prstGeom>
        </p:spPr>
      </p:pic>
      <p:sp>
        <p:nvSpPr>
          <p:cNvPr id="5" name="Title 4"/>
          <p:cNvSpPr>
            <a:spLocks noGrp="1"/>
          </p:cNvSpPr>
          <p:nvPr>
            <p:ph type="title"/>
          </p:nvPr>
        </p:nvSpPr>
        <p:spPr/>
        <p:txBody>
          <a:bodyPr/>
          <a:lstStyle/>
          <a:p>
            <a:r>
              <a:rPr lang="en-US" dirty="0" smtClean="0"/>
              <a:t>Material Properties:  Mechanical</a:t>
            </a:r>
            <a:endParaRPr lang="en-US" dirty="0"/>
          </a:p>
        </p:txBody>
      </p:sp>
      <p:sp>
        <p:nvSpPr>
          <p:cNvPr id="4" name="Slide Number Placeholder 3"/>
          <p:cNvSpPr>
            <a:spLocks noGrp="1"/>
          </p:cNvSpPr>
          <p:nvPr>
            <p:ph type="sldNum" sz="quarter" idx="12"/>
          </p:nvPr>
        </p:nvSpPr>
        <p:spPr/>
        <p:txBody>
          <a:bodyPr/>
          <a:lstStyle/>
          <a:p>
            <a:pPr>
              <a:defRPr/>
            </a:pPr>
            <a:fld id="{4F645805-E27E-4A2C-B25C-E9AF63DC66C5}" type="slidenum">
              <a:rPr lang="en-US" smtClean="0"/>
              <a:pPr>
                <a:defRPr/>
              </a:pPr>
              <a:t>6</a:t>
            </a:fld>
            <a:endParaRPr lang="en-US" dirty="0"/>
          </a:p>
        </p:txBody>
      </p:sp>
      <p:sp>
        <p:nvSpPr>
          <p:cNvPr id="14" name="TextBox 13"/>
          <p:cNvSpPr txBox="1"/>
          <p:nvPr/>
        </p:nvSpPr>
        <p:spPr>
          <a:xfrm>
            <a:off x="203752" y="4893618"/>
            <a:ext cx="430246" cy="161583"/>
          </a:xfrm>
          <a:prstGeom prst="rect">
            <a:avLst/>
          </a:prstGeom>
          <a:noFill/>
        </p:spPr>
        <p:txBody>
          <a:bodyPr wrap="none" lIns="68580" tIns="34290" rIns="68580" bIns="34290"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smtClean="0">
                <a:ln>
                  <a:noFill/>
                </a:ln>
                <a:solidFill>
                  <a:prstClr val="black"/>
                </a:solidFill>
                <a:effectLst/>
                <a:uLnTx/>
                <a:uFillTx/>
              </a:rPr>
              <a:t>10/14/16</a:t>
            </a:r>
          </a:p>
        </p:txBody>
      </p:sp>
      <p:cxnSp>
        <p:nvCxnSpPr>
          <p:cNvPr id="8" name="Straight Arrow Connector 7"/>
          <p:cNvCxnSpPr>
            <a:stCxn id="9" idx="0"/>
          </p:cNvCxnSpPr>
          <p:nvPr/>
        </p:nvCxnSpPr>
        <p:spPr bwMode="auto">
          <a:xfrm flipV="1">
            <a:off x="7239890" y="2590615"/>
            <a:ext cx="307492" cy="350602"/>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9" name="TextBox 8"/>
          <p:cNvSpPr txBox="1"/>
          <p:nvPr/>
        </p:nvSpPr>
        <p:spPr>
          <a:xfrm>
            <a:off x="6478779" y="2941217"/>
            <a:ext cx="1522221" cy="600164"/>
          </a:xfrm>
          <a:prstGeom prst="rect">
            <a:avLst/>
          </a:prstGeom>
          <a:noFill/>
        </p:spPr>
        <p:txBody>
          <a:bodyPr wrap="square" rtlCol="0">
            <a:spAutoFit/>
          </a:bodyPr>
          <a:lstStyle/>
          <a:p>
            <a:pPr algn="ctr"/>
            <a:r>
              <a:rPr lang="en-US" sz="1100" i="1" dirty="0" smtClean="0"/>
              <a:t>Configuration #3</a:t>
            </a:r>
            <a:br>
              <a:rPr lang="en-US" sz="1100" i="1" dirty="0" smtClean="0"/>
            </a:br>
            <a:r>
              <a:rPr lang="en-US" sz="1100" i="1" dirty="0" smtClean="0"/>
              <a:t>Resin vs. Epoxy Material Trade-study</a:t>
            </a:r>
            <a:endParaRPr lang="en-US" sz="1100" i="1" dirty="0"/>
          </a:p>
        </p:txBody>
      </p:sp>
      <p:pic>
        <p:nvPicPr>
          <p:cNvPr id="26" name="Picture 25"/>
          <p:cNvPicPr>
            <a:picLocks noChangeAspect="1"/>
          </p:cNvPicPr>
          <p:nvPr/>
        </p:nvPicPr>
        <p:blipFill>
          <a:blip r:embed="rId3"/>
          <a:stretch>
            <a:fillRect/>
          </a:stretch>
        </p:blipFill>
        <p:spPr>
          <a:xfrm>
            <a:off x="203752" y="3801415"/>
            <a:ext cx="3581400" cy="906227"/>
          </a:xfrm>
          <a:prstGeom prst="rect">
            <a:avLst/>
          </a:prstGeom>
        </p:spPr>
      </p:pic>
      <p:cxnSp>
        <p:nvCxnSpPr>
          <p:cNvPr id="30" name="Straight Arrow Connector 29"/>
          <p:cNvCxnSpPr>
            <a:stCxn id="9" idx="0"/>
          </p:cNvCxnSpPr>
          <p:nvPr/>
        </p:nvCxnSpPr>
        <p:spPr bwMode="auto">
          <a:xfrm flipH="1" flipV="1">
            <a:off x="6857884" y="2590615"/>
            <a:ext cx="382006" cy="350602"/>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13" name="Straight Arrow Connector 12"/>
          <p:cNvCxnSpPr>
            <a:stCxn id="15" idx="0"/>
          </p:cNvCxnSpPr>
          <p:nvPr/>
        </p:nvCxnSpPr>
        <p:spPr bwMode="auto">
          <a:xfrm flipV="1">
            <a:off x="4266311" y="2590614"/>
            <a:ext cx="307492" cy="350603"/>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15" name="TextBox 14"/>
          <p:cNvSpPr txBox="1"/>
          <p:nvPr/>
        </p:nvSpPr>
        <p:spPr>
          <a:xfrm>
            <a:off x="3505200" y="2941217"/>
            <a:ext cx="1522221" cy="600164"/>
          </a:xfrm>
          <a:prstGeom prst="rect">
            <a:avLst/>
          </a:prstGeom>
          <a:noFill/>
        </p:spPr>
        <p:txBody>
          <a:bodyPr wrap="square" rtlCol="0">
            <a:spAutoFit/>
          </a:bodyPr>
          <a:lstStyle/>
          <a:p>
            <a:pPr algn="ctr"/>
            <a:r>
              <a:rPr lang="en-US" sz="1100" i="1" dirty="0" smtClean="0"/>
              <a:t>Configuration #3</a:t>
            </a:r>
            <a:br>
              <a:rPr lang="en-US" sz="1100" i="1" dirty="0" smtClean="0"/>
            </a:br>
            <a:r>
              <a:rPr lang="en-US" sz="1100" i="1" dirty="0" smtClean="0"/>
              <a:t>Dome Support</a:t>
            </a:r>
            <a:br>
              <a:rPr lang="en-US" sz="1100" i="1" dirty="0" smtClean="0"/>
            </a:br>
            <a:r>
              <a:rPr lang="en-US" sz="1100" i="1" dirty="0" smtClean="0"/>
              <a:t>Material Trade-study</a:t>
            </a:r>
            <a:endParaRPr lang="en-US" sz="1100" i="1" dirty="0"/>
          </a:p>
        </p:txBody>
      </p:sp>
      <p:cxnSp>
        <p:nvCxnSpPr>
          <p:cNvPr id="16" name="Straight Arrow Connector 15"/>
          <p:cNvCxnSpPr>
            <a:stCxn id="15" idx="0"/>
          </p:cNvCxnSpPr>
          <p:nvPr/>
        </p:nvCxnSpPr>
        <p:spPr bwMode="auto">
          <a:xfrm flipH="1" flipV="1">
            <a:off x="3884305" y="2590615"/>
            <a:ext cx="382006" cy="350602"/>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Tree>
    <p:extLst>
      <p:ext uri="{BB962C8B-B14F-4D97-AF65-F5344CB8AC3E}">
        <p14:creationId xmlns:p14="http://schemas.microsoft.com/office/powerpoint/2010/main" val="6930552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11690" y="736067"/>
            <a:ext cx="2547143" cy="16474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r="18175" b="29998"/>
          <a:stretch/>
        </p:blipFill>
        <p:spPr>
          <a:xfrm>
            <a:off x="152400" y="2329033"/>
            <a:ext cx="2805673" cy="1385717"/>
          </a:xfrm>
          <a:prstGeom prst="rect">
            <a:avLst/>
          </a:prstGeom>
        </p:spPr>
      </p:pic>
      <p:sp>
        <p:nvSpPr>
          <p:cNvPr id="71" name="TextBox 70"/>
          <p:cNvSpPr txBox="1"/>
          <p:nvPr/>
        </p:nvSpPr>
        <p:spPr>
          <a:xfrm>
            <a:off x="80133" y="687386"/>
            <a:ext cx="5153462" cy="1077218"/>
          </a:xfrm>
          <a:prstGeom prst="rect">
            <a:avLst/>
          </a:prstGeom>
          <a:noFill/>
        </p:spPr>
        <p:txBody>
          <a:bodyPr wrap="square" rtlCol="0">
            <a:spAutoFit/>
          </a:bodyPr>
          <a:lstStyle/>
          <a:p>
            <a:r>
              <a:rPr lang="en-US" sz="1600" i="1" dirty="0" smtClean="0"/>
              <a:t>WeibPar (Weibull parameter estimation program) is used for the WM and WCS calculations of the failure specimen data as well as calculating the Effective Area from a FEA of the R-o-R specimen</a:t>
            </a:r>
            <a:endParaRPr lang="en-US" sz="1600" i="1" dirty="0"/>
          </a:p>
        </p:txBody>
      </p:sp>
      <p:sp>
        <p:nvSpPr>
          <p:cNvPr id="5" name="Title 4"/>
          <p:cNvSpPr>
            <a:spLocks noGrp="1"/>
          </p:cNvSpPr>
          <p:nvPr>
            <p:ph type="title"/>
          </p:nvPr>
        </p:nvSpPr>
        <p:spPr/>
        <p:txBody>
          <a:bodyPr/>
          <a:lstStyle/>
          <a:p>
            <a:r>
              <a:rPr lang="en-US" dirty="0" smtClean="0"/>
              <a:t>Material Properties:  Weibull</a:t>
            </a:r>
            <a:endParaRPr lang="en-US" dirty="0"/>
          </a:p>
        </p:txBody>
      </p:sp>
      <p:sp>
        <p:nvSpPr>
          <p:cNvPr id="4" name="Slide Number Placeholder 3"/>
          <p:cNvSpPr>
            <a:spLocks noGrp="1"/>
          </p:cNvSpPr>
          <p:nvPr>
            <p:ph type="sldNum" sz="quarter" idx="12"/>
          </p:nvPr>
        </p:nvSpPr>
        <p:spPr/>
        <p:txBody>
          <a:bodyPr/>
          <a:lstStyle/>
          <a:p>
            <a:pPr>
              <a:defRPr/>
            </a:pPr>
            <a:fld id="{4F645805-E27E-4A2C-B25C-E9AF63DC66C5}" type="slidenum">
              <a:rPr lang="en-US" smtClean="0"/>
              <a:pPr>
                <a:defRPr/>
              </a:pPr>
              <a:t>7</a:t>
            </a:fld>
            <a:endParaRPr lang="en-US" dirty="0"/>
          </a:p>
        </p:txBody>
      </p:sp>
      <p:sp>
        <p:nvSpPr>
          <p:cNvPr id="14" name="TextBox 13"/>
          <p:cNvSpPr txBox="1"/>
          <p:nvPr/>
        </p:nvSpPr>
        <p:spPr>
          <a:xfrm>
            <a:off x="203752" y="4893618"/>
            <a:ext cx="391774" cy="161583"/>
          </a:xfrm>
          <a:prstGeom prst="rect">
            <a:avLst/>
          </a:prstGeom>
          <a:noFill/>
        </p:spPr>
        <p:txBody>
          <a:bodyPr wrap="none" lIns="68580" tIns="34290" rIns="68580" bIns="34290"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lang="en-US" sz="600" kern="0" dirty="0" smtClean="0">
                <a:solidFill>
                  <a:prstClr val="black"/>
                </a:solidFill>
              </a:rPr>
              <a:t>9</a:t>
            </a:r>
            <a:r>
              <a:rPr kumimoji="0" lang="en-US" sz="600" b="0" i="0" u="none" strike="noStrike" kern="0" cap="none" spc="0" normalizeH="0" baseline="0" noProof="0" dirty="0" smtClean="0">
                <a:ln>
                  <a:noFill/>
                </a:ln>
                <a:solidFill>
                  <a:prstClr val="black"/>
                </a:solidFill>
                <a:effectLst/>
                <a:uLnTx/>
                <a:uFillTx/>
              </a:rPr>
              <a:t>/22/16</a:t>
            </a:r>
          </a:p>
        </p:txBody>
      </p:sp>
      <p:sp>
        <p:nvSpPr>
          <p:cNvPr id="3" name="TextBox 2"/>
          <p:cNvSpPr txBox="1"/>
          <p:nvPr/>
        </p:nvSpPr>
        <p:spPr>
          <a:xfrm>
            <a:off x="748273" y="2424358"/>
            <a:ext cx="2209800" cy="523220"/>
          </a:xfrm>
          <a:prstGeom prst="rect">
            <a:avLst/>
          </a:prstGeom>
          <a:noFill/>
        </p:spPr>
        <p:txBody>
          <a:bodyPr wrap="square" rtlCol="0">
            <a:spAutoFit/>
          </a:bodyPr>
          <a:lstStyle/>
          <a:p>
            <a:r>
              <a:rPr lang="en-US" sz="1400" dirty="0" smtClean="0"/>
              <a:t>2D Axisymmetric Model of the Ring-on-Ring Specimen</a:t>
            </a:r>
            <a:endParaRPr lang="en-US" sz="1400" dirty="0"/>
          </a:p>
        </p:txBody>
      </p:sp>
      <p:cxnSp>
        <p:nvCxnSpPr>
          <p:cNvPr id="9" name="Straight Arrow Connector 8"/>
          <p:cNvCxnSpPr>
            <a:endCxn id="89" idx="1"/>
          </p:cNvCxnSpPr>
          <p:nvPr/>
        </p:nvCxnSpPr>
        <p:spPr bwMode="auto">
          <a:xfrm>
            <a:off x="2359959" y="3330131"/>
            <a:ext cx="992841" cy="0"/>
          </a:xfrm>
          <a:prstGeom prst="straightConnector1">
            <a:avLst/>
          </a:prstGeom>
          <a:solidFill>
            <a:schemeClr val="accent1"/>
          </a:solidFill>
          <a:ln w="6350" cap="flat" cmpd="sng" algn="ctr">
            <a:solidFill>
              <a:schemeClr val="bg1">
                <a:lumMod val="65000"/>
              </a:schemeClr>
            </a:solidFill>
            <a:prstDash val="solid"/>
            <a:round/>
            <a:headEnd type="none" w="med" len="med"/>
            <a:tailEnd type="arrow"/>
          </a:ln>
          <a:effectLst/>
        </p:spPr>
      </p:cxnSp>
      <p:cxnSp>
        <p:nvCxnSpPr>
          <p:cNvPr id="12" name="Straight Arrow Connector 11"/>
          <p:cNvCxnSpPr>
            <a:endCxn id="88" idx="3"/>
          </p:cNvCxnSpPr>
          <p:nvPr/>
        </p:nvCxnSpPr>
        <p:spPr bwMode="auto">
          <a:xfrm flipH="1">
            <a:off x="5275440" y="1962150"/>
            <a:ext cx="415754" cy="268335"/>
          </a:xfrm>
          <a:prstGeom prst="straightConnector1">
            <a:avLst/>
          </a:prstGeom>
          <a:solidFill>
            <a:schemeClr val="accent1"/>
          </a:solidFill>
          <a:ln w="6350" cap="flat" cmpd="sng" algn="ctr">
            <a:solidFill>
              <a:schemeClr val="bg1">
                <a:lumMod val="65000"/>
              </a:schemeClr>
            </a:solidFill>
            <a:prstDash val="solid"/>
            <a:round/>
            <a:headEnd type="none" w="med" len="med"/>
            <a:tailEnd type="arrow"/>
          </a:ln>
          <a:effectLst/>
        </p:spPr>
      </p:cxnSp>
      <p:sp>
        <p:nvSpPr>
          <p:cNvPr id="15" name="TextBox 14"/>
          <p:cNvSpPr txBox="1"/>
          <p:nvPr/>
        </p:nvSpPr>
        <p:spPr>
          <a:xfrm>
            <a:off x="5727358" y="2965420"/>
            <a:ext cx="1534394" cy="369332"/>
          </a:xfrm>
          <a:prstGeom prst="rect">
            <a:avLst/>
          </a:prstGeom>
          <a:solidFill>
            <a:schemeClr val="bg2">
              <a:lumMod val="90000"/>
            </a:schemeClr>
          </a:solidFill>
          <a:ln>
            <a:solidFill>
              <a:schemeClr val="tx1"/>
            </a:solidFill>
          </a:ln>
        </p:spPr>
        <p:txBody>
          <a:bodyPr wrap="none" rtlCol="0">
            <a:spAutoFit/>
          </a:bodyPr>
          <a:lstStyle/>
          <a:p>
            <a:r>
              <a:rPr lang="en-US" dirty="0" smtClean="0"/>
              <a:t>WM = 13.6 [-] </a:t>
            </a:r>
            <a:endParaRPr lang="en-US" dirty="0"/>
          </a:p>
        </p:txBody>
      </p:sp>
      <p:cxnSp>
        <p:nvCxnSpPr>
          <p:cNvPr id="18" name="Straight Arrow Connector 17"/>
          <p:cNvCxnSpPr>
            <a:stCxn id="15" idx="1"/>
            <a:endCxn id="89" idx="3"/>
          </p:cNvCxnSpPr>
          <p:nvPr/>
        </p:nvCxnSpPr>
        <p:spPr bwMode="auto">
          <a:xfrm flipH="1">
            <a:off x="4963304" y="3150086"/>
            <a:ext cx="764054" cy="180045"/>
          </a:xfrm>
          <a:prstGeom prst="straightConnector1">
            <a:avLst/>
          </a:prstGeom>
          <a:solidFill>
            <a:schemeClr val="accent1"/>
          </a:solidFill>
          <a:ln w="6350" cap="flat" cmpd="sng" algn="ctr">
            <a:solidFill>
              <a:schemeClr val="bg1">
                <a:lumMod val="65000"/>
              </a:schemeClr>
            </a:solidFill>
            <a:prstDash val="solid"/>
            <a:round/>
            <a:headEnd type="none" w="med" len="med"/>
            <a:tailEnd type="arrow"/>
          </a:ln>
          <a:effectLst/>
        </p:spPr>
      </p:cxnSp>
      <p:sp>
        <p:nvSpPr>
          <p:cNvPr id="19" name="TextBox 18"/>
          <p:cNvSpPr txBox="1"/>
          <p:nvPr/>
        </p:nvSpPr>
        <p:spPr>
          <a:xfrm>
            <a:off x="4164733" y="3965846"/>
            <a:ext cx="1196161" cy="261610"/>
          </a:xfrm>
          <a:prstGeom prst="rect">
            <a:avLst/>
          </a:prstGeom>
          <a:solidFill>
            <a:schemeClr val="bg1">
              <a:lumMod val="85000"/>
            </a:schemeClr>
          </a:solidFill>
          <a:ln>
            <a:solidFill>
              <a:schemeClr val="tx1"/>
            </a:solidFill>
          </a:ln>
        </p:spPr>
        <p:txBody>
          <a:bodyPr wrap="none" rtlCol="0">
            <a:spAutoFit/>
          </a:bodyPr>
          <a:lstStyle/>
          <a:p>
            <a:r>
              <a:rPr lang="en-US" sz="1100" dirty="0" smtClean="0"/>
              <a:t>A</a:t>
            </a:r>
            <a:r>
              <a:rPr lang="en-US" sz="1100" baseline="-25000" dirty="0" smtClean="0"/>
              <a:t>eff</a:t>
            </a:r>
            <a:r>
              <a:rPr lang="en-US" sz="1100" dirty="0" smtClean="0"/>
              <a:t> = 0.229 [in^2]</a:t>
            </a:r>
            <a:endParaRPr lang="en-US" sz="1100" dirty="0"/>
          </a:p>
        </p:txBody>
      </p:sp>
      <p:sp>
        <p:nvSpPr>
          <p:cNvPr id="25" name="TextBox 24"/>
          <p:cNvSpPr txBox="1"/>
          <p:nvPr/>
        </p:nvSpPr>
        <p:spPr>
          <a:xfrm>
            <a:off x="7620000" y="2956333"/>
            <a:ext cx="1258678" cy="261610"/>
          </a:xfrm>
          <a:prstGeom prst="rect">
            <a:avLst/>
          </a:prstGeom>
          <a:solidFill>
            <a:schemeClr val="bg1">
              <a:lumMod val="85000"/>
            </a:schemeClr>
          </a:solidFill>
          <a:ln>
            <a:solidFill>
              <a:schemeClr val="tx1"/>
            </a:solidFill>
          </a:ln>
        </p:spPr>
        <p:txBody>
          <a:bodyPr wrap="none" rtlCol="0">
            <a:spAutoFit/>
          </a:bodyPr>
          <a:lstStyle/>
          <a:p>
            <a:r>
              <a:rPr lang="en-US" sz="1100" dirty="0" smtClean="0"/>
              <a:t>WCS = 22,714 [psi]</a:t>
            </a:r>
            <a:endParaRPr lang="en-US" sz="1100" dirty="0"/>
          </a:p>
        </p:txBody>
      </p:sp>
      <p:cxnSp>
        <p:nvCxnSpPr>
          <p:cNvPr id="29" name="Straight Arrow Connector 28"/>
          <p:cNvCxnSpPr/>
          <p:nvPr/>
        </p:nvCxnSpPr>
        <p:spPr bwMode="auto">
          <a:xfrm>
            <a:off x="5140788" y="2437849"/>
            <a:ext cx="586570" cy="527571"/>
          </a:xfrm>
          <a:prstGeom prst="straightConnector1">
            <a:avLst/>
          </a:prstGeom>
          <a:solidFill>
            <a:schemeClr val="accent1"/>
          </a:solidFill>
          <a:ln w="6350" cap="flat" cmpd="sng" algn="ctr">
            <a:solidFill>
              <a:schemeClr val="bg1">
                <a:lumMod val="65000"/>
              </a:schemeClr>
            </a:solidFill>
            <a:prstDash val="solid"/>
            <a:round/>
            <a:headEnd type="none" w="med" len="med"/>
            <a:tailEnd type="arrow"/>
          </a:ln>
          <a:effectLst/>
        </p:spPr>
      </p:cxnSp>
      <p:sp>
        <p:nvSpPr>
          <p:cNvPr id="37" name="TextBox 36"/>
          <p:cNvSpPr txBox="1"/>
          <p:nvPr/>
        </p:nvSpPr>
        <p:spPr>
          <a:xfrm>
            <a:off x="5511690" y="4373290"/>
            <a:ext cx="3096617" cy="369332"/>
          </a:xfrm>
          <a:prstGeom prst="rect">
            <a:avLst/>
          </a:prstGeom>
          <a:solidFill>
            <a:schemeClr val="bg2">
              <a:lumMod val="90000"/>
            </a:schemeClr>
          </a:solidFill>
          <a:ln>
            <a:solidFill>
              <a:schemeClr val="tx1"/>
            </a:solidFill>
          </a:ln>
        </p:spPr>
        <p:txBody>
          <a:bodyPr wrap="none" rtlCol="0">
            <a:spAutoFit/>
          </a:bodyPr>
          <a:lstStyle/>
          <a:p>
            <a:r>
              <a:rPr lang="en-US" dirty="0" smtClean="0"/>
              <a:t>WSP = 20,386 [psi*in^(2/13.6)]</a:t>
            </a:r>
            <a:endParaRPr lang="en-US" dirty="0"/>
          </a:p>
        </p:txBody>
      </p:sp>
      <p:cxnSp>
        <p:nvCxnSpPr>
          <p:cNvPr id="39" name="Straight Arrow Connector 38"/>
          <p:cNvCxnSpPr>
            <a:stCxn id="19" idx="3"/>
            <a:endCxn id="90" idx="1"/>
          </p:cNvCxnSpPr>
          <p:nvPr/>
        </p:nvCxnSpPr>
        <p:spPr bwMode="auto">
          <a:xfrm flipV="1">
            <a:off x="5360894" y="3873874"/>
            <a:ext cx="660600" cy="222777"/>
          </a:xfrm>
          <a:prstGeom prst="straightConnector1">
            <a:avLst/>
          </a:prstGeom>
          <a:solidFill>
            <a:schemeClr val="accent1"/>
          </a:solidFill>
          <a:ln w="6350" cap="flat" cmpd="sng" algn="ctr">
            <a:solidFill>
              <a:schemeClr val="bg1">
                <a:lumMod val="65000"/>
              </a:schemeClr>
            </a:solidFill>
            <a:prstDash val="solid"/>
            <a:round/>
            <a:headEnd type="none" w="med" len="med"/>
            <a:tailEnd type="arrow"/>
          </a:ln>
          <a:effectLst/>
        </p:spPr>
      </p:cxnSp>
      <p:cxnSp>
        <p:nvCxnSpPr>
          <p:cNvPr id="41" name="Straight Arrow Connector 40"/>
          <p:cNvCxnSpPr>
            <a:stCxn id="15" idx="2"/>
          </p:cNvCxnSpPr>
          <p:nvPr/>
        </p:nvCxnSpPr>
        <p:spPr bwMode="auto">
          <a:xfrm>
            <a:off x="6494555" y="3334752"/>
            <a:ext cx="79229" cy="379998"/>
          </a:xfrm>
          <a:prstGeom prst="straightConnector1">
            <a:avLst/>
          </a:prstGeom>
          <a:solidFill>
            <a:schemeClr val="accent1"/>
          </a:solidFill>
          <a:ln w="6350" cap="flat" cmpd="sng" algn="ctr">
            <a:solidFill>
              <a:schemeClr val="bg1">
                <a:lumMod val="65000"/>
              </a:schemeClr>
            </a:solidFill>
            <a:prstDash val="solid"/>
            <a:round/>
            <a:headEnd type="none" w="med" len="med"/>
            <a:tailEnd type="arrow"/>
          </a:ln>
          <a:effectLst/>
        </p:spPr>
      </p:cxnSp>
      <p:cxnSp>
        <p:nvCxnSpPr>
          <p:cNvPr id="43" name="Straight Arrow Connector 42"/>
          <p:cNvCxnSpPr>
            <a:stCxn id="25" idx="2"/>
          </p:cNvCxnSpPr>
          <p:nvPr/>
        </p:nvCxnSpPr>
        <p:spPr bwMode="auto">
          <a:xfrm flipH="1">
            <a:off x="7605134" y="3217943"/>
            <a:ext cx="644205" cy="485339"/>
          </a:xfrm>
          <a:prstGeom prst="straightConnector1">
            <a:avLst/>
          </a:prstGeom>
          <a:solidFill>
            <a:schemeClr val="accent1"/>
          </a:solidFill>
          <a:ln w="6350" cap="flat" cmpd="sng" algn="ctr">
            <a:solidFill>
              <a:schemeClr val="bg1">
                <a:lumMod val="65000"/>
              </a:schemeClr>
            </a:solidFill>
            <a:prstDash val="solid"/>
            <a:round/>
            <a:headEnd type="none" w="med" len="med"/>
            <a:tailEnd type="arrow"/>
          </a:ln>
          <a:effectLst/>
        </p:spPr>
      </p:cxnSp>
      <p:sp>
        <p:nvSpPr>
          <p:cNvPr id="62" name="TextBox 61"/>
          <p:cNvSpPr txBox="1"/>
          <p:nvPr/>
        </p:nvSpPr>
        <p:spPr>
          <a:xfrm>
            <a:off x="5769312" y="880561"/>
            <a:ext cx="1399229" cy="369332"/>
          </a:xfrm>
          <a:prstGeom prst="rect">
            <a:avLst/>
          </a:prstGeom>
          <a:noFill/>
        </p:spPr>
        <p:txBody>
          <a:bodyPr wrap="none" rtlCol="0">
            <a:spAutoFit/>
          </a:bodyPr>
          <a:lstStyle/>
          <a:p>
            <a:r>
              <a:rPr lang="en-US" dirty="0" smtClean="0"/>
              <a:t>Ground Inert</a:t>
            </a:r>
            <a:endParaRPr lang="en-US" dirty="0"/>
          </a:p>
        </p:txBody>
      </p:sp>
      <p:sp>
        <p:nvSpPr>
          <p:cNvPr id="68" name="TextBox 67"/>
          <p:cNvSpPr txBox="1"/>
          <p:nvPr/>
        </p:nvSpPr>
        <p:spPr>
          <a:xfrm>
            <a:off x="250189" y="4476750"/>
            <a:ext cx="2899255" cy="307777"/>
          </a:xfrm>
          <a:prstGeom prst="rect">
            <a:avLst/>
          </a:prstGeom>
          <a:noFill/>
        </p:spPr>
        <p:txBody>
          <a:bodyPr wrap="none" rtlCol="0">
            <a:spAutoFit/>
          </a:bodyPr>
          <a:lstStyle/>
          <a:p>
            <a:r>
              <a:rPr lang="en-US" sz="1400" i="1" dirty="0" smtClean="0"/>
              <a:t>Where WM &amp; WSP are used in CARES</a:t>
            </a:r>
            <a:endParaRPr lang="en-US" sz="1400" i="1" dirty="0"/>
          </a:p>
        </p:txBody>
      </p:sp>
      <p:sp>
        <p:nvSpPr>
          <p:cNvPr id="86" name="TextBox 85"/>
          <p:cNvSpPr txBox="1"/>
          <p:nvPr/>
        </p:nvSpPr>
        <p:spPr>
          <a:xfrm>
            <a:off x="7384293" y="1426906"/>
            <a:ext cx="1585884" cy="553998"/>
          </a:xfrm>
          <a:prstGeom prst="rect">
            <a:avLst/>
          </a:prstGeom>
          <a:solidFill>
            <a:schemeClr val="accent4">
              <a:lumMod val="20000"/>
              <a:lumOff val="80000"/>
            </a:schemeClr>
          </a:solidFill>
          <a:ln>
            <a:solidFill>
              <a:schemeClr val="bg1">
                <a:lumMod val="75000"/>
              </a:schemeClr>
            </a:solidFill>
          </a:ln>
        </p:spPr>
        <p:txBody>
          <a:bodyPr wrap="square" rtlCol="0">
            <a:spAutoFit/>
          </a:bodyPr>
          <a:lstStyle/>
          <a:p>
            <a:r>
              <a:rPr lang="en-US" sz="1000" i="1" dirty="0" smtClean="0"/>
              <a:t>Flaws were all assumed to originate on the Surface of the Failure Specimens</a:t>
            </a:r>
            <a:endParaRPr lang="en-US" sz="1000" i="1" dirty="0"/>
          </a:p>
        </p:txBody>
      </p:sp>
      <mc:AlternateContent xmlns:mc="http://schemas.openxmlformats.org/markup-compatibility/2006" xmlns:a14="http://schemas.microsoft.com/office/drawing/2010/main">
        <mc:Choice Requires="a14">
          <p:sp>
            <p:nvSpPr>
              <p:cNvPr id="88" name="TextBox 87"/>
              <p:cNvSpPr txBox="1"/>
              <p:nvPr/>
            </p:nvSpPr>
            <p:spPr>
              <a:xfrm>
                <a:off x="3571897" y="2023120"/>
                <a:ext cx="1703543" cy="414729"/>
              </a:xfrm>
              <a:prstGeom prst="rect">
                <a:avLst/>
              </a:prstGeom>
              <a:solidFill>
                <a:schemeClr val="tx2">
                  <a:lumMod val="20000"/>
                  <a:lumOff val="80000"/>
                </a:schemeClr>
              </a:solidFill>
              <a:ln>
                <a:solidFill>
                  <a:schemeClr val="tx1"/>
                </a:solidFill>
              </a:ln>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1100" i="1" smtClean="0">
                              <a:latin typeface="Cambria Math"/>
                            </a:rPr>
                          </m:ctrlPr>
                        </m:sSubPr>
                        <m:e>
                          <m:r>
                            <a:rPr lang="en-US" sz="1100" b="0" i="1" smtClean="0">
                              <a:latin typeface="Cambria Math"/>
                            </a:rPr>
                            <m:t>𝑃</m:t>
                          </m:r>
                        </m:e>
                        <m:sub>
                          <m:sSub>
                            <m:sSubPr>
                              <m:ctrlPr>
                                <a:rPr lang="en-US" sz="1100" i="1" smtClean="0">
                                  <a:latin typeface="Cambria Math"/>
                                </a:rPr>
                              </m:ctrlPr>
                            </m:sSubPr>
                            <m:e>
                              <m:r>
                                <a:rPr lang="en-US" sz="1100" b="0" i="1" smtClean="0">
                                  <a:latin typeface="Cambria Math"/>
                                </a:rPr>
                                <m:t>𝑓</m:t>
                              </m:r>
                            </m:e>
                            <m:sub>
                              <m:r>
                                <a:rPr lang="en-US" sz="1100" b="0" i="1" smtClean="0">
                                  <a:latin typeface="Cambria Math"/>
                                </a:rPr>
                                <m:t>𝑖</m:t>
                              </m:r>
                            </m:sub>
                          </m:sSub>
                        </m:sub>
                      </m:sSub>
                      <m:r>
                        <a:rPr lang="en-US" sz="1100" b="0" i="1" smtClean="0">
                          <a:latin typeface="Cambria Math"/>
                        </a:rPr>
                        <m:t>=1−</m:t>
                      </m:r>
                      <m:r>
                        <a:rPr lang="en-US" sz="1100" b="0" i="1" smtClean="0">
                          <a:latin typeface="Cambria Math"/>
                        </a:rPr>
                        <m:t>𝑒𝑥𝑝</m:t>
                      </m:r>
                      <m:sSup>
                        <m:sSupPr>
                          <m:ctrlPr>
                            <a:rPr lang="en-US" sz="1100" b="0" i="1" smtClean="0">
                              <a:latin typeface="Cambria Math"/>
                            </a:rPr>
                          </m:ctrlPr>
                        </m:sSupPr>
                        <m:e>
                          <m:d>
                            <m:dPr>
                              <m:ctrlPr>
                                <a:rPr lang="en-US" sz="1100" i="1">
                                  <a:latin typeface="Cambria Math"/>
                                </a:rPr>
                              </m:ctrlPr>
                            </m:dPr>
                            <m:e>
                              <m:f>
                                <m:fPr>
                                  <m:ctrlPr>
                                    <a:rPr lang="en-US" sz="1100" i="1">
                                      <a:latin typeface="Cambria Math"/>
                                    </a:rPr>
                                  </m:ctrlPr>
                                </m:fPr>
                                <m:num>
                                  <m:sSub>
                                    <m:sSubPr>
                                      <m:ctrlPr>
                                        <a:rPr lang="en-US" sz="1100" i="1">
                                          <a:latin typeface="Cambria Math"/>
                                        </a:rPr>
                                      </m:ctrlPr>
                                    </m:sSubPr>
                                    <m:e>
                                      <m:r>
                                        <a:rPr lang="en-US" sz="1100" i="1">
                                          <a:latin typeface="Cambria Math"/>
                                          <a:ea typeface="Cambria Math"/>
                                        </a:rPr>
                                        <m:t>𝜎</m:t>
                                      </m:r>
                                    </m:e>
                                    <m:sub>
                                      <m:r>
                                        <a:rPr lang="en-US" sz="1100" i="1">
                                          <a:latin typeface="Cambria Math"/>
                                        </a:rPr>
                                        <m:t>𝑖</m:t>
                                      </m:r>
                                    </m:sub>
                                  </m:sSub>
                                </m:num>
                                <m:den>
                                  <m:r>
                                    <a:rPr lang="en-US" sz="1100" b="0" i="1" smtClean="0">
                                      <a:latin typeface="Cambria Math" panose="02040503050406030204" pitchFamily="18" charset="0"/>
                                    </a:rPr>
                                    <m:t>𝑊</m:t>
                                  </m:r>
                                  <m:r>
                                    <a:rPr lang="en-US" sz="1100" i="1">
                                      <a:latin typeface="Cambria Math"/>
                                    </a:rPr>
                                    <m:t>𝐶𝑆</m:t>
                                  </m:r>
                                </m:den>
                              </m:f>
                            </m:e>
                          </m:d>
                        </m:e>
                        <m:sup>
                          <m:r>
                            <a:rPr lang="en-US" sz="1100" b="0" i="1" smtClean="0">
                              <a:latin typeface="Cambria Math"/>
                            </a:rPr>
                            <m:t>𝑊𝑀</m:t>
                          </m:r>
                        </m:sup>
                      </m:sSup>
                    </m:oMath>
                  </m:oMathPara>
                </a14:m>
                <a:endParaRPr lang="en-US" sz="1100" dirty="0"/>
              </a:p>
            </p:txBody>
          </p:sp>
        </mc:Choice>
        <mc:Fallback xmlns="">
          <p:sp>
            <p:nvSpPr>
              <p:cNvPr id="88" name="TextBox 87"/>
              <p:cNvSpPr txBox="1">
                <a:spLocks noRot="1" noChangeAspect="1" noMove="1" noResize="1" noEditPoints="1" noAdjustHandles="1" noChangeArrowheads="1" noChangeShapeType="1" noTextEdit="1"/>
              </p:cNvSpPr>
              <p:nvPr/>
            </p:nvSpPr>
            <p:spPr>
              <a:xfrm>
                <a:off x="3571897" y="2023120"/>
                <a:ext cx="1703543" cy="414729"/>
              </a:xfrm>
              <a:prstGeom prst="rect">
                <a:avLst/>
              </a:prstGeom>
              <a:blipFill rotWithShape="0">
                <a:blip r:embed="rId4"/>
                <a:stretch>
                  <a:fillRect/>
                </a:stretch>
              </a:blipFill>
              <a:ln>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9" name="TextBox 88"/>
              <p:cNvSpPr txBox="1"/>
              <p:nvPr/>
            </p:nvSpPr>
            <p:spPr>
              <a:xfrm>
                <a:off x="3352800" y="3059095"/>
                <a:ext cx="1610504" cy="542071"/>
              </a:xfrm>
              <a:prstGeom prst="rect">
                <a:avLst/>
              </a:prstGeom>
              <a:solidFill>
                <a:schemeClr val="tx2">
                  <a:lumMod val="20000"/>
                  <a:lumOff val="80000"/>
                </a:schemeClr>
              </a:solidFill>
              <a:ln>
                <a:solidFill>
                  <a:schemeClr val="tx1"/>
                </a:solidFill>
              </a:ln>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1050" i="1" smtClean="0">
                              <a:latin typeface="Cambria Math"/>
                            </a:rPr>
                          </m:ctrlPr>
                        </m:sSubPr>
                        <m:e>
                          <m:r>
                            <a:rPr lang="en-US" sz="1050" b="0" i="1" smtClean="0">
                              <a:latin typeface="Cambria Math"/>
                            </a:rPr>
                            <m:t>𝐴</m:t>
                          </m:r>
                        </m:e>
                        <m:sub>
                          <m:r>
                            <a:rPr lang="en-US" sz="1050" b="0" i="1" smtClean="0">
                              <a:latin typeface="Cambria Math"/>
                            </a:rPr>
                            <m:t>𝑒𝑓𝑓</m:t>
                          </m:r>
                        </m:sub>
                      </m:sSub>
                      <m:r>
                        <a:rPr lang="en-US" sz="1050" b="0" i="1" smtClean="0">
                          <a:latin typeface="Cambria Math"/>
                        </a:rPr>
                        <m:t>=</m:t>
                      </m:r>
                      <m:nary>
                        <m:naryPr>
                          <m:limLoc m:val="undOvr"/>
                          <m:ctrlPr>
                            <a:rPr lang="en-US" sz="1050" b="0" i="1" smtClean="0">
                              <a:latin typeface="Cambria Math"/>
                            </a:rPr>
                          </m:ctrlPr>
                        </m:naryPr>
                        <m:sub>
                          <m:r>
                            <m:rPr>
                              <m:brk m:alnAt="24"/>
                            </m:rPr>
                            <a:rPr lang="en-US" sz="1050" b="0" i="1" smtClean="0">
                              <a:latin typeface="Cambria Math"/>
                            </a:rPr>
                            <m:t>𝐴</m:t>
                          </m:r>
                        </m:sub>
                        <m:sup>
                          <m:r>
                            <a:rPr lang="en-US" sz="1050" b="0" i="1" smtClean="0">
                              <a:latin typeface="Cambria Math"/>
                            </a:rPr>
                            <m:t> </m:t>
                          </m:r>
                        </m:sup>
                        <m:e>
                          <m:sSup>
                            <m:sSupPr>
                              <m:ctrlPr>
                                <a:rPr lang="en-US" sz="1050" b="0" i="1" smtClean="0">
                                  <a:latin typeface="Cambria Math"/>
                                </a:rPr>
                              </m:ctrlPr>
                            </m:sSupPr>
                            <m:e>
                              <m:d>
                                <m:dPr>
                                  <m:ctrlPr>
                                    <a:rPr lang="en-US" sz="1050" i="1">
                                      <a:latin typeface="Cambria Math"/>
                                    </a:rPr>
                                  </m:ctrlPr>
                                </m:dPr>
                                <m:e>
                                  <m:f>
                                    <m:fPr>
                                      <m:ctrlPr>
                                        <a:rPr lang="en-US" sz="1050" i="1" smtClean="0">
                                          <a:latin typeface="Cambria Math"/>
                                        </a:rPr>
                                      </m:ctrlPr>
                                    </m:fPr>
                                    <m:num>
                                      <m:r>
                                        <a:rPr lang="en-US" sz="1050" i="1" smtClean="0">
                                          <a:latin typeface="Cambria Math"/>
                                          <a:ea typeface="Cambria Math"/>
                                        </a:rPr>
                                        <m:t>𝜎</m:t>
                                      </m:r>
                                    </m:num>
                                    <m:den>
                                      <m:sSub>
                                        <m:sSubPr>
                                          <m:ctrlPr>
                                            <a:rPr lang="en-US" sz="1050" i="1" smtClean="0">
                                              <a:latin typeface="Cambria Math"/>
                                            </a:rPr>
                                          </m:ctrlPr>
                                        </m:sSubPr>
                                        <m:e>
                                          <m:r>
                                            <a:rPr lang="en-US" sz="1050" i="1" smtClean="0">
                                              <a:latin typeface="Cambria Math"/>
                                              <a:ea typeface="Cambria Math"/>
                                            </a:rPr>
                                            <m:t>𝜎</m:t>
                                          </m:r>
                                        </m:e>
                                        <m:sub>
                                          <m:r>
                                            <a:rPr lang="en-US" sz="1050" b="0" i="1" smtClean="0">
                                              <a:latin typeface="Cambria Math"/>
                                            </a:rPr>
                                            <m:t>𝑚𝑎𝑥</m:t>
                                          </m:r>
                                        </m:sub>
                                      </m:sSub>
                                    </m:den>
                                  </m:f>
                                </m:e>
                              </m:d>
                            </m:e>
                            <m:sup>
                              <m:r>
                                <a:rPr lang="en-US" sz="1050" b="0" i="1" smtClean="0">
                                  <a:latin typeface="Cambria Math"/>
                                </a:rPr>
                                <m:t>𝑊𝑀</m:t>
                              </m:r>
                            </m:sup>
                          </m:sSup>
                          <m:r>
                            <a:rPr lang="en-US" sz="1050" b="0" i="1" smtClean="0">
                              <a:latin typeface="Cambria Math"/>
                            </a:rPr>
                            <m:t>𝑑𝐴</m:t>
                          </m:r>
                        </m:e>
                      </m:nary>
                    </m:oMath>
                  </m:oMathPara>
                </a14:m>
                <a:endParaRPr lang="en-US" sz="1050" dirty="0"/>
              </a:p>
            </p:txBody>
          </p:sp>
        </mc:Choice>
        <mc:Fallback xmlns="">
          <p:sp>
            <p:nvSpPr>
              <p:cNvPr id="89" name="TextBox 88"/>
              <p:cNvSpPr txBox="1">
                <a:spLocks noRot="1" noChangeAspect="1" noMove="1" noResize="1" noEditPoints="1" noAdjustHandles="1" noChangeArrowheads="1" noChangeShapeType="1" noTextEdit="1"/>
              </p:cNvSpPr>
              <p:nvPr/>
            </p:nvSpPr>
            <p:spPr>
              <a:xfrm>
                <a:off x="3352800" y="3059095"/>
                <a:ext cx="1610504" cy="542071"/>
              </a:xfrm>
              <a:prstGeom prst="rect">
                <a:avLst/>
              </a:prstGeom>
              <a:blipFill rotWithShape="1">
                <a:blip r:embed="rId5"/>
                <a:stretch>
                  <a:fillRect l="-1128" t="-105495" b="-157143"/>
                </a:stretch>
              </a:blipFill>
              <a:ln>
                <a:solidFill>
                  <a:schemeClr val="tx1"/>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0" name="TextBox 89"/>
              <p:cNvSpPr txBox="1"/>
              <p:nvPr/>
            </p:nvSpPr>
            <p:spPr>
              <a:xfrm>
                <a:off x="6021494" y="3703282"/>
                <a:ext cx="1754198" cy="341184"/>
              </a:xfrm>
              <a:prstGeom prst="rect">
                <a:avLst/>
              </a:prstGeom>
              <a:solidFill>
                <a:schemeClr val="tx2">
                  <a:lumMod val="20000"/>
                  <a:lumOff val="80000"/>
                </a:schemeClr>
              </a:solidFill>
              <a:ln>
                <a:solidFill>
                  <a:schemeClr val="tx1"/>
                </a:solidFill>
              </a:ln>
            </p:spPr>
            <p:txBody>
              <a:bodyPr wrap="none" rtlCol="0">
                <a:spAutoFit/>
              </a:bodyPr>
              <a:lstStyle/>
              <a:p>
                <a:pPr/>
                <a14:m>
                  <m:oMathPara xmlns:m="http://schemas.openxmlformats.org/officeDocument/2006/math">
                    <m:oMathParaPr>
                      <m:jc m:val="centerGroup"/>
                    </m:oMathParaPr>
                    <m:oMath xmlns:m="http://schemas.openxmlformats.org/officeDocument/2006/math">
                      <m:r>
                        <a:rPr lang="en-US" sz="1050" b="0" i="1" smtClean="0">
                          <a:latin typeface="Cambria Math" panose="02040503050406030204" pitchFamily="18" charset="0"/>
                        </a:rPr>
                        <m:t>𝑊</m:t>
                      </m:r>
                      <m:r>
                        <a:rPr lang="en-US" sz="1050" b="0" i="1" smtClean="0">
                          <a:latin typeface="Cambria Math"/>
                        </a:rPr>
                        <m:t>𝑆</m:t>
                      </m:r>
                      <m:r>
                        <a:rPr lang="en-US" sz="1050" b="0" i="1" smtClean="0">
                          <a:latin typeface="Cambria Math" panose="02040503050406030204" pitchFamily="18" charset="0"/>
                        </a:rPr>
                        <m:t>𝑃</m:t>
                      </m:r>
                      <m:r>
                        <a:rPr lang="en-US" sz="1050" b="0" i="1" smtClean="0">
                          <a:latin typeface="Cambria Math"/>
                        </a:rPr>
                        <m:t>=</m:t>
                      </m:r>
                      <m:r>
                        <a:rPr lang="en-US" sz="1050" b="0" i="1" smtClean="0">
                          <a:latin typeface="Cambria Math" panose="02040503050406030204" pitchFamily="18" charset="0"/>
                        </a:rPr>
                        <m:t>𝑊</m:t>
                      </m:r>
                      <m:r>
                        <a:rPr lang="en-US" sz="1050" b="0" i="1" smtClean="0">
                          <a:latin typeface="Cambria Math"/>
                        </a:rPr>
                        <m:t>𝐶𝑆</m:t>
                      </m:r>
                      <m:r>
                        <a:rPr lang="en-US" sz="1050" b="0" i="1" smtClean="0">
                          <a:latin typeface="Cambria Math"/>
                        </a:rPr>
                        <m:t>∗</m:t>
                      </m:r>
                      <m:sSup>
                        <m:sSupPr>
                          <m:ctrlPr>
                            <a:rPr lang="en-US" sz="1050" b="0" i="1" smtClean="0">
                              <a:latin typeface="Cambria Math"/>
                            </a:rPr>
                          </m:ctrlPr>
                        </m:sSupPr>
                        <m:e>
                          <m:d>
                            <m:dPr>
                              <m:ctrlPr>
                                <a:rPr lang="en-US" sz="1050" i="1">
                                  <a:latin typeface="Cambria Math"/>
                                </a:rPr>
                              </m:ctrlPr>
                            </m:dPr>
                            <m:e>
                              <m:sSub>
                                <m:sSubPr>
                                  <m:ctrlPr>
                                    <a:rPr lang="en-US" sz="1050" i="1">
                                      <a:latin typeface="Cambria Math"/>
                                    </a:rPr>
                                  </m:ctrlPr>
                                </m:sSubPr>
                                <m:e>
                                  <m:r>
                                    <a:rPr lang="en-US" sz="1050" i="1">
                                      <a:latin typeface="Cambria Math"/>
                                    </a:rPr>
                                    <m:t>𝐴</m:t>
                                  </m:r>
                                </m:e>
                                <m:sub>
                                  <m:r>
                                    <a:rPr lang="en-US" sz="1050" i="1">
                                      <a:latin typeface="Cambria Math"/>
                                    </a:rPr>
                                    <m:t>𝑒𝑓𝑓</m:t>
                                  </m:r>
                                </m:sub>
                              </m:sSub>
                            </m:e>
                          </m:d>
                        </m:e>
                        <m:sup>
                          <m:f>
                            <m:fPr>
                              <m:type m:val="skw"/>
                              <m:ctrlPr>
                                <a:rPr lang="en-US" sz="1050" b="0" i="1" smtClean="0">
                                  <a:latin typeface="Cambria Math"/>
                                </a:rPr>
                              </m:ctrlPr>
                            </m:fPr>
                            <m:num>
                              <m:r>
                                <a:rPr lang="en-US" sz="1050" b="0" i="1" smtClean="0">
                                  <a:latin typeface="Cambria Math"/>
                                </a:rPr>
                                <m:t>1</m:t>
                              </m:r>
                            </m:num>
                            <m:den>
                              <m:r>
                                <a:rPr lang="en-US" sz="1050" b="0" i="1" smtClean="0">
                                  <a:latin typeface="Cambria Math"/>
                                </a:rPr>
                                <m:t>𝑊𝑀</m:t>
                              </m:r>
                            </m:den>
                          </m:f>
                        </m:sup>
                      </m:sSup>
                    </m:oMath>
                  </m:oMathPara>
                </a14:m>
                <a:endParaRPr lang="en-US" sz="1050" dirty="0"/>
              </a:p>
            </p:txBody>
          </p:sp>
        </mc:Choice>
        <mc:Fallback xmlns="">
          <p:sp>
            <p:nvSpPr>
              <p:cNvPr id="90" name="TextBox 89"/>
              <p:cNvSpPr txBox="1">
                <a:spLocks noRot="1" noChangeAspect="1" noMove="1" noResize="1" noEditPoints="1" noAdjustHandles="1" noChangeArrowheads="1" noChangeShapeType="1" noTextEdit="1"/>
              </p:cNvSpPr>
              <p:nvPr/>
            </p:nvSpPr>
            <p:spPr>
              <a:xfrm>
                <a:off x="6021494" y="3703282"/>
                <a:ext cx="1754198" cy="341184"/>
              </a:xfrm>
              <a:prstGeom prst="rect">
                <a:avLst/>
              </a:prstGeom>
              <a:blipFill rotWithShape="0">
                <a:blip r:embed="rId6"/>
                <a:stretch>
                  <a:fillRect t="-55172" r="-4828" b="-63793"/>
                </a:stretch>
              </a:blipFill>
              <a:ln>
                <a:solidFill>
                  <a:schemeClr val="tx1"/>
                </a:solidFill>
              </a:ln>
            </p:spPr>
            <p:txBody>
              <a:bodyPr/>
              <a:lstStyle/>
              <a:p>
                <a:r>
                  <a:rPr lang="en-US">
                    <a:noFill/>
                  </a:rPr>
                  <a:t> </a:t>
                </a:r>
              </a:p>
            </p:txBody>
          </p:sp>
        </mc:Fallback>
      </mc:AlternateContent>
      <p:cxnSp>
        <p:nvCxnSpPr>
          <p:cNvPr id="107" name="Straight Arrow Connector 106"/>
          <p:cNvCxnSpPr/>
          <p:nvPr/>
        </p:nvCxnSpPr>
        <p:spPr bwMode="auto">
          <a:xfrm>
            <a:off x="5140788" y="2437849"/>
            <a:ext cx="2479212" cy="518484"/>
          </a:xfrm>
          <a:prstGeom prst="straightConnector1">
            <a:avLst/>
          </a:prstGeom>
          <a:solidFill>
            <a:schemeClr val="accent1"/>
          </a:solidFill>
          <a:ln w="6350" cap="flat" cmpd="sng" algn="ctr">
            <a:solidFill>
              <a:schemeClr val="bg1">
                <a:lumMod val="65000"/>
              </a:schemeClr>
            </a:solidFill>
            <a:prstDash val="solid"/>
            <a:round/>
            <a:headEnd type="none" w="med" len="med"/>
            <a:tailEnd type="arrow"/>
          </a:ln>
          <a:effectLst/>
        </p:spPr>
      </p:cxnSp>
      <p:cxnSp>
        <p:nvCxnSpPr>
          <p:cNvPr id="125" name="Straight Arrow Connector 124"/>
          <p:cNvCxnSpPr/>
          <p:nvPr/>
        </p:nvCxnSpPr>
        <p:spPr bwMode="auto">
          <a:xfrm>
            <a:off x="6696594" y="4044466"/>
            <a:ext cx="161406" cy="328824"/>
          </a:xfrm>
          <a:prstGeom prst="straightConnector1">
            <a:avLst/>
          </a:prstGeom>
          <a:solidFill>
            <a:schemeClr val="accent1"/>
          </a:solidFill>
          <a:ln w="6350" cap="flat" cmpd="sng" algn="ctr">
            <a:solidFill>
              <a:schemeClr val="bg1">
                <a:lumMod val="65000"/>
              </a:schemeClr>
            </a:solidFill>
            <a:prstDash val="solid"/>
            <a:round/>
            <a:headEnd type="none" w="med" len="med"/>
            <a:tailEnd type="arrow"/>
          </a:ln>
          <a:effectLst/>
        </p:spPr>
      </p:cxnSp>
      <p:cxnSp>
        <p:nvCxnSpPr>
          <p:cNvPr id="127" name="Straight Arrow Connector 126"/>
          <p:cNvCxnSpPr>
            <a:stCxn id="89" idx="2"/>
          </p:cNvCxnSpPr>
          <p:nvPr/>
        </p:nvCxnSpPr>
        <p:spPr bwMode="auto">
          <a:xfrm>
            <a:off x="4158052" y="3601166"/>
            <a:ext cx="198290" cy="36468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2" name="TextBox 1"/>
          <p:cNvSpPr txBox="1"/>
          <p:nvPr/>
        </p:nvSpPr>
        <p:spPr>
          <a:xfrm>
            <a:off x="7467600" y="2758238"/>
            <a:ext cx="1571264" cy="200055"/>
          </a:xfrm>
          <a:prstGeom prst="rect">
            <a:avLst/>
          </a:prstGeom>
          <a:noFill/>
        </p:spPr>
        <p:txBody>
          <a:bodyPr wrap="none" rtlCol="0">
            <a:spAutoFit/>
          </a:bodyPr>
          <a:lstStyle/>
          <a:p>
            <a:pPr algn="ctr"/>
            <a:r>
              <a:rPr lang="en-US" sz="700" dirty="0" smtClean="0"/>
              <a:t>Weibull Characteristic Strength (WCS)</a:t>
            </a:r>
            <a:endParaRPr lang="en-US" sz="700" dirty="0"/>
          </a:p>
        </p:txBody>
      </p:sp>
      <p:sp>
        <p:nvSpPr>
          <p:cNvPr id="32" name="TextBox 31"/>
          <p:cNvSpPr txBox="1"/>
          <p:nvPr/>
        </p:nvSpPr>
        <p:spPr>
          <a:xfrm>
            <a:off x="5746569" y="2800350"/>
            <a:ext cx="1039067" cy="200055"/>
          </a:xfrm>
          <a:prstGeom prst="rect">
            <a:avLst/>
          </a:prstGeom>
          <a:noFill/>
        </p:spPr>
        <p:txBody>
          <a:bodyPr wrap="none" rtlCol="0">
            <a:spAutoFit/>
          </a:bodyPr>
          <a:lstStyle/>
          <a:p>
            <a:r>
              <a:rPr lang="en-US" sz="700" dirty="0" smtClean="0"/>
              <a:t>Weibull Modulus (WM)</a:t>
            </a:r>
            <a:endParaRPr lang="en-US" sz="700" dirty="0"/>
          </a:p>
        </p:txBody>
      </p:sp>
      <p:sp>
        <p:nvSpPr>
          <p:cNvPr id="33" name="TextBox 32"/>
          <p:cNvSpPr txBox="1"/>
          <p:nvPr/>
        </p:nvSpPr>
        <p:spPr>
          <a:xfrm>
            <a:off x="7010400" y="4200495"/>
            <a:ext cx="1662635" cy="200055"/>
          </a:xfrm>
          <a:prstGeom prst="rect">
            <a:avLst/>
          </a:prstGeom>
          <a:noFill/>
        </p:spPr>
        <p:txBody>
          <a:bodyPr wrap="none" rtlCol="0">
            <a:spAutoFit/>
          </a:bodyPr>
          <a:lstStyle/>
          <a:p>
            <a:r>
              <a:rPr lang="en-US" sz="700" dirty="0" smtClean="0"/>
              <a:t>Weibull Material Scale Parameter (WSP)</a:t>
            </a:r>
            <a:endParaRPr lang="en-US" sz="700" dirty="0"/>
          </a:p>
        </p:txBody>
      </p:sp>
      <p:sp>
        <p:nvSpPr>
          <p:cNvPr id="34" name="TextBox 33"/>
          <p:cNvSpPr txBox="1"/>
          <p:nvPr/>
        </p:nvSpPr>
        <p:spPr>
          <a:xfrm>
            <a:off x="4357165" y="3760870"/>
            <a:ext cx="1188146" cy="200055"/>
          </a:xfrm>
          <a:prstGeom prst="rect">
            <a:avLst/>
          </a:prstGeom>
          <a:noFill/>
        </p:spPr>
        <p:txBody>
          <a:bodyPr wrap="none" rtlCol="0">
            <a:spAutoFit/>
          </a:bodyPr>
          <a:lstStyle/>
          <a:p>
            <a:r>
              <a:rPr lang="en-US" sz="700" dirty="0" smtClean="0"/>
              <a:t>Weibull Effective Area (A</a:t>
            </a:r>
            <a:r>
              <a:rPr lang="en-US" sz="700" baseline="-25000" dirty="0" smtClean="0"/>
              <a:t>eff</a:t>
            </a:r>
            <a:r>
              <a:rPr lang="en-US" sz="700" dirty="0" smtClean="0"/>
              <a:t>)</a:t>
            </a:r>
            <a:endParaRPr lang="en-US" sz="700" dirty="0"/>
          </a:p>
        </p:txBody>
      </p:sp>
    </p:spTree>
    <p:extLst>
      <p:ext uri="{BB962C8B-B14F-4D97-AF65-F5344CB8AC3E}">
        <p14:creationId xmlns:p14="http://schemas.microsoft.com/office/powerpoint/2010/main" val="11611674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694157"/>
            <a:ext cx="3016807" cy="20129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6202" y="694155"/>
            <a:ext cx="3103074" cy="2006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4"/>
          <p:cNvSpPr>
            <a:spLocks noGrp="1"/>
          </p:cNvSpPr>
          <p:nvPr>
            <p:ph type="title"/>
          </p:nvPr>
        </p:nvSpPr>
        <p:spPr/>
        <p:txBody>
          <a:bodyPr/>
          <a:lstStyle/>
          <a:p>
            <a:r>
              <a:rPr lang="en-US" dirty="0" smtClean="0"/>
              <a:t>Material Properties:  Weibull – Ground, Inert</a:t>
            </a:r>
            <a:endParaRPr lang="en-US" dirty="0"/>
          </a:p>
        </p:txBody>
      </p:sp>
      <p:sp>
        <p:nvSpPr>
          <p:cNvPr id="4" name="Slide Number Placeholder 3"/>
          <p:cNvSpPr>
            <a:spLocks noGrp="1"/>
          </p:cNvSpPr>
          <p:nvPr>
            <p:ph type="sldNum" sz="quarter" idx="12"/>
          </p:nvPr>
        </p:nvSpPr>
        <p:spPr/>
        <p:txBody>
          <a:bodyPr/>
          <a:lstStyle/>
          <a:p>
            <a:pPr>
              <a:defRPr/>
            </a:pPr>
            <a:fld id="{4F645805-E27E-4A2C-B25C-E9AF63DC66C5}" type="slidenum">
              <a:rPr lang="en-US" smtClean="0"/>
              <a:pPr>
                <a:defRPr/>
              </a:pPr>
              <a:t>8</a:t>
            </a:fld>
            <a:endParaRPr lang="en-US" dirty="0"/>
          </a:p>
        </p:txBody>
      </p:sp>
      <p:sp>
        <p:nvSpPr>
          <p:cNvPr id="14" name="TextBox 13"/>
          <p:cNvSpPr txBox="1"/>
          <p:nvPr/>
        </p:nvSpPr>
        <p:spPr>
          <a:xfrm>
            <a:off x="203752" y="4893618"/>
            <a:ext cx="391774" cy="161583"/>
          </a:xfrm>
          <a:prstGeom prst="rect">
            <a:avLst/>
          </a:prstGeom>
          <a:noFill/>
        </p:spPr>
        <p:txBody>
          <a:bodyPr wrap="none" lIns="68580" tIns="34290" rIns="68580" bIns="34290"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smtClean="0">
                <a:ln>
                  <a:noFill/>
                </a:ln>
                <a:solidFill>
                  <a:prstClr val="black"/>
                </a:solidFill>
                <a:effectLst/>
                <a:uLnTx/>
                <a:uFillTx/>
              </a:rPr>
              <a:t>9/22/16</a:t>
            </a:r>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02" y="688136"/>
            <a:ext cx="2971800" cy="20129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6695664" y="2952750"/>
            <a:ext cx="2002471" cy="1031051"/>
          </a:xfrm>
          <a:prstGeom prst="rect">
            <a:avLst/>
          </a:prstGeom>
          <a:noFill/>
        </p:spPr>
        <p:txBody>
          <a:bodyPr wrap="none" rtlCol="0">
            <a:spAutoFit/>
          </a:bodyPr>
          <a:lstStyle/>
          <a:p>
            <a:r>
              <a:rPr lang="en-US" sz="1400" u="sng" dirty="0" smtClean="0"/>
              <a:t>Censor Outlier</a:t>
            </a:r>
          </a:p>
          <a:p>
            <a:pPr marL="171450" indent="-171450">
              <a:buFont typeface="Arial" panose="020B0604020202020204" pitchFamily="34" charset="0"/>
              <a:buChar char="•"/>
            </a:pPr>
            <a:endParaRPr lang="en-US" sz="1200" dirty="0"/>
          </a:p>
          <a:p>
            <a:pPr marL="171450" indent="-171450">
              <a:buFont typeface="Arial" panose="020B0604020202020204" pitchFamily="34" charset="0"/>
              <a:buChar char="•"/>
              <a:tabLst>
                <a:tab pos="571500" algn="l"/>
              </a:tabLst>
            </a:pPr>
            <a:r>
              <a:rPr lang="en-US" sz="1050" dirty="0" smtClean="0">
                <a:solidFill>
                  <a:schemeClr val="bg1">
                    <a:lumMod val="65000"/>
                  </a:schemeClr>
                </a:solidFill>
              </a:rPr>
              <a:t># of Specimens  19 &amp; 1</a:t>
            </a:r>
          </a:p>
          <a:p>
            <a:pPr marL="171450" indent="-171450">
              <a:buFont typeface="Arial" panose="020B0604020202020204" pitchFamily="34" charset="0"/>
              <a:buChar char="•"/>
              <a:tabLst>
                <a:tab pos="571500" algn="l"/>
              </a:tabLst>
            </a:pPr>
            <a:r>
              <a:rPr lang="en-US" sz="1200" b="1" dirty="0" smtClean="0"/>
              <a:t>WM</a:t>
            </a:r>
            <a:r>
              <a:rPr lang="en-US" sz="1200" dirty="0" smtClean="0"/>
              <a:t>	13.628</a:t>
            </a:r>
            <a:endParaRPr lang="en-US" sz="1200" dirty="0"/>
          </a:p>
          <a:p>
            <a:pPr marL="171450" indent="-171450">
              <a:buFont typeface="Arial" panose="020B0604020202020204" pitchFamily="34" charset="0"/>
              <a:buChar char="•"/>
              <a:tabLst>
                <a:tab pos="571500" algn="l"/>
              </a:tabLst>
            </a:pPr>
            <a:r>
              <a:rPr lang="en-US" sz="1050" dirty="0" smtClean="0">
                <a:solidFill>
                  <a:schemeClr val="bg1">
                    <a:lumMod val="65000"/>
                  </a:schemeClr>
                </a:solidFill>
              </a:rPr>
              <a:t>WCS	156.6 MPa (22.71 ksi)</a:t>
            </a:r>
          </a:p>
        </p:txBody>
      </p:sp>
      <p:sp>
        <p:nvSpPr>
          <p:cNvPr id="22" name="TextBox 21"/>
          <p:cNvSpPr txBox="1"/>
          <p:nvPr/>
        </p:nvSpPr>
        <p:spPr>
          <a:xfrm>
            <a:off x="564398" y="2952750"/>
            <a:ext cx="2034531" cy="1031051"/>
          </a:xfrm>
          <a:prstGeom prst="rect">
            <a:avLst/>
          </a:prstGeom>
          <a:noFill/>
        </p:spPr>
        <p:txBody>
          <a:bodyPr wrap="none" rtlCol="0">
            <a:spAutoFit/>
          </a:bodyPr>
          <a:lstStyle/>
          <a:p>
            <a:r>
              <a:rPr lang="en-US" sz="1400" u="sng" dirty="0" smtClean="0"/>
              <a:t>Includes </a:t>
            </a:r>
            <a:r>
              <a:rPr lang="en-US" sz="1400" i="1" u="sng" dirty="0" smtClean="0"/>
              <a:t>Potential</a:t>
            </a:r>
            <a:r>
              <a:rPr lang="en-US" sz="1400" u="sng" dirty="0" smtClean="0"/>
              <a:t> Outlier</a:t>
            </a:r>
          </a:p>
          <a:p>
            <a:pPr marL="171450" indent="-171450">
              <a:buFont typeface="Arial" panose="020B0604020202020204" pitchFamily="34" charset="0"/>
              <a:buChar char="•"/>
            </a:pPr>
            <a:endParaRPr lang="en-US" sz="1200" dirty="0" smtClean="0"/>
          </a:p>
          <a:p>
            <a:pPr marL="171450" indent="-171450">
              <a:buFont typeface="Arial" panose="020B0604020202020204" pitchFamily="34" charset="0"/>
              <a:buChar char="•"/>
              <a:tabLst>
                <a:tab pos="571500" algn="l"/>
              </a:tabLst>
            </a:pPr>
            <a:r>
              <a:rPr lang="en-US" sz="1050" dirty="0" smtClean="0">
                <a:solidFill>
                  <a:schemeClr val="bg1">
                    <a:lumMod val="65000"/>
                  </a:schemeClr>
                </a:solidFill>
              </a:rPr>
              <a:t># of Specimens  20</a:t>
            </a:r>
          </a:p>
          <a:p>
            <a:pPr marL="171450" indent="-171450">
              <a:buFont typeface="Arial" panose="020B0604020202020204" pitchFamily="34" charset="0"/>
              <a:buChar char="•"/>
              <a:tabLst>
                <a:tab pos="571500" algn="l"/>
              </a:tabLst>
            </a:pPr>
            <a:r>
              <a:rPr lang="en-US" sz="1200" b="1" dirty="0" smtClean="0"/>
              <a:t>WM</a:t>
            </a:r>
            <a:r>
              <a:rPr lang="en-US" sz="1200" dirty="0" smtClean="0"/>
              <a:t>	11.375</a:t>
            </a:r>
          </a:p>
          <a:p>
            <a:pPr marL="171450" indent="-171450">
              <a:buFont typeface="Arial" panose="020B0604020202020204" pitchFamily="34" charset="0"/>
              <a:buChar char="•"/>
              <a:tabLst>
                <a:tab pos="571500" algn="l"/>
              </a:tabLst>
            </a:pPr>
            <a:r>
              <a:rPr lang="en-US" sz="1050" dirty="0" smtClean="0">
                <a:solidFill>
                  <a:schemeClr val="bg1">
                    <a:lumMod val="65000"/>
                  </a:schemeClr>
                </a:solidFill>
              </a:rPr>
              <a:t>WCS	155.0 MPa  (22.48 ksi)</a:t>
            </a:r>
          </a:p>
        </p:txBody>
      </p:sp>
      <p:cxnSp>
        <p:nvCxnSpPr>
          <p:cNvPr id="10" name="Straight Arrow Connector 9"/>
          <p:cNvCxnSpPr/>
          <p:nvPr/>
        </p:nvCxnSpPr>
        <p:spPr bwMode="auto">
          <a:xfrm flipH="1">
            <a:off x="6857012" y="1551168"/>
            <a:ext cx="137114" cy="38100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12" name="TextBox 11"/>
          <p:cNvSpPr txBox="1"/>
          <p:nvPr/>
        </p:nvSpPr>
        <p:spPr>
          <a:xfrm>
            <a:off x="6717398" y="1322568"/>
            <a:ext cx="628698" cy="230832"/>
          </a:xfrm>
          <a:prstGeom prst="rect">
            <a:avLst/>
          </a:prstGeom>
          <a:noFill/>
        </p:spPr>
        <p:txBody>
          <a:bodyPr wrap="none" rtlCol="0">
            <a:spAutoFit/>
          </a:bodyPr>
          <a:lstStyle/>
          <a:p>
            <a:r>
              <a:rPr lang="en-US" sz="900" dirty="0" smtClean="0"/>
              <a:t>Censored</a:t>
            </a:r>
            <a:endParaRPr lang="en-US" sz="900" dirty="0"/>
          </a:p>
        </p:txBody>
      </p:sp>
      <p:sp>
        <p:nvSpPr>
          <p:cNvPr id="27" name="TextBox 26"/>
          <p:cNvSpPr txBox="1"/>
          <p:nvPr/>
        </p:nvSpPr>
        <p:spPr>
          <a:xfrm>
            <a:off x="3647664" y="2952750"/>
            <a:ext cx="2463367" cy="1354217"/>
          </a:xfrm>
          <a:prstGeom prst="rect">
            <a:avLst/>
          </a:prstGeom>
          <a:noFill/>
        </p:spPr>
        <p:txBody>
          <a:bodyPr wrap="none" rtlCol="0">
            <a:spAutoFit/>
          </a:bodyPr>
          <a:lstStyle/>
          <a:p>
            <a:r>
              <a:rPr lang="en-US" sz="1400" u="sng" dirty="0" smtClean="0"/>
              <a:t>Excludes Outlier</a:t>
            </a:r>
          </a:p>
          <a:p>
            <a:pPr marL="171450" indent="-171450">
              <a:buFont typeface="Arial" panose="020B0604020202020204" pitchFamily="34" charset="0"/>
              <a:buChar char="•"/>
            </a:pPr>
            <a:endParaRPr lang="en-US" sz="1200" dirty="0"/>
          </a:p>
          <a:p>
            <a:pPr marL="171450" indent="-171450">
              <a:buFont typeface="Arial" panose="020B0604020202020204" pitchFamily="34" charset="0"/>
              <a:buChar char="•"/>
              <a:tabLst>
                <a:tab pos="571500" algn="l"/>
              </a:tabLst>
            </a:pPr>
            <a:r>
              <a:rPr lang="en-US" sz="1050" dirty="0" smtClean="0">
                <a:solidFill>
                  <a:schemeClr val="bg1">
                    <a:lumMod val="65000"/>
                  </a:schemeClr>
                </a:solidFill>
              </a:rPr>
              <a:t># of Specimens  19</a:t>
            </a:r>
          </a:p>
          <a:p>
            <a:pPr marL="171450" indent="-171450">
              <a:buFont typeface="Arial" panose="020B0604020202020204" pitchFamily="34" charset="0"/>
              <a:buChar char="•"/>
              <a:tabLst>
                <a:tab pos="571500" algn="l"/>
              </a:tabLst>
            </a:pPr>
            <a:r>
              <a:rPr lang="en-US" sz="1200" b="1" dirty="0" smtClean="0"/>
              <a:t>WM</a:t>
            </a:r>
            <a:r>
              <a:rPr lang="en-US" sz="1200" dirty="0" smtClean="0"/>
              <a:t>	13.626 [-]</a:t>
            </a:r>
            <a:endParaRPr lang="en-US" sz="1200" dirty="0"/>
          </a:p>
          <a:p>
            <a:pPr marL="171450" indent="-171450">
              <a:buFont typeface="Arial" panose="020B0604020202020204" pitchFamily="34" charset="0"/>
              <a:buChar char="•"/>
              <a:tabLst>
                <a:tab pos="571500" algn="l"/>
              </a:tabLst>
            </a:pPr>
            <a:r>
              <a:rPr lang="en-US" sz="1050" dirty="0" smtClean="0">
                <a:solidFill>
                  <a:schemeClr val="bg1">
                    <a:lumMod val="65000"/>
                  </a:schemeClr>
                </a:solidFill>
              </a:rPr>
              <a:t>WCS	22,714 [psi</a:t>
            </a:r>
            <a:r>
              <a:rPr lang="en-US" sz="1050" dirty="0">
                <a:solidFill>
                  <a:schemeClr val="bg1">
                    <a:lumMod val="65000"/>
                  </a:schemeClr>
                </a:solidFill>
              </a:rPr>
              <a:t>]</a:t>
            </a:r>
            <a:endParaRPr lang="en-US" sz="1050" dirty="0" smtClean="0">
              <a:solidFill>
                <a:schemeClr val="bg1">
                  <a:lumMod val="65000"/>
                </a:schemeClr>
              </a:solidFill>
            </a:endParaRPr>
          </a:p>
          <a:p>
            <a:pPr marL="171450" indent="-171450">
              <a:buFont typeface="Arial" panose="020B0604020202020204" pitchFamily="34" charset="0"/>
              <a:buChar char="•"/>
              <a:tabLst>
                <a:tab pos="571500" algn="l"/>
              </a:tabLst>
            </a:pPr>
            <a:r>
              <a:rPr lang="en-US" sz="1050" dirty="0" smtClean="0">
                <a:solidFill>
                  <a:schemeClr val="bg1">
                    <a:lumMod val="65000"/>
                  </a:schemeClr>
                </a:solidFill>
              </a:rPr>
              <a:t>A</a:t>
            </a:r>
            <a:r>
              <a:rPr lang="en-US" sz="1050" baseline="-25000" dirty="0" smtClean="0">
                <a:solidFill>
                  <a:schemeClr val="bg1">
                    <a:lumMod val="65000"/>
                  </a:schemeClr>
                </a:solidFill>
              </a:rPr>
              <a:t>eff</a:t>
            </a:r>
            <a:r>
              <a:rPr lang="en-US" sz="1050" dirty="0">
                <a:solidFill>
                  <a:schemeClr val="bg1">
                    <a:lumMod val="65000"/>
                  </a:schemeClr>
                </a:solidFill>
              </a:rPr>
              <a:t>	</a:t>
            </a:r>
            <a:r>
              <a:rPr lang="en-US" sz="1050" dirty="0" smtClean="0">
                <a:solidFill>
                  <a:schemeClr val="bg1">
                    <a:lumMod val="65000"/>
                  </a:schemeClr>
                </a:solidFill>
              </a:rPr>
              <a:t>0.229 [in^2]</a:t>
            </a:r>
          </a:p>
          <a:p>
            <a:pPr marL="171450" indent="-171450">
              <a:buFont typeface="Arial" panose="020B0604020202020204" pitchFamily="34" charset="0"/>
              <a:buChar char="•"/>
              <a:tabLst>
                <a:tab pos="571500" algn="l"/>
              </a:tabLst>
            </a:pPr>
            <a:r>
              <a:rPr lang="en-US" sz="1200" b="1" dirty="0" smtClean="0"/>
              <a:t>WSP</a:t>
            </a:r>
            <a:r>
              <a:rPr lang="en-US" sz="1200" dirty="0" smtClean="0"/>
              <a:t>	20,386 [psi*in^(2/13.626)] </a:t>
            </a:r>
          </a:p>
        </p:txBody>
      </p:sp>
      <p:cxnSp>
        <p:nvCxnSpPr>
          <p:cNvPr id="28" name="Straight Arrow Connector 27"/>
          <p:cNvCxnSpPr/>
          <p:nvPr/>
        </p:nvCxnSpPr>
        <p:spPr bwMode="auto">
          <a:xfrm flipH="1">
            <a:off x="812754" y="1563453"/>
            <a:ext cx="137114" cy="38100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31" name="TextBox 30"/>
          <p:cNvSpPr txBox="1"/>
          <p:nvPr/>
        </p:nvSpPr>
        <p:spPr>
          <a:xfrm>
            <a:off x="721268" y="1334853"/>
            <a:ext cx="591829" cy="230832"/>
          </a:xfrm>
          <a:prstGeom prst="rect">
            <a:avLst/>
          </a:prstGeom>
          <a:noFill/>
        </p:spPr>
        <p:txBody>
          <a:bodyPr wrap="none" rtlCol="0">
            <a:spAutoFit/>
          </a:bodyPr>
          <a:lstStyle/>
          <a:p>
            <a:r>
              <a:rPr lang="en-US" sz="900" dirty="0" smtClean="0"/>
              <a:t>Outlier ?</a:t>
            </a:r>
            <a:endParaRPr lang="en-US" sz="900" dirty="0"/>
          </a:p>
        </p:txBody>
      </p:sp>
      <p:sp>
        <p:nvSpPr>
          <p:cNvPr id="13" name="TextBox 12"/>
          <p:cNvSpPr txBox="1"/>
          <p:nvPr/>
        </p:nvSpPr>
        <p:spPr>
          <a:xfrm>
            <a:off x="109601" y="4504551"/>
            <a:ext cx="1109599" cy="276999"/>
          </a:xfrm>
          <a:prstGeom prst="rect">
            <a:avLst/>
          </a:prstGeom>
          <a:noFill/>
        </p:spPr>
        <p:txBody>
          <a:bodyPr wrap="none" rtlCol="0">
            <a:spAutoFit/>
          </a:bodyPr>
          <a:lstStyle/>
          <a:p>
            <a:pPr marL="171450" indent="-171450">
              <a:buFont typeface="Arial" panose="020B0604020202020204" pitchFamily="34" charset="0"/>
              <a:buChar char="•"/>
            </a:pPr>
            <a:r>
              <a:rPr lang="en-US" sz="600" dirty="0" smtClean="0"/>
              <a:t>MLE2B Estimation</a:t>
            </a:r>
          </a:p>
          <a:p>
            <a:pPr marL="171450" indent="-171450">
              <a:buFont typeface="Arial" panose="020B0604020202020204" pitchFamily="34" charset="0"/>
              <a:buChar char="•"/>
            </a:pPr>
            <a:r>
              <a:rPr lang="en-US" sz="600" dirty="0" smtClean="0"/>
              <a:t>90% Confidence Bounds</a:t>
            </a:r>
          </a:p>
        </p:txBody>
      </p:sp>
    </p:spTree>
    <p:extLst>
      <p:ext uri="{BB962C8B-B14F-4D97-AF65-F5344CB8AC3E}">
        <p14:creationId xmlns:p14="http://schemas.microsoft.com/office/powerpoint/2010/main" val="14379023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04800" y="1190160"/>
            <a:ext cx="4237330" cy="2437632"/>
          </a:xfrm>
          <a:prstGeom prst="rect">
            <a:avLst/>
          </a:prstGeom>
        </p:spPr>
      </p:pic>
      <p:sp>
        <p:nvSpPr>
          <p:cNvPr id="5" name="Title 4"/>
          <p:cNvSpPr>
            <a:spLocks noGrp="1"/>
          </p:cNvSpPr>
          <p:nvPr>
            <p:ph type="title"/>
          </p:nvPr>
        </p:nvSpPr>
        <p:spPr/>
        <p:txBody>
          <a:bodyPr/>
          <a:lstStyle/>
          <a:p>
            <a:r>
              <a:rPr lang="en-US" dirty="0" smtClean="0"/>
              <a:t>Material Properties:  Time Dependent (SCG) – Ground</a:t>
            </a:r>
            <a:endParaRPr lang="en-US" dirty="0"/>
          </a:p>
        </p:txBody>
      </p:sp>
      <p:sp>
        <p:nvSpPr>
          <p:cNvPr id="4" name="Slide Number Placeholder 3"/>
          <p:cNvSpPr>
            <a:spLocks noGrp="1"/>
          </p:cNvSpPr>
          <p:nvPr>
            <p:ph type="sldNum" sz="quarter" idx="12"/>
          </p:nvPr>
        </p:nvSpPr>
        <p:spPr/>
        <p:txBody>
          <a:bodyPr/>
          <a:lstStyle/>
          <a:p>
            <a:pPr>
              <a:defRPr/>
            </a:pPr>
            <a:fld id="{4F645805-E27E-4A2C-B25C-E9AF63DC66C5}" type="slidenum">
              <a:rPr lang="en-US" smtClean="0"/>
              <a:pPr>
                <a:defRPr/>
              </a:pPr>
              <a:t>9</a:t>
            </a:fld>
            <a:endParaRPr lang="en-US" dirty="0"/>
          </a:p>
        </p:txBody>
      </p:sp>
      <p:sp>
        <p:nvSpPr>
          <p:cNvPr id="14" name="TextBox 13"/>
          <p:cNvSpPr txBox="1"/>
          <p:nvPr/>
        </p:nvSpPr>
        <p:spPr>
          <a:xfrm>
            <a:off x="203752" y="4893618"/>
            <a:ext cx="391774" cy="161583"/>
          </a:xfrm>
          <a:prstGeom prst="rect">
            <a:avLst/>
          </a:prstGeom>
          <a:noFill/>
        </p:spPr>
        <p:txBody>
          <a:bodyPr wrap="none" lIns="68580" tIns="34290" rIns="68580" bIns="34290" rtlCol="0">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sz="600" b="0" i="0" u="none" strike="noStrike" kern="0" cap="none" spc="0" normalizeH="0" baseline="0" noProof="0" dirty="0" smtClean="0">
                <a:ln>
                  <a:noFill/>
                </a:ln>
                <a:solidFill>
                  <a:prstClr val="black"/>
                </a:solidFill>
                <a:effectLst/>
                <a:uLnTx/>
                <a:uFillTx/>
              </a:rPr>
              <a:t>9/20/16</a:t>
            </a:r>
          </a:p>
        </p:txBody>
      </p:sp>
      <p:sp>
        <p:nvSpPr>
          <p:cNvPr id="3" name="TextBox 2"/>
          <p:cNvSpPr txBox="1"/>
          <p:nvPr/>
        </p:nvSpPr>
        <p:spPr>
          <a:xfrm>
            <a:off x="5463701" y="1624146"/>
            <a:ext cx="2811219" cy="2192908"/>
          </a:xfrm>
          <a:prstGeom prst="rect">
            <a:avLst/>
          </a:prstGeom>
          <a:noFill/>
        </p:spPr>
        <p:txBody>
          <a:bodyPr wrap="none" rtlCol="0">
            <a:spAutoFit/>
          </a:bodyPr>
          <a:lstStyle/>
          <a:p>
            <a:pPr algn="ctr"/>
            <a:r>
              <a:rPr lang="en-US" sz="1200" u="sng" dirty="0" smtClean="0"/>
              <a:t>Ground in Water</a:t>
            </a:r>
          </a:p>
          <a:p>
            <a:pPr algn="ctr"/>
            <a:r>
              <a:rPr lang="en-US" sz="1200" u="sng" dirty="0" smtClean="0"/>
              <a:t>Time Dependent (SCG)</a:t>
            </a:r>
          </a:p>
          <a:p>
            <a:pPr marL="171450" indent="-171450">
              <a:buFont typeface="Arial" panose="020B0604020202020204" pitchFamily="34" charset="0"/>
              <a:buChar char="•"/>
            </a:pPr>
            <a:endParaRPr lang="en-US" sz="1200" dirty="0" smtClean="0"/>
          </a:p>
          <a:p>
            <a:pPr marL="171450" indent="-171450">
              <a:buFont typeface="Arial" panose="020B0604020202020204" pitchFamily="34" charset="0"/>
              <a:buChar char="•"/>
              <a:tabLst>
                <a:tab pos="1028700" algn="l"/>
              </a:tabLst>
            </a:pPr>
            <a:r>
              <a:rPr lang="en-US" sz="1050" dirty="0" smtClean="0">
                <a:solidFill>
                  <a:schemeClr val="bg1">
                    <a:lumMod val="65000"/>
                  </a:schemeClr>
                </a:solidFill>
              </a:rPr>
              <a:t># of Specimens  26</a:t>
            </a:r>
          </a:p>
          <a:p>
            <a:pPr marL="171450" indent="-171450">
              <a:buFont typeface="Arial" panose="020B0604020202020204" pitchFamily="34" charset="0"/>
              <a:buChar char="•"/>
              <a:tabLst>
                <a:tab pos="1028700" algn="l"/>
              </a:tabLst>
            </a:pPr>
            <a:r>
              <a:rPr lang="en-US" sz="1200" b="1" dirty="0" smtClean="0"/>
              <a:t>WM</a:t>
            </a:r>
            <a:r>
              <a:rPr lang="en-US" sz="1200" dirty="0" smtClean="0"/>
              <a:t>	13.626 [-]</a:t>
            </a:r>
          </a:p>
          <a:p>
            <a:pPr marL="171450" indent="-171450">
              <a:buFont typeface="Arial" panose="020B0604020202020204" pitchFamily="34" charset="0"/>
              <a:buChar char="•"/>
              <a:tabLst>
                <a:tab pos="1028700" algn="l"/>
              </a:tabLst>
            </a:pPr>
            <a:r>
              <a:rPr lang="en-US" sz="1200" b="1" dirty="0" smtClean="0"/>
              <a:t>WSP</a:t>
            </a:r>
            <a:r>
              <a:rPr lang="en-US" sz="1200" dirty="0" smtClean="0"/>
              <a:t>	20,386 [psi*in^(2/13.63)]</a:t>
            </a:r>
          </a:p>
          <a:p>
            <a:pPr marL="171450" indent="-171450">
              <a:buFont typeface="Arial" panose="020B0604020202020204" pitchFamily="34" charset="0"/>
              <a:buChar char="•"/>
              <a:tabLst>
                <a:tab pos="1028700" algn="l"/>
              </a:tabLst>
            </a:pPr>
            <a:r>
              <a:rPr lang="en-US" sz="1200" b="1" dirty="0" smtClean="0"/>
              <a:t>N</a:t>
            </a:r>
            <a:r>
              <a:rPr lang="en-US" sz="1200" dirty="0" smtClean="0"/>
              <a:t>	14.7413 [-]</a:t>
            </a:r>
          </a:p>
          <a:p>
            <a:pPr marL="171450" indent="-171450">
              <a:buFont typeface="Arial" panose="020B0604020202020204" pitchFamily="34" charset="0"/>
              <a:buChar char="•"/>
              <a:tabLst>
                <a:tab pos="1028700" algn="l"/>
              </a:tabLst>
            </a:pPr>
            <a:r>
              <a:rPr lang="en-US" sz="1050" dirty="0" smtClean="0">
                <a:solidFill>
                  <a:schemeClr val="bg1">
                    <a:lumMod val="65000"/>
                  </a:schemeClr>
                </a:solidFill>
              </a:rPr>
              <a:t>D	7,648 [psi]</a:t>
            </a:r>
          </a:p>
          <a:p>
            <a:pPr marL="171450" indent="-171450">
              <a:buFont typeface="Arial" panose="020B0604020202020204" pitchFamily="34" charset="0"/>
              <a:buChar char="•"/>
              <a:tabLst>
                <a:tab pos="1028700" algn="l"/>
              </a:tabLst>
            </a:pPr>
            <a:r>
              <a:rPr lang="en-US" sz="1050" dirty="0" smtClean="0">
                <a:solidFill>
                  <a:schemeClr val="bg1">
                    <a:lumMod val="65000"/>
                  </a:schemeClr>
                </a:solidFill>
              </a:rPr>
              <a:t>WM2	15.765 [-]</a:t>
            </a:r>
          </a:p>
          <a:p>
            <a:pPr marL="171450" indent="-171450">
              <a:buFont typeface="Arial" panose="020B0604020202020204" pitchFamily="34" charset="0"/>
              <a:buChar char="•"/>
              <a:tabLst>
                <a:tab pos="1028700" algn="l"/>
              </a:tabLst>
            </a:pPr>
            <a:r>
              <a:rPr lang="en-US" sz="1050" dirty="0" smtClean="0">
                <a:solidFill>
                  <a:schemeClr val="bg1">
                    <a:lumMod val="65000"/>
                  </a:schemeClr>
                </a:solidFill>
              </a:rPr>
              <a:t>A</a:t>
            </a:r>
            <a:r>
              <a:rPr lang="en-US" sz="1050" baseline="-25000" dirty="0" smtClean="0">
                <a:solidFill>
                  <a:schemeClr val="bg1">
                    <a:lumMod val="65000"/>
                  </a:schemeClr>
                </a:solidFill>
              </a:rPr>
              <a:t>eff</a:t>
            </a:r>
            <a:r>
              <a:rPr lang="en-US" sz="1050" dirty="0">
                <a:solidFill>
                  <a:schemeClr val="bg1">
                    <a:lumMod val="65000"/>
                  </a:schemeClr>
                </a:solidFill>
              </a:rPr>
              <a:t>	</a:t>
            </a:r>
            <a:r>
              <a:rPr lang="en-US" sz="1050" dirty="0" smtClean="0">
                <a:solidFill>
                  <a:schemeClr val="bg1">
                    <a:lumMod val="65000"/>
                  </a:schemeClr>
                </a:solidFill>
              </a:rPr>
              <a:t>0.2197 </a:t>
            </a:r>
            <a:r>
              <a:rPr lang="en-US" sz="1050" dirty="0">
                <a:solidFill>
                  <a:schemeClr val="bg1">
                    <a:lumMod val="65000"/>
                  </a:schemeClr>
                </a:solidFill>
              </a:rPr>
              <a:t>[in^2]</a:t>
            </a:r>
          </a:p>
          <a:p>
            <a:pPr marL="171450" indent="-171450">
              <a:buFont typeface="Arial" panose="020B0604020202020204" pitchFamily="34" charset="0"/>
              <a:buChar char="•"/>
              <a:tabLst>
                <a:tab pos="1028700" algn="l"/>
              </a:tabLst>
            </a:pPr>
            <a:r>
              <a:rPr lang="en-US" sz="1050" dirty="0" smtClean="0">
                <a:solidFill>
                  <a:schemeClr val="bg1">
                    <a:lumMod val="65000"/>
                  </a:schemeClr>
                </a:solidFill>
              </a:rPr>
              <a:t>B_Dynamic	36,437 [psi^2*sec]</a:t>
            </a:r>
          </a:p>
          <a:p>
            <a:pPr marL="171450" indent="-171450">
              <a:buFont typeface="Arial" panose="020B0604020202020204" pitchFamily="34" charset="0"/>
              <a:buChar char="•"/>
              <a:tabLst>
                <a:tab pos="1028700" algn="l"/>
              </a:tabLst>
            </a:pPr>
            <a:r>
              <a:rPr lang="en-US" sz="1200" b="1" dirty="0"/>
              <a:t>B_Static</a:t>
            </a:r>
            <a:r>
              <a:rPr lang="en-US" sz="1200" dirty="0"/>
              <a:t>	</a:t>
            </a:r>
            <a:r>
              <a:rPr lang="en-US" sz="1200" dirty="0" smtClean="0"/>
              <a:t>2,315 [psi^2*sec]</a:t>
            </a:r>
            <a:endParaRPr lang="en-US" sz="1200" dirty="0"/>
          </a:p>
        </p:txBody>
      </p:sp>
      <p:sp>
        <p:nvSpPr>
          <p:cNvPr id="13" name="TextBox 12"/>
          <p:cNvSpPr txBox="1"/>
          <p:nvPr/>
        </p:nvSpPr>
        <p:spPr>
          <a:xfrm>
            <a:off x="109601" y="4596884"/>
            <a:ext cx="846707" cy="184666"/>
          </a:xfrm>
          <a:prstGeom prst="rect">
            <a:avLst/>
          </a:prstGeom>
          <a:noFill/>
        </p:spPr>
        <p:txBody>
          <a:bodyPr wrap="none" rtlCol="0">
            <a:spAutoFit/>
          </a:bodyPr>
          <a:lstStyle/>
          <a:p>
            <a:pPr marL="171450" indent="-171450">
              <a:buFont typeface="Arial" panose="020B0604020202020204" pitchFamily="34" charset="0"/>
              <a:buChar char="•"/>
            </a:pPr>
            <a:r>
              <a:rPr lang="en-US" sz="600" dirty="0" smtClean="0"/>
              <a:t>LIN2 Estimation</a:t>
            </a:r>
          </a:p>
        </p:txBody>
      </p:sp>
    </p:spTree>
    <p:extLst>
      <p:ext uri="{BB962C8B-B14F-4D97-AF65-F5344CB8AC3E}">
        <p14:creationId xmlns:p14="http://schemas.microsoft.com/office/powerpoint/2010/main" val="3233260702"/>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4853</TotalTime>
  <Words>1516</Words>
  <Application>Microsoft Office PowerPoint</Application>
  <PresentationFormat>On-screen Show (16:9)</PresentationFormat>
  <Paragraphs>344</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Default Design</vt:lpstr>
      <vt:lpstr>Optical Dome Reliability Analysis Monterey Bay Aquarium Research Institute (MBARI)</vt:lpstr>
      <vt:lpstr>Outline</vt:lpstr>
      <vt:lpstr>CARES with ABAQUS Flowchart</vt:lpstr>
      <vt:lpstr>Dome Configurations</vt:lpstr>
      <vt:lpstr>Boundary Conditions</vt:lpstr>
      <vt:lpstr>Material Properties:  Mechanical</vt:lpstr>
      <vt:lpstr>Material Properties:  Weibull</vt:lpstr>
      <vt:lpstr>Material Properties:  Weibull – Ground, Inert</vt:lpstr>
      <vt:lpstr>Material Properties:  Time Dependent (SCG) – Ground</vt:lpstr>
      <vt:lpstr>Material Properties:  Weibull – Polished, Inert</vt:lpstr>
      <vt:lpstr>Material Properties:  Time Dependent (SCG) – Polished</vt:lpstr>
      <vt:lpstr>PowerPoint Presentation</vt:lpstr>
      <vt:lpstr>Dome Configuration #3</vt:lpstr>
      <vt:lpstr>Dome Configuration #3</vt:lpstr>
      <vt:lpstr>Dome Configuration #3</vt:lpstr>
      <vt:lpstr>Dome Configuration #3</vt:lpstr>
      <vt:lpstr>Dome Configuration #3</vt:lpstr>
      <vt:lpstr>Dome Configuration #3</vt:lpstr>
      <vt:lpstr>Dome Configuration #3</vt:lpstr>
      <vt:lpstr>Additional Cases dated 11/8/16</vt:lpstr>
      <vt:lpstr>Dome Configuration #3</vt:lpstr>
      <vt:lpstr>May 5, 2016 Pressure Cycles (combined)</vt:lpstr>
      <vt:lpstr>Case #1:  Service Load applied to the Dome that survived the May 5 Test</vt:lpstr>
      <vt:lpstr>Case #2:  Service Load applied to the Dome secured with Epoxy</vt:lpstr>
      <vt:lpstr>Case #3:  Service Load applied to the Dome secured with Epoxy</vt:lpstr>
      <vt:lpstr>SUMMARY Additional Cases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ehbaker</dc:creator>
  <cp:lastModifiedBy>meteor</cp:lastModifiedBy>
  <cp:revision>252</cp:revision>
  <dcterms:created xsi:type="dcterms:W3CDTF">2006-08-16T00:00:00Z</dcterms:created>
  <dcterms:modified xsi:type="dcterms:W3CDTF">2017-01-07T18:51:21Z</dcterms:modified>
</cp:coreProperties>
</file>