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84" r:id="rId3"/>
    <p:sldId id="269" r:id="rId4"/>
    <p:sldId id="258" r:id="rId5"/>
    <p:sldId id="280" r:id="rId6"/>
    <p:sldId id="265" r:id="rId7"/>
    <p:sldId id="288" r:id="rId8"/>
    <p:sldId id="289" r:id="rId9"/>
    <p:sldId id="287" r:id="rId10"/>
    <p:sldId id="291" r:id="rId11"/>
    <p:sldId id="292" r:id="rId12"/>
    <p:sldId id="274" r:id="rId13"/>
    <p:sldId id="271" r:id="rId14"/>
    <p:sldId id="268" r:id="rId15"/>
    <p:sldId id="270" r:id="rId16"/>
    <p:sldId id="261" r:id="rId17"/>
    <p:sldId id="281" r:id="rId18"/>
    <p:sldId id="282" r:id="rId19"/>
    <p:sldId id="293" r:id="rId20"/>
    <p:sldId id="260" r:id="rId21"/>
    <p:sldId id="278" r:id="rId22"/>
    <p:sldId id="273" r:id="rId23"/>
    <p:sldId id="272" r:id="rId24"/>
    <p:sldId id="277" r:id="rId25"/>
    <p:sldId id="279" r:id="rId26"/>
    <p:sldId id="262" r:id="rId27"/>
    <p:sldId id="257" r:id="rId28"/>
    <p:sldId id="259" r:id="rId29"/>
    <p:sldId id="263" r:id="rId30"/>
    <p:sldId id="264" r:id="rId31"/>
    <p:sldId id="267" r:id="rId32"/>
    <p:sldId id="283" r:id="rId33"/>
    <p:sldId id="266" r:id="rId34"/>
    <p:sldId id="286" r:id="rId35"/>
    <p:sldId id="285" r:id="rId36"/>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879" autoAdjust="0"/>
  </p:normalViewPr>
  <p:slideViewPr>
    <p:cSldViewPr>
      <p:cViewPr varScale="1">
        <p:scale>
          <a:sx n="111" d="100"/>
          <a:sy n="111" d="100"/>
        </p:scale>
        <p:origin x="-2026" y="-86"/>
      </p:cViewPr>
      <p:guideLst>
        <p:guide orient="horz" pos="2160"/>
        <p:guide pos="2880"/>
      </p:guideLst>
    </p:cSldViewPr>
  </p:slideViewPr>
  <p:notesTextViewPr>
    <p:cViewPr>
      <p:scale>
        <a:sx n="1" d="1"/>
        <a:sy n="1" d="1"/>
      </p:scale>
      <p:origin x="0" y="0"/>
    </p:cViewPr>
  </p:notesTextViewPr>
  <p:sorterViewPr>
    <p:cViewPr>
      <p:scale>
        <a:sx n="100" d="100"/>
        <a:sy n="100" d="100"/>
      </p:scale>
      <p:origin x="0" y="38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atlas.shore.mbari.org\ProjectLibrary\901209%20i2MAP\RequirementsDocs\TransectIdentificationDistanc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atlas.shore.mbari.org\ProjectLibrary\901209%20i2MAP\RequirementsDocs\TransectIdentificationDistanc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atlas.shore.mbari.org\ProjectLibrary\901209%20i2MAP\RequirementsDocs\TransectIdentificationDistanc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atlas.shore.mbari.org\ProjectLibrary\901209%20i2MAP\RequirementsDocs\TransectIdentificationDistanc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atlas.shore.mbari.org\ProjectLibrary\901209%20i2MAP\RequirementsDocs\TransectIdentificationDistanc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atlas.shore.mbari.org\ProjectLibrary\901209%20i2MAP\RequirementsDocs\TransectIdentificationDistanc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tx>
            <c:strRef>
              <c:f>Sheet1!$C$1</c:f>
              <c:strCache>
                <c:ptCount val="1"/>
                <c:pt idx="0">
                  <c:v>Calculated First I.D. Distance (cm)</c:v>
                </c:pt>
              </c:strCache>
            </c:strRef>
          </c:tx>
          <c:invertIfNegative val="0"/>
          <c:cat>
            <c:strRef>
              <c:f>Sheet1!$A$2:$A$28</c:f>
              <c:strCache>
                <c:ptCount val="27"/>
                <c:pt idx="0">
                  <c:v>Aegina</c:v>
                </c:pt>
                <c:pt idx="1">
                  <c:v>Aegina citrea</c:v>
                </c:pt>
                <c:pt idx="2">
                  <c:v>Apolemia</c:v>
                </c:pt>
                <c:pt idx="3">
                  <c:v>Atolla</c:v>
                </c:pt>
                <c:pt idx="4">
                  <c:v>Atolla wyvillei</c:v>
                </c:pt>
                <c:pt idx="5">
                  <c:v>Bargmannia elongata</c:v>
                </c:pt>
                <c:pt idx="6">
                  <c:v>Beroe</c:v>
                </c:pt>
                <c:pt idx="7">
                  <c:v>Chuniphyes</c:v>
                </c:pt>
                <c:pt idx="8">
                  <c:v>Clione</c:v>
                </c:pt>
                <c:pt idx="9">
                  <c:v>Doliolula</c:v>
                </c:pt>
                <c:pt idx="10">
                  <c:v>Forskalia</c:v>
                </c:pt>
                <c:pt idx="11">
                  <c:v>Gigantocypris</c:v>
                </c:pt>
                <c:pt idx="12">
                  <c:v>Hastigerinella digitata</c:v>
                </c:pt>
                <c:pt idx="13">
                  <c:v>Kephyes ovata</c:v>
                </c:pt>
                <c:pt idx="14">
                  <c:v>Lampocteis cruentiventer</c:v>
                </c:pt>
                <c:pt idx="15">
                  <c:v>Melanostigma pammelas</c:v>
                </c:pt>
                <c:pt idx="16">
                  <c:v>Mysidae</c:v>
                </c:pt>
                <c:pt idx="17">
                  <c:v>Nanomia bijuga</c:v>
                </c:pt>
                <c:pt idx="18">
                  <c:v>Pasiphaeidae</c:v>
                </c:pt>
                <c:pt idx="19">
                  <c:v>Periphylla</c:v>
                </c:pt>
                <c:pt idx="20">
                  <c:v>Periphylla periphylla</c:v>
                </c:pt>
                <c:pt idx="21">
                  <c:v>Poeobius meseres</c:v>
                </c:pt>
                <c:pt idx="22">
                  <c:v>Pseudothecosomata</c:v>
                </c:pt>
                <c:pt idx="23">
                  <c:v>Salpa</c:v>
                </c:pt>
                <c:pt idx="24">
                  <c:v>Salpa fusiformis</c:v>
                </c:pt>
                <c:pt idx="25">
                  <c:v>Solmissus</c:v>
                </c:pt>
                <c:pt idx="26">
                  <c:v>Solmundella bitentaculata</c:v>
                </c:pt>
              </c:strCache>
            </c:strRef>
          </c:cat>
          <c:val>
            <c:numRef>
              <c:f>Sheet1!$C$2:$C$28</c:f>
              <c:numCache>
                <c:formatCode>General</c:formatCode>
                <c:ptCount val="27"/>
                <c:pt idx="0">
                  <c:v>183.3</c:v>
                </c:pt>
                <c:pt idx="1">
                  <c:v>220</c:v>
                </c:pt>
                <c:pt idx="2">
                  <c:v>275</c:v>
                </c:pt>
                <c:pt idx="3">
                  <c:v>110</c:v>
                </c:pt>
                <c:pt idx="4">
                  <c:v>165</c:v>
                </c:pt>
                <c:pt idx="5">
                  <c:v>165</c:v>
                </c:pt>
                <c:pt idx="6">
                  <c:v>165</c:v>
                </c:pt>
                <c:pt idx="7">
                  <c:v>137.5</c:v>
                </c:pt>
                <c:pt idx="8">
                  <c:v>110</c:v>
                </c:pt>
                <c:pt idx="9">
                  <c:v>110</c:v>
                </c:pt>
                <c:pt idx="10">
                  <c:v>165</c:v>
                </c:pt>
                <c:pt idx="11">
                  <c:v>110</c:v>
                </c:pt>
                <c:pt idx="12">
                  <c:v>100.8</c:v>
                </c:pt>
                <c:pt idx="13">
                  <c:v>110</c:v>
                </c:pt>
                <c:pt idx="14">
                  <c:v>110</c:v>
                </c:pt>
                <c:pt idx="15">
                  <c:v>165</c:v>
                </c:pt>
                <c:pt idx="16">
                  <c:v>110</c:v>
                </c:pt>
                <c:pt idx="17">
                  <c:v>187</c:v>
                </c:pt>
                <c:pt idx="18">
                  <c:v>220</c:v>
                </c:pt>
                <c:pt idx="19">
                  <c:v>165</c:v>
                </c:pt>
                <c:pt idx="20">
                  <c:v>165</c:v>
                </c:pt>
                <c:pt idx="21">
                  <c:v>180</c:v>
                </c:pt>
                <c:pt idx="22">
                  <c:v>110</c:v>
                </c:pt>
                <c:pt idx="23">
                  <c:v>220</c:v>
                </c:pt>
                <c:pt idx="24">
                  <c:v>165</c:v>
                </c:pt>
                <c:pt idx="25">
                  <c:v>192.5</c:v>
                </c:pt>
                <c:pt idx="26">
                  <c:v>137.5</c:v>
                </c:pt>
              </c:numCache>
            </c:numRef>
          </c:val>
        </c:ser>
        <c:dLbls>
          <c:showLegendKey val="0"/>
          <c:showVal val="0"/>
          <c:showCatName val="0"/>
          <c:showSerName val="0"/>
          <c:showPercent val="0"/>
          <c:showBubbleSize val="0"/>
        </c:dLbls>
        <c:gapWidth val="150"/>
        <c:axId val="117479680"/>
        <c:axId val="119332864"/>
      </c:barChart>
      <c:catAx>
        <c:axId val="117479680"/>
        <c:scaling>
          <c:orientation val="minMax"/>
        </c:scaling>
        <c:delete val="0"/>
        <c:axPos val="l"/>
        <c:majorTickMark val="out"/>
        <c:minorTickMark val="none"/>
        <c:tickLblPos val="nextTo"/>
        <c:crossAx val="119332864"/>
        <c:crossesAt val="0"/>
        <c:auto val="1"/>
        <c:lblAlgn val="ctr"/>
        <c:lblOffset val="100"/>
        <c:noMultiLvlLbl val="0"/>
      </c:catAx>
      <c:valAx>
        <c:axId val="119332864"/>
        <c:scaling>
          <c:orientation val="minMax"/>
          <c:max val="300"/>
          <c:min val="-50"/>
        </c:scaling>
        <c:delete val="0"/>
        <c:axPos val="b"/>
        <c:majorGridlines/>
        <c:numFmt formatCode="General" sourceLinked="1"/>
        <c:majorTickMark val="out"/>
        <c:minorTickMark val="out"/>
        <c:tickLblPos val="nextTo"/>
        <c:crossAx val="117479680"/>
        <c:crosses val="autoZero"/>
        <c:crossBetween val="between"/>
        <c:majorUnit val="50"/>
        <c:minorUnit val="10"/>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bar"/>
        <c:grouping val="clustered"/>
        <c:varyColors val="0"/>
        <c:ser>
          <c:idx val="1"/>
          <c:order val="0"/>
          <c:tx>
            <c:strRef>
              <c:f>Sheet1!$C$1</c:f>
              <c:strCache>
                <c:ptCount val="1"/>
                <c:pt idx="0">
                  <c:v>Calculated First I.D. Distance (cm)</c:v>
                </c:pt>
              </c:strCache>
            </c:strRef>
          </c:tx>
          <c:invertIfNegative val="0"/>
          <c:cat>
            <c:strRef>
              <c:f>Sheet1!$A$2:$A$28</c:f>
              <c:strCache>
                <c:ptCount val="27"/>
                <c:pt idx="0">
                  <c:v>Aegina</c:v>
                </c:pt>
                <c:pt idx="1">
                  <c:v>Aegina citrea</c:v>
                </c:pt>
                <c:pt idx="2">
                  <c:v>Apolemia</c:v>
                </c:pt>
                <c:pt idx="3">
                  <c:v>Atolla</c:v>
                </c:pt>
                <c:pt idx="4">
                  <c:v>Atolla wyvillei</c:v>
                </c:pt>
                <c:pt idx="5">
                  <c:v>Bargmannia elongata</c:v>
                </c:pt>
                <c:pt idx="6">
                  <c:v>Beroe</c:v>
                </c:pt>
                <c:pt idx="7">
                  <c:v>Chuniphyes</c:v>
                </c:pt>
                <c:pt idx="8">
                  <c:v>Clione</c:v>
                </c:pt>
                <c:pt idx="9">
                  <c:v>Doliolula</c:v>
                </c:pt>
                <c:pt idx="10">
                  <c:v>Forskalia</c:v>
                </c:pt>
                <c:pt idx="11">
                  <c:v>Gigantocypris</c:v>
                </c:pt>
                <c:pt idx="12">
                  <c:v>Hastigerinella digitata</c:v>
                </c:pt>
                <c:pt idx="13">
                  <c:v>Kephyes ovata</c:v>
                </c:pt>
                <c:pt idx="14">
                  <c:v>Lampocteis cruentiventer</c:v>
                </c:pt>
                <c:pt idx="15">
                  <c:v>Melanostigma pammelas</c:v>
                </c:pt>
                <c:pt idx="16">
                  <c:v>Mysidae</c:v>
                </c:pt>
                <c:pt idx="17">
                  <c:v>Nanomia bijuga</c:v>
                </c:pt>
                <c:pt idx="18">
                  <c:v>Pasiphaeidae</c:v>
                </c:pt>
                <c:pt idx="19">
                  <c:v>Periphylla</c:v>
                </c:pt>
                <c:pt idx="20">
                  <c:v>Periphylla periphylla</c:v>
                </c:pt>
                <c:pt idx="21">
                  <c:v>Poeobius meseres</c:v>
                </c:pt>
                <c:pt idx="22">
                  <c:v>Pseudothecosomata</c:v>
                </c:pt>
                <c:pt idx="23">
                  <c:v>Salpa</c:v>
                </c:pt>
                <c:pt idx="24">
                  <c:v>Salpa fusiformis</c:v>
                </c:pt>
                <c:pt idx="25">
                  <c:v>Solmissus</c:v>
                </c:pt>
                <c:pt idx="26">
                  <c:v>Solmundella bitentaculata</c:v>
                </c:pt>
              </c:strCache>
            </c:strRef>
          </c:cat>
          <c:val>
            <c:numRef>
              <c:f>Sheet1!$C$2:$C$28</c:f>
              <c:numCache>
                <c:formatCode>General</c:formatCode>
                <c:ptCount val="27"/>
                <c:pt idx="0">
                  <c:v>183.3</c:v>
                </c:pt>
                <c:pt idx="1">
                  <c:v>220</c:v>
                </c:pt>
                <c:pt idx="2">
                  <c:v>275</c:v>
                </c:pt>
                <c:pt idx="3">
                  <c:v>110</c:v>
                </c:pt>
                <c:pt idx="4">
                  <c:v>165</c:v>
                </c:pt>
                <c:pt idx="5">
                  <c:v>165</c:v>
                </c:pt>
                <c:pt idx="6">
                  <c:v>165</c:v>
                </c:pt>
                <c:pt idx="7">
                  <c:v>137.5</c:v>
                </c:pt>
                <c:pt idx="8">
                  <c:v>110</c:v>
                </c:pt>
                <c:pt idx="9">
                  <c:v>110</c:v>
                </c:pt>
                <c:pt idx="10">
                  <c:v>165</c:v>
                </c:pt>
                <c:pt idx="11">
                  <c:v>110</c:v>
                </c:pt>
                <c:pt idx="12">
                  <c:v>100.8</c:v>
                </c:pt>
                <c:pt idx="13">
                  <c:v>110</c:v>
                </c:pt>
                <c:pt idx="14">
                  <c:v>110</c:v>
                </c:pt>
                <c:pt idx="15">
                  <c:v>165</c:v>
                </c:pt>
                <c:pt idx="16">
                  <c:v>110</c:v>
                </c:pt>
                <c:pt idx="17">
                  <c:v>187</c:v>
                </c:pt>
                <c:pt idx="18">
                  <c:v>220</c:v>
                </c:pt>
                <c:pt idx="19">
                  <c:v>165</c:v>
                </c:pt>
                <c:pt idx="20">
                  <c:v>165</c:v>
                </c:pt>
                <c:pt idx="21">
                  <c:v>180</c:v>
                </c:pt>
                <c:pt idx="22">
                  <c:v>110</c:v>
                </c:pt>
                <c:pt idx="23">
                  <c:v>220</c:v>
                </c:pt>
                <c:pt idx="24">
                  <c:v>165</c:v>
                </c:pt>
                <c:pt idx="25">
                  <c:v>192.5</c:v>
                </c:pt>
                <c:pt idx="26">
                  <c:v>137.5</c:v>
                </c:pt>
              </c:numCache>
            </c:numRef>
          </c:val>
        </c:ser>
        <c:dLbls>
          <c:showLegendKey val="0"/>
          <c:showVal val="0"/>
          <c:showCatName val="0"/>
          <c:showSerName val="0"/>
          <c:showPercent val="0"/>
          <c:showBubbleSize val="0"/>
        </c:dLbls>
        <c:gapWidth val="150"/>
        <c:axId val="124813696"/>
        <c:axId val="124815232"/>
      </c:barChart>
      <c:catAx>
        <c:axId val="124813696"/>
        <c:scaling>
          <c:orientation val="minMax"/>
        </c:scaling>
        <c:delete val="0"/>
        <c:axPos val="l"/>
        <c:majorTickMark val="out"/>
        <c:minorTickMark val="none"/>
        <c:tickLblPos val="nextTo"/>
        <c:crossAx val="124815232"/>
        <c:crossesAt val="0"/>
        <c:auto val="1"/>
        <c:lblAlgn val="ctr"/>
        <c:lblOffset val="100"/>
        <c:noMultiLvlLbl val="0"/>
      </c:catAx>
      <c:valAx>
        <c:axId val="124815232"/>
        <c:scaling>
          <c:orientation val="minMax"/>
          <c:max val="300"/>
          <c:min val="-50"/>
        </c:scaling>
        <c:delete val="0"/>
        <c:axPos val="b"/>
        <c:majorGridlines/>
        <c:numFmt formatCode="General" sourceLinked="1"/>
        <c:majorTickMark val="out"/>
        <c:minorTickMark val="out"/>
        <c:tickLblPos val="nextTo"/>
        <c:crossAx val="124813696"/>
        <c:crosses val="autoZero"/>
        <c:crossBetween val="between"/>
        <c:majorUnit val="50"/>
        <c:minorUnit val="10"/>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bar"/>
        <c:grouping val="clustered"/>
        <c:varyColors val="0"/>
        <c:ser>
          <c:idx val="1"/>
          <c:order val="0"/>
          <c:tx>
            <c:strRef>
              <c:f>Sheet1!$C$1</c:f>
              <c:strCache>
                <c:ptCount val="1"/>
                <c:pt idx="0">
                  <c:v>Calculated First I.D. Distance (cm)</c:v>
                </c:pt>
              </c:strCache>
            </c:strRef>
          </c:tx>
          <c:invertIfNegative val="0"/>
          <c:cat>
            <c:strRef>
              <c:f>Sheet1!$A$2:$A$28</c:f>
              <c:strCache>
                <c:ptCount val="27"/>
                <c:pt idx="0">
                  <c:v>Aegina</c:v>
                </c:pt>
                <c:pt idx="1">
                  <c:v>Aegina citrea</c:v>
                </c:pt>
                <c:pt idx="2">
                  <c:v>Apolemia</c:v>
                </c:pt>
                <c:pt idx="3">
                  <c:v>Atolla</c:v>
                </c:pt>
                <c:pt idx="4">
                  <c:v>Atolla wyvillei</c:v>
                </c:pt>
                <c:pt idx="5">
                  <c:v>Bargmannia elongata</c:v>
                </c:pt>
                <c:pt idx="6">
                  <c:v>Beroe</c:v>
                </c:pt>
                <c:pt idx="7">
                  <c:v>Chuniphyes</c:v>
                </c:pt>
                <c:pt idx="8">
                  <c:v>Clione</c:v>
                </c:pt>
                <c:pt idx="9">
                  <c:v>Doliolula</c:v>
                </c:pt>
                <c:pt idx="10">
                  <c:v>Forskalia</c:v>
                </c:pt>
                <c:pt idx="11">
                  <c:v>Gigantocypris</c:v>
                </c:pt>
                <c:pt idx="12">
                  <c:v>Hastigerinella digitata</c:v>
                </c:pt>
                <c:pt idx="13">
                  <c:v>Kephyes ovata</c:v>
                </c:pt>
                <c:pt idx="14">
                  <c:v>Lampocteis cruentiventer</c:v>
                </c:pt>
                <c:pt idx="15">
                  <c:v>Melanostigma pammelas</c:v>
                </c:pt>
                <c:pt idx="16">
                  <c:v>Mysidae</c:v>
                </c:pt>
                <c:pt idx="17">
                  <c:v>Nanomia bijuga</c:v>
                </c:pt>
                <c:pt idx="18">
                  <c:v>Pasiphaeidae</c:v>
                </c:pt>
                <c:pt idx="19">
                  <c:v>Periphylla</c:v>
                </c:pt>
                <c:pt idx="20">
                  <c:v>Periphylla periphylla</c:v>
                </c:pt>
                <c:pt idx="21">
                  <c:v>Poeobius meseres</c:v>
                </c:pt>
                <c:pt idx="22">
                  <c:v>Pseudothecosomata</c:v>
                </c:pt>
                <c:pt idx="23">
                  <c:v>Salpa</c:v>
                </c:pt>
                <c:pt idx="24">
                  <c:v>Salpa fusiformis</c:v>
                </c:pt>
                <c:pt idx="25">
                  <c:v>Solmissus</c:v>
                </c:pt>
                <c:pt idx="26">
                  <c:v>Solmundella bitentaculata</c:v>
                </c:pt>
              </c:strCache>
            </c:strRef>
          </c:cat>
          <c:val>
            <c:numRef>
              <c:f>Sheet1!$C$2:$C$28</c:f>
              <c:numCache>
                <c:formatCode>General</c:formatCode>
                <c:ptCount val="27"/>
                <c:pt idx="0">
                  <c:v>183.3</c:v>
                </c:pt>
                <c:pt idx="1">
                  <c:v>220</c:v>
                </c:pt>
                <c:pt idx="2">
                  <c:v>275</c:v>
                </c:pt>
                <c:pt idx="3">
                  <c:v>110</c:v>
                </c:pt>
                <c:pt idx="4">
                  <c:v>165</c:v>
                </c:pt>
                <c:pt idx="5">
                  <c:v>165</c:v>
                </c:pt>
                <c:pt idx="6">
                  <c:v>165</c:v>
                </c:pt>
                <c:pt idx="7">
                  <c:v>137.5</c:v>
                </c:pt>
                <c:pt idx="8">
                  <c:v>110</c:v>
                </c:pt>
                <c:pt idx="9">
                  <c:v>110</c:v>
                </c:pt>
                <c:pt idx="10">
                  <c:v>165</c:v>
                </c:pt>
                <c:pt idx="11">
                  <c:v>110</c:v>
                </c:pt>
                <c:pt idx="12">
                  <c:v>100.8</c:v>
                </c:pt>
                <c:pt idx="13">
                  <c:v>110</c:v>
                </c:pt>
                <c:pt idx="14">
                  <c:v>110</c:v>
                </c:pt>
                <c:pt idx="15">
                  <c:v>165</c:v>
                </c:pt>
                <c:pt idx="16">
                  <c:v>110</c:v>
                </c:pt>
                <c:pt idx="17">
                  <c:v>187</c:v>
                </c:pt>
                <c:pt idx="18">
                  <c:v>220</c:v>
                </c:pt>
                <c:pt idx="19">
                  <c:v>165</c:v>
                </c:pt>
                <c:pt idx="20">
                  <c:v>165</c:v>
                </c:pt>
                <c:pt idx="21">
                  <c:v>180</c:v>
                </c:pt>
                <c:pt idx="22">
                  <c:v>110</c:v>
                </c:pt>
                <c:pt idx="23">
                  <c:v>220</c:v>
                </c:pt>
                <c:pt idx="24">
                  <c:v>165</c:v>
                </c:pt>
                <c:pt idx="25">
                  <c:v>192.5</c:v>
                </c:pt>
                <c:pt idx="26">
                  <c:v>137.5</c:v>
                </c:pt>
              </c:numCache>
            </c:numRef>
          </c:val>
        </c:ser>
        <c:dLbls>
          <c:showLegendKey val="0"/>
          <c:showVal val="0"/>
          <c:showCatName val="0"/>
          <c:showSerName val="0"/>
          <c:showPercent val="0"/>
          <c:showBubbleSize val="0"/>
        </c:dLbls>
        <c:gapWidth val="150"/>
        <c:axId val="139789824"/>
        <c:axId val="139791360"/>
      </c:barChart>
      <c:catAx>
        <c:axId val="139789824"/>
        <c:scaling>
          <c:orientation val="minMax"/>
        </c:scaling>
        <c:delete val="0"/>
        <c:axPos val="l"/>
        <c:majorTickMark val="out"/>
        <c:minorTickMark val="none"/>
        <c:tickLblPos val="nextTo"/>
        <c:crossAx val="139791360"/>
        <c:crossesAt val="0"/>
        <c:auto val="1"/>
        <c:lblAlgn val="ctr"/>
        <c:lblOffset val="100"/>
        <c:noMultiLvlLbl val="0"/>
      </c:catAx>
      <c:valAx>
        <c:axId val="139791360"/>
        <c:scaling>
          <c:orientation val="minMax"/>
          <c:max val="300"/>
          <c:min val="-50"/>
        </c:scaling>
        <c:delete val="0"/>
        <c:axPos val="b"/>
        <c:majorGridlines/>
        <c:numFmt formatCode="General" sourceLinked="1"/>
        <c:majorTickMark val="out"/>
        <c:minorTickMark val="out"/>
        <c:tickLblPos val="nextTo"/>
        <c:crossAx val="139789824"/>
        <c:crosses val="autoZero"/>
        <c:crossBetween val="between"/>
        <c:majorUnit val="50"/>
        <c:minorUnit val="10"/>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bar"/>
        <c:grouping val="clustered"/>
        <c:varyColors val="0"/>
        <c:ser>
          <c:idx val="1"/>
          <c:order val="0"/>
          <c:tx>
            <c:strRef>
              <c:f>Sheet1!$C$1</c:f>
              <c:strCache>
                <c:ptCount val="1"/>
                <c:pt idx="0">
                  <c:v>Calculated First I.D. Distance (cm)</c:v>
                </c:pt>
              </c:strCache>
            </c:strRef>
          </c:tx>
          <c:invertIfNegative val="0"/>
          <c:cat>
            <c:strRef>
              <c:f>Sheet1!$A$2:$A$28</c:f>
              <c:strCache>
                <c:ptCount val="27"/>
                <c:pt idx="0">
                  <c:v>Aegina</c:v>
                </c:pt>
                <c:pt idx="1">
                  <c:v>Aegina citrea</c:v>
                </c:pt>
                <c:pt idx="2">
                  <c:v>Apolemia</c:v>
                </c:pt>
                <c:pt idx="3">
                  <c:v>Atolla</c:v>
                </c:pt>
                <c:pt idx="4">
                  <c:v>Atolla wyvillei</c:v>
                </c:pt>
                <c:pt idx="5">
                  <c:v>Bargmannia elongata</c:v>
                </c:pt>
                <c:pt idx="6">
                  <c:v>Beroe</c:v>
                </c:pt>
                <c:pt idx="7">
                  <c:v>Chuniphyes</c:v>
                </c:pt>
                <c:pt idx="8">
                  <c:v>Clione</c:v>
                </c:pt>
                <c:pt idx="9">
                  <c:v>Doliolula</c:v>
                </c:pt>
                <c:pt idx="10">
                  <c:v>Forskalia</c:v>
                </c:pt>
                <c:pt idx="11">
                  <c:v>Gigantocypris</c:v>
                </c:pt>
                <c:pt idx="12">
                  <c:v>Hastigerinella digitata</c:v>
                </c:pt>
                <c:pt idx="13">
                  <c:v>Kephyes ovata</c:v>
                </c:pt>
                <c:pt idx="14">
                  <c:v>Lampocteis cruentiventer</c:v>
                </c:pt>
                <c:pt idx="15">
                  <c:v>Melanostigma pammelas</c:v>
                </c:pt>
                <c:pt idx="16">
                  <c:v>Mysidae</c:v>
                </c:pt>
                <c:pt idx="17">
                  <c:v>Nanomia bijuga</c:v>
                </c:pt>
                <c:pt idx="18">
                  <c:v>Pasiphaeidae</c:v>
                </c:pt>
                <c:pt idx="19">
                  <c:v>Periphylla</c:v>
                </c:pt>
                <c:pt idx="20">
                  <c:v>Periphylla periphylla</c:v>
                </c:pt>
                <c:pt idx="21">
                  <c:v>Poeobius meseres</c:v>
                </c:pt>
                <c:pt idx="22">
                  <c:v>Pseudothecosomata</c:v>
                </c:pt>
                <c:pt idx="23">
                  <c:v>Salpa</c:v>
                </c:pt>
                <c:pt idx="24">
                  <c:v>Salpa fusiformis</c:v>
                </c:pt>
                <c:pt idx="25">
                  <c:v>Solmissus</c:v>
                </c:pt>
                <c:pt idx="26">
                  <c:v>Solmundella bitentaculata</c:v>
                </c:pt>
              </c:strCache>
            </c:strRef>
          </c:cat>
          <c:val>
            <c:numRef>
              <c:f>Sheet1!$C$2:$C$28</c:f>
              <c:numCache>
                <c:formatCode>General</c:formatCode>
                <c:ptCount val="27"/>
                <c:pt idx="0">
                  <c:v>183.3</c:v>
                </c:pt>
                <c:pt idx="1">
                  <c:v>220</c:v>
                </c:pt>
                <c:pt idx="2">
                  <c:v>275</c:v>
                </c:pt>
                <c:pt idx="3">
                  <c:v>110</c:v>
                </c:pt>
                <c:pt idx="4">
                  <c:v>165</c:v>
                </c:pt>
                <c:pt idx="5">
                  <c:v>165</c:v>
                </c:pt>
                <c:pt idx="6">
                  <c:v>165</c:v>
                </c:pt>
                <c:pt idx="7">
                  <c:v>137.5</c:v>
                </c:pt>
                <c:pt idx="8">
                  <c:v>110</c:v>
                </c:pt>
                <c:pt idx="9">
                  <c:v>110</c:v>
                </c:pt>
                <c:pt idx="10">
                  <c:v>165</c:v>
                </c:pt>
                <c:pt idx="11">
                  <c:v>110</c:v>
                </c:pt>
                <c:pt idx="12">
                  <c:v>100.8</c:v>
                </c:pt>
                <c:pt idx="13">
                  <c:v>110</c:v>
                </c:pt>
                <c:pt idx="14">
                  <c:v>110</c:v>
                </c:pt>
                <c:pt idx="15">
                  <c:v>165</c:v>
                </c:pt>
                <c:pt idx="16">
                  <c:v>110</c:v>
                </c:pt>
                <c:pt idx="17">
                  <c:v>187</c:v>
                </c:pt>
                <c:pt idx="18">
                  <c:v>220</c:v>
                </c:pt>
                <c:pt idx="19">
                  <c:v>165</c:v>
                </c:pt>
                <c:pt idx="20">
                  <c:v>165</c:v>
                </c:pt>
                <c:pt idx="21">
                  <c:v>180</c:v>
                </c:pt>
                <c:pt idx="22">
                  <c:v>110</c:v>
                </c:pt>
                <c:pt idx="23">
                  <c:v>220</c:v>
                </c:pt>
                <c:pt idx="24">
                  <c:v>165</c:v>
                </c:pt>
                <c:pt idx="25">
                  <c:v>192.5</c:v>
                </c:pt>
                <c:pt idx="26">
                  <c:v>137.5</c:v>
                </c:pt>
              </c:numCache>
            </c:numRef>
          </c:val>
        </c:ser>
        <c:dLbls>
          <c:showLegendKey val="0"/>
          <c:showVal val="0"/>
          <c:showCatName val="0"/>
          <c:showSerName val="0"/>
          <c:showPercent val="0"/>
          <c:showBubbleSize val="0"/>
        </c:dLbls>
        <c:gapWidth val="150"/>
        <c:axId val="139840128"/>
        <c:axId val="139841920"/>
      </c:barChart>
      <c:catAx>
        <c:axId val="139840128"/>
        <c:scaling>
          <c:orientation val="minMax"/>
        </c:scaling>
        <c:delete val="0"/>
        <c:axPos val="l"/>
        <c:majorTickMark val="out"/>
        <c:minorTickMark val="none"/>
        <c:tickLblPos val="nextTo"/>
        <c:crossAx val="139841920"/>
        <c:crossesAt val="0"/>
        <c:auto val="1"/>
        <c:lblAlgn val="ctr"/>
        <c:lblOffset val="100"/>
        <c:noMultiLvlLbl val="0"/>
      </c:catAx>
      <c:valAx>
        <c:axId val="139841920"/>
        <c:scaling>
          <c:orientation val="minMax"/>
          <c:max val="300"/>
          <c:min val="-50"/>
        </c:scaling>
        <c:delete val="0"/>
        <c:axPos val="b"/>
        <c:majorGridlines/>
        <c:numFmt formatCode="General" sourceLinked="1"/>
        <c:majorTickMark val="out"/>
        <c:minorTickMark val="out"/>
        <c:tickLblPos val="nextTo"/>
        <c:crossAx val="139840128"/>
        <c:crosses val="autoZero"/>
        <c:crossBetween val="between"/>
        <c:majorUnit val="50"/>
        <c:minorUnit val="10"/>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4.9273597744726352E-2"/>
          <c:y val="9.1304949739627592E-2"/>
          <c:w val="0.91649448332847283"/>
          <c:h val="0.83448648245057666"/>
        </c:manualLayout>
      </c:layout>
      <c:barChart>
        <c:barDir val="bar"/>
        <c:grouping val="clustered"/>
        <c:varyColors val="0"/>
        <c:ser>
          <c:idx val="1"/>
          <c:order val="0"/>
          <c:tx>
            <c:strRef>
              <c:f>Sheet1!$C$1</c:f>
              <c:strCache>
                <c:ptCount val="1"/>
                <c:pt idx="0">
                  <c:v>Calculated First I.D. Distance (cm)</c:v>
                </c:pt>
              </c:strCache>
            </c:strRef>
          </c:tx>
          <c:invertIfNegative val="0"/>
          <c:cat>
            <c:strRef>
              <c:f>Sheet1!$A$2:$A$28</c:f>
              <c:strCache>
                <c:ptCount val="27"/>
                <c:pt idx="0">
                  <c:v>Aegina</c:v>
                </c:pt>
                <c:pt idx="1">
                  <c:v>Aegina citrea</c:v>
                </c:pt>
                <c:pt idx="2">
                  <c:v>Apolemia</c:v>
                </c:pt>
                <c:pt idx="3">
                  <c:v>Atolla</c:v>
                </c:pt>
                <c:pt idx="4">
                  <c:v>Atolla wyvillei</c:v>
                </c:pt>
                <c:pt idx="5">
                  <c:v>Bargmannia elongata</c:v>
                </c:pt>
                <c:pt idx="6">
                  <c:v>Beroe</c:v>
                </c:pt>
                <c:pt idx="7">
                  <c:v>Chuniphyes</c:v>
                </c:pt>
                <c:pt idx="8">
                  <c:v>Clione</c:v>
                </c:pt>
                <c:pt idx="9">
                  <c:v>Doliolula</c:v>
                </c:pt>
                <c:pt idx="10">
                  <c:v>Forskalia</c:v>
                </c:pt>
                <c:pt idx="11">
                  <c:v>Gigantocypris</c:v>
                </c:pt>
                <c:pt idx="12">
                  <c:v>Hastigerinella digitata</c:v>
                </c:pt>
                <c:pt idx="13">
                  <c:v>Kephyes ovata</c:v>
                </c:pt>
                <c:pt idx="14">
                  <c:v>Lampocteis cruentiventer</c:v>
                </c:pt>
                <c:pt idx="15">
                  <c:v>Melanostigma pammelas</c:v>
                </c:pt>
                <c:pt idx="16">
                  <c:v>Mysidae</c:v>
                </c:pt>
                <c:pt idx="17">
                  <c:v>Nanomia bijuga</c:v>
                </c:pt>
                <c:pt idx="18">
                  <c:v>Pasiphaeidae</c:v>
                </c:pt>
                <c:pt idx="19">
                  <c:v>Periphylla</c:v>
                </c:pt>
                <c:pt idx="20">
                  <c:v>Periphylla periphylla</c:v>
                </c:pt>
                <c:pt idx="21">
                  <c:v>Poeobius meseres</c:v>
                </c:pt>
                <c:pt idx="22">
                  <c:v>Pseudothecosomata</c:v>
                </c:pt>
                <c:pt idx="23">
                  <c:v>Salpa</c:v>
                </c:pt>
                <c:pt idx="24">
                  <c:v>Salpa fusiformis</c:v>
                </c:pt>
                <c:pt idx="25">
                  <c:v>Solmissus</c:v>
                </c:pt>
                <c:pt idx="26">
                  <c:v>Solmundella bitentaculata</c:v>
                </c:pt>
              </c:strCache>
            </c:strRef>
          </c:cat>
          <c:val>
            <c:numRef>
              <c:f>Sheet1!$C$2:$C$28</c:f>
              <c:numCache>
                <c:formatCode>General</c:formatCode>
                <c:ptCount val="27"/>
                <c:pt idx="0">
                  <c:v>183.3</c:v>
                </c:pt>
                <c:pt idx="1">
                  <c:v>220</c:v>
                </c:pt>
                <c:pt idx="2">
                  <c:v>275</c:v>
                </c:pt>
                <c:pt idx="3">
                  <c:v>110</c:v>
                </c:pt>
                <c:pt idx="4">
                  <c:v>165</c:v>
                </c:pt>
                <c:pt idx="5">
                  <c:v>165</c:v>
                </c:pt>
                <c:pt idx="6">
                  <c:v>165</c:v>
                </c:pt>
                <c:pt idx="7">
                  <c:v>137.5</c:v>
                </c:pt>
                <c:pt idx="8">
                  <c:v>110</c:v>
                </c:pt>
                <c:pt idx="9">
                  <c:v>110</c:v>
                </c:pt>
                <c:pt idx="10">
                  <c:v>165</c:v>
                </c:pt>
                <c:pt idx="11">
                  <c:v>110</c:v>
                </c:pt>
                <c:pt idx="12">
                  <c:v>100.8</c:v>
                </c:pt>
                <c:pt idx="13">
                  <c:v>110</c:v>
                </c:pt>
                <c:pt idx="14">
                  <c:v>110</c:v>
                </c:pt>
                <c:pt idx="15">
                  <c:v>165</c:v>
                </c:pt>
                <c:pt idx="16">
                  <c:v>110</c:v>
                </c:pt>
                <c:pt idx="17">
                  <c:v>187</c:v>
                </c:pt>
                <c:pt idx="18">
                  <c:v>220</c:v>
                </c:pt>
                <c:pt idx="19">
                  <c:v>165</c:v>
                </c:pt>
                <c:pt idx="20">
                  <c:v>165</c:v>
                </c:pt>
                <c:pt idx="21">
                  <c:v>180</c:v>
                </c:pt>
                <c:pt idx="22">
                  <c:v>110</c:v>
                </c:pt>
                <c:pt idx="23">
                  <c:v>220</c:v>
                </c:pt>
                <c:pt idx="24">
                  <c:v>165</c:v>
                </c:pt>
                <c:pt idx="25">
                  <c:v>192.5</c:v>
                </c:pt>
                <c:pt idx="26">
                  <c:v>137.5</c:v>
                </c:pt>
              </c:numCache>
            </c:numRef>
          </c:val>
        </c:ser>
        <c:dLbls>
          <c:showLegendKey val="0"/>
          <c:showVal val="0"/>
          <c:showCatName val="0"/>
          <c:showSerName val="0"/>
          <c:showPercent val="0"/>
          <c:showBubbleSize val="0"/>
        </c:dLbls>
        <c:gapWidth val="150"/>
        <c:axId val="170271104"/>
        <c:axId val="170272640"/>
      </c:barChart>
      <c:catAx>
        <c:axId val="170271104"/>
        <c:scaling>
          <c:orientation val="minMax"/>
        </c:scaling>
        <c:delete val="0"/>
        <c:axPos val="l"/>
        <c:majorTickMark val="out"/>
        <c:minorTickMark val="none"/>
        <c:tickLblPos val="nextTo"/>
        <c:crossAx val="170272640"/>
        <c:crossesAt val="0"/>
        <c:auto val="1"/>
        <c:lblAlgn val="ctr"/>
        <c:lblOffset val="100"/>
        <c:noMultiLvlLbl val="0"/>
      </c:catAx>
      <c:valAx>
        <c:axId val="170272640"/>
        <c:scaling>
          <c:orientation val="minMax"/>
          <c:max val="300"/>
          <c:min val="-50"/>
        </c:scaling>
        <c:delete val="0"/>
        <c:axPos val="b"/>
        <c:majorGridlines/>
        <c:numFmt formatCode="General" sourceLinked="1"/>
        <c:majorTickMark val="out"/>
        <c:minorTickMark val="out"/>
        <c:tickLblPos val="nextTo"/>
        <c:crossAx val="170271104"/>
        <c:crosses val="autoZero"/>
        <c:crossBetween val="between"/>
        <c:majorUnit val="50"/>
        <c:minorUnit val="10"/>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bar"/>
        <c:grouping val="clustered"/>
        <c:varyColors val="0"/>
        <c:ser>
          <c:idx val="1"/>
          <c:order val="0"/>
          <c:tx>
            <c:strRef>
              <c:f>Sheet1!$C$1</c:f>
              <c:strCache>
                <c:ptCount val="1"/>
                <c:pt idx="0">
                  <c:v>Calculated First I.D. Distance (cm)</c:v>
                </c:pt>
              </c:strCache>
            </c:strRef>
          </c:tx>
          <c:invertIfNegative val="0"/>
          <c:cat>
            <c:strRef>
              <c:f>Sheet1!$A$2:$A$28</c:f>
              <c:strCache>
                <c:ptCount val="27"/>
                <c:pt idx="0">
                  <c:v>Aegina</c:v>
                </c:pt>
                <c:pt idx="1">
                  <c:v>Aegina citrea</c:v>
                </c:pt>
                <c:pt idx="2">
                  <c:v>Apolemia</c:v>
                </c:pt>
                <c:pt idx="3">
                  <c:v>Atolla</c:v>
                </c:pt>
                <c:pt idx="4">
                  <c:v>Atolla wyvillei</c:v>
                </c:pt>
                <c:pt idx="5">
                  <c:v>Bargmannia elongata</c:v>
                </c:pt>
                <c:pt idx="6">
                  <c:v>Beroe</c:v>
                </c:pt>
                <c:pt idx="7">
                  <c:v>Chuniphyes</c:v>
                </c:pt>
                <c:pt idx="8">
                  <c:v>Clione</c:v>
                </c:pt>
                <c:pt idx="9">
                  <c:v>Doliolula</c:v>
                </c:pt>
                <c:pt idx="10">
                  <c:v>Forskalia</c:v>
                </c:pt>
                <c:pt idx="11">
                  <c:v>Gigantocypris</c:v>
                </c:pt>
                <c:pt idx="12">
                  <c:v>Hastigerinella digitata</c:v>
                </c:pt>
                <c:pt idx="13">
                  <c:v>Kephyes ovata</c:v>
                </c:pt>
                <c:pt idx="14">
                  <c:v>Lampocteis cruentiventer</c:v>
                </c:pt>
                <c:pt idx="15">
                  <c:v>Melanostigma pammelas</c:v>
                </c:pt>
                <c:pt idx="16">
                  <c:v>Mysidae</c:v>
                </c:pt>
                <c:pt idx="17">
                  <c:v>Nanomia bijuga</c:v>
                </c:pt>
                <c:pt idx="18">
                  <c:v>Pasiphaeidae</c:v>
                </c:pt>
                <c:pt idx="19">
                  <c:v>Periphylla</c:v>
                </c:pt>
                <c:pt idx="20">
                  <c:v>Periphylla periphylla</c:v>
                </c:pt>
                <c:pt idx="21">
                  <c:v>Poeobius meseres</c:v>
                </c:pt>
                <c:pt idx="22">
                  <c:v>Pseudothecosomata</c:v>
                </c:pt>
                <c:pt idx="23">
                  <c:v>Salpa</c:v>
                </c:pt>
                <c:pt idx="24">
                  <c:v>Salpa fusiformis</c:v>
                </c:pt>
                <c:pt idx="25">
                  <c:v>Solmissus</c:v>
                </c:pt>
                <c:pt idx="26">
                  <c:v>Solmundella bitentaculata</c:v>
                </c:pt>
              </c:strCache>
            </c:strRef>
          </c:cat>
          <c:val>
            <c:numRef>
              <c:f>Sheet1!$C$2:$C$28</c:f>
              <c:numCache>
                <c:formatCode>General</c:formatCode>
                <c:ptCount val="27"/>
                <c:pt idx="0">
                  <c:v>183.3</c:v>
                </c:pt>
                <c:pt idx="1">
                  <c:v>220</c:v>
                </c:pt>
                <c:pt idx="2">
                  <c:v>275</c:v>
                </c:pt>
                <c:pt idx="3">
                  <c:v>110</c:v>
                </c:pt>
                <c:pt idx="4">
                  <c:v>165</c:v>
                </c:pt>
                <c:pt idx="5">
                  <c:v>165</c:v>
                </c:pt>
                <c:pt idx="6">
                  <c:v>165</c:v>
                </c:pt>
                <c:pt idx="7">
                  <c:v>137.5</c:v>
                </c:pt>
                <c:pt idx="8">
                  <c:v>110</c:v>
                </c:pt>
                <c:pt idx="9">
                  <c:v>110</c:v>
                </c:pt>
                <c:pt idx="10">
                  <c:v>165</c:v>
                </c:pt>
                <c:pt idx="11">
                  <c:v>110</c:v>
                </c:pt>
                <c:pt idx="12">
                  <c:v>100.8</c:v>
                </c:pt>
                <c:pt idx="13">
                  <c:v>110</c:v>
                </c:pt>
                <c:pt idx="14">
                  <c:v>110</c:v>
                </c:pt>
                <c:pt idx="15">
                  <c:v>165</c:v>
                </c:pt>
                <c:pt idx="16">
                  <c:v>110</c:v>
                </c:pt>
                <c:pt idx="17">
                  <c:v>187</c:v>
                </c:pt>
                <c:pt idx="18">
                  <c:v>220</c:v>
                </c:pt>
                <c:pt idx="19">
                  <c:v>165</c:v>
                </c:pt>
                <c:pt idx="20">
                  <c:v>165</c:v>
                </c:pt>
                <c:pt idx="21">
                  <c:v>180</c:v>
                </c:pt>
                <c:pt idx="22">
                  <c:v>110</c:v>
                </c:pt>
                <c:pt idx="23">
                  <c:v>220</c:v>
                </c:pt>
                <c:pt idx="24">
                  <c:v>165</c:v>
                </c:pt>
                <c:pt idx="25">
                  <c:v>192.5</c:v>
                </c:pt>
                <c:pt idx="26">
                  <c:v>137.5</c:v>
                </c:pt>
              </c:numCache>
            </c:numRef>
          </c:val>
        </c:ser>
        <c:dLbls>
          <c:showLegendKey val="0"/>
          <c:showVal val="0"/>
          <c:showCatName val="0"/>
          <c:showSerName val="0"/>
          <c:showPercent val="0"/>
          <c:showBubbleSize val="0"/>
        </c:dLbls>
        <c:gapWidth val="150"/>
        <c:axId val="170321792"/>
        <c:axId val="170323328"/>
      </c:barChart>
      <c:catAx>
        <c:axId val="170321792"/>
        <c:scaling>
          <c:orientation val="minMax"/>
        </c:scaling>
        <c:delete val="0"/>
        <c:axPos val="l"/>
        <c:majorTickMark val="out"/>
        <c:minorTickMark val="none"/>
        <c:tickLblPos val="nextTo"/>
        <c:crossAx val="170323328"/>
        <c:crossesAt val="0"/>
        <c:auto val="1"/>
        <c:lblAlgn val="ctr"/>
        <c:lblOffset val="100"/>
        <c:noMultiLvlLbl val="0"/>
      </c:catAx>
      <c:valAx>
        <c:axId val="170323328"/>
        <c:scaling>
          <c:orientation val="minMax"/>
          <c:max val="300"/>
          <c:min val="-50"/>
        </c:scaling>
        <c:delete val="0"/>
        <c:axPos val="b"/>
        <c:majorGridlines/>
        <c:numFmt formatCode="General" sourceLinked="1"/>
        <c:majorTickMark val="out"/>
        <c:minorTickMark val="out"/>
        <c:tickLblPos val="nextTo"/>
        <c:crossAx val="170321792"/>
        <c:crosses val="autoZero"/>
        <c:crossBetween val="between"/>
        <c:majorUnit val="50"/>
        <c:minorUnit val="10"/>
      </c:valAx>
    </c:plotArea>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0.18519</cdr:x>
      <cdr:y>0.9852</cdr:y>
    </cdr:from>
    <cdr:to>
      <cdr:x>0.18519</cdr:x>
      <cdr:y>0.9852</cdr:y>
    </cdr:to>
    <cdr:cxnSp macro="">
      <cdr:nvCxnSpPr>
        <cdr:cNvPr id="2" name="Straight Arrow Connector 1"/>
        <cdr:cNvCxnSpPr>
          <a:stCxn xmlns:a="http://schemas.openxmlformats.org/drawingml/2006/main" id="12" idx="0"/>
        </cdr:cNvCxnSpPr>
      </cdr:nvCxnSpPr>
      <cdr:spPr>
        <a:xfrm xmlns:a="http://schemas.openxmlformats.org/drawingml/2006/main">
          <a:off x="1524000" y="5066910"/>
          <a:ext cx="0" cy="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D7485C7A-F92A-426A-B649-6F240D4D7A96}" type="datetimeFigureOut">
              <a:rPr lang="en-US" smtClean="0"/>
              <a:t>7/15/2014</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13B5EF75-EDF3-4885-9428-42673D75664B}" type="slidenum">
              <a:rPr lang="en-US" smtClean="0"/>
              <a:t>‹#›</a:t>
            </a:fld>
            <a:endParaRPr lang="en-US"/>
          </a:p>
        </p:txBody>
      </p:sp>
    </p:spTree>
    <p:extLst>
      <p:ext uri="{BB962C8B-B14F-4D97-AF65-F5344CB8AC3E}">
        <p14:creationId xmlns:p14="http://schemas.microsoft.com/office/powerpoint/2010/main" val="3136121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B5EF75-EDF3-4885-9428-42673D75664B}" type="slidenum">
              <a:rPr lang="en-US" smtClean="0"/>
              <a:t>2</a:t>
            </a:fld>
            <a:endParaRPr lang="en-US"/>
          </a:p>
        </p:txBody>
      </p:sp>
    </p:spTree>
    <p:extLst>
      <p:ext uri="{BB962C8B-B14F-4D97-AF65-F5344CB8AC3E}">
        <p14:creationId xmlns:p14="http://schemas.microsoft.com/office/powerpoint/2010/main" val="1779931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prime lens on a 2/3” prism</a:t>
            </a:r>
            <a:r>
              <a:rPr lang="en-US" baseline="0" dirty="0" smtClean="0"/>
              <a:t> camera the distance from the imager to the end of the dome is much less – the lens is shorter. This makes it more difficult to focus close to the dome. To compensate we need to move the close focus point closer and stop down the iris to 3.2 to increase the depth of field to get a similar viewing area. </a:t>
            </a:r>
            <a:endParaRPr lang="en-US" dirty="0"/>
          </a:p>
        </p:txBody>
      </p:sp>
      <p:sp>
        <p:nvSpPr>
          <p:cNvPr id="4" name="Slide Number Placeholder 3"/>
          <p:cNvSpPr>
            <a:spLocks noGrp="1"/>
          </p:cNvSpPr>
          <p:nvPr>
            <p:ph type="sldNum" sz="quarter" idx="10"/>
          </p:nvPr>
        </p:nvSpPr>
        <p:spPr/>
        <p:txBody>
          <a:bodyPr/>
          <a:lstStyle/>
          <a:p>
            <a:fld id="{13B5EF75-EDF3-4885-9428-42673D75664B}" type="slidenum">
              <a:rPr lang="en-US" smtClean="0"/>
              <a:t>5</a:t>
            </a:fld>
            <a:endParaRPr lang="en-US"/>
          </a:p>
        </p:txBody>
      </p:sp>
    </p:spTree>
    <p:extLst>
      <p:ext uri="{BB962C8B-B14F-4D97-AF65-F5344CB8AC3E}">
        <p14:creationId xmlns:p14="http://schemas.microsoft.com/office/powerpoint/2010/main" val="1779931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camera</a:t>
            </a:r>
            <a:r>
              <a:rPr lang="en-US" baseline="0" dirty="0" smtClean="0"/>
              <a:t> temporal resolution testing purposes, we used the “sweet spot” at 0.5 meters from the dome.</a:t>
            </a:r>
            <a:endParaRPr lang="en-US" dirty="0"/>
          </a:p>
        </p:txBody>
      </p:sp>
      <p:sp>
        <p:nvSpPr>
          <p:cNvPr id="4" name="Slide Number Placeholder 3"/>
          <p:cNvSpPr>
            <a:spLocks noGrp="1"/>
          </p:cNvSpPr>
          <p:nvPr>
            <p:ph type="sldNum" sz="quarter" idx="10"/>
          </p:nvPr>
        </p:nvSpPr>
        <p:spPr/>
        <p:txBody>
          <a:bodyPr/>
          <a:lstStyle/>
          <a:p>
            <a:fld id="{13B5EF75-EDF3-4885-9428-42673D75664B}" type="slidenum">
              <a:rPr lang="en-US" smtClean="0"/>
              <a:t>7</a:t>
            </a:fld>
            <a:endParaRPr lang="en-US"/>
          </a:p>
        </p:txBody>
      </p:sp>
    </p:spTree>
    <p:extLst>
      <p:ext uri="{BB962C8B-B14F-4D97-AF65-F5344CB8AC3E}">
        <p14:creationId xmlns:p14="http://schemas.microsoft.com/office/powerpoint/2010/main" val="1966159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B5EF75-EDF3-4885-9428-42673D75664B}" type="slidenum">
              <a:rPr lang="en-US" smtClean="0"/>
              <a:t>17</a:t>
            </a:fld>
            <a:endParaRPr lang="en-US"/>
          </a:p>
        </p:txBody>
      </p:sp>
    </p:spTree>
    <p:extLst>
      <p:ext uri="{BB962C8B-B14F-4D97-AF65-F5344CB8AC3E}">
        <p14:creationId xmlns:p14="http://schemas.microsoft.com/office/powerpoint/2010/main" val="1779931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B5EF75-EDF3-4885-9428-42673D75664B}" type="slidenum">
              <a:rPr lang="en-US" smtClean="0"/>
              <a:t>18</a:t>
            </a:fld>
            <a:endParaRPr lang="en-US"/>
          </a:p>
        </p:txBody>
      </p:sp>
    </p:spTree>
    <p:extLst>
      <p:ext uri="{BB962C8B-B14F-4D97-AF65-F5344CB8AC3E}">
        <p14:creationId xmlns:p14="http://schemas.microsoft.com/office/powerpoint/2010/main" val="1779931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B5EF75-EDF3-4885-9428-42673D75664B}" type="slidenum">
              <a:rPr lang="en-US" smtClean="0"/>
              <a:t>19</a:t>
            </a:fld>
            <a:endParaRPr lang="en-US"/>
          </a:p>
        </p:txBody>
      </p:sp>
    </p:spTree>
    <p:extLst>
      <p:ext uri="{BB962C8B-B14F-4D97-AF65-F5344CB8AC3E}">
        <p14:creationId xmlns:p14="http://schemas.microsoft.com/office/powerpoint/2010/main" val="1779931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 Ikegami setup. This is a 2/3” imager with a beam</a:t>
            </a:r>
            <a:r>
              <a:rPr lang="en-US" baseline="0" dirty="0" smtClean="0"/>
              <a:t> splitting prism between the imager and the zoom lens. The lens is in the full wide position (5.2mm focal length)</a:t>
            </a:r>
            <a:endParaRPr lang="en-US" dirty="0" smtClean="0"/>
          </a:p>
          <a:p>
            <a:r>
              <a:rPr lang="en-US" dirty="0" smtClean="0"/>
              <a:t>Focus</a:t>
            </a:r>
            <a:r>
              <a:rPr lang="en-US" baseline="0" dirty="0" smtClean="0"/>
              <a:t> distance calculation is from the imager. I adjusted to also be from the dome end to compare with field data.</a:t>
            </a:r>
          </a:p>
          <a:p>
            <a:r>
              <a:rPr lang="en-US" baseline="0" dirty="0" smtClean="0"/>
              <a:t>This is with the iris wide open.</a:t>
            </a:r>
          </a:p>
          <a:p>
            <a:r>
              <a:rPr lang="en-US" baseline="0" dirty="0" smtClean="0"/>
              <a:t>Note that the far focal distance is about 3.2 meters – just past the graph.</a:t>
            </a:r>
            <a:endParaRPr lang="en-US" dirty="0"/>
          </a:p>
        </p:txBody>
      </p:sp>
      <p:sp>
        <p:nvSpPr>
          <p:cNvPr id="4" name="Slide Number Placeholder 3"/>
          <p:cNvSpPr>
            <a:spLocks noGrp="1"/>
          </p:cNvSpPr>
          <p:nvPr>
            <p:ph type="sldNum" sz="quarter" idx="10"/>
          </p:nvPr>
        </p:nvSpPr>
        <p:spPr/>
        <p:txBody>
          <a:bodyPr/>
          <a:lstStyle/>
          <a:p>
            <a:fld id="{13B5EF75-EDF3-4885-9428-42673D75664B}" type="slidenum">
              <a:rPr lang="en-US" smtClean="0"/>
              <a:t>25</a:t>
            </a:fld>
            <a:endParaRPr lang="en-US"/>
          </a:p>
        </p:txBody>
      </p:sp>
    </p:spTree>
    <p:extLst>
      <p:ext uri="{BB962C8B-B14F-4D97-AF65-F5344CB8AC3E}">
        <p14:creationId xmlns:p14="http://schemas.microsoft.com/office/powerpoint/2010/main" val="420731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B5EF75-EDF3-4885-9428-42673D75664B}" type="slidenum">
              <a:rPr lang="en-US" smtClean="0"/>
              <a:t>35</a:t>
            </a:fld>
            <a:endParaRPr lang="en-US"/>
          </a:p>
        </p:txBody>
      </p:sp>
    </p:spTree>
    <p:extLst>
      <p:ext uri="{BB962C8B-B14F-4D97-AF65-F5344CB8AC3E}">
        <p14:creationId xmlns:p14="http://schemas.microsoft.com/office/powerpoint/2010/main" val="3432411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289AA0-CF91-465E-8629-40173A854989}" type="datetimeFigureOut">
              <a:rPr lang="en-US" smtClean="0"/>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396533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289AA0-CF91-465E-8629-40173A854989}" type="datetimeFigureOut">
              <a:rPr lang="en-US" smtClean="0"/>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3845180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289AA0-CF91-465E-8629-40173A854989}" type="datetimeFigureOut">
              <a:rPr lang="en-US" smtClean="0"/>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177575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289AA0-CF91-465E-8629-40173A854989}" type="datetimeFigureOut">
              <a:rPr lang="en-US" smtClean="0"/>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3197979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289AA0-CF91-465E-8629-40173A854989}" type="datetimeFigureOut">
              <a:rPr lang="en-US" smtClean="0"/>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2281110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289AA0-CF91-465E-8629-40173A854989}" type="datetimeFigureOut">
              <a:rPr lang="en-US" smtClean="0"/>
              <a:t>7/15/2014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1398336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289AA0-CF91-465E-8629-40173A854989}" type="datetimeFigureOut">
              <a:rPr lang="en-US" smtClean="0"/>
              <a:t>7/15/2014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561668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289AA0-CF91-465E-8629-40173A854989}" type="datetimeFigureOut">
              <a:rPr lang="en-US" smtClean="0"/>
              <a:t>7/15/2014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3551050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289AA0-CF91-465E-8629-40173A854989}" type="datetimeFigureOut">
              <a:rPr lang="en-US" smtClean="0"/>
              <a:t>7/15/2014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744308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289AA0-CF91-465E-8629-40173A854989}" type="datetimeFigureOut">
              <a:rPr lang="en-US" smtClean="0"/>
              <a:t>7/15/2014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984590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289AA0-CF91-465E-8629-40173A854989}" type="datetimeFigureOut">
              <a:rPr lang="en-US" smtClean="0"/>
              <a:t>7/15/2014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70F9EB-8404-4A7B-8741-5B3E08E13670}" type="slidenum">
              <a:rPr lang="en-US" smtClean="0"/>
              <a:t>‹#›</a:t>
            </a:fld>
            <a:endParaRPr lang="en-US"/>
          </a:p>
        </p:txBody>
      </p:sp>
    </p:spTree>
    <p:extLst>
      <p:ext uri="{BB962C8B-B14F-4D97-AF65-F5344CB8AC3E}">
        <p14:creationId xmlns:p14="http://schemas.microsoft.com/office/powerpoint/2010/main" val="264388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289AA0-CF91-465E-8629-40173A854989}" type="datetimeFigureOut">
              <a:rPr lang="en-US" smtClean="0"/>
              <a:t>7/15/2014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70F9EB-8404-4A7B-8741-5B3E08E13670}" type="slidenum">
              <a:rPr lang="en-US" smtClean="0"/>
              <a:t>‹#›</a:t>
            </a:fld>
            <a:endParaRPr lang="en-US"/>
          </a:p>
        </p:txBody>
      </p:sp>
    </p:spTree>
    <p:extLst>
      <p:ext uri="{BB962C8B-B14F-4D97-AF65-F5344CB8AC3E}">
        <p14:creationId xmlns:p14="http://schemas.microsoft.com/office/powerpoint/2010/main" val="3090385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a:t>
            </a:r>
            <a:r>
              <a:rPr lang="en-US" dirty="0" smtClean="0"/>
              <a:t>2MAP Camera Selection (working draft)</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95543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676400" y="838200"/>
            <a:ext cx="5608320" cy="5773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8229600" cy="639762"/>
          </a:xfrm>
        </p:spPr>
        <p:txBody>
          <a:bodyPr>
            <a:normAutofit/>
          </a:bodyPr>
          <a:lstStyle/>
          <a:p>
            <a:r>
              <a:rPr lang="en-US" sz="3200" dirty="0"/>
              <a:t>Temporal Resolution </a:t>
            </a:r>
            <a:r>
              <a:rPr lang="en-US" sz="3200" dirty="0" smtClean="0"/>
              <a:t>Test – 2/3” imager</a:t>
            </a:r>
            <a:endParaRPr lang="en-US" sz="3200" dirty="0"/>
          </a:p>
        </p:txBody>
      </p:sp>
      <p:sp>
        <p:nvSpPr>
          <p:cNvPr id="3" name="TextBox 2"/>
          <p:cNvSpPr txBox="1"/>
          <p:nvPr/>
        </p:nvSpPr>
        <p:spPr>
          <a:xfrm>
            <a:off x="6789420" y="3746741"/>
            <a:ext cx="990600" cy="246221"/>
          </a:xfrm>
          <a:prstGeom prst="rect">
            <a:avLst/>
          </a:prstGeom>
          <a:noFill/>
        </p:spPr>
        <p:txBody>
          <a:bodyPr wrap="square" rtlCol="0">
            <a:spAutoFit/>
          </a:bodyPr>
          <a:lstStyle/>
          <a:p>
            <a:r>
              <a:rPr lang="en-US" sz="1000" dirty="0" smtClean="0"/>
              <a:t>Test point 25%</a:t>
            </a:r>
            <a:endParaRPr lang="en-US" sz="1000" dirty="0"/>
          </a:p>
        </p:txBody>
      </p:sp>
      <p:sp>
        <p:nvSpPr>
          <p:cNvPr id="6" name="TextBox 5"/>
          <p:cNvSpPr txBox="1"/>
          <p:nvPr/>
        </p:nvSpPr>
        <p:spPr>
          <a:xfrm>
            <a:off x="6789420" y="3479738"/>
            <a:ext cx="990600" cy="246221"/>
          </a:xfrm>
          <a:prstGeom prst="rect">
            <a:avLst/>
          </a:prstGeom>
          <a:noFill/>
        </p:spPr>
        <p:txBody>
          <a:bodyPr wrap="square" rtlCol="0">
            <a:spAutoFit/>
          </a:bodyPr>
          <a:lstStyle/>
          <a:p>
            <a:r>
              <a:rPr lang="en-US" sz="1000" dirty="0" smtClean="0"/>
              <a:t>Test point 50%</a:t>
            </a:r>
            <a:endParaRPr lang="en-US" sz="1000" dirty="0"/>
          </a:p>
        </p:txBody>
      </p:sp>
      <p:sp>
        <p:nvSpPr>
          <p:cNvPr id="7" name="TextBox 6"/>
          <p:cNvSpPr txBox="1"/>
          <p:nvPr/>
        </p:nvSpPr>
        <p:spPr>
          <a:xfrm>
            <a:off x="6789420" y="3233516"/>
            <a:ext cx="990600" cy="246221"/>
          </a:xfrm>
          <a:prstGeom prst="rect">
            <a:avLst/>
          </a:prstGeom>
          <a:noFill/>
        </p:spPr>
        <p:txBody>
          <a:bodyPr wrap="square" rtlCol="0">
            <a:spAutoFit/>
          </a:bodyPr>
          <a:lstStyle/>
          <a:p>
            <a:r>
              <a:rPr lang="en-US" sz="1000" dirty="0" smtClean="0"/>
              <a:t>Test point 75%</a:t>
            </a:r>
            <a:endParaRPr lang="en-US" sz="1000" dirty="0"/>
          </a:p>
        </p:txBody>
      </p:sp>
      <p:sp>
        <p:nvSpPr>
          <p:cNvPr id="8" name="TextBox 7"/>
          <p:cNvSpPr txBox="1"/>
          <p:nvPr/>
        </p:nvSpPr>
        <p:spPr>
          <a:xfrm>
            <a:off x="6705600" y="2895598"/>
            <a:ext cx="1295400" cy="246221"/>
          </a:xfrm>
          <a:prstGeom prst="rect">
            <a:avLst/>
          </a:prstGeom>
          <a:noFill/>
        </p:spPr>
        <p:txBody>
          <a:bodyPr wrap="square" rtlCol="0">
            <a:spAutoFit/>
          </a:bodyPr>
          <a:lstStyle/>
          <a:p>
            <a:r>
              <a:rPr lang="en-US" sz="1000" dirty="0" smtClean="0"/>
              <a:t>Maximum diagonal</a:t>
            </a:r>
            <a:endParaRPr lang="en-US" sz="1000" dirty="0"/>
          </a:p>
        </p:txBody>
      </p:sp>
      <p:sp>
        <p:nvSpPr>
          <p:cNvPr id="9" name="TextBox 8"/>
          <p:cNvSpPr txBox="1"/>
          <p:nvPr/>
        </p:nvSpPr>
        <p:spPr>
          <a:xfrm>
            <a:off x="6383482" y="4876800"/>
            <a:ext cx="990600" cy="246221"/>
          </a:xfrm>
          <a:prstGeom prst="rect">
            <a:avLst/>
          </a:prstGeom>
          <a:noFill/>
        </p:spPr>
        <p:txBody>
          <a:bodyPr wrap="square" rtlCol="0">
            <a:spAutoFit/>
          </a:bodyPr>
          <a:lstStyle/>
          <a:p>
            <a:r>
              <a:rPr lang="en-US" sz="1000" dirty="0" smtClean="0"/>
              <a:t>Entrance Pupil</a:t>
            </a:r>
            <a:endParaRPr lang="en-US" sz="1000" dirty="0"/>
          </a:p>
        </p:txBody>
      </p:sp>
      <p:sp>
        <p:nvSpPr>
          <p:cNvPr id="10" name="TextBox 9"/>
          <p:cNvSpPr txBox="1"/>
          <p:nvPr/>
        </p:nvSpPr>
        <p:spPr>
          <a:xfrm>
            <a:off x="1524000" y="5334000"/>
            <a:ext cx="990600" cy="400110"/>
          </a:xfrm>
          <a:prstGeom prst="rect">
            <a:avLst/>
          </a:prstGeom>
          <a:noFill/>
        </p:spPr>
        <p:txBody>
          <a:bodyPr wrap="square" rtlCol="0">
            <a:spAutoFit/>
          </a:bodyPr>
          <a:lstStyle/>
          <a:p>
            <a:r>
              <a:rPr lang="en-US" sz="1000" dirty="0" smtClean="0"/>
              <a:t>Estimated Target Height</a:t>
            </a:r>
            <a:endParaRPr lang="en-US" sz="1000" dirty="0"/>
          </a:p>
        </p:txBody>
      </p:sp>
      <p:sp>
        <p:nvSpPr>
          <p:cNvPr id="11" name="TextBox 10"/>
          <p:cNvSpPr txBox="1"/>
          <p:nvPr/>
        </p:nvSpPr>
        <p:spPr>
          <a:xfrm>
            <a:off x="3086100" y="1660964"/>
            <a:ext cx="1752600" cy="246221"/>
          </a:xfrm>
          <a:prstGeom prst="rect">
            <a:avLst/>
          </a:prstGeom>
          <a:noFill/>
        </p:spPr>
        <p:txBody>
          <a:bodyPr wrap="square" rtlCol="0">
            <a:spAutoFit/>
          </a:bodyPr>
          <a:lstStyle/>
          <a:p>
            <a:r>
              <a:rPr lang="en-US" sz="1000" dirty="0" smtClean="0"/>
              <a:t>Estimated Target Width</a:t>
            </a:r>
            <a:endParaRPr lang="en-US" sz="1000" dirty="0"/>
          </a:p>
        </p:txBody>
      </p:sp>
      <p:sp>
        <p:nvSpPr>
          <p:cNvPr id="4" name="Oval 3"/>
          <p:cNvSpPr/>
          <p:nvPr/>
        </p:nvSpPr>
        <p:spPr>
          <a:xfrm>
            <a:off x="7780020" y="3831751"/>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Oval 12"/>
          <p:cNvSpPr/>
          <p:nvPr/>
        </p:nvSpPr>
        <p:spPr>
          <a:xfrm>
            <a:off x="7780020" y="3564748"/>
            <a:ext cx="76200" cy="762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Oval 13"/>
          <p:cNvSpPr/>
          <p:nvPr/>
        </p:nvSpPr>
        <p:spPr>
          <a:xfrm>
            <a:off x="7780020" y="3318526"/>
            <a:ext cx="76200" cy="76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5" name="Oval 14"/>
          <p:cNvSpPr/>
          <p:nvPr/>
        </p:nvSpPr>
        <p:spPr>
          <a:xfrm>
            <a:off x="5638800" y="2661285"/>
            <a:ext cx="76200" cy="76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Oval 15"/>
          <p:cNvSpPr/>
          <p:nvPr/>
        </p:nvSpPr>
        <p:spPr>
          <a:xfrm>
            <a:off x="5257800" y="3161446"/>
            <a:ext cx="76200" cy="762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7" name="Oval 16"/>
          <p:cNvSpPr/>
          <p:nvPr/>
        </p:nvSpPr>
        <p:spPr>
          <a:xfrm>
            <a:off x="4838700" y="3692749"/>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8" name="TextBox 17"/>
          <p:cNvSpPr txBox="1"/>
          <p:nvPr/>
        </p:nvSpPr>
        <p:spPr>
          <a:xfrm>
            <a:off x="5638800" y="5734110"/>
            <a:ext cx="1150620" cy="400110"/>
          </a:xfrm>
          <a:prstGeom prst="rect">
            <a:avLst/>
          </a:prstGeom>
          <a:noFill/>
        </p:spPr>
        <p:txBody>
          <a:bodyPr wrap="square" rtlCol="0">
            <a:spAutoFit/>
          </a:bodyPr>
          <a:lstStyle/>
          <a:p>
            <a:r>
              <a:rPr lang="en-US" sz="1000" dirty="0" smtClean="0"/>
              <a:t>Estimated Image Plane</a:t>
            </a:r>
            <a:endParaRPr lang="en-US" sz="1000" dirty="0"/>
          </a:p>
        </p:txBody>
      </p:sp>
      <p:sp>
        <p:nvSpPr>
          <p:cNvPr id="5" name="TextBox 4"/>
          <p:cNvSpPr txBox="1"/>
          <p:nvPr/>
        </p:nvSpPr>
        <p:spPr>
          <a:xfrm>
            <a:off x="429491" y="987383"/>
            <a:ext cx="2438400" cy="2215991"/>
          </a:xfrm>
          <a:prstGeom prst="rect">
            <a:avLst/>
          </a:prstGeom>
          <a:noFill/>
        </p:spPr>
        <p:txBody>
          <a:bodyPr wrap="square" rtlCol="0">
            <a:spAutoFit/>
          </a:bodyPr>
          <a:lstStyle/>
          <a:p>
            <a:r>
              <a:rPr lang="en-US" dirty="0" smtClean="0"/>
              <a:t>Test Conditions:</a:t>
            </a:r>
          </a:p>
          <a:p>
            <a:pPr marL="228600" indent="-228600">
              <a:buAutoNum type="arabicPeriod"/>
            </a:pPr>
            <a:r>
              <a:rPr lang="en-US" sz="1000" dirty="0" smtClean="0"/>
              <a:t>Target rotates at a speed equivalent to the angular motion of particles in the actual field transect.</a:t>
            </a:r>
          </a:p>
          <a:p>
            <a:pPr marL="228600" indent="-228600">
              <a:buAutoNum type="arabicPeriod"/>
            </a:pPr>
            <a:r>
              <a:rPr lang="en-US" sz="1000" dirty="0" smtClean="0"/>
              <a:t>The two rotational speeds are tested equivalent to advance speeds of 55cm and 100cm per second.</a:t>
            </a:r>
          </a:p>
          <a:p>
            <a:pPr marL="228600" indent="-228600">
              <a:buAutoNum type="arabicPeriod"/>
            </a:pPr>
            <a:r>
              <a:rPr lang="en-US" sz="1000" dirty="0" smtClean="0"/>
              <a:t>The target distance from the lens entrance pupil is 66.3 cm (89 cm from imager plane).</a:t>
            </a:r>
          </a:p>
          <a:p>
            <a:pPr marL="228600" indent="-228600">
              <a:buAutoNum type="arabicPeriod"/>
            </a:pPr>
            <a:r>
              <a:rPr lang="en-US" sz="1000" dirty="0" smtClean="0"/>
              <a:t>The test points are a percent of total diagonal field of view.</a:t>
            </a:r>
          </a:p>
          <a:p>
            <a:pPr marL="228600" indent="-228600">
              <a:buAutoNum type="arabicPeriod"/>
            </a:pPr>
            <a:endParaRPr lang="en-US" sz="1000" dirty="0"/>
          </a:p>
        </p:txBody>
      </p:sp>
      <p:sp>
        <p:nvSpPr>
          <p:cNvPr id="12" name="TextBox 11"/>
          <p:cNvSpPr txBox="1"/>
          <p:nvPr/>
        </p:nvSpPr>
        <p:spPr>
          <a:xfrm>
            <a:off x="6383482" y="1143000"/>
            <a:ext cx="2608118" cy="307777"/>
          </a:xfrm>
          <a:prstGeom prst="rect">
            <a:avLst/>
          </a:prstGeom>
          <a:noFill/>
        </p:spPr>
        <p:txBody>
          <a:bodyPr wrap="square" rtlCol="0">
            <a:spAutoFit/>
          </a:bodyPr>
          <a:lstStyle/>
          <a:p>
            <a:r>
              <a:rPr lang="en-US" sz="1400" dirty="0" smtClean="0"/>
              <a:t>Lens: Zeiss </a:t>
            </a:r>
            <a:r>
              <a:rPr lang="en-US" sz="1400" dirty="0" err="1"/>
              <a:t>Digi</a:t>
            </a:r>
            <a:r>
              <a:rPr lang="en-US" sz="1400" dirty="0"/>
              <a:t> Prime T1,9/5 mm</a:t>
            </a:r>
          </a:p>
        </p:txBody>
      </p:sp>
      <p:sp>
        <p:nvSpPr>
          <p:cNvPr id="21" name="TextBox 20"/>
          <p:cNvSpPr txBox="1"/>
          <p:nvPr/>
        </p:nvSpPr>
        <p:spPr>
          <a:xfrm>
            <a:off x="6383482" y="1507075"/>
            <a:ext cx="2608118" cy="523220"/>
          </a:xfrm>
          <a:prstGeom prst="rect">
            <a:avLst/>
          </a:prstGeom>
          <a:noFill/>
        </p:spPr>
        <p:txBody>
          <a:bodyPr wrap="square" rtlCol="0">
            <a:spAutoFit/>
          </a:bodyPr>
          <a:lstStyle/>
          <a:p>
            <a:r>
              <a:rPr lang="en-US" sz="1400" dirty="0" smtClean="0"/>
              <a:t>Imager: 2/3</a:t>
            </a:r>
            <a:r>
              <a:rPr lang="en-US" sz="1400" dirty="0"/>
              <a:t>" 3CCD 8.8 x 6.6 mm (B4 Mount)</a:t>
            </a:r>
          </a:p>
        </p:txBody>
      </p:sp>
    </p:spTree>
    <p:extLst>
      <p:ext uri="{BB962C8B-B14F-4D97-AF65-F5344CB8AC3E}">
        <p14:creationId xmlns:p14="http://schemas.microsoft.com/office/powerpoint/2010/main" val="3575400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633567" y="645098"/>
            <a:ext cx="5577840" cy="5669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8229600" cy="639762"/>
          </a:xfrm>
        </p:spPr>
        <p:txBody>
          <a:bodyPr>
            <a:normAutofit/>
          </a:bodyPr>
          <a:lstStyle/>
          <a:p>
            <a:r>
              <a:rPr lang="en-US" sz="3200" dirty="0"/>
              <a:t>Temporal Resolution </a:t>
            </a:r>
            <a:r>
              <a:rPr lang="en-US" sz="3200" dirty="0" smtClean="0"/>
              <a:t>Test – super 35 imager</a:t>
            </a:r>
            <a:endParaRPr lang="en-US" sz="3200" dirty="0"/>
          </a:p>
        </p:txBody>
      </p:sp>
      <p:sp>
        <p:nvSpPr>
          <p:cNvPr id="3" name="TextBox 2"/>
          <p:cNvSpPr txBox="1"/>
          <p:nvPr/>
        </p:nvSpPr>
        <p:spPr>
          <a:xfrm>
            <a:off x="6741701" y="3698128"/>
            <a:ext cx="990600" cy="246221"/>
          </a:xfrm>
          <a:prstGeom prst="rect">
            <a:avLst/>
          </a:prstGeom>
          <a:noFill/>
        </p:spPr>
        <p:txBody>
          <a:bodyPr wrap="square" rtlCol="0">
            <a:spAutoFit/>
          </a:bodyPr>
          <a:lstStyle/>
          <a:p>
            <a:r>
              <a:rPr lang="en-US" sz="1000" dirty="0" smtClean="0"/>
              <a:t>Test point 25%</a:t>
            </a:r>
            <a:endParaRPr lang="en-US" sz="1000" dirty="0"/>
          </a:p>
        </p:txBody>
      </p:sp>
      <p:sp>
        <p:nvSpPr>
          <p:cNvPr id="6" name="TextBox 5"/>
          <p:cNvSpPr txBox="1"/>
          <p:nvPr/>
        </p:nvSpPr>
        <p:spPr>
          <a:xfrm>
            <a:off x="6740284" y="3446528"/>
            <a:ext cx="990600" cy="246221"/>
          </a:xfrm>
          <a:prstGeom prst="rect">
            <a:avLst/>
          </a:prstGeom>
          <a:noFill/>
        </p:spPr>
        <p:txBody>
          <a:bodyPr wrap="square" rtlCol="0">
            <a:spAutoFit/>
          </a:bodyPr>
          <a:lstStyle/>
          <a:p>
            <a:r>
              <a:rPr lang="en-US" sz="1000" dirty="0" smtClean="0"/>
              <a:t>Test point 50%</a:t>
            </a:r>
            <a:endParaRPr lang="en-US" sz="1000" dirty="0"/>
          </a:p>
        </p:txBody>
      </p:sp>
      <p:sp>
        <p:nvSpPr>
          <p:cNvPr id="7" name="TextBox 6"/>
          <p:cNvSpPr txBox="1"/>
          <p:nvPr/>
        </p:nvSpPr>
        <p:spPr>
          <a:xfrm>
            <a:off x="6740284" y="3163151"/>
            <a:ext cx="990600" cy="246221"/>
          </a:xfrm>
          <a:prstGeom prst="rect">
            <a:avLst/>
          </a:prstGeom>
          <a:noFill/>
        </p:spPr>
        <p:txBody>
          <a:bodyPr wrap="square" rtlCol="0">
            <a:spAutoFit/>
          </a:bodyPr>
          <a:lstStyle/>
          <a:p>
            <a:r>
              <a:rPr lang="en-US" sz="1000" dirty="0" smtClean="0"/>
              <a:t>Test point 75%</a:t>
            </a:r>
            <a:endParaRPr lang="en-US" sz="1000" dirty="0"/>
          </a:p>
        </p:txBody>
      </p:sp>
      <p:sp>
        <p:nvSpPr>
          <p:cNvPr id="8" name="TextBox 7"/>
          <p:cNvSpPr txBox="1"/>
          <p:nvPr/>
        </p:nvSpPr>
        <p:spPr>
          <a:xfrm>
            <a:off x="6823157" y="2895597"/>
            <a:ext cx="1295400" cy="246221"/>
          </a:xfrm>
          <a:prstGeom prst="rect">
            <a:avLst/>
          </a:prstGeom>
          <a:noFill/>
        </p:spPr>
        <p:txBody>
          <a:bodyPr wrap="square" rtlCol="0">
            <a:spAutoFit/>
          </a:bodyPr>
          <a:lstStyle/>
          <a:p>
            <a:r>
              <a:rPr lang="en-US" sz="1000" dirty="0" smtClean="0"/>
              <a:t>Maximum diagonal</a:t>
            </a:r>
            <a:endParaRPr lang="en-US" sz="1000" dirty="0"/>
          </a:p>
        </p:txBody>
      </p:sp>
      <p:sp>
        <p:nvSpPr>
          <p:cNvPr id="9" name="TextBox 8"/>
          <p:cNvSpPr txBox="1"/>
          <p:nvPr/>
        </p:nvSpPr>
        <p:spPr>
          <a:xfrm>
            <a:off x="6246401" y="4753689"/>
            <a:ext cx="990600" cy="246221"/>
          </a:xfrm>
          <a:prstGeom prst="rect">
            <a:avLst/>
          </a:prstGeom>
          <a:noFill/>
        </p:spPr>
        <p:txBody>
          <a:bodyPr wrap="square" rtlCol="0">
            <a:spAutoFit/>
          </a:bodyPr>
          <a:lstStyle/>
          <a:p>
            <a:r>
              <a:rPr lang="en-US" sz="1000" dirty="0" smtClean="0"/>
              <a:t>Entrance Pupil</a:t>
            </a:r>
            <a:endParaRPr lang="en-US" sz="1000" dirty="0"/>
          </a:p>
        </p:txBody>
      </p:sp>
      <p:sp>
        <p:nvSpPr>
          <p:cNvPr id="10" name="TextBox 9"/>
          <p:cNvSpPr txBox="1"/>
          <p:nvPr/>
        </p:nvSpPr>
        <p:spPr>
          <a:xfrm>
            <a:off x="1447800" y="4999910"/>
            <a:ext cx="990600" cy="400110"/>
          </a:xfrm>
          <a:prstGeom prst="rect">
            <a:avLst/>
          </a:prstGeom>
          <a:noFill/>
        </p:spPr>
        <p:txBody>
          <a:bodyPr wrap="square" rtlCol="0">
            <a:spAutoFit/>
          </a:bodyPr>
          <a:lstStyle/>
          <a:p>
            <a:r>
              <a:rPr lang="en-US" sz="1000" dirty="0" smtClean="0"/>
              <a:t>Estimated Target Height</a:t>
            </a:r>
            <a:endParaRPr lang="en-US" sz="1000" dirty="0"/>
          </a:p>
        </p:txBody>
      </p:sp>
      <p:sp>
        <p:nvSpPr>
          <p:cNvPr id="11" name="TextBox 10"/>
          <p:cNvSpPr txBox="1"/>
          <p:nvPr/>
        </p:nvSpPr>
        <p:spPr>
          <a:xfrm>
            <a:off x="2971800" y="1546436"/>
            <a:ext cx="1752600" cy="246221"/>
          </a:xfrm>
          <a:prstGeom prst="rect">
            <a:avLst/>
          </a:prstGeom>
          <a:noFill/>
        </p:spPr>
        <p:txBody>
          <a:bodyPr wrap="square" rtlCol="0">
            <a:spAutoFit/>
          </a:bodyPr>
          <a:lstStyle/>
          <a:p>
            <a:r>
              <a:rPr lang="en-US" sz="1000" dirty="0" smtClean="0"/>
              <a:t>Estimated Target Width</a:t>
            </a:r>
            <a:endParaRPr lang="en-US" sz="1000" dirty="0"/>
          </a:p>
        </p:txBody>
      </p:sp>
      <p:sp>
        <p:nvSpPr>
          <p:cNvPr id="4" name="Oval 3"/>
          <p:cNvSpPr/>
          <p:nvPr/>
        </p:nvSpPr>
        <p:spPr>
          <a:xfrm>
            <a:off x="7780020" y="3831751"/>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Oval 12"/>
          <p:cNvSpPr/>
          <p:nvPr/>
        </p:nvSpPr>
        <p:spPr>
          <a:xfrm>
            <a:off x="7780020" y="3564748"/>
            <a:ext cx="76200" cy="762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Oval 13"/>
          <p:cNvSpPr/>
          <p:nvPr/>
        </p:nvSpPr>
        <p:spPr>
          <a:xfrm>
            <a:off x="7780020" y="3318526"/>
            <a:ext cx="76200" cy="76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5" name="Oval 14"/>
          <p:cNvSpPr/>
          <p:nvPr/>
        </p:nvSpPr>
        <p:spPr>
          <a:xfrm>
            <a:off x="5600700" y="2438400"/>
            <a:ext cx="76200" cy="76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Oval 15"/>
          <p:cNvSpPr/>
          <p:nvPr/>
        </p:nvSpPr>
        <p:spPr>
          <a:xfrm>
            <a:off x="5181600" y="2941991"/>
            <a:ext cx="76200" cy="762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7" name="Oval 16"/>
          <p:cNvSpPr/>
          <p:nvPr/>
        </p:nvSpPr>
        <p:spPr>
          <a:xfrm>
            <a:off x="4762500" y="3413966"/>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8" name="TextBox 17"/>
          <p:cNvSpPr txBox="1"/>
          <p:nvPr/>
        </p:nvSpPr>
        <p:spPr>
          <a:xfrm>
            <a:off x="5638800" y="5734110"/>
            <a:ext cx="1150620" cy="400110"/>
          </a:xfrm>
          <a:prstGeom prst="rect">
            <a:avLst/>
          </a:prstGeom>
          <a:noFill/>
        </p:spPr>
        <p:txBody>
          <a:bodyPr wrap="square" rtlCol="0">
            <a:spAutoFit/>
          </a:bodyPr>
          <a:lstStyle/>
          <a:p>
            <a:r>
              <a:rPr lang="en-US" sz="1000" dirty="0" smtClean="0"/>
              <a:t>Estimated Image Plane</a:t>
            </a:r>
            <a:endParaRPr lang="en-US" sz="1000" dirty="0"/>
          </a:p>
        </p:txBody>
      </p:sp>
      <p:sp>
        <p:nvSpPr>
          <p:cNvPr id="5" name="TextBox 4"/>
          <p:cNvSpPr txBox="1"/>
          <p:nvPr/>
        </p:nvSpPr>
        <p:spPr>
          <a:xfrm>
            <a:off x="429491" y="987383"/>
            <a:ext cx="2438400" cy="2215991"/>
          </a:xfrm>
          <a:prstGeom prst="rect">
            <a:avLst/>
          </a:prstGeom>
          <a:noFill/>
        </p:spPr>
        <p:txBody>
          <a:bodyPr wrap="square" rtlCol="0">
            <a:spAutoFit/>
          </a:bodyPr>
          <a:lstStyle/>
          <a:p>
            <a:r>
              <a:rPr lang="en-US" dirty="0" smtClean="0"/>
              <a:t>Test Conditions:</a:t>
            </a:r>
          </a:p>
          <a:p>
            <a:pPr marL="228600" indent="-228600">
              <a:buAutoNum type="arabicPeriod"/>
            </a:pPr>
            <a:r>
              <a:rPr lang="en-US" sz="1000" dirty="0" smtClean="0"/>
              <a:t>Target rotates at a speed equivalent to the angular motion of particles in the actual field transect.</a:t>
            </a:r>
          </a:p>
          <a:p>
            <a:pPr marL="228600" indent="-228600">
              <a:buAutoNum type="arabicPeriod"/>
            </a:pPr>
            <a:r>
              <a:rPr lang="en-US" sz="1000" dirty="0" smtClean="0"/>
              <a:t>The two rotational speeds are tested equivalent to advance speeds of 55cm and 100cm per second.</a:t>
            </a:r>
          </a:p>
          <a:p>
            <a:pPr marL="228600" indent="-228600">
              <a:buAutoNum type="arabicPeriod"/>
            </a:pPr>
            <a:r>
              <a:rPr lang="en-US" sz="1000" dirty="0" smtClean="0"/>
              <a:t>The target distance from the lens entrance pupil is 66.3 cm (89 cm from imager plane).</a:t>
            </a:r>
          </a:p>
          <a:p>
            <a:pPr marL="228600" indent="-228600">
              <a:buAutoNum type="arabicPeriod"/>
            </a:pPr>
            <a:r>
              <a:rPr lang="en-US" sz="1000" dirty="0" smtClean="0"/>
              <a:t>The test points are a percent of total diagonal field of view.</a:t>
            </a:r>
          </a:p>
          <a:p>
            <a:pPr marL="228600" indent="-228600">
              <a:buAutoNum type="arabicPeriod"/>
            </a:pPr>
            <a:endParaRPr lang="en-US" sz="1000" dirty="0"/>
          </a:p>
        </p:txBody>
      </p:sp>
      <p:sp>
        <p:nvSpPr>
          <p:cNvPr id="12" name="TextBox 11"/>
          <p:cNvSpPr txBox="1"/>
          <p:nvPr/>
        </p:nvSpPr>
        <p:spPr>
          <a:xfrm>
            <a:off x="6383482" y="1143000"/>
            <a:ext cx="2608118" cy="523220"/>
          </a:xfrm>
          <a:prstGeom prst="rect">
            <a:avLst/>
          </a:prstGeom>
          <a:noFill/>
        </p:spPr>
        <p:txBody>
          <a:bodyPr wrap="square" rtlCol="0">
            <a:spAutoFit/>
          </a:bodyPr>
          <a:lstStyle/>
          <a:p>
            <a:r>
              <a:rPr lang="en-US" sz="1400" dirty="0" smtClean="0"/>
              <a:t>Lens</a:t>
            </a:r>
            <a:r>
              <a:rPr lang="en-US" sz="1400" dirty="0"/>
              <a:t>: </a:t>
            </a:r>
            <a:r>
              <a:rPr lang="en-US" sz="1400" dirty="0" err="1"/>
              <a:t>Arri</a:t>
            </a:r>
            <a:r>
              <a:rPr lang="en-US" sz="1400" dirty="0"/>
              <a:t>/Zeiss Ultra Prime UP 12 mm/T2</a:t>
            </a:r>
          </a:p>
        </p:txBody>
      </p:sp>
      <p:sp>
        <p:nvSpPr>
          <p:cNvPr id="21" name="TextBox 20"/>
          <p:cNvSpPr txBox="1"/>
          <p:nvPr/>
        </p:nvSpPr>
        <p:spPr>
          <a:xfrm>
            <a:off x="6378014" y="1651330"/>
            <a:ext cx="2765986" cy="523220"/>
          </a:xfrm>
          <a:prstGeom prst="rect">
            <a:avLst/>
          </a:prstGeom>
          <a:noFill/>
        </p:spPr>
        <p:txBody>
          <a:bodyPr wrap="square" rtlCol="0">
            <a:spAutoFit/>
          </a:bodyPr>
          <a:lstStyle/>
          <a:p>
            <a:r>
              <a:rPr lang="en-US" sz="1400" dirty="0" smtClean="0"/>
              <a:t>Imager</a:t>
            </a:r>
            <a:r>
              <a:rPr lang="en-US" sz="1400" dirty="0"/>
              <a:t>: DIN Super 35 24 x 12.7 mm Bayer Array (PL mount)</a:t>
            </a:r>
          </a:p>
        </p:txBody>
      </p:sp>
    </p:spTree>
    <p:extLst>
      <p:ext uri="{BB962C8B-B14F-4D97-AF65-F5344CB8AC3E}">
        <p14:creationId xmlns:p14="http://schemas.microsoft.com/office/powerpoint/2010/main" val="20305086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Sony </a:t>
            </a:r>
            <a:r>
              <a:rPr lang="en-US" dirty="0" smtClean="0"/>
              <a:t>HDCP1 Dimensions</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881" y="1905000"/>
            <a:ext cx="3124200" cy="404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2071" y="1600201"/>
            <a:ext cx="5603437" cy="4840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4064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Sony </a:t>
            </a:r>
            <a:r>
              <a:rPr lang="en-US" dirty="0" smtClean="0"/>
              <a:t>HDCP1 Housing Dia. Mockup</a:t>
            </a:r>
            <a:endParaRPr lang="en-US"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447800"/>
            <a:ext cx="5305425" cy="4904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17825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696" y="152400"/>
            <a:ext cx="8229600" cy="1143000"/>
          </a:xfrm>
        </p:spPr>
        <p:txBody>
          <a:bodyPr/>
          <a:lstStyle/>
          <a:p>
            <a:r>
              <a:rPr lang="en-US" dirty="0" smtClean="0"/>
              <a:t>Ikegami </a:t>
            </a:r>
            <a:r>
              <a:rPr lang="en-US" dirty="0"/>
              <a:t>HDL-50/HS</a:t>
            </a:r>
          </a:p>
        </p:txBody>
      </p:sp>
      <p:sp>
        <p:nvSpPr>
          <p:cNvPr id="3" name="Content Placeholder 2"/>
          <p:cNvSpPr>
            <a:spLocks noGrp="1"/>
          </p:cNvSpPr>
          <p:nvPr>
            <p:ph idx="1"/>
          </p:nvPr>
        </p:nvSpPr>
        <p:spPr>
          <a:xfrm>
            <a:off x="838200" y="1143000"/>
            <a:ext cx="7848600" cy="1523999"/>
          </a:xfrm>
        </p:spPr>
        <p:txBody>
          <a:bodyPr>
            <a:normAutofit fontScale="47500" lnSpcReduction="20000"/>
          </a:bodyPr>
          <a:lstStyle/>
          <a:p>
            <a:r>
              <a:rPr lang="en-US" dirty="0" smtClean="0"/>
              <a:t>Max frame rate: 1920 x 1080 at 60P </a:t>
            </a:r>
          </a:p>
          <a:p>
            <a:r>
              <a:rPr lang="en-US" dirty="0" smtClean="0"/>
              <a:t>Internal recorder: None</a:t>
            </a:r>
          </a:p>
          <a:p>
            <a:r>
              <a:rPr lang="en-US" dirty="0" smtClean="0"/>
              <a:t>Recorder interface: </a:t>
            </a:r>
            <a:r>
              <a:rPr lang="sv-SE" dirty="0"/>
              <a:t>2</a:t>
            </a:r>
            <a:r>
              <a:rPr lang="sv-SE" dirty="0" smtClean="0"/>
              <a:t> x HD-SDI 4:2:2 (dual link)</a:t>
            </a:r>
            <a:endParaRPr lang="en-US" dirty="0" smtClean="0"/>
          </a:p>
          <a:p>
            <a:r>
              <a:rPr lang="en-US" dirty="0" smtClean="0"/>
              <a:t>Lens: B4 2/3-type bayonet mount.</a:t>
            </a:r>
          </a:p>
          <a:p>
            <a:r>
              <a:rPr lang="en-US" dirty="0" smtClean="0"/>
              <a:t>Control interface : </a:t>
            </a:r>
            <a:r>
              <a:rPr lang="en-US" dirty="0"/>
              <a:t>RM-50, RM-51, RM-11, OCP-200 &amp; MCP-200</a:t>
            </a:r>
            <a:endParaRPr lang="en-US" dirty="0" smtClean="0"/>
          </a:p>
          <a:p>
            <a:r>
              <a:rPr lang="en-US" dirty="0" smtClean="0"/>
              <a:t>Field of view 87 degrees with </a:t>
            </a:r>
            <a:r>
              <a:rPr lang="en-US" dirty="0"/>
              <a:t>Zeiss </a:t>
            </a:r>
            <a:r>
              <a:rPr lang="en-US" dirty="0" err="1"/>
              <a:t>Digi</a:t>
            </a:r>
            <a:r>
              <a:rPr lang="en-US" dirty="0"/>
              <a:t> Prime T1,9/5 mm </a:t>
            </a:r>
            <a:r>
              <a:rPr lang="en-US" dirty="0" smtClean="0"/>
              <a:t>lens.</a:t>
            </a:r>
          </a:p>
        </p:txBody>
      </p:sp>
      <p:sp>
        <p:nvSpPr>
          <p:cNvPr id="5" name="Content Placeholder 2"/>
          <p:cNvSpPr txBox="1">
            <a:spLocks/>
          </p:cNvSpPr>
          <p:nvPr/>
        </p:nvSpPr>
        <p:spPr>
          <a:xfrm>
            <a:off x="409937" y="3140161"/>
            <a:ext cx="27432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Very good picture (3CCD).</a:t>
            </a:r>
          </a:p>
          <a:p>
            <a:r>
              <a:rPr lang="en-US" sz="1800" dirty="0" smtClean="0"/>
              <a:t>Good form factor for housing.</a:t>
            </a:r>
          </a:p>
          <a:p>
            <a:r>
              <a:rPr lang="en-US" sz="1800" dirty="0" smtClean="0"/>
              <a:t>No extra peripherals.</a:t>
            </a:r>
          </a:p>
          <a:p>
            <a:r>
              <a:rPr lang="en-US" sz="1800" dirty="0" smtClean="0"/>
              <a:t>Mechanical shutter.</a:t>
            </a:r>
          </a:p>
          <a:p>
            <a:r>
              <a:rPr lang="en-US" sz="1800" dirty="0" smtClean="0"/>
              <a:t>High quality lens available.</a:t>
            </a:r>
          </a:p>
          <a:p>
            <a:r>
              <a:rPr lang="en-US" sz="1800" dirty="0" smtClean="0"/>
              <a:t>Good DOF</a:t>
            </a:r>
          </a:p>
        </p:txBody>
      </p:sp>
      <p:sp>
        <p:nvSpPr>
          <p:cNvPr id="4" name="TextBox 3"/>
          <p:cNvSpPr txBox="1"/>
          <p:nvPr/>
        </p:nvSpPr>
        <p:spPr>
          <a:xfrm>
            <a:off x="838200" y="2784333"/>
            <a:ext cx="1371600" cy="369332"/>
          </a:xfrm>
          <a:prstGeom prst="rect">
            <a:avLst/>
          </a:prstGeom>
          <a:noFill/>
        </p:spPr>
        <p:txBody>
          <a:bodyPr wrap="square" rtlCol="0">
            <a:spAutoFit/>
          </a:bodyPr>
          <a:lstStyle/>
          <a:p>
            <a:r>
              <a:rPr lang="en-US" b="1" dirty="0" smtClean="0"/>
              <a:t>+ Side</a:t>
            </a:r>
            <a:endParaRPr lang="en-US" b="1" dirty="0"/>
          </a:p>
        </p:txBody>
      </p:sp>
      <p:sp>
        <p:nvSpPr>
          <p:cNvPr id="7" name="TextBox 6"/>
          <p:cNvSpPr txBox="1"/>
          <p:nvPr/>
        </p:nvSpPr>
        <p:spPr>
          <a:xfrm>
            <a:off x="6994967" y="2722603"/>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sp>
        <p:nvSpPr>
          <p:cNvPr id="8" name="Content Placeholder 2"/>
          <p:cNvSpPr txBox="1">
            <a:spLocks/>
          </p:cNvSpPr>
          <p:nvPr/>
        </p:nvSpPr>
        <p:spPr>
          <a:xfrm>
            <a:off x="6639528" y="3160946"/>
            <a:ext cx="23241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Max frame rate: 1920 x 720 at 60P</a:t>
            </a:r>
          </a:p>
          <a:p>
            <a:r>
              <a:rPr lang="en-US" sz="1800" dirty="0" smtClean="0"/>
              <a:t>Same $ as Sony P1.</a:t>
            </a:r>
          </a:p>
          <a:p>
            <a:r>
              <a:rPr lang="en-US" sz="1800" dirty="0" smtClean="0"/>
              <a:t>Ikegami does not make there own imagers.</a:t>
            </a:r>
          </a:p>
          <a:p>
            <a:r>
              <a:rPr lang="en-US" sz="1800" dirty="0" smtClean="0"/>
              <a:t>Poor sensitivity.</a:t>
            </a:r>
          </a:p>
        </p:txBody>
      </p:sp>
      <p:pic>
        <p:nvPicPr>
          <p:cNvPr id="12290" name="Picture 2" descr="http://www.ikegami.com/image_j3/hdl50/hdl5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239465" y="2499360"/>
            <a:ext cx="310896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tatic.bhphoto.com/images/images500x500/857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08443" y="4853043"/>
            <a:ext cx="1752600" cy="1752600"/>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3855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Large sensor cameras</a:t>
            </a:r>
            <a:endParaRPr lang="en-US" dirty="0"/>
          </a:p>
        </p:txBody>
      </p:sp>
      <p:sp>
        <p:nvSpPr>
          <p:cNvPr id="3" name="Content Placeholder 2"/>
          <p:cNvSpPr>
            <a:spLocks noGrp="1"/>
          </p:cNvSpPr>
          <p:nvPr>
            <p:ph idx="1"/>
          </p:nvPr>
        </p:nvSpPr>
        <p:spPr/>
        <p:txBody>
          <a:bodyPr>
            <a:normAutofit lnSpcReduction="10000"/>
          </a:bodyPr>
          <a:lstStyle/>
          <a:p>
            <a:r>
              <a:rPr lang="en-US" sz="2800" dirty="0" smtClean="0"/>
              <a:t>Known as “cine type”</a:t>
            </a:r>
          </a:p>
          <a:p>
            <a:r>
              <a:rPr lang="en-US" sz="2800" dirty="0" smtClean="0"/>
              <a:t>Single array with Bayer pattern has about 70% of the resolution as 3-chip array.</a:t>
            </a:r>
          </a:p>
          <a:p>
            <a:r>
              <a:rPr lang="en-US" sz="2800" dirty="0" smtClean="0"/>
              <a:t>Single array creates film-like optical path, can use almost any large format lens, i.e. PL mount, Canon EF mount, Nikon, etc.</a:t>
            </a:r>
          </a:p>
          <a:p>
            <a:r>
              <a:rPr lang="en-US" sz="2800" dirty="0" smtClean="0"/>
              <a:t>Cameras often have internal storage and the best compression engines (CODECS).</a:t>
            </a:r>
          </a:p>
          <a:p>
            <a:r>
              <a:rPr lang="en-US" sz="2800" dirty="0" smtClean="0"/>
              <a:t>Large sensor reduces the depth of field for a given focal length.</a:t>
            </a:r>
          </a:p>
          <a:p>
            <a:endParaRPr lang="en-US" sz="2800" dirty="0" smtClean="0"/>
          </a:p>
          <a:p>
            <a:endParaRPr lang="en-US" sz="2800" dirty="0"/>
          </a:p>
        </p:txBody>
      </p:sp>
    </p:spTree>
    <p:extLst>
      <p:ext uri="{BB962C8B-B14F-4D97-AF65-F5344CB8AC3E}">
        <p14:creationId xmlns:p14="http://schemas.microsoft.com/office/powerpoint/2010/main" val="7805493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dirty="0" smtClean="0"/>
              <a:t>Sony PMW-F5</a:t>
            </a:r>
            <a:endParaRPr lang="en-US" dirty="0"/>
          </a:p>
        </p:txBody>
      </p:sp>
      <p:sp>
        <p:nvSpPr>
          <p:cNvPr id="3" name="Content Placeholder 2"/>
          <p:cNvSpPr>
            <a:spLocks noGrp="1"/>
          </p:cNvSpPr>
          <p:nvPr>
            <p:ph idx="1"/>
          </p:nvPr>
        </p:nvSpPr>
        <p:spPr>
          <a:xfrm>
            <a:off x="838200" y="1219200"/>
            <a:ext cx="7848600" cy="1676399"/>
          </a:xfrm>
        </p:spPr>
        <p:txBody>
          <a:bodyPr>
            <a:normAutofit fontScale="47500" lnSpcReduction="20000"/>
          </a:bodyPr>
          <a:lstStyle/>
          <a:p>
            <a:r>
              <a:rPr lang="en-US" dirty="0" smtClean="0"/>
              <a:t>Max frame rate: 1920 x 1080 at 60P with XAVC codec, 240 FPS 2K RAW (full res. 60P max.)</a:t>
            </a:r>
          </a:p>
          <a:p>
            <a:r>
              <a:rPr lang="en-US" dirty="0" smtClean="0"/>
              <a:t>Internal recorder: XAVC codec</a:t>
            </a:r>
          </a:p>
          <a:p>
            <a:r>
              <a:rPr lang="en-US" dirty="0" smtClean="0"/>
              <a:t>Recorder interface: 3G-SDI with 2K and 4K capability or HDMI 1.4</a:t>
            </a:r>
          </a:p>
          <a:p>
            <a:r>
              <a:rPr lang="en-US" dirty="0" smtClean="0"/>
              <a:t>Lens: Sony FZ-mount with PL adapter.</a:t>
            </a:r>
          </a:p>
          <a:p>
            <a:r>
              <a:rPr lang="en-US" dirty="0" smtClean="0"/>
              <a:t>Control interface : LANC ??</a:t>
            </a:r>
          </a:p>
          <a:p>
            <a:r>
              <a:rPr lang="en-US" dirty="0" smtClean="0"/>
              <a:t>Field of view 80 degrees with 15mm Zeiss  CP.2 15mm/T2.9 E-mount prime lens.</a:t>
            </a:r>
          </a:p>
        </p:txBody>
      </p:sp>
      <p:pic>
        <p:nvPicPr>
          <p:cNvPr id="5124" name="Picture 4" descr="http://static.bhphoto.com/images/images500x500/8578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2051" y="4714499"/>
            <a:ext cx="1752600" cy="1752600"/>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sp>
        <p:nvSpPr>
          <p:cNvPr id="6" name="AutoShape 2"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0" name="Picture 6" descr="http://sp.sony-europe.com/da/1281/a534e5bd58a3ef7f90d3188b4803c709.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324600" y="2791691"/>
            <a:ext cx="2363124" cy="1902026"/>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352800"/>
            <a:ext cx="5989348" cy="2347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09176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3131033056"/>
              </p:ext>
            </p:extLst>
          </p:nvPr>
        </p:nvGraphicFramePr>
        <p:xfrm>
          <a:off x="304800" y="1371600"/>
          <a:ext cx="8229600" cy="514301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274638"/>
            <a:ext cx="8229600" cy="792162"/>
          </a:xfrm>
        </p:spPr>
        <p:txBody>
          <a:bodyPr>
            <a:noAutofit/>
          </a:bodyPr>
          <a:lstStyle/>
          <a:p>
            <a:r>
              <a:rPr lang="en-US" sz="2800" dirty="0"/>
              <a:t>DIN Super </a:t>
            </a:r>
            <a:r>
              <a:rPr lang="en-US" sz="2800" dirty="0" smtClean="0"/>
              <a:t>35 Camera </a:t>
            </a:r>
            <a:r>
              <a:rPr lang="en-US" sz="2800" dirty="0"/>
              <a:t>with </a:t>
            </a:r>
            <a:r>
              <a:rPr lang="it-IT" sz="2800" dirty="0"/>
              <a:t>Arri Ultra Prime UP 10 </a:t>
            </a:r>
            <a:r>
              <a:rPr lang="it-IT" sz="2800" dirty="0" smtClean="0"/>
              <a:t>mm/T2.1</a:t>
            </a:r>
            <a:r>
              <a:rPr lang="en-US" sz="2800" dirty="0" smtClean="0"/>
              <a:t> @ </a:t>
            </a:r>
            <a:r>
              <a:rPr lang="en-US" sz="2800" i="1" dirty="0" smtClean="0"/>
              <a:t>f</a:t>
            </a:r>
            <a:r>
              <a:rPr lang="en-US" sz="2800" dirty="0" smtClean="0"/>
              <a:t> 4.5 Calculated Depth of Field Focused at 0.85 meter</a:t>
            </a:r>
            <a:endParaRPr lang="en-US" sz="2800" dirty="0"/>
          </a:p>
        </p:txBody>
      </p:sp>
      <p:sp>
        <p:nvSpPr>
          <p:cNvPr id="4" name="Rectangle 3"/>
          <p:cNvSpPr/>
          <p:nvPr/>
        </p:nvSpPr>
        <p:spPr>
          <a:xfrm>
            <a:off x="1828800" y="1905000"/>
            <a:ext cx="228600" cy="4304818"/>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1066800" y="5867400"/>
            <a:ext cx="0" cy="3424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ight Brace 10"/>
          <p:cNvSpPr/>
          <p:nvPr/>
        </p:nvSpPr>
        <p:spPr>
          <a:xfrm rot="5400000">
            <a:off x="1333500" y="5905500"/>
            <a:ext cx="228600" cy="762000"/>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304800" y="6352354"/>
            <a:ext cx="2209800" cy="276999"/>
          </a:xfrm>
          <a:prstGeom prst="rect">
            <a:avLst/>
          </a:prstGeom>
          <a:noFill/>
        </p:spPr>
        <p:txBody>
          <a:bodyPr wrap="square" rtlCol="0">
            <a:spAutoFit/>
          </a:bodyPr>
          <a:lstStyle/>
          <a:p>
            <a:r>
              <a:rPr lang="en-US" sz="1200" dirty="0" smtClean="0"/>
              <a:t>Imager to dome distance 37cm</a:t>
            </a:r>
            <a:endParaRPr lang="en-US" sz="1200" dirty="0"/>
          </a:p>
        </p:txBody>
      </p:sp>
      <p:graphicFrame>
        <p:nvGraphicFramePr>
          <p:cNvPr id="3" name="Table 2"/>
          <p:cNvGraphicFramePr>
            <a:graphicFrameLocks noGrp="1"/>
          </p:cNvGraphicFramePr>
          <p:nvPr>
            <p:extLst>
              <p:ext uri="{D42A27DB-BD31-4B8C-83A1-F6EECF244321}">
                <p14:modId xmlns:p14="http://schemas.microsoft.com/office/powerpoint/2010/main" val="3519176168"/>
              </p:ext>
            </p:extLst>
          </p:nvPr>
        </p:nvGraphicFramePr>
        <p:xfrm>
          <a:off x="6629399" y="1371600"/>
          <a:ext cx="2434391" cy="1588170"/>
        </p:xfrm>
        <a:graphic>
          <a:graphicData uri="http://schemas.openxmlformats.org/drawingml/2006/table">
            <a:tbl>
              <a:tblPr>
                <a:tableStyleId>{5C22544A-7EE6-4342-B048-85BDC9FD1C3A}</a:tableStyleId>
              </a:tblPr>
              <a:tblGrid>
                <a:gridCol w="1500111"/>
                <a:gridCol w="500037"/>
                <a:gridCol w="434243"/>
              </a:tblGrid>
              <a:tr h="158817">
                <a:tc>
                  <a:txBody>
                    <a:bodyPr/>
                    <a:lstStyle/>
                    <a:p>
                      <a:pPr algn="l" fontAlgn="b"/>
                      <a:r>
                        <a:rPr lang="en-US" sz="800" u="none" strike="noStrike">
                          <a:effectLst/>
                        </a:rPr>
                        <a:t>Measurement point</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dirty="0">
                          <a:effectLst/>
                        </a:rPr>
                        <a:t>Imager</a:t>
                      </a:r>
                      <a:endParaRPr lang="en-US" sz="800" b="0" i="0" u="none" strike="noStrike" dirty="0">
                        <a:solidFill>
                          <a:srgbClr val="000000"/>
                        </a:solidFill>
                        <a:effectLst/>
                        <a:latin typeface="Arial"/>
                      </a:endParaRPr>
                    </a:p>
                  </a:txBody>
                  <a:tcPr marL="0" marR="0" marT="0" marB="0" anchor="b"/>
                </a:tc>
                <a:tc>
                  <a:txBody>
                    <a:bodyPr/>
                    <a:lstStyle/>
                    <a:p>
                      <a:pPr algn="ctr" fontAlgn="b"/>
                      <a:r>
                        <a:rPr lang="en-US" sz="800" u="none" strike="noStrike">
                          <a:effectLst/>
                        </a:rPr>
                        <a:t>Dome ~</a:t>
                      </a:r>
                      <a:endParaRPr lang="en-US" sz="800" b="0" i="0" u="none" strike="noStrike">
                        <a:solidFill>
                          <a:srgbClr val="000000"/>
                        </a:solidFill>
                        <a:effectLst/>
                        <a:latin typeface="Arial"/>
                      </a:endParaRPr>
                    </a:p>
                  </a:txBody>
                  <a:tcPr marL="0" marR="0" marT="0" marB="0" anchor="b"/>
                </a:tc>
              </a:tr>
              <a:tr h="158817">
                <a:tc>
                  <a:txBody>
                    <a:bodyPr/>
                    <a:lstStyle/>
                    <a:p>
                      <a:pPr algn="l" fontAlgn="b"/>
                      <a:r>
                        <a:rPr lang="en-US" sz="800" u="none" strike="noStrike">
                          <a:effectLst/>
                        </a:rPr>
                        <a:t>Imager to dome distance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0.37</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58817">
                <a:tc>
                  <a:txBody>
                    <a:bodyPr/>
                    <a:lstStyle/>
                    <a:p>
                      <a:pPr algn="l" fontAlgn="b"/>
                      <a:r>
                        <a:rPr lang="en-US" sz="800" u="none" strike="noStrike">
                          <a:effectLst/>
                        </a:rPr>
                        <a:t>Focus Distance d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0.85</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58817">
                <a:tc>
                  <a:txBody>
                    <a:bodyPr/>
                    <a:lstStyle/>
                    <a:p>
                      <a:pPr algn="l" fontAlgn="b"/>
                      <a:r>
                        <a:rPr lang="en-US" sz="800" u="none" strike="noStrike">
                          <a:effectLst/>
                        </a:rPr>
                        <a:t>Focal length f (mm)</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10</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58817">
                <a:tc>
                  <a:txBody>
                    <a:bodyPr/>
                    <a:lstStyle/>
                    <a:p>
                      <a:pPr algn="l" fontAlgn="b"/>
                      <a:r>
                        <a:rPr lang="en-US" sz="800" u="none" strike="noStrike">
                          <a:effectLst/>
                        </a:rPr>
                        <a:t>Aperture N (f number)</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4.5</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58817">
                <a:tc>
                  <a:txBody>
                    <a:bodyPr/>
                    <a:lstStyle/>
                    <a:p>
                      <a:pPr algn="l" fontAlgn="b"/>
                      <a:r>
                        <a:rPr lang="en-US" sz="800" u="none" strike="noStrike">
                          <a:effectLst/>
                        </a:rPr>
                        <a:t>Circle of confusion c (mm)</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0.02</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58817">
                <a:tc>
                  <a:txBody>
                    <a:bodyPr/>
                    <a:lstStyle/>
                    <a:p>
                      <a:pPr algn="l" fontAlgn="b"/>
                      <a:r>
                        <a:rPr lang="en-US" sz="800" u="none" strike="noStrike">
                          <a:effectLst/>
                        </a:rPr>
                        <a:t>Hyperfocal distance H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1.121</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0.751</a:t>
                      </a:r>
                      <a:endParaRPr lang="en-US" sz="800" b="1" i="0" u="none" strike="noStrike">
                        <a:solidFill>
                          <a:srgbClr val="000000"/>
                        </a:solidFill>
                        <a:effectLst/>
                        <a:latin typeface="Arial"/>
                      </a:endParaRPr>
                    </a:p>
                  </a:txBody>
                  <a:tcPr marL="0" marR="0" marT="0" marB="0" anchor="b"/>
                </a:tc>
              </a:tr>
              <a:tr h="158817">
                <a:tc>
                  <a:txBody>
                    <a:bodyPr/>
                    <a:lstStyle/>
                    <a:p>
                      <a:pPr algn="l" fontAlgn="b"/>
                      <a:r>
                        <a:rPr lang="en-US" sz="800" u="none" strike="noStrike">
                          <a:effectLst/>
                        </a:rPr>
                        <a:t>Front Focus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0.481</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0.111</a:t>
                      </a:r>
                      <a:endParaRPr lang="en-US" sz="800" b="1" i="0" u="none" strike="noStrike">
                        <a:solidFill>
                          <a:srgbClr val="000000"/>
                        </a:solidFill>
                        <a:effectLst/>
                        <a:latin typeface="Arial"/>
                      </a:endParaRPr>
                    </a:p>
                  </a:txBody>
                  <a:tcPr marL="0" marR="0" marT="0" marB="0" anchor="b"/>
                </a:tc>
              </a:tr>
              <a:tr h="158817">
                <a:tc>
                  <a:txBody>
                    <a:bodyPr/>
                    <a:lstStyle/>
                    <a:p>
                      <a:pPr algn="l" fontAlgn="b"/>
                      <a:r>
                        <a:rPr lang="en-US" sz="800" u="none" strike="noStrike">
                          <a:effectLst/>
                        </a:rPr>
                        <a:t>Rear Focus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3.484</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3.114</a:t>
                      </a:r>
                      <a:endParaRPr lang="en-US" sz="800" b="1" i="0" u="none" strike="noStrike">
                        <a:solidFill>
                          <a:srgbClr val="000000"/>
                        </a:solidFill>
                        <a:effectLst/>
                        <a:latin typeface="Arial"/>
                      </a:endParaRPr>
                    </a:p>
                  </a:txBody>
                  <a:tcPr marL="0" marR="0" marT="0" marB="0" anchor="b"/>
                </a:tc>
              </a:tr>
              <a:tr h="158817">
                <a:tc>
                  <a:txBody>
                    <a:bodyPr/>
                    <a:lstStyle/>
                    <a:p>
                      <a:pPr algn="l" fontAlgn="b"/>
                      <a:r>
                        <a:rPr lang="en-US" sz="800" u="none" strike="noStrike">
                          <a:effectLst/>
                        </a:rPr>
                        <a:t>DOF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3.002</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dirty="0">
                          <a:effectLst/>
                        </a:rPr>
                        <a:t> </a:t>
                      </a:r>
                      <a:endParaRPr lang="en-US" sz="800" b="1" i="0" u="none" strike="noStrike" dirty="0">
                        <a:solidFill>
                          <a:srgbClr val="000000"/>
                        </a:solidFill>
                        <a:effectLst/>
                        <a:latin typeface="Arial"/>
                      </a:endParaRPr>
                    </a:p>
                  </a:txBody>
                  <a:tcPr marL="0" marR="0" marT="0" marB="0" anchor="b"/>
                </a:tc>
              </a:tr>
            </a:tbl>
          </a:graphicData>
        </a:graphic>
      </p:graphicFrame>
      <p:sp>
        <p:nvSpPr>
          <p:cNvPr id="13" name="TextBox 12"/>
          <p:cNvSpPr txBox="1"/>
          <p:nvPr/>
        </p:nvSpPr>
        <p:spPr>
          <a:xfrm>
            <a:off x="6477000" y="3962400"/>
            <a:ext cx="2057400" cy="523220"/>
          </a:xfrm>
          <a:prstGeom prst="rect">
            <a:avLst/>
          </a:prstGeom>
          <a:solidFill>
            <a:schemeClr val="bg1"/>
          </a:solidFill>
        </p:spPr>
        <p:txBody>
          <a:bodyPr wrap="square" rtlCol="0">
            <a:spAutoFit/>
          </a:bodyPr>
          <a:lstStyle/>
          <a:p>
            <a:r>
              <a:rPr lang="en-US" sz="1400" dirty="0" smtClean="0"/>
              <a:t>Relative exposure to current lens : 0.9</a:t>
            </a:r>
          </a:p>
        </p:txBody>
      </p:sp>
    </p:spTree>
    <p:extLst>
      <p:ext uri="{BB962C8B-B14F-4D97-AF65-F5344CB8AC3E}">
        <p14:creationId xmlns:p14="http://schemas.microsoft.com/office/powerpoint/2010/main" val="36433407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4032481036"/>
              </p:ext>
            </p:extLst>
          </p:nvPr>
        </p:nvGraphicFramePr>
        <p:xfrm>
          <a:off x="304800" y="1347835"/>
          <a:ext cx="8229600" cy="514301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274638"/>
            <a:ext cx="8229600" cy="792162"/>
          </a:xfrm>
        </p:spPr>
        <p:txBody>
          <a:bodyPr>
            <a:noAutofit/>
          </a:bodyPr>
          <a:lstStyle/>
          <a:p>
            <a:r>
              <a:rPr lang="en-US" sz="2800" dirty="0"/>
              <a:t>DIN Super </a:t>
            </a:r>
            <a:r>
              <a:rPr lang="en-US" sz="2800" dirty="0" smtClean="0"/>
              <a:t>35 Camera </a:t>
            </a:r>
            <a:r>
              <a:rPr lang="en-US" sz="2800" dirty="0"/>
              <a:t>with </a:t>
            </a:r>
            <a:r>
              <a:rPr lang="it-IT" sz="2800" dirty="0"/>
              <a:t>SONY SCL-P11X15</a:t>
            </a:r>
            <a:r>
              <a:rPr lang="en-US" sz="2800" dirty="0" smtClean="0"/>
              <a:t> @ </a:t>
            </a:r>
            <a:r>
              <a:rPr lang="en-US" sz="2800" i="1" dirty="0" smtClean="0"/>
              <a:t>f</a:t>
            </a:r>
            <a:r>
              <a:rPr lang="en-US" sz="2800" dirty="0" smtClean="0"/>
              <a:t> 5.6 Calculated Depth of Field Focused at 0.8 meter</a:t>
            </a:r>
            <a:endParaRPr lang="en-US" sz="2800" dirty="0"/>
          </a:p>
        </p:txBody>
      </p:sp>
      <p:sp>
        <p:nvSpPr>
          <p:cNvPr id="4" name="Rectangle 3"/>
          <p:cNvSpPr/>
          <p:nvPr/>
        </p:nvSpPr>
        <p:spPr>
          <a:xfrm>
            <a:off x="1828800" y="1871192"/>
            <a:ext cx="304800" cy="4304818"/>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1094509" y="5867400"/>
            <a:ext cx="0" cy="3424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ight Brace 10"/>
          <p:cNvSpPr/>
          <p:nvPr/>
        </p:nvSpPr>
        <p:spPr>
          <a:xfrm rot="5400000">
            <a:off x="1343891" y="5915891"/>
            <a:ext cx="228600" cy="741218"/>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304800" y="6352354"/>
            <a:ext cx="2209800" cy="276999"/>
          </a:xfrm>
          <a:prstGeom prst="rect">
            <a:avLst/>
          </a:prstGeom>
          <a:noFill/>
        </p:spPr>
        <p:txBody>
          <a:bodyPr wrap="square" rtlCol="0">
            <a:spAutoFit/>
          </a:bodyPr>
          <a:lstStyle/>
          <a:p>
            <a:r>
              <a:rPr lang="en-US" sz="1200" dirty="0" smtClean="0"/>
              <a:t>Imager to dome distance 34cm</a:t>
            </a:r>
            <a:endParaRPr lang="en-US" sz="1200" dirty="0"/>
          </a:p>
        </p:txBody>
      </p:sp>
      <p:sp>
        <p:nvSpPr>
          <p:cNvPr id="13" name="Rectangle 12"/>
          <p:cNvSpPr/>
          <p:nvPr/>
        </p:nvSpPr>
        <p:spPr>
          <a:xfrm>
            <a:off x="7467600" y="1867382"/>
            <a:ext cx="838200" cy="4304818"/>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340212308"/>
              </p:ext>
            </p:extLst>
          </p:nvPr>
        </p:nvGraphicFramePr>
        <p:xfrm>
          <a:off x="6324600" y="1066800"/>
          <a:ext cx="2701860" cy="1219200"/>
        </p:xfrm>
        <a:graphic>
          <a:graphicData uri="http://schemas.openxmlformats.org/drawingml/2006/table">
            <a:tbl>
              <a:tblPr>
                <a:tableStyleId>{5C22544A-7EE6-4342-B048-85BDC9FD1C3A}</a:tableStyleId>
              </a:tblPr>
              <a:tblGrid>
                <a:gridCol w="1524000"/>
                <a:gridCol w="609600"/>
                <a:gridCol w="568260"/>
              </a:tblGrid>
              <a:tr h="116933">
                <a:tc>
                  <a:txBody>
                    <a:bodyPr/>
                    <a:lstStyle/>
                    <a:p>
                      <a:pPr algn="l" fontAlgn="b"/>
                      <a:r>
                        <a:rPr lang="en-US" sz="800" u="none" strike="noStrike">
                          <a:effectLst/>
                        </a:rPr>
                        <a:t>Measurement point</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dirty="0">
                          <a:effectLst/>
                        </a:rPr>
                        <a:t>Imager</a:t>
                      </a:r>
                      <a:endParaRPr lang="en-US" sz="800" b="0" i="0" u="none" strike="noStrike" dirty="0">
                        <a:solidFill>
                          <a:srgbClr val="000000"/>
                        </a:solidFill>
                        <a:effectLst/>
                        <a:latin typeface="Arial"/>
                      </a:endParaRPr>
                    </a:p>
                  </a:txBody>
                  <a:tcPr marL="0" marR="0" marT="0" marB="0" anchor="b"/>
                </a:tc>
                <a:tc>
                  <a:txBody>
                    <a:bodyPr/>
                    <a:lstStyle/>
                    <a:p>
                      <a:pPr algn="ctr" fontAlgn="b"/>
                      <a:r>
                        <a:rPr lang="en-US" sz="800" u="none" strike="noStrike">
                          <a:effectLst/>
                        </a:rPr>
                        <a:t>Dome ~</a:t>
                      </a:r>
                      <a:endParaRPr lang="en-US" sz="800" b="0" i="0" u="none" strike="noStrike">
                        <a:solidFill>
                          <a:srgbClr val="000000"/>
                        </a:solidFill>
                        <a:effectLst/>
                        <a:latin typeface="Arial"/>
                      </a:endParaRPr>
                    </a:p>
                  </a:txBody>
                  <a:tcPr marL="0" marR="0" marT="0" marB="0" anchor="b"/>
                </a:tc>
              </a:tr>
              <a:tr h="116933">
                <a:tc>
                  <a:txBody>
                    <a:bodyPr/>
                    <a:lstStyle/>
                    <a:p>
                      <a:pPr algn="l" fontAlgn="b"/>
                      <a:r>
                        <a:rPr lang="en-US" sz="800" u="none" strike="noStrike">
                          <a:effectLst/>
                        </a:rPr>
                        <a:t>Imager to dome distance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0.34</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16933">
                <a:tc>
                  <a:txBody>
                    <a:bodyPr/>
                    <a:lstStyle/>
                    <a:p>
                      <a:pPr algn="l" fontAlgn="b"/>
                      <a:r>
                        <a:rPr lang="en-US" sz="800" u="none" strike="noStrike">
                          <a:effectLst/>
                        </a:rPr>
                        <a:t>Focus Distance d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0.8</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16933">
                <a:tc>
                  <a:txBody>
                    <a:bodyPr/>
                    <a:lstStyle/>
                    <a:p>
                      <a:pPr algn="l" fontAlgn="b"/>
                      <a:r>
                        <a:rPr lang="en-US" sz="800" u="none" strike="noStrike" dirty="0">
                          <a:effectLst/>
                        </a:rPr>
                        <a:t>Focal length f (mm)</a:t>
                      </a:r>
                      <a:endParaRPr lang="en-US" sz="800" b="0" i="0" u="none" strike="noStrike" dirty="0">
                        <a:solidFill>
                          <a:srgbClr val="000000"/>
                        </a:solidFill>
                        <a:effectLst/>
                        <a:latin typeface="Arial"/>
                      </a:endParaRPr>
                    </a:p>
                  </a:txBody>
                  <a:tcPr marL="0" marR="0" marT="0" marB="0" anchor="b"/>
                </a:tc>
                <a:tc>
                  <a:txBody>
                    <a:bodyPr/>
                    <a:lstStyle/>
                    <a:p>
                      <a:pPr algn="ctr" fontAlgn="b"/>
                      <a:r>
                        <a:rPr lang="en-US" sz="800" u="none" strike="noStrike">
                          <a:effectLst/>
                        </a:rPr>
                        <a:t>11</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16933">
                <a:tc>
                  <a:txBody>
                    <a:bodyPr/>
                    <a:lstStyle/>
                    <a:p>
                      <a:pPr algn="l" fontAlgn="b"/>
                      <a:r>
                        <a:rPr lang="en-US" sz="800" u="none" strike="noStrike">
                          <a:effectLst/>
                        </a:rPr>
                        <a:t>Aperture N (f number)</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5.6</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16933">
                <a:tc>
                  <a:txBody>
                    <a:bodyPr/>
                    <a:lstStyle/>
                    <a:p>
                      <a:pPr algn="l" fontAlgn="b"/>
                      <a:r>
                        <a:rPr lang="en-US" sz="800" u="none" strike="noStrike">
                          <a:effectLst/>
                        </a:rPr>
                        <a:t>Circle of confusion c (mm)</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0.02</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16933">
                <a:tc>
                  <a:txBody>
                    <a:bodyPr/>
                    <a:lstStyle/>
                    <a:p>
                      <a:pPr algn="l" fontAlgn="b"/>
                      <a:r>
                        <a:rPr lang="en-US" sz="800" u="none" strike="noStrike">
                          <a:effectLst/>
                        </a:rPr>
                        <a:t>Hyperfocal distance H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1.091</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0.751</a:t>
                      </a:r>
                      <a:endParaRPr lang="en-US" sz="800" b="1" i="0" u="none" strike="noStrike">
                        <a:solidFill>
                          <a:srgbClr val="000000"/>
                        </a:solidFill>
                        <a:effectLst/>
                        <a:latin typeface="Arial"/>
                      </a:endParaRPr>
                    </a:p>
                  </a:txBody>
                  <a:tcPr marL="0" marR="0" marT="0" marB="0" anchor="b"/>
                </a:tc>
              </a:tr>
              <a:tr h="116933">
                <a:tc>
                  <a:txBody>
                    <a:bodyPr/>
                    <a:lstStyle/>
                    <a:p>
                      <a:pPr algn="l" fontAlgn="b"/>
                      <a:r>
                        <a:rPr lang="en-US" sz="800" u="none" strike="noStrike">
                          <a:effectLst/>
                        </a:rPr>
                        <a:t>Front Focus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0.460</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0.120</a:t>
                      </a:r>
                      <a:endParaRPr lang="en-US" sz="800" b="1" i="0" u="none" strike="noStrike">
                        <a:solidFill>
                          <a:srgbClr val="000000"/>
                        </a:solidFill>
                        <a:effectLst/>
                        <a:latin typeface="Arial"/>
                      </a:endParaRPr>
                    </a:p>
                  </a:txBody>
                  <a:tcPr marL="0" marR="0" marT="0" marB="0" anchor="b"/>
                </a:tc>
              </a:tr>
              <a:tr h="116933">
                <a:tc>
                  <a:txBody>
                    <a:bodyPr/>
                    <a:lstStyle/>
                    <a:p>
                      <a:pPr algn="l" fontAlgn="b"/>
                      <a:r>
                        <a:rPr lang="en-US" sz="800" u="none" strike="noStrike">
                          <a:effectLst/>
                        </a:rPr>
                        <a:t>Rear Focus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2.966</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2.626</a:t>
                      </a:r>
                      <a:endParaRPr lang="en-US" sz="800" b="1" i="0" u="none" strike="noStrike">
                        <a:solidFill>
                          <a:srgbClr val="000000"/>
                        </a:solidFill>
                        <a:effectLst/>
                        <a:latin typeface="Arial"/>
                      </a:endParaRPr>
                    </a:p>
                  </a:txBody>
                  <a:tcPr marL="0" marR="0" marT="0" marB="0" anchor="b"/>
                </a:tc>
              </a:tr>
              <a:tr h="116933">
                <a:tc>
                  <a:txBody>
                    <a:bodyPr/>
                    <a:lstStyle/>
                    <a:p>
                      <a:pPr algn="l" fontAlgn="b"/>
                      <a:r>
                        <a:rPr lang="en-US" sz="800" u="none" strike="noStrike">
                          <a:effectLst/>
                        </a:rPr>
                        <a:t>DOF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2.507</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dirty="0">
                          <a:effectLst/>
                        </a:rPr>
                        <a:t> </a:t>
                      </a:r>
                      <a:endParaRPr lang="en-US" sz="800" b="1" i="0" u="none" strike="noStrike" dirty="0">
                        <a:solidFill>
                          <a:srgbClr val="000000"/>
                        </a:solidFill>
                        <a:effectLst/>
                        <a:latin typeface="Arial"/>
                      </a:endParaRPr>
                    </a:p>
                  </a:txBody>
                  <a:tcPr marL="0" marR="0" marT="0" marB="0" anchor="b"/>
                </a:tc>
              </a:tr>
            </a:tbl>
          </a:graphicData>
        </a:graphic>
      </p:graphicFrame>
      <p:sp>
        <p:nvSpPr>
          <p:cNvPr id="14" name="TextBox 13"/>
          <p:cNvSpPr txBox="1"/>
          <p:nvPr/>
        </p:nvSpPr>
        <p:spPr>
          <a:xfrm>
            <a:off x="6477000" y="3962400"/>
            <a:ext cx="2057400" cy="523220"/>
          </a:xfrm>
          <a:prstGeom prst="rect">
            <a:avLst/>
          </a:prstGeom>
          <a:solidFill>
            <a:schemeClr val="bg1"/>
          </a:solidFill>
        </p:spPr>
        <p:txBody>
          <a:bodyPr wrap="square" rtlCol="0">
            <a:spAutoFit/>
          </a:bodyPr>
          <a:lstStyle/>
          <a:p>
            <a:r>
              <a:rPr lang="en-US" sz="1400" dirty="0" smtClean="0"/>
              <a:t>Relative exposure to current lens : 0.7</a:t>
            </a:r>
          </a:p>
        </p:txBody>
      </p:sp>
    </p:spTree>
    <p:extLst>
      <p:ext uri="{BB962C8B-B14F-4D97-AF65-F5344CB8AC3E}">
        <p14:creationId xmlns:p14="http://schemas.microsoft.com/office/powerpoint/2010/main" val="15976526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1900261643"/>
              </p:ext>
            </p:extLst>
          </p:nvPr>
        </p:nvGraphicFramePr>
        <p:xfrm>
          <a:off x="304800" y="1347835"/>
          <a:ext cx="8229600" cy="514301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274638"/>
            <a:ext cx="8229600" cy="792162"/>
          </a:xfrm>
        </p:spPr>
        <p:txBody>
          <a:bodyPr>
            <a:noAutofit/>
          </a:bodyPr>
          <a:lstStyle/>
          <a:p>
            <a:r>
              <a:rPr lang="en-US" sz="2400" dirty="0"/>
              <a:t>DIN Super </a:t>
            </a:r>
            <a:r>
              <a:rPr lang="en-US" sz="2400" dirty="0" smtClean="0"/>
              <a:t>35 Camera </a:t>
            </a:r>
            <a:r>
              <a:rPr lang="en-US" sz="2400" dirty="0"/>
              <a:t>with </a:t>
            </a:r>
            <a:r>
              <a:rPr lang="it-IT" sz="2400" dirty="0"/>
              <a:t>Arri/Zeiss Ultra Prime UP 12 mm/T2</a:t>
            </a:r>
            <a:r>
              <a:rPr lang="en-US" sz="2400" dirty="0" smtClean="0"/>
              <a:t> @ </a:t>
            </a:r>
            <a:r>
              <a:rPr lang="en-US" sz="2400" i="1" dirty="0" smtClean="0"/>
              <a:t>f</a:t>
            </a:r>
            <a:r>
              <a:rPr lang="en-US" sz="2400" dirty="0" smtClean="0"/>
              <a:t> 6.7 Calculated Depth of Field Focused at 0.8 meter</a:t>
            </a:r>
            <a:endParaRPr lang="en-US" sz="2400" dirty="0"/>
          </a:p>
        </p:txBody>
      </p:sp>
      <p:sp>
        <p:nvSpPr>
          <p:cNvPr id="4" name="Rectangle 3"/>
          <p:cNvSpPr/>
          <p:nvPr/>
        </p:nvSpPr>
        <p:spPr>
          <a:xfrm>
            <a:off x="1780310" y="1809991"/>
            <a:ext cx="200890" cy="4304818"/>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990600" y="5867400"/>
            <a:ext cx="0" cy="3424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ight Brace 10"/>
          <p:cNvSpPr/>
          <p:nvPr/>
        </p:nvSpPr>
        <p:spPr>
          <a:xfrm rot="5400000">
            <a:off x="1271155" y="5884283"/>
            <a:ext cx="228600" cy="789709"/>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304800" y="6352354"/>
            <a:ext cx="2209800" cy="276999"/>
          </a:xfrm>
          <a:prstGeom prst="rect">
            <a:avLst/>
          </a:prstGeom>
          <a:noFill/>
        </p:spPr>
        <p:txBody>
          <a:bodyPr wrap="square" rtlCol="0">
            <a:spAutoFit/>
          </a:bodyPr>
          <a:lstStyle/>
          <a:p>
            <a:r>
              <a:rPr lang="en-US" sz="1200" dirty="0" smtClean="0"/>
              <a:t>Imager to dome distance 36cm</a:t>
            </a:r>
            <a:endParaRPr lang="en-US" sz="1200" dirty="0"/>
          </a:p>
        </p:txBody>
      </p:sp>
      <p:sp>
        <p:nvSpPr>
          <p:cNvPr id="13" name="Rectangle 12"/>
          <p:cNvSpPr/>
          <p:nvPr/>
        </p:nvSpPr>
        <p:spPr>
          <a:xfrm>
            <a:off x="7505700" y="1809991"/>
            <a:ext cx="800100" cy="4304818"/>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477000" y="3962400"/>
            <a:ext cx="2057400" cy="523220"/>
          </a:xfrm>
          <a:prstGeom prst="rect">
            <a:avLst/>
          </a:prstGeom>
          <a:solidFill>
            <a:schemeClr val="bg1"/>
          </a:solidFill>
        </p:spPr>
        <p:txBody>
          <a:bodyPr wrap="square" rtlCol="0">
            <a:spAutoFit/>
          </a:bodyPr>
          <a:lstStyle/>
          <a:p>
            <a:r>
              <a:rPr lang="en-US" sz="1400" dirty="0" smtClean="0"/>
              <a:t>Relative exposure to current lens : 0.57</a:t>
            </a:r>
          </a:p>
        </p:txBody>
      </p:sp>
      <p:graphicFrame>
        <p:nvGraphicFramePr>
          <p:cNvPr id="3" name="Table 2"/>
          <p:cNvGraphicFramePr>
            <a:graphicFrameLocks noGrp="1"/>
          </p:cNvGraphicFramePr>
          <p:nvPr>
            <p:extLst>
              <p:ext uri="{D42A27DB-BD31-4B8C-83A1-F6EECF244321}">
                <p14:modId xmlns:p14="http://schemas.microsoft.com/office/powerpoint/2010/main" val="101971602"/>
              </p:ext>
            </p:extLst>
          </p:nvPr>
        </p:nvGraphicFramePr>
        <p:xfrm>
          <a:off x="6553199" y="1066800"/>
          <a:ext cx="2438399" cy="1295402"/>
        </p:xfrm>
        <a:graphic>
          <a:graphicData uri="http://schemas.openxmlformats.org/drawingml/2006/table">
            <a:tbl>
              <a:tblPr>
                <a:tableStyleId>{5C22544A-7EE6-4342-B048-85BDC9FD1C3A}</a:tableStyleId>
              </a:tblPr>
              <a:tblGrid>
                <a:gridCol w="1371601"/>
                <a:gridCol w="533400"/>
                <a:gridCol w="533398"/>
              </a:tblGrid>
              <a:tr h="127227">
                <a:tc>
                  <a:txBody>
                    <a:bodyPr/>
                    <a:lstStyle/>
                    <a:p>
                      <a:pPr algn="l" fontAlgn="b"/>
                      <a:r>
                        <a:rPr lang="en-US" sz="700" u="none" strike="noStrike">
                          <a:effectLst/>
                        </a:rPr>
                        <a:t>Measurement point</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dirty="0">
                          <a:effectLst/>
                        </a:rPr>
                        <a:t>Imager</a:t>
                      </a:r>
                      <a:endParaRPr lang="en-US" sz="700" b="0" i="0" u="none" strike="noStrike" dirty="0">
                        <a:solidFill>
                          <a:srgbClr val="000000"/>
                        </a:solidFill>
                        <a:effectLst/>
                        <a:latin typeface="Arial"/>
                      </a:endParaRPr>
                    </a:p>
                  </a:txBody>
                  <a:tcPr marL="0" marR="0" marT="0" marB="0" anchor="b"/>
                </a:tc>
                <a:tc>
                  <a:txBody>
                    <a:bodyPr/>
                    <a:lstStyle/>
                    <a:p>
                      <a:pPr algn="ctr" fontAlgn="b"/>
                      <a:r>
                        <a:rPr lang="en-US" sz="700" u="none" strike="noStrike">
                          <a:effectLst/>
                        </a:rPr>
                        <a:t>Dome ~</a:t>
                      </a:r>
                      <a:endParaRPr lang="en-US" sz="700" b="0" i="0" u="none" strike="noStrike">
                        <a:solidFill>
                          <a:srgbClr val="000000"/>
                        </a:solidFill>
                        <a:effectLst/>
                        <a:latin typeface="Arial"/>
                      </a:endParaRPr>
                    </a:p>
                  </a:txBody>
                  <a:tcPr marL="0" marR="0" marT="0" marB="0" anchor="b"/>
                </a:tc>
              </a:tr>
              <a:tr h="133010">
                <a:tc>
                  <a:txBody>
                    <a:bodyPr/>
                    <a:lstStyle/>
                    <a:p>
                      <a:pPr algn="l" fontAlgn="b"/>
                      <a:r>
                        <a:rPr lang="en-US" sz="700" u="none" strike="noStrike">
                          <a:effectLst/>
                        </a:rPr>
                        <a:t>Imager to dome distance (meters)</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0.36</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 </a:t>
                      </a:r>
                      <a:endParaRPr lang="en-US" sz="700" b="0" i="0" u="none" strike="noStrike">
                        <a:solidFill>
                          <a:srgbClr val="000000"/>
                        </a:solidFill>
                        <a:effectLst/>
                        <a:latin typeface="Arial"/>
                      </a:endParaRPr>
                    </a:p>
                  </a:txBody>
                  <a:tcPr marL="0" marR="0" marT="0" marB="0" anchor="b"/>
                </a:tc>
              </a:tr>
              <a:tr h="133010">
                <a:tc>
                  <a:txBody>
                    <a:bodyPr/>
                    <a:lstStyle/>
                    <a:p>
                      <a:pPr algn="l" fontAlgn="b"/>
                      <a:r>
                        <a:rPr lang="en-US" sz="700" u="none" strike="noStrike">
                          <a:effectLst/>
                        </a:rPr>
                        <a:t>Focus Distance d (meters)</a:t>
                      </a:r>
                      <a:endParaRPr lang="en-US" sz="700" b="1"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0.8</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 </a:t>
                      </a:r>
                      <a:endParaRPr lang="en-US" sz="700" b="0" i="0" u="none" strike="noStrike">
                        <a:solidFill>
                          <a:srgbClr val="000000"/>
                        </a:solidFill>
                        <a:effectLst/>
                        <a:latin typeface="Arial"/>
                      </a:endParaRPr>
                    </a:p>
                  </a:txBody>
                  <a:tcPr marL="0" marR="0" marT="0" marB="0" anchor="b"/>
                </a:tc>
              </a:tr>
              <a:tr h="133010">
                <a:tc>
                  <a:txBody>
                    <a:bodyPr/>
                    <a:lstStyle/>
                    <a:p>
                      <a:pPr algn="l" fontAlgn="b"/>
                      <a:r>
                        <a:rPr lang="en-US" sz="700" u="none" strike="noStrike">
                          <a:effectLst/>
                        </a:rPr>
                        <a:t>Focal length f (mm)</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12</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 </a:t>
                      </a:r>
                      <a:endParaRPr lang="en-US" sz="700" b="0" i="0" u="none" strike="noStrike">
                        <a:solidFill>
                          <a:srgbClr val="000000"/>
                        </a:solidFill>
                        <a:effectLst/>
                        <a:latin typeface="Arial"/>
                      </a:endParaRPr>
                    </a:p>
                  </a:txBody>
                  <a:tcPr marL="0" marR="0" marT="0" marB="0" anchor="b"/>
                </a:tc>
              </a:tr>
              <a:tr h="133010">
                <a:tc>
                  <a:txBody>
                    <a:bodyPr/>
                    <a:lstStyle/>
                    <a:p>
                      <a:pPr algn="l" fontAlgn="b"/>
                      <a:r>
                        <a:rPr lang="en-US" sz="700" u="none" strike="noStrike">
                          <a:effectLst/>
                        </a:rPr>
                        <a:t>Aperture N (f number)</a:t>
                      </a:r>
                      <a:endParaRPr lang="en-US" sz="700" b="1"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6.7</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 </a:t>
                      </a:r>
                      <a:endParaRPr lang="en-US" sz="700" b="0" i="0" u="none" strike="noStrike">
                        <a:solidFill>
                          <a:srgbClr val="000000"/>
                        </a:solidFill>
                        <a:effectLst/>
                        <a:latin typeface="Arial"/>
                      </a:endParaRPr>
                    </a:p>
                  </a:txBody>
                  <a:tcPr marL="0" marR="0" marT="0" marB="0" anchor="b"/>
                </a:tc>
              </a:tr>
              <a:tr h="127227">
                <a:tc>
                  <a:txBody>
                    <a:bodyPr/>
                    <a:lstStyle/>
                    <a:p>
                      <a:pPr algn="l" fontAlgn="b"/>
                      <a:r>
                        <a:rPr lang="en-US" sz="700" u="none" strike="noStrike">
                          <a:effectLst/>
                        </a:rPr>
                        <a:t>Circle of confusion c (mm)</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0.02</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 </a:t>
                      </a:r>
                      <a:endParaRPr lang="en-US" sz="700" b="0" i="0" u="none" strike="noStrike">
                        <a:solidFill>
                          <a:srgbClr val="000000"/>
                        </a:solidFill>
                        <a:effectLst/>
                        <a:latin typeface="Arial"/>
                      </a:endParaRPr>
                    </a:p>
                  </a:txBody>
                  <a:tcPr marL="0" marR="0" marT="0" marB="0" anchor="b"/>
                </a:tc>
              </a:tr>
              <a:tr h="127227">
                <a:tc>
                  <a:txBody>
                    <a:bodyPr/>
                    <a:lstStyle/>
                    <a:p>
                      <a:pPr algn="l" fontAlgn="b"/>
                      <a:r>
                        <a:rPr lang="en-US" sz="700" u="none" strike="noStrike">
                          <a:effectLst/>
                        </a:rPr>
                        <a:t>Hyperfocal distance H (meters)</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1.087</a:t>
                      </a:r>
                      <a:endParaRPr lang="en-US" sz="700" b="1"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0.727</a:t>
                      </a:r>
                      <a:endParaRPr lang="en-US" sz="700" b="1" i="0" u="none" strike="noStrike">
                        <a:solidFill>
                          <a:srgbClr val="000000"/>
                        </a:solidFill>
                        <a:effectLst/>
                        <a:latin typeface="Arial"/>
                      </a:endParaRPr>
                    </a:p>
                  </a:txBody>
                  <a:tcPr marL="0" marR="0" marT="0" marB="0" anchor="b"/>
                </a:tc>
              </a:tr>
              <a:tr h="127227">
                <a:tc>
                  <a:txBody>
                    <a:bodyPr/>
                    <a:lstStyle/>
                    <a:p>
                      <a:pPr algn="l" fontAlgn="b"/>
                      <a:r>
                        <a:rPr lang="en-US" sz="700" u="none" strike="noStrike">
                          <a:effectLst/>
                        </a:rPr>
                        <a:t>Front Focus (meters)</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0.459</a:t>
                      </a:r>
                      <a:endParaRPr lang="en-US" sz="700" b="1"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0.099</a:t>
                      </a:r>
                      <a:endParaRPr lang="en-US" sz="700" b="1" i="0" u="none" strike="noStrike">
                        <a:solidFill>
                          <a:srgbClr val="000000"/>
                        </a:solidFill>
                        <a:effectLst/>
                        <a:latin typeface="Arial"/>
                      </a:endParaRPr>
                    </a:p>
                  </a:txBody>
                  <a:tcPr marL="0" marR="0" marT="0" marB="0" anchor="b"/>
                </a:tc>
              </a:tr>
              <a:tr h="127227">
                <a:tc>
                  <a:txBody>
                    <a:bodyPr/>
                    <a:lstStyle/>
                    <a:p>
                      <a:pPr algn="l" fontAlgn="b"/>
                      <a:r>
                        <a:rPr lang="en-US" sz="700" u="none" strike="noStrike">
                          <a:effectLst/>
                        </a:rPr>
                        <a:t>Rear Focus (meters)</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2.999</a:t>
                      </a:r>
                      <a:endParaRPr lang="en-US" sz="700" b="1"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2.639</a:t>
                      </a:r>
                      <a:endParaRPr lang="en-US" sz="700" b="1" i="0" u="none" strike="noStrike">
                        <a:solidFill>
                          <a:srgbClr val="000000"/>
                        </a:solidFill>
                        <a:effectLst/>
                        <a:latin typeface="Arial"/>
                      </a:endParaRPr>
                    </a:p>
                  </a:txBody>
                  <a:tcPr marL="0" marR="0" marT="0" marB="0" anchor="b"/>
                </a:tc>
              </a:tr>
              <a:tr h="127227">
                <a:tc>
                  <a:txBody>
                    <a:bodyPr/>
                    <a:lstStyle/>
                    <a:p>
                      <a:pPr algn="l" fontAlgn="b"/>
                      <a:r>
                        <a:rPr lang="en-US" sz="700" u="none" strike="noStrike">
                          <a:effectLst/>
                        </a:rPr>
                        <a:t>DOF (Meters)</a:t>
                      </a:r>
                      <a:endParaRPr lang="en-US" sz="700" b="0" i="0" u="none" strike="noStrike">
                        <a:solidFill>
                          <a:srgbClr val="000000"/>
                        </a:solidFill>
                        <a:effectLst/>
                        <a:latin typeface="Arial"/>
                      </a:endParaRPr>
                    </a:p>
                  </a:txBody>
                  <a:tcPr marL="0" marR="0" marT="0" marB="0" anchor="b"/>
                </a:tc>
                <a:tc>
                  <a:txBody>
                    <a:bodyPr/>
                    <a:lstStyle/>
                    <a:p>
                      <a:pPr algn="ctr" fontAlgn="b"/>
                      <a:r>
                        <a:rPr lang="en-US" sz="700" u="none" strike="noStrike">
                          <a:effectLst/>
                        </a:rPr>
                        <a:t>2.540</a:t>
                      </a:r>
                      <a:endParaRPr lang="en-US" sz="700" b="1" i="0" u="none" strike="noStrike">
                        <a:solidFill>
                          <a:srgbClr val="000000"/>
                        </a:solidFill>
                        <a:effectLst/>
                        <a:latin typeface="Arial"/>
                      </a:endParaRPr>
                    </a:p>
                  </a:txBody>
                  <a:tcPr marL="0" marR="0" marT="0" marB="0" anchor="b"/>
                </a:tc>
                <a:tc>
                  <a:txBody>
                    <a:bodyPr/>
                    <a:lstStyle/>
                    <a:p>
                      <a:pPr algn="ctr" fontAlgn="b"/>
                      <a:r>
                        <a:rPr lang="en-US" sz="700" u="none" strike="noStrike" dirty="0">
                          <a:effectLst/>
                        </a:rPr>
                        <a:t> </a:t>
                      </a:r>
                      <a:endParaRPr lang="en-US" sz="700" b="1" i="0" u="none" strike="noStrike" dirty="0">
                        <a:solidFill>
                          <a:srgbClr val="000000"/>
                        </a:solidFill>
                        <a:effectLst/>
                        <a:latin typeface="Arial"/>
                      </a:endParaRPr>
                    </a:p>
                  </a:txBody>
                  <a:tcPr marL="0" marR="0" marT="0" marB="0" anchor="b"/>
                </a:tc>
              </a:tr>
            </a:tbl>
          </a:graphicData>
        </a:graphic>
      </p:graphicFrame>
    </p:spTree>
    <p:extLst>
      <p:ext uri="{BB962C8B-B14F-4D97-AF65-F5344CB8AC3E}">
        <p14:creationId xmlns:p14="http://schemas.microsoft.com/office/powerpoint/2010/main" val="708869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1437807457"/>
              </p:ext>
            </p:extLst>
          </p:nvPr>
        </p:nvGraphicFramePr>
        <p:xfrm>
          <a:off x="304800" y="1676399"/>
          <a:ext cx="8229600" cy="481445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274638"/>
            <a:ext cx="8229600" cy="792162"/>
          </a:xfrm>
        </p:spPr>
        <p:txBody>
          <a:bodyPr>
            <a:noAutofit/>
          </a:bodyPr>
          <a:lstStyle/>
          <a:p>
            <a:r>
              <a:rPr lang="en-US" sz="2800" dirty="0" smtClean="0"/>
              <a:t>Distance Requirements for the Identification of Representative Organisms in the Camera Field-of View</a:t>
            </a:r>
            <a:endParaRPr lang="en-US" sz="2800" dirty="0"/>
          </a:p>
        </p:txBody>
      </p:sp>
      <p:sp>
        <p:nvSpPr>
          <p:cNvPr id="4" name="Rectangle 3"/>
          <p:cNvSpPr/>
          <p:nvPr/>
        </p:nvSpPr>
        <p:spPr>
          <a:xfrm>
            <a:off x="1828800" y="1871192"/>
            <a:ext cx="228600" cy="4304818"/>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1821873" y="5867400"/>
            <a:ext cx="0" cy="3424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45573" y="6477000"/>
            <a:ext cx="1752600" cy="276999"/>
          </a:xfrm>
          <a:prstGeom prst="rect">
            <a:avLst/>
          </a:prstGeom>
          <a:noFill/>
        </p:spPr>
        <p:txBody>
          <a:bodyPr wrap="square" rtlCol="0">
            <a:spAutoFit/>
          </a:bodyPr>
          <a:lstStyle/>
          <a:p>
            <a:r>
              <a:rPr lang="en-US" sz="1200" dirty="0" smtClean="0"/>
              <a:t>Front of Camera Dome</a:t>
            </a:r>
            <a:endParaRPr lang="en-US" sz="1200" dirty="0"/>
          </a:p>
        </p:txBody>
      </p:sp>
      <p:sp>
        <p:nvSpPr>
          <p:cNvPr id="13" name="Rectangle 12"/>
          <p:cNvSpPr/>
          <p:nvPr/>
        </p:nvSpPr>
        <p:spPr>
          <a:xfrm>
            <a:off x="7239000" y="1867382"/>
            <a:ext cx="1066800" cy="4304818"/>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5400000">
            <a:off x="1783773" y="6396990"/>
            <a:ext cx="762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743200" y="6384667"/>
            <a:ext cx="4419600" cy="369332"/>
          </a:xfrm>
          <a:prstGeom prst="rect">
            <a:avLst/>
          </a:prstGeom>
          <a:noFill/>
        </p:spPr>
        <p:txBody>
          <a:bodyPr wrap="square" rtlCol="0">
            <a:spAutoFit/>
          </a:bodyPr>
          <a:lstStyle/>
          <a:p>
            <a:r>
              <a:rPr lang="en-US" dirty="0" smtClean="0"/>
              <a:t>Measured First I.D. Distance (cm) </a:t>
            </a:r>
            <a:r>
              <a:rPr lang="en-US" sz="1100" dirty="0" smtClean="0"/>
              <a:t>(Rob Sherlock)</a:t>
            </a:r>
            <a:endParaRPr lang="en-US" sz="1100" dirty="0"/>
          </a:p>
        </p:txBody>
      </p:sp>
      <p:sp>
        <p:nvSpPr>
          <p:cNvPr id="15" name="TextBox 14"/>
          <p:cNvSpPr txBox="1"/>
          <p:nvPr/>
        </p:nvSpPr>
        <p:spPr>
          <a:xfrm>
            <a:off x="762000" y="1371600"/>
            <a:ext cx="914400" cy="369332"/>
          </a:xfrm>
          <a:prstGeom prst="rect">
            <a:avLst/>
          </a:prstGeom>
          <a:noFill/>
        </p:spPr>
        <p:txBody>
          <a:bodyPr wrap="square" rtlCol="0">
            <a:spAutoFit/>
          </a:bodyPr>
          <a:lstStyle/>
          <a:p>
            <a:r>
              <a:rPr lang="en-US" dirty="0" smtClean="0"/>
              <a:t>Species</a:t>
            </a:r>
            <a:endParaRPr lang="en-US" sz="1100" dirty="0"/>
          </a:p>
        </p:txBody>
      </p:sp>
      <p:sp>
        <p:nvSpPr>
          <p:cNvPr id="9" name="Left Brace 8"/>
          <p:cNvSpPr/>
          <p:nvPr/>
        </p:nvSpPr>
        <p:spPr>
          <a:xfrm rot="5400000">
            <a:off x="4419599" y="-914402"/>
            <a:ext cx="472788" cy="5166015"/>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3505200" y="1111311"/>
            <a:ext cx="2819400" cy="400110"/>
          </a:xfrm>
          <a:prstGeom prst="rect">
            <a:avLst/>
          </a:prstGeom>
          <a:noFill/>
        </p:spPr>
        <p:txBody>
          <a:bodyPr wrap="square" rtlCol="0">
            <a:spAutoFit/>
          </a:bodyPr>
          <a:lstStyle/>
          <a:p>
            <a:r>
              <a:rPr lang="en-US" sz="2000" b="1" dirty="0" smtClean="0"/>
              <a:t>Required I.D. Distance</a:t>
            </a:r>
            <a:endParaRPr lang="en-US" sz="1200" b="1" dirty="0"/>
          </a:p>
        </p:txBody>
      </p:sp>
    </p:spTree>
    <p:extLst>
      <p:ext uri="{BB962C8B-B14F-4D97-AF65-F5344CB8AC3E}">
        <p14:creationId xmlns:p14="http://schemas.microsoft.com/office/powerpoint/2010/main" val="20183112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dirty="0" smtClean="0"/>
              <a:t>Sony NEX-FS700UK</a:t>
            </a:r>
            <a:endParaRPr lang="en-US" dirty="0"/>
          </a:p>
        </p:txBody>
      </p:sp>
      <p:sp>
        <p:nvSpPr>
          <p:cNvPr id="3" name="Content Placeholder 2"/>
          <p:cNvSpPr>
            <a:spLocks noGrp="1"/>
          </p:cNvSpPr>
          <p:nvPr>
            <p:ph idx="1"/>
          </p:nvPr>
        </p:nvSpPr>
        <p:spPr>
          <a:xfrm>
            <a:off x="838200" y="1219200"/>
            <a:ext cx="7848600" cy="1676399"/>
          </a:xfrm>
        </p:spPr>
        <p:txBody>
          <a:bodyPr>
            <a:normAutofit fontScale="47500" lnSpcReduction="20000"/>
          </a:bodyPr>
          <a:lstStyle/>
          <a:p>
            <a:r>
              <a:rPr lang="en-US" dirty="0" smtClean="0"/>
              <a:t>Max frame rate: 1920 x 1080 at 60P with AVCHD codec, 240 FPS 2K RAW (full res. 60P max.)</a:t>
            </a:r>
          </a:p>
          <a:p>
            <a:r>
              <a:rPr lang="en-US" dirty="0" smtClean="0"/>
              <a:t>Internal recorder: AVCHD codec</a:t>
            </a:r>
          </a:p>
          <a:p>
            <a:r>
              <a:rPr lang="en-US" dirty="0" smtClean="0"/>
              <a:t>Recorder interface: 3G-SDI with 2K and 4K capability or HDMI 1.4</a:t>
            </a:r>
          </a:p>
          <a:p>
            <a:r>
              <a:rPr lang="en-US" dirty="0" smtClean="0"/>
              <a:t>Lens: Sony E-mount hot shoe.</a:t>
            </a:r>
          </a:p>
          <a:p>
            <a:r>
              <a:rPr lang="en-US" dirty="0" smtClean="0"/>
              <a:t>Control interface : LANC</a:t>
            </a:r>
          </a:p>
          <a:p>
            <a:r>
              <a:rPr lang="en-US" dirty="0" smtClean="0"/>
              <a:t>Field of view 80 degrees with 15mm Zeiss  CP.2 15mm/T2.9 E-mount prime lens.</a:t>
            </a:r>
          </a:p>
        </p:txBody>
      </p:sp>
      <p:sp>
        <p:nvSpPr>
          <p:cNvPr id="5" name="Content Placeholder 2"/>
          <p:cNvSpPr txBox="1">
            <a:spLocks/>
          </p:cNvSpPr>
          <p:nvPr/>
        </p:nvSpPr>
        <p:spPr>
          <a:xfrm>
            <a:off x="409937" y="3311323"/>
            <a:ext cx="27432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High frame rate.</a:t>
            </a:r>
          </a:p>
          <a:p>
            <a:r>
              <a:rPr lang="en-US" sz="1800" dirty="0" smtClean="0"/>
              <a:t>High sensitivity.</a:t>
            </a:r>
          </a:p>
          <a:p>
            <a:r>
              <a:rPr lang="en-US" sz="1800" dirty="0" smtClean="0"/>
              <a:t>Can change lens.</a:t>
            </a:r>
          </a:p>
          <a:p>
            <a:r>
              <a:rPr lang="en-US" sz="1800" dirty="0" smtClean="0"/>
              <a:t>Low cost ($7700).</a:t>
            </a:r>
          </a:p>
          <a:p>
            <a:r>
              <a:rPr lang="en-US" sz="1800" dirty="0" smtClean="0"/>
              <a:t>Low cost lens ($5700)</a:t>
            </a:r>
          </a:p>
        </p:txBody>
      </p:sp>
      <p:sp>
        <p:nvSpPr>
          <p:cNvPr id="4" name="TextBox 3"/>
          <p:cNvSpPr txBox="1"/>
          <p:nvPr/>
        </p:nvSpPr>
        <p:spPr>
          <a:xfrm>
            <a:off x="838200" y="2955495"/>
            <a:ext cx="1371600" cy="369332"/>
          </a:xfrm>
          <a:prstGeom prst="rect">
            <a:avLst/>
          </a:prstGeom>
          <a:noFill/>
        </p:spPr>
        <p:txBody>
          <a:bodyPr wrap="square" rtlCol="0">
            <a:spAutoFit/>
          </a:bodyPr>
          <a:lstStyle/>
          <a:p>
            <a:r>
              <a:rPr lang="en-US" b="1" dirty="0" smtClean="0"/>
              <a:t>+ Side</a:t>
            </a:r>
            <a:endParaRPr lang="en-US" b="1" dirty="0"/>
          </a:p>
        </p:txBody>
      </p:sp>
      <p:sp>
        <p:nvSpPr>
          <p:cNvPr id="7" name="TextBox 6"/>
          <p:cNvSpPr txBox="1"/>
          <p:nvPr/>
        </p:nvSpPr>
        <p:spPr>
          <a:xfrm>
            <a:off x="7010400" y="2924630"/>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pic>
        <p:nvPicPr>
          <p:cNvPr id="5122" name="Picture 2" descr="http://pro.sony.com/bbsc/imageController?path=Asset%20Hierarchy$Professional$SEL-yf-generic-153710$SEL-yf-generic-153758nexfs700_3q_120228_017.jpg&amp;id=StepID$nexfs700_3q_120228_017&amp;dimension=370x2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908233"/>
            <a:ext cx="3524250" cy="23907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tatic.bhphoto.com/images/images500x500/857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1" y="4953000"/>
            <a:ext cx="1752600" cy="1752600"/>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6324600" y="3311323"/>
            <a:ext cx="28194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Unknown picture quality in our application.</a:t>
            </a:r>
          </a:p>
          <a:p>
            <a:r>
              <a:rPr lang="en-US" sz="1800" dirty="0" smtClean="0"/>
              <a:t>Not needed features, LCD screen, etc.</a:t>
            </a:r>
          </a:p>
          <a:p>
            <a:endParaRPr lang="en-US" sz="1800" dirty="0" smtClean="0"/>
          </a:p>
        </p:txBody>
      </p:sp>
    </p:spTree>
    <p:extLst>
      <p:ext uri="{BB962C8B-B14F-4D97-AF65-F5344CB8AC3E}">
        <p14:creationId xmlns:p14="http://schemas.microsoft.com/office/powerpoint/2010/main" val="36110783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t-IT" sz="2800" dirty="0"/>
              <a:t>Arri Ultra Prime UP 10 mm/T2.1 </a:t>
            </a:r>
            <a:r>
              <a:rPr lang="it-IT" sz="2800" dirty="0" smtClean="0"/>
              <a:t>on </a:t>
            </a:r>
            <a:r>
              <a:rPr lang="it-IT" sz="2800" dirty="0"/>
              <a:t>DIN Super </a:t>
            </a:r>
            <a:r>
              <a:rPr lang="it-IT" sz="2800" dirty="0" smtClean="0"/>
              <a:t>35 camera</a:t>
            </a:r>
            <a:endParaRPr lang="en-US" sz="2800"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828800" y="1443942"/>
            <a:ext cx="5791200" cy="5228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09600" y="1259276"/>
            <a:ext cx="3048000" cy="369332"/>
          </a:xfrm>
          <a:prstGeom prst="rect">
            <a:avLst/>
          </a:prstGeom>
          <a:noFill/>
        </p:spPr>
        <p:txBody>
          <a:bodyPr wrap="square" rtlCol="0">
            <a:spAutoFit/>
          </a:bodyPr>
          <a:lstStyle/>
          <a:p>
            <a:r>
              <a:rPr lang="en-US" dirty="0"/>
              <a:t>Volume = 3.40 cubic meters</a:t>
            </a:r>
          </a:p>
        </p:txBody>
      </p:sp>
    </p:spTree>
    <p:extLst>
      <p:ext uri="{BB962C8B-B14F-4D97-AF65-F5344CB8AC3E}">
        <p14:creationId xmlns:p14="http://schemas.microsoft.com/office/powerpoint/2010/main" val="21877842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Sony </a:t>
            </a:r>
            <a:r>
              <a:rPr lang="en-US" dirty="0" smtClean="0"/>
              <a:t>PMW-F5 Dimensions</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133600"/>
            <a:ext cx="4219303"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5120" y="2133600"/>
            <a:ext cx="3965480" cy="3951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15455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Sony </a:t>
            </a:r>
            <a:r>
              <a:rPr lang="en-US" dirty="0" smtClean="0"/>
              <a:t>PMW-F5 Housing Dia. Mockup</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9" y="1691640"/>
            <a:ext cx="4339911" cy="433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9736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Rob’s distance to resolve data</a:t>
            </a:r>
            <a:endParaRPr lang="en-US"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2565574373"/>
              </p:ext>
            </p:extLst>
          </p:nvPr>
        </p:nvGraphicFramePr>
        <p:xfrm>
          <a:off x="457202" y="1600042"/>
          <a:ext cx="3657597" cy="4526014"/>
        </p:xfrm>
        <a:graphic>
          <a:graphicData uri="http://schemas.openxmlformats.org/drawingml/2006/table">
            <a:tbl>
              <a:tblPr/>
              <a:tblGrid>
                <a:gridCol w="1219199"/>
                <a:gridCol w="1219199"/>
                <a:gridCol w="1219199"/>
              </a:tblGrid>
              <a:tr h="167628">
                <a:tc>
                  <a:txBody>
                    <a:bodyPr/>
                    <a:lstStyle/>
                    <a:p>
                      <a:r>
                        <a:rPr lang="en-US" sz="1100" dirty="0"/>
                        <a:t>Aegina</a:t>
                      </a:r>
                    </a:p>
                  </a:txBody>
                  <a:tcPr marL="0" marR="0" marT="0" marB="0" anchor="ctr">
                    <a:lnL>
                      <a:noFill/>
                    </a:lnL>
                    <a:lnR>
                      <a:noFill/>
                    </a:lnR>
                    <a:lnT>
                      <a:noFill/>
                    </a:lnT>
                    <a:lnB>
                      <a:noFill/>
                    </a:lnB>
                    <a:solidFill>
                      <a:srgbClr val="FFFFFF"/>
                    </a:solidFill>
                  </a:tcPr>
                </a:tc>
                <a:tc>
                  <a:txBody>
                    <a:bodyPr/>
                    <a:lstStyle/>
                    <a:p>
                      <a:pPr algn="r"/>
                      <a:r>
                        <a:rPr lang="en-US" sz="1100"/>
                        <a:t>3.3</a:t>
                      </a:r>
                    </a:p>
                  </a:txBody>
                  <a:tcPr marL="0" marR="0" marT="0" marB="0" anchor="ctr">
                    <a:lnL>
                      <a:noFill/>
                    </a:lnL>
                    <a:lnR>
                      <a:noFill/>
                    </a:lnR>
                    <a:lnT>
                      <a:noFill/>
                    </a:lnT>
                    <a:lnB>
                      <a:noFill/>
                    </a:lnB>
                    <a:solidFill>
                      <a:srgbClr val="FFFFFF"/>
                    </a:solidFill>
                  </a:tcPr>
                </a:tc>
                <a:tc>
                  <a:txBody>
                    <a:bodyPr/>
                    <a:lstStyle/>
                    <a:p>
                      <a:pPr algn="r"/>
                      <a:r>
                        <a:rPr lang="en-US" sz="1100"/>
                        <a:t>183.3</a:t>
                      </a:r>
                    </a:p>
                  </a:txBody>
                  <a:tcPr marL="0" marR="0" marT="0" marB="0" anchor="ctr">
                    <a:lnL>
                      <a:noFill/>
                    </a:lnL>
                    <a:lnR>
                      <a:noFill/>
                    </a:lnR>
                    <a:lnT>
                      <a:noFill/>
                    </a:lnT>
                    <a:lnB>
                      <a:noFill/>
                    </a:lnB>
                    <a:solidFill>
                      <a:srgbClr val="FFFFFF"/>
                    </a:solidFill>
                  </a:tcPr>
                </a:tc>
              </a:tr>
              <a:tr h="335257">
                <a:tc>
                  <a:txBody>
                    <a:bodyPr/>
                    <a:lstStyle/>
                    <a:p>
                      <a:r>
                        <a:rPr lang="en-US" sz="1100"/>
                        <a:t>Aegina citrea</a:t>
                      </a:r>
                    </a:p>
                  </a:txBody>
                  <a:tcPr marL="0" marR="0" marT="0" marB="0" anchor="ctr">
                    <a:lnL>
                      <a:noFill/>
                    </a:lnL>
                    <a:lnR>
                      <a:noFill/>
                    </a:lnR>
                    <a:lnT>
                      <a:noFill/>
                    </a:lnT>
                    <a:lnB>
                      <a:noFill/>
                    </a:lnB>
                    <a:solidFill>
                      <a:srgbClr val="FFFFFF"/>
                    </a:solidFill>
                  </a:tcPr>
                </a:tc>
                <a:tc>
                  <a:txBody>
                    <a:bodyPr/>
                    <a:lstStyle/>
                    <a:p>
                      <a:pPr algn="r"/>
                      <a:r>
                        <a:rPr lang="en-US" sz="1100"/>
                        <a:t>4.0</a:t>
                      </a:r>
                    </a:p>
                  </a:txBody>
                  <a:tcPr marL="0" marR="0" marT="0" marB="0" anchor="ctr">
                    <a:lnL>
                      <a:noFill/>
                    </a:lnL>
                    <a:lnR>
                      <a:noFill/>
                    </a:lnR>
                    <a:lnT>
                      <a:noFill/>
                    </a:lnT>
                    <a:lnB>
                      <a:noFill/>
                    </a:lnB>
                    <a:solidFill>
                      <a:srgbClr val="FFFFFF"/>
                    </a:solidFill>
                  </a:tcPr>
                </a:tc>
                <a:tc>
                  <a:txBody>
                    <a:bodyPr/>
                    <a:lstStyle/>
                    <a:p>
                      <a:pPr algn="r"/>
                      <a:r>
                        <a:rPr lang="en-US" sz="1100"/>
                        <a:t>220.0</a:t>
                      </a:r>
                    </a:p>
                  </a:txBody>
                  <a:tcPr marL="0" marR="0" marT="0" marB="0" anchor="ctr">
                    <a:lnL>
                      <a:noFill/>
                    </a:lnL>
                    <a:lnR>
                      <a:noFill/>
                    </a:lnR>
                    <a:lnT>
                      <a:noFill/>
                    </a:lnT>
                    <a:lnB>
                      <a:noFill/>
                    </a:lnB>
                    <a:solidFill>
                      <a:srgbClr val="FFFFFF"/>
                    </a:solidFill>
                  </a:tcPr>
                </a:tc>
              </a:tr>
              <a:tr h="335257">
                <a:tc>
                  <a:txBody>
                    <a:bodyPr/>
                    <a:lstStyle/>
                    <a:p>
                      <a:r>
                        <a:rPr lang="en-US" sz="1100"/>
                        <a:t>Apolemia</a:t>
                      </a:r>
                    </a:p>
                  </a:txBody>
                  <a:tcPr marL="0" marR="0" marT="0" marB="0" anchor="ctr">
                    <a:lnL>
                      <a:noFill/>
                    </a:lnL>
                    <a:lnR>
                      <a:noFill/>
                    </a:lnR>
                    <a:lnT>
                      <a:noFill/>
                    </a:lnT>
                    <a:lnB>
                      <a:noFill/>
                    </a:lnB>
                    <a:solidFill>
                      <a:srgbClr val="FFFFFF"/>
                    </a:solidFill>
                  </a:tcPr>
                </a:tc>
                <a:tc>
                  <a:txBody>
                    <a:bodyPr/>
                    <a:lstStyle/>
                    <a:p>
                      <a:pPr algn="r"/>
                      <a:r>
                        <a:rPr lang="en-US" sz="1100"/>
                        <a:t>5.0</a:t>
                      </a:r>
                    </a:p>
                  </a:txBody>
                  <a:tcPr marL="0" marR="0" marT="0" marB="0" anchor="ctr">
                    <a:lnL>
                      <a:noFill/>
                    </a:lnL>
                    <a:lnR>
                      <a:noFill/>
                    </a:lnR>
                    <a:lnT>
                      <a:noFill/>
                    </a:lnT>
                    <a:lnB>
                      <a:noFill/>
                    </a:lnB>
                    <a:solidFill>
                      <a:srgbClr val="FFFFFF"/>
                    </a:solidFill>
                  </a:tcPr>
                </a:tc>
                <a:tc>
                  <a:txBody>
                    <a:bodyPr/>
                    <a:lstStyle/>
                    <a:p>
                      <a:pPr algn="r"/>
                      <a:r>
                        <a:rPr lang="en-US" sz="1100"/>
                        <a:t>275.0</a:t>
                      </a:r>
                    </a:p>
                  </a:txBody>
                  <a:tcPr marL="0" marR="0" marT="0" marB="0" anchor="ctr">
                    <a:lnL>
                      <a:noFill/>
                    </a:lnL>
                    <a:lnR>
                      <a:noFill/>
                    </a:lnR>
                    <a:lnT>
                      <a:noFill/>
                    </a:lnT>
                    <a:lnB>
                      <a:noFill/>
                    </a:lnB>
                    <a:solidFill>
                      <a:srgbClr val="FFFFFF"/>
                    </a:solidFill>
                  </a:tcPr>
                </a:tc>
              </a:tr>
              <a:tr h="167628">
                <a:tc>
                  <a:txBody>
                    <a:bodyPr/>
                    <a:lstStyle/>
                    <a:p>
                      <a:r>
                        <a:rPr lang="en-US" sz="1100"/>
                        <a:t>Atolla</a:t>
                      </a:r>
                    </a:p>
                  </a:txBody>
                  <a:tcPr marL="0" marR="0" marT="0" marB="0" anchor="ctr">
                    <a:lnL>
                      <a:noFill/>
                    </a:lnL>
                    <a:lnR>
                      <a:noFill/>
                    </a:lnR>
                    <a:lnT>
                      <a:noFill/>
                    </a:lnT>
                    <a:lnB>
                      <a:noFill/>
                    </a:lnB>
                    <a:solidFill>
                      <a:srgbClr val="FFFFFF"/>
                    </a:solidFill>
                  </a:tcPr>
                </a:tc>
                <a:tc>
                  <a:txBody>
                    <a:bodyPr/>
                    <a:lstStyle/>
                    <a:p>
                      <a:pPr algn="r"/>
                      <a:r>
                        <a:rPr lang="en-US" sz="1100"/>
                        <a:t>2.0</a:t>
                      </a:r>
                    </a:p>
                  </a:txBody>
                  <a:tcPr marL="0" marR="0" marT="0" marB="0" anchor="ctr">
                    <a:lnL>
                      <a:noFill/>
                    </a:lnL>
                    <a:lnR>
                      <a:noFill/>
                    </a:lnR>
                    <a:lnT>
                      <a:noFill/>
                    </a:lnT>
                    <a:lnB>
                      <a:noFill/>
                    </a:lnB>
                    <a:solidFill>
                      <a:srgbClr val="FFFFFF"/>
                    </a:solidFill>
                  </a:tcPr>
                </a:tc>
                <a:tc>
                  <a:txBody>
                    <a:bodyPr/>
                    <a:lstStyle/>
                    <a:p>
                      <a:pPr algn="r"/>
                      <a:r>
                        <a:rPr lang="en-US" sz="1100"/>
                        <a:t>110.0</a:t>
                      </a:r>
                    </a:p>
                  </a:txBody>
                  <a:tcPr marL="0" marR="0" marT="0" marB="0" anchor="ctr">
                    <a:lnL>
                      <a:noFill/>
                    </a:lnL>
                    <a:lnR>
                      <a:noFill/>
                    </a:lnR>
                    <a:lnT>
                      <a:noFill/>
                    </a:lnT>
                    <a:lnB>
                      <a:noFill/>
                    </a:lnB>
                    <a:solidFill>
                      <a:srgbClr val="FFFFFF"/>
                    </a:solidFill>
                  </a:tcPr>
                </a:tc>
              </a:tr>
              <a:tr h="335257">
                <a:tc>
                  <a:txBody>
                    <a:bodyPr/>
                    <a:lstStyle/>
                    <a:p>
                      <a:r>
                        <a:rPr lang="en-US" sz="1100"/>
                        <a:t>Atolla wyvillei</a:t>
                      </a:r>
                    </a:p>
                  </a:txBody>
                  <a:tcPr marL="0" marR="0" marT="0" marB="0" anchor="ctr">
                    <a:lnL>
                      <a:noFill/>
                    </a:lnL>
                    <a:lnR>
                      <a:noFill/>
                    </a:lnR>
                    <a:lnT>
                      <a:noFill/>
                    </a:lnT>
                    <a:lnB>
                      <a:noFill/>
                    </a:lnB>
                    <a:solidFill>
                      <a:srgbClr val="FFFFFF"/>
                    </a:solidFill>
                  </a:tcPr>
                </a:tc>
                <a:tc>
                  <a:txBody>
                    <a:bodyPr/>
                    <a:lstStyle/>
                    <a:p>
                      <a:pPr algn="r"/>
                      <a:r>
                        <a:rPr lang="en-US" sz="1100"/>
                        <a:t>3.0</a:t>
                      </a:r>
                    </a:p>
                  </a:txBody>
                  <a:tcPr marL="0" marR="0" marT="0" marB="0" anchor="ctr">
                    <a:lnL>
                      <a:noFill/>
                    </a:lnL>
                    <a:lnR>
                      <a:noFill/>
                    </a:lnR>
                    <a:lnT>
                      <a:noFill/>
                    </a:lnT>
                    <a:lnB>
                      <a:noFill/>
                    </a:lnB>
                    <a:solidFill>
                      <a:srgbClr val="FFFFFF"/>
                    </a:solidFill>
                  </a:tcPr>
                </a:tc>
                <a:tc>
                  <a:txBody>
                    <a:bodyPr/>
                    <a:lstStyle/>
                    <a:p>
                      <a:pPr algn="r"/>
                      <a:r>
                        <a:rPr lang="en-US" sz="1100" dirty="0"/>
                        <a:t>165.0</a:t>
                      </a:r>
                    </a:p>
                  </a:txBody>
                  <a:tcPr marL="0" marR="0" marT="0" marB="0" anchor="ctr">
                    <a:lnL>
                      <a:noFill/>
                    </a:lnL>
                    <a:lnR>
                      <a:noFill/>
                    </a:lnR>
                    <a:lnT>
                      <a:noFill/>
                    </a:lnT>
                    <a:lnB>
                      <a:noFill/>
                    </a:lnB>
                    <a:solidFill>
                      <a:srgbClr val="FFFFFF"/>
                    </a:solidFill>
                  </a:tcPr>
                </a:tc>
              </a:tr>
              <a:tr h="670513">
                <a:tc>
                  <a:txBody>
                    <a:bodyPr/>
                    <a:lstStyle/>
                    <a:p>
                      <a:r>
                        <a:rPr lang="en-US" sz="1100"/>
                        <a:t>Bargmannia elongata</a:t>
                      </a:r>
                    </a:p>
                  </a:txBody>
                  <a:tcPr marL="0" marR="0" marT="0" marB="0" anchor="ctr">
                    <a:lnL>
                      <a:noFill/>
                    </a:lnL>
                    <a:lnR>
                      <a:noFill/>
                    </a:lnR>
                    <a:lnT>
                      <a:noFill/>
                    </a:lnT>
                    <a:lnB>
                      <a:noFill/>
                    </a:lnB>
                    <a:solidFill>
                      <a:srgbClr val="FFFFFF"/>
                    </a:solidFill>
                  </a:tcPr>
                </a:tc>
                <a:tc>
                  <a:txBody>
                    <a:bodyPr/>
                    <a:lstStyle/>
                    <a:p>
                      <a:pPr algn="r"/>
                      <a:r>
                        <a:rPr lang="en-US" sz="1100"/>
                        <a:t>3.0</a:t>
                      </a:r>
                    </a:p>
                  </a:txBody>
                  <a:tcPr marL="0" marR="0" marT="0" marB="0" anchor="ctr">
                    <a:lnL>
                      <a:noFill/>
                    </a:lnL>
                    <a:lnR>
                      <a:noFill/>
                    </a:lnR>
                    <a:lnT>
                      <a:noFill/>
                    </a:lnT>
                    <a:lnB>
                      <a:noFill/>
                    </a:lnB>
                    <a:solidFill>
                      <a:srgbClr val="FFFFFF"/>
                    </a:solidFill>
                  </a:tcPr>
                </a:tc>
                <a:tc>
                  <a:txBody>
                    <a:bodyPr/>
                    <a:lstStyle/>
                    <a:p>
                      <a:pPr algn="r"/>
                      <a:r>
                        <a:rPr lang="en-US" sz="1100"/>
                        <a:t>165.0</a:t>
                      </a:r>
                    </a:p>
                  </a:txBody>
                  <a:tcPr marL="0" marR="0" marT="0" marB="0" anchor="ctr">
                    <a:lnL>
                      <a:noFill/>
                    </a:lnL>
                    <a:lnR>
                      <a:noFill/>
                    </a:lnR>
                    <a:lnT>
                      <a:noFill/>
                    </a:lnT>
                    <a:lnB>
                      <a:noFill/>
                    </a:lnB>
                    <a:solidFill>
                      <a:srgbClr val="FFFFFF"/>
                    </a:solidFill>
                  </a:tcPr>
                </a:tc>
              </a:tr>
              <a:tr h="167628">
                <a:tc>
                  <a:txBody>
                    <a:bodyPr/>
                    <a:lstStyle/>
                    <a:p>
                      <a:r>
                        <a:rPr lang="en-US" sz="1100"/>
                        <a:t>Beroe</a:t>
                      </a:r>
                    </a:p>
                  </a:txBody>
                  <a:tcPr marL="0" marR="0" marT="0" marB="0" anchor="ctr">
                    <a:lnL>
                      <a:noFill/>
                    </a:lnL>
                    <a:lnR>
                      <a:noFill/>
                    </a:lnR>
                    <a:lnT>
                      <a:noFill/>
                    </a:lnT>
                    <a:lnB>
                      <a:noFill/>
                    </a:lnB>
                    <a:solidFill>
                      <a:srgbClr val="FFFFFF"/>
                    </a:solidFill>
                  </a:tcPr>
                </a:tc>
                <a:tc>
                  <a:txBody>
                    <a:bodyPr/>
                    <a:lstStyle/>
                    <a:p>
                      <a:pPr algn="r"/>
                      <a:r>
                        <a:rPr lang="en-US" sz="1100"/>
                        <a:t>3.0</a:t>
                      </a:r>
                    </a:p>
                  </a:txBody>
                  <a:tcPr marL="0" marR="0" marT="0" marB="0" anchor="ctr">
                    <a:lnL>
                      <a:noFill/>
                    </a:lnL>
                    <a:lnR>
                      <a:noFill/>
                    </a:lnR>
                    <a:lnT>
                      <a:noFill/>
                    </a:lnT>
                    <a:lnB>
                      <a:noFill/>
                    </a:lnB>
                    <a:solidFill>
                      <a:srgbClr val="FFFFFF"/>
                    </a:solidFill>
                  </a:tcPr>
                </a:tc>
                <a:tc>
                  <a:txBody>
                    <a:bodyPr/>
                    <a:lstStyle/>
                    <a:p>
                      <a:pPr algn="r"/>
                      <a:r>
                        <a:rPr lang="en-US" sz="1100"/>
                        <a:t>165.0</a:t>
                      </a:r>
                    </a:p>
                  </a:txBody>
                  <a:tcPr marL="0" marR="0" marT="0" marB="0" anchor="ctr">
                    <a:lnL>
                      <a:noFill/>
                    </a:lnL>
                    <a:lnR>
                      <a:noFill/>
                    </a:lnR>
                    <a:lnT>
                      <a:noFill/>
                    </a:lnT>
                    <a:lnB>
                      <a:noFill/>
                    </a:lnB>
                    <a:solidFill>
                      <a:srgbClr val="FFFFFF"/>
                    </a:solidFill>
                  </a:tcPr>
                </a:tc>
              </a:tr>
              <a:tr h="335257">
                <a:tc>
                  <a:txBody>
                    <a:bodyPr/>
                    <a:lstStyle/>
                    <a:p>
                      <a:r>
                        <a:rPr lang="en-US" sz="1100"/>
                        <a:t>Chuniphyes</a:t>
                      </a:r>
                    </a:p>
                  </a:txBody>
                  <a:tcPr marL="0" marR="0" marT="0" marB="0" anchor="ctr">
                    <a:lnL>
                      <a:noFill/>
                    </a:lnL>
                    <a:lnR>
                      <a:noFill/>
                    </a:lnR>
                    <a:lnT>
                      <a:noFill/>
                    </a:lnT>
                    <a:lnB>
                      <a:noFill/>
                    </a:lnB>
                    <a:solidFill>
                      <a:srgbClr val="FFFFFF"/>
                    </a:solidFill>
                  </a:tcPr>
                </a:tc>
                <a:tc>
                  <a:txBody>
                    <a:bodyPr/>
                    <a:lstStyle/>
                    <a:p>
                      <a:pPr algn="r"/>
                      <a:r>
                        <a:rPr lang="en-US" sz="1100"/>
                        <a:t>2.5</a:t>
                      </a:r>
                    </a:p>
                  </a:txBody>
                  <a:tcPr marL="0" marR="0" marT="0" marB="0" anchor="ctr">
                    <a:lnL>
                      <a:noFill/>
                    </a:lnL>
                    <a:lnR>
                      <a:noFill/>
                    </a:lnR>
                    <a:lnT>
                      <a:noFill/>
                    </a:lnT>
                    <a:lnB>
                      <a:noFill/>
                    </a:lnB>
                    <a:solidFill>
                      <a:srgbClr val="FFFFFF"/>
                    </a:solidFill>
                  </a:tcPr>
                </a:tc>
                <a:tc>
                  <a:txBody>
                    <a:bodyPr/>
                    <a:lstStyle/>
                    <a:p>
                      <a:pPr algn="r"/>
                      <a:r>
                        <a:rPr lang="en-US" sz="1100"/>
                        <a:t>137.5</a:t>
                      </a:r>
                    </a:p>
                  </a:txBody>
                  <a:tcPr marL="0" marR="0" marT="0" marB="0" anchor="ctr">
                    <a:lnL>
                      <a:noFill/>
                    </a:lnL>
                    <a:lnR>
                      <a:noFill/>
                    </a:lnR>
                    <a:lnT>
                      <a:noFill/>
                    </a:lnT>
                    <a:lnB>
                      <a:noFill/>
                    </a:lnB>
                    <a:solidFill>
                      <a:srgbClr val="FFFFFF"/>
                    </a:solidFill>
                  </a:tcPr>
                </a:tc>
              </a:tr>
              <a:tr h="167628">
                <a:tc>
                  <a:txBody>
                    <a:bodyPr/>
                    <a:lstStyle/>
                    <a:p>
                      <a:r>
                        <a:rPr lang="en-US" sz="1100"/>
                        <a:t>Clione</a:t>
                      </a:r>
                    </a:p>
                  </a:txBody>
                  <a:tcPr marL="0" marR="0" marT="0" marB="0" anchor="ctr">
                    <a:lnL>
                      <a:noFill/>
                    </a:lnL>
                    <a:lnR>
                      <a:noFill/>
                    </a:lnR>
                    <a:lnT>
                      <a:noFill/>
                    </a:lnT>
                    <a:lnB>
                      <a:noFill/>
                    </a:lnB>
                    <a:solidFill>
                      <a:srgbClr val="FFFFFF"/>
                    </a:solidFill>
                  </a:tcPr>
                </a:tc>
                <a:tc>
                  <a:txBody>
                    <a:bodyPr/>
                    <a:lstStyle/>
                    <a:p>
                      <a:pPr algn="r"/>
                      <a:r>
                        <a:rPr lang="en-US" sz="1100"/>
                        <a:t>2.0</a:t>
                      </a:r>
                    </a:p>
                  </a:txBody>
                  <a:tcPr marL="0" marR="0" marT="0" marB="0" anchor="ctr">
                    <a:lnL>
                      <a:noFill/>
                    </a:lnL>
                    <a:lnR>
                      <a:noFill/>
                    </a:lnR>
                    <a:lnT>
                      <a:noFill/>
                    </a:lnT>
                    <a:lnB>
                      <a:noFill/>
                    </a:lnB>
                    <a:solidFill>
                      <a:srgbClr val="FFFFFF"/>
                    </a:solidFill>
                  </a:tcPr>
                </a:tc>
                <a:tc>
                  <a:txBody>
                    <a:bodyPr/>
                    <a:lstStyle/>
                    <a:p>
                      <a:pPr algn="r"/>
                      <a:r>
                        <a:rPr lang="en-US" sz="1100"/>
                        <a:t>110.0</a:t>
                      </a:r>
                    </a:p>
                  </a:txBody>
                  <a:tcPr marL="0" marR="0" marT="0" marB="0" anchor="ctr">
                    <a:lnL>
                      <a:noFill/>
                    </a:lnL>
                    <a:lnR>
                      <a:noFill/>
                    </a:lnR>
                    <a:lnT>
                      <a:noFill/>
                    </a:lnT>
                    <a:lnB>
                      <a:noFill/>
                    </a:lnB>
                    <a:solidFill>
                      <a:srgbClr val="FFFFFF"/>
                    </a:solidFill>
                  </a:tcPr>
                </a:tc>
              </a:tr>
              <a:tr h="335257">
                <a:tc>
                  <a:txBody>
                    <a:bodyPr/>
                    <a:lstStyle/>
                    <a:p>
                      <a:r>
                        <a:rPr lang="en-US" sz="1100"/>
                        <a:t>Doliolula</a:t>
                      </a:r>
                    </a:p>
                  </a:txBody>
                  <a:tcPr marL="0" marR="0" marT="0" marB="0" anchor="ctr">
                    <a:lnL>
                      <a:noFill/>
                    </a:lnL>
                    <a:lnR>
                      <a:noFill/>
                    </a:lnR>
                    <a:lnT>
                      <a:noFill/>
                    </a:lnT>
                    <a:lnB>
                      <a:noFill/>
                    </a:lnB>
                    <a:solidFill>
                      <a:srgbClr val="FFFFFF"/>
                    </a:solidFill>
                  </a:tcPr>
                </a:tc>
                <a:tc>
                  <a:txBody>
                    <a:bodyPr/>
                    <a:lstStyle/>
                    <a:p>
                      <a:pPr algn="r"/>
                      <a:r>
                        <a:rPr lang="en-US" sz="1100"/>
                        <a:t>2.0</a:t>
                      </a:r>
                    </a:p>
                  </a:txBody>
                  <a:tcPr marL="0" marR="0" marT="0" marB="0" anchor="ctr">
                    <a:lnL>
                      <a:noFill/>
                    </a:lnL>
                    <a:lnR>
                      <a:noFill/>
                    </a:lnR>
                    <a:lnT>
                      <a:noFill/>
                    </a:lnT>
                    <a:lnB>
                      <a:noFill/>
                    </a:lnB>
                    <a:solidFill>
                      <a:srgbClr val="FFFFFF"/>
                    </a:solidFill>
                  </a:tcPr>
                </a:tc>
                <a:tc>
                  <a:txBody>
                    <a:bodyPr/>
                    <a:lstStyle/>
                    <a:p>
                      <a:pPr algn="r"/>
                      <a:r>
                        <a:rPr lang="en-US" sz="1100"/>
                        <a:t>110.0</a:t>
                      </a:r>
                    </a:p>
                  </a:txBody>
                  <a:tcPr marL="0" marR="0" marT="0" marB="0" anchor="ctr">
                    <a:lnL>
                      <a:noFill/>
                    </a:lnL>
                    <a:lnR>
                      <a:noFill/>
                    </a:lnR>
                    <a:lnT>
                      <a:noFill/>
                    </a:lnT>
                    <a:lnB>
                      <a:noFill/>
                    </a:lnB>
                    <a:solidFill>
                      <a:srgbClr val="FFFFFF"/>
                    </a:solidFill>
                  </a:tcPr>
                </a:tc>
              </a:tr>
              <a:tr h="335257">
                <a:tc>
                  <a:txBody>
                    <a:bodyPr/>
                    <a:lstStyle/>
                    <a:p>
                      <a:r>
                        <a:rPr lang="en-US" sz="1100"/>
                        <a:t>Forskalia</a:t>
                      </a:r>
                    </a:p>
                  </a:txBody>
                  <a:tcPr marL="0" marR="0" marT="0" marB="0" anchor="ctr">
                    <a:lnL>
                      <a:noFill/>
                    </a:lnL>
                    <a:lnR>
                      <a:noFill/>
                    </a:lnR>
                    <a:lnT>
                      <a:noFill/>
                    </a:lnT>
                    <a:lnB>
                      <a:noFill/>
                    </a:lnB>
                    <a:solidFill>
                      <a:srgbClr val="FFFFFF"/>
                    </a:solidFill>
                  </a:tcPr>
                </a:tc>
                <a:tc>
                  <a:txBody>
                    <a:bodyPr/>
                    <a:lstStyle/>
                    <a:p>
                      <a:pPr algn="r"/>
                      <a:r>
                        <a:rPr lang="en-US" sz="1100"/>
                        <a:t>3.0</a:t>
                      </a:r>
                    </a:p>
                  </a:txBody>
                  <a:tcPr marL="0" marR="0" marT="0" marB="0" anchor="ctr">
                    <a:lnL>
                      <a:noFill/>
                    </a:lnL>
                    <a:lnR>
                      <a:noFill/>
                    </a:lnR>
                    <a:lnT>
                      <a:noFill/>
                    </a:lnT>
                    <a:lnB>
                      <a:noFill/>
                    </a:lnB>
                    <a:solidFill>
                      <a:srgbClr val="FFFFFF"/>
                    </a:solidFill>
                  </a:tcPr>
                </a:tc>
                <a:tc>
                  <a:txBody>
                    <a:bodyPr/>
                    <a:lstStyle/>
                    <a:p>
                      <a:pPr algn="r"/>
                      <a:r>
                        <a:rPr lang="en-US" sz="1100"/>
                        <a:t>165.0</a:t>
                      </a:r>
                    </a:p>
                  </a:txBody>
                  <a:tcPr marL="0" marR="0" marT="0" marB="0" anchor="ctr">
                    <a:lnL>
                      <a:noFill/>
                    </a:lnL>
                    <a:lnR>
                      <a:noFill/>
                    </a:lnR>
                    <a:lnT>
                      <a:noFill/>
                    </a:lnT>
                    <a:lnB>
                      <a:noFill/>
                    </a:lnB>
                    <a:solidFill>
                      <a:srgbClr val="FFFFFF"/>
                    </a:solidFill>
                  </a:tcPr>
                </a:tc>
              </a:tr>
              <a:tr h="335257">
                <a:tc>
                  <a:txBody>
                    <a:bodyPr/>
                    <a:lstStyle/>
                    <a:p>
                      <a:r>
                        <a:rPr lang="en-US" sz="1100"/>
                        <a:t>Gigantocypris</a:t>
                      </a:r>
                    </a:p>
                  </a:txBody>
                  <a:tcPr marL="0" marR="0" marT="0" marB="0" anchor="ctr">
                    <a:lnL>
                      <a:noFill/>
                    </a:lnL>
                    <a:lnR>
                      <a:noFill/>
                    </a:lnR>
                    <a:lnT>
                      <a:noFill/>
                    </a:lnT>
                    <a:lnB>
                      <a:noFill/>
                    </a:lnB>
                    <a:solidFill>
                      <a:srgbClr val="FFFFFF"/>
                    </a:solidFill>
                  </a:tcPr>
                </a:tc>
                <a:tc>
                  <a:txBody>
                    <a:bodyPr/>
                    <a:lstStyle/>
                    <a:p>
                      <a:pPr algn="r"/>
                      <a:r>
                        <a:rPr lang="en-US" sz="1100"/>
                        <a:t>2.0</a:t>
                      </a:r>
                    </a:p>
                  </a:txBody>
                  <a:tcPr marL="0" marR="0" marT="0" marB="0" anchor="ctr">
                    <a:lnL>
                      <a:noFill/>
                    </a:lnL>
                    <a:lnR>
                      <a:noFill/>
                    </a:lnR>
                    <a:lnT>
                      <a:noFill/>
                    </a:lnT>
                    <a:lnB>
                      <a:noFill/>
                    </a:lnB>
                    <a:solidFill>
                      <a:srgbClr val="FFFFFF"/>
                    </a:solidFill>
                  </a:tcPr>
                </a:tc>
                <a:tc>
                  <a:txBody>
                    <a:bodyPr/>
                    <a:lstStyle/>
                    <a:p>
                      <a:pPr algn="r"/>
                      <a:r>
                        <a:rPr lang="en-US" sz="1100"/>
                        <a:t>110.0</a:t>
                      </a:r>
                    </a:p>
                  </a:txBody>
                  <a:tcPr marL="0" marR="0" marT="0" marB="0" anchor="ctr">
                    <a:lnL>
                      <a:noFill/>
                    </a:lnL>
                    <a:lnR>
                      <a:noFill/>
                    </a:lnR>
                    <a:lnT>
                      <a:noFill/>
                    </a:lnT>
                    <a:lnB>
                      <a:noFill/>
                    </a:lnB>
                    <a:solidFill>
                      <a:srgbClr val="FFFFFF"/>
                    </a:solidFill>
                  </a:tcPr>
                </a:tc>
              </a:tr>
              <a:tr h="502885">
                <a:tc>
                  <a:txBody>
                    <a:bodyPr/>
                    <a:lstStyle/>
                    <a:p>
                      <a:r>
                        <a:rPr lang="en-US" sz="1100"/>
                        <a:t>Hastigerinella digitata</a:t>
                      </a:r>
                    </a:p>
                  </a:txBody>
                  <a:tcPr marL="0" marR="0" marT="0" marB="0" anchor="ctr">
                    <a:lnL>
                      <a:noFill/>
                    </a:lnL>
                    <a:lnR>
                      <a:noFill/>
                    </a:lnR>
                    <a:lnT>
                      <a:noFill/>
                    </a:lnT>
                    <a:lnB>
                      <a:noFill/>
                    </a:lnB>
                    <a:solidFill>
                      <a:srgbClr val="FFFFFF"/>
                    </a:solidFill>
                  </a:tcPr>
                </a:tc>
                <a:tc>
                  <a:txBody>
                    <a:bodyPr/>
                    <a:lstStyle/>
                    <a:p>
                      <a:pPr algn="r"/>
                      <a:r>
                        <a:rPr lang="en-US" sz="1100"/>
                        <a:t>1.8</a:t>
                      </a:r>
                    </a:p>
                  </a:txBody>
                  <a:tcPr marL="0" marR="0" marT="0" marB="0" anchor="ctr">
                    <a:lnL>
                      <a:noFill/>
                    </a:lnL>
                    <a:lnR>
                      <a:noFill/>
                    </a:lnR>
                    <a:lnT>
                      <a:noFill/>
                    </a:lnT>
                    <a:lnB>
                      <a:noFill/>
                    </a:lnB>
                    <a:solidFill>
                      <a:srgbClr val="FFFFFF"/>
                    </a:solidFill>
                  </a:tcPr>
                </a:tc>
                <a:tc>
                  <a:txBody>
                    <a:bodyPr/>
                    <a:lstStyle/>
                    <a:p>
                      <a:pPr algn="r"/>
                      <a:r>
                        <a:rPr lang="en-US" sz="1100"/>
                        <a:t>100.8</a:t>
                      </a:r>
                    </a:p>
                  </a:txBody>
                  <a:tcPr marL="0" marR="0" marT="0" marB="0" anchor="ctr">
                    <a:lnL>
                      <a:noFill/>
                    </a:lnL>
                    <a:lnR>
                      <a:noFill/>
                    </a:lnR>
                    <a:lnT>
                      <a:noFill/>
                    </a:lnT>
                    <a:lnB>
                      <a:noFill/>
                    </a:lnB>
                    <a:solidFill>
                      <a:srgbClr val="FFFFFF"/>
                    </a:solidFill>
                  </a:tcPr>
                </a:tc>
              </a:tr>
              <a:tr h="335257">
                <a:tc>
                  <a:txBody>
                    <a:bodyPr/>
                    <a:lstStyle/>
                    <a:p>
                      <a:r>
                        <a:rPr lang="en-US" sz="1100" dirty="0" err="1"/>
                        <a:t>Kephyes</a:t>
                      </a:r>
                      <a:r>
                        <a:rPr lang="en-US" sz="1100" dirty="0"/>
                        <a:t> </a:t>
                      </a:r>
                      <a:r>
                        <a:rPr lang="en-US" sz="1100" dirty="0" err="1"/>
                        <a:t>ovata</a:t>
                      </a:r>
                      <a:endParaRPr lang="en-US" sz="1100" dirty="0"/>
                    </a:p>
                  </a:txBody>
                  <a:tcPr marL="0" marR="0" marT="0" marB="0" anchor="ctr">
                    <a:lnL>
                      <a:noFill/>
                    </a:lnL>
                    <a:lnR>
                      <a:noFill/>
                    </a:lnR>
                    <a:lnT>
                      <a:noFill/>
                    </a:lnT>
                    <a:lnB>
                      <a:noFill/>
                    </a:lnB>
                    <a:solidFill>
                      <a:srgbClr val="FFFFFF"/>
                    </a:solidFill>
                  </a:tcPr>
                </a:tc>
                <a:tc>
                  <a:txBody>
                    <a:bodyPr/>
                    <a:lstStyle/>
                    <a:p>
                      <a:pPr algn="r"/>
                      <a:r>
                        <a:rPr lang="en-US" sz="1100"/>
                        <a:t>2.0</a:t>
                      </a:r>
                    </a:p>
                  </a:txBody>
                  <a:tcPr marL="0" marR="0" marT="0" marB="0" anchor="ctr">
                    <a:lnL>
                      <a:noFill/>
                    </a:lnL>
                    <a:lnR>
                      <a:noFill/>
                    </a:lnR>
                    <a:lnT>
                      <a:noFill/>
                    </a:lnT>
                    <a:lnB>
                      <a:noFill/>
                    </a:lnB>
                    <a:solidFill>
                      <a:srgbClr val="FFFFFF"/>
                    </a:solidFill>
                  </a:tcPr>
                </a:tc>
                <a:tc>
                  <a:txBody>
                    <a:bodyPr/>
                    <a:lstStyle/>
                    <a:p>
                      <a:pPr algn="r"/>
                      <a:r>
                        <a:rPr lang="en-US" sz="1100" dirty="0"/>
                        <a:t>110.0</a:t>
                      </a:r>
                    </a:p>
                  </a:txBody>
                  <a:tcPr marL="0" marR="0" marT="0" marB="0" anchor="ctr">
                    <a:lnL>
                      <a:noFill/>
                    </a:lnL>
                    <a:lnR>
                      <a:noFill/>
                    </a:lnR>
                    <a:lnT>
                      <a:noFill/>
                    </a:lnT>
                    <a:lnB>
                      <a:noFill/>
                    </a:lnB>
                    <a:solidFill>
                      <a:srgbClr val="FFFFFF"/>
                    </a:solidFill>
                  </a:tcPr>
                </a:tc>
              </a:tr>
            </a:tbl>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332682141"/>
              </p:ext>
            </p:extLst>
          </p:nvPr>
        </p:nvGraphicFramePr>
        <p:xfrm>
          <a:off x="4648200" y="1524003"/>
          <a:ext cx="4038600" cy="4792616"/>
        </p:xfrm>
        <a:graphic>
          <a:graphicData uri="http://schemas.openxmlformats.org/drawingml/2006/table">
            <a:tbl>
              <a:tblPr/>
              <a:tblGrid>
                <a:gridCol w="1346200"/>
                <a:gridCol w="1346200"/>
                <a:gridCol w="1346200"/>
              </a:tblGrid>
              <a:tr h="332014">
                <a:tc>
                  <a:txBody>
                    <a:bodyPr/>
                    <a:lstStyle/>
                    <a:p>
                      <a:r>
                        <a:rPr lang="en-US" sz="1100" dirty="0" err="1"/>
                        <a:t>Lampocteis</a:t>
                      </a:r>
                      <a:r>
                        <a:rPr lang="en-US" sz="1100" dirty="0"/>
                        <a:t> </a:t>
                      </a:r>
                      <a:r>
                        <a:rPr lang="en-US" sz="1100" dirty="0" err="1"/>
                        <a:t>cruentiventer</a:t>
                      </a:r>
                      <a:endParaRPr lang="en-US" sz="1100" dirty="0"/>
                    </a:p>
                  </a:txBody>
                  <a:tcPr marL="44873" marR="44873" marT="22437" marB="22437" anchor="ctr">
                    <a:lnL>
                      <a:noFill/>
                    </a:lnL>
                    <a:lnR>
                      <a:noFill/>
                    </a:lnR>
                    <a:lnT>
                      <a:noFill/>
                    </a:lnT>
                    <a:lnB>
                      <a:noFill/>
                    </a:lnB>
                    <a:solidFill>
                      <a:srgbClr val="FFFFFF"/>
                    </a:solidFill>
                  </a:tcPr>
                </a:tc>
                <a:tc>
                  <a:txBody>
                    <a:bodyPr/>
                    <a:lstStyle/>
                    <a:p>
                      <a:pPr algn="r"/>
                      <a:r>
                        <a:rPr lang="en-US" sz="1100"/>
                        <a:t>2.0</a:t>
                      </a:r>
                    </a:p>
                  </a:txBody>
                  <a:tcPr marL="44873" marR="44873" marT="22437" marB="22437" anchor="ctr">
                    <a:lnL>
                      <a:noFill/>
                    </a:lnL>
                    <a:lnR>
                      <a:noFill/>
                    </a:lnR>
                    <a:lnT>
                      <a:noFill/>
                    </a:lnT>
                    <a:lnB>
                      <a:noFill/>
                    </a:lnB>
                    <a:solidFill>
                      <a:srgbClr val="FFFFFF"/>
                    </a:solidFill>
                  </a:tcPr>
                </a:tc>
                <a:tc>
                  <a:txBody>
                    <a:bodyPr/>
                    <a:lstStyle/>
                    <a:p>
                      <a:pPr algn="r"/>
                      <a:r>
                        <a:rPr lang="en-US" sz="1100"/>
                        <a:t>110.0</a:t>
                      </a:r>
                    </a:p>
                  </a:txBody>
                  <a:tcPr marL="44873" marR="44873" marT="22437" marB="22437" anchor="ctr">
                    <a:lnL>
                      <a:noFill/>
                    </a:lnL>
                    <a:lnR>
                      <a:noFill/>
                    </a:lnR>
                    <a:lnT>
                      <a:noFill/>
                    </a:lnT>
                    <a:lnB>
                      <a:noFill/>
                    </a:lnB>
                    <a:solidFill>
                      <a:srgbClr val="FFFFFF"/>
                    </a:solidFill>
                  </a:tcPr>
                </a:tc>
              </a:tr>
              <a:tr h="332014">
                <a:tc>
                  <a:txBody>
                    <a:bodyPr/>
                    <a:lstStyle/>
                    <a:p>
                      <a:r>
                        <a:rPr lang="en-US" sz="1100" dirty="0" err="1"/>
                        <a:t>Melanostigma</a:t>
                      </a:r>
                      <a:r>
                        <a:rPr lang="en-US" sz="1100" dirty="0"/>
                        <a:t> </a:t>
                      </a:r>
                      <a:r>
                        <a:rPr lang="en-US" sz="1100" dirty="0" err="1"/>
                        <a:t>pammelas</a:t>
                      </a:r>
                      <a:endParaRPr lang="en-US" sz="1100" dirty="0"/>
                    </a:p>
                  </a:txBody>
                  <a:tcPr marL="44873" marR="44873" marT="22437" marB="22437" anchor="ctr">
                    <a:lnL>
                      <a:noFill/>
                    </a:lnL>
                    <a:lnR>
                      <a:noFill/>
                    </a:lnR>
                    <a:lnT>
                      <a:noFill/>
                    </a:lnT>
                    <a:lnB>
                      <a:noFill/>
                    </a:lnB>
                    <a:solidFill>
                      <a:srgbClr val="FFFFFF"/>
                    </a:solidFill>
                  </a:tcPr>
                </a:tc>
                <a:tc>
                  <a:txBody>
                    <a:bodyPr/>
                    <a:lstStyle/>
                    <a:p>
                      <a:pPr algn="r"/>
                      <a:r>
                        <a:rPr lang="en-US" sz="1100"/>
                        <a:t>3.0</a:t>
                      </a:r>
                    </a:p>
                  </a:txBody>
                  <a:tcPr marL="44873" marR="44873" marT="22437" marB="22437" anchor="ctr">
                    <a:lnL>
                      <a:noFill/>
                    </a:lnL>
                    <a:lnR>
                      <a:noFill/>
                    </a:lnR>
                    <a:lnT>
                      <a:noFill/>
                    </a:lnT>
                    <a:lnB>
                      <a:noFill/>
                    </a:lnB>
                    <a:solidFill>
                      <a:srgbClr val="FFFFFF"/>
                    </a:solidFill>
                  </a:tcPr>
                </a:tc>
                <a:tc>
                  <a:txBody>
                    <a:bodyPr/>
                    <a:lstStyle/>
                    <a:p>
                      <a:pPr algn="r"/>
                      <a:r>
                        <a:rPr lang="en-US" sz="1100"/>
                        <a:t>165.0</a:t>
                      </a:r>
                    </a:p>
                  </a:txBody>
                  <a:tcPr marL="44873" marR="44873" marT="22437" marB="22437" anchor="ctr">
                    <a:lnL>
                      <a:noFill/>
                    </a:lnL>
                    <a:lnR>
                      <a:noFill/>
                    </a:lnR>
                    <a:lnT>
                      <a:noFill/>
                    </a:lnT>
                    <a:lnB>
                      <a:noFill/>
                    </a:lnB>
                    <a:solidFill>
                      <a:srgbClr val="FFFFFF"/>
                    </a:solidFill>
                  </a:tcPr>
                </a:tc>
              </a:tr>
              <a:tr h="332014">
                <a:tc>
                  <a:txBody>
                    <a:bodyPr/>
                    <a:lstStyle/>
                    <a:p>
                      <a:r>
                        <a:rPr lang="en-US" sz="1100" dirty="0" err="1"/>
                        <a:t>Mysidae</a:t>
                      </a:r>
                      <a:endParaRPr lang="en-US" sz="1100" dirty="0"/>
                    </a:p>
                  </a:txBody>
                  <a:tcPr marL="44873" marR="44873" marT="22437" marB="22437" anchor="ctr">
                    <a:lnL>
                      <a:noFill/>
                    </a:lnL>
                    <a:lnR>
                      <a:noFill/>
                    </a:lnR>
                    <a:lnT>
                      <a:noFill/>
                    </a:lnT>
                    <a:lnB>
                      <a:noFill/>
                    </a:lnB>
                    <a:solidFill>
                      <a:srgbClr val="FFFFFF"/>
                    </a:solidFill>
                  </a:tcPr>
                </a:tc>
                <a:tc>
                  <a:txBody>
                    <a:bodyPr/>
                    <a:lstStyle/>
                    <a:p>
                      <a:pPr algn="r"/>
                      <a:r>
                        <a:rPr lang="en-US" sz="1100"/>
                        <a:t>2.0</a:t>
                      </a:r>
                    </a:p>
                  </a:txBody>
                  <a:tcPr marL="44873" marR="44873" marT="22437" marB="22437" anchor="ctr">
                    <a:lnL>
                      <a:noFill/>
                    </a:lnL>
                    <a:lnR>
                      <a:noFill/>
                    </a:lnR>
                    <a:lnT>
                      <a:noFill/>
                    </a:lnT>
                    <a:lnB>
                      <a:noFill/>
                    </a:lnB>
                    <a:solidFill>
                      <a:srgbClr val="FFFFFF"/>
                    </a:solidFill>
                  </a:tcPr>
                </a:tc>
                <a:tc>
                  <a:txBody>
                    <a:bodyPr/>
                    <a:lstStyle/>
                    <a:p>
                      <a:pPr algn="r"/>
                      <a:r>
                        <a:rPr lang="en-US" sz="1100"/>
                        <a:t>110.0</a:t>
                      </a:r>
                    </a:p>
                  </a:txBody>
                  <a:tcPr marL="44873" marR="44873" marT="22437" marB="22437" anchor="ctr">
                    <a:lnL>
                      <a:noFill/>
                    </a:lnL>
                    <a:lnR>
                      <a:noFill/>
                    </a:lnR>
                    <a:lnT>
                      <a:noFill/>
                    </a:lnT>
                    <a:lnB>
                      <a:noFill/>
                    </a:lnB>
                    <a:solidFill>
                      <a:srgbClr val="FFFFFF"/>
                    </a:solidFill>
                  </a:tcPr>
                </a:tc>
              </a:tr>
              <a:tr h="332014">
                <a:tc>
                  <a:txBody>
                    <a:bodyPr/>
                    <a:lstStyle/>
                    <a:p>
                      <a:r>
                        <a:rPr lang="en-US" sz="1100" dirty="0" err="1"/>
                        <a:t>Nanomia</a:t>
                      </a:r>
                      <a:r>
                        <a:rPr lang="en-US" sz="1100" dirty="0"/>
                        <a:t> </a:t>
                      </a:r>
                      <a:r>
                        <a:rPr lang="en-US" sz="1100" dirty="0" err="1"/>
                        <a:t>bijuga</a:t>
                      </a:r>
                      <a:endParaRPr lang="en-US" sz="1100" dirty="0"/>
                    </a:p>
                  </a:txBody>
                  <a:tcPr marL="44873" marR="44873" marT="22437" marB="22437" anchor="ctr">
                    <a:lnL>
                      <a:noFill/>
                    </a:lnL>
                    <a:lnR>
                      <a:noFill/>
                    </a:lnR>
                    <a:lnT>
                      <a:noFill/>
                    </a:lnT>
                    <a:lnB>
                      <a:noFill/>
                    </a:lnB>
                    <a:solidFill>
                      <a:srgbClr val="FFFFFF"/>
                    </a:solidFill>
                  </a:tcPr>
                </a:tc>
                <a:tc>
                  <a:txBody>
                    <a:bodyPr/>
                    <a:lstStyle/>
                    <a:p>
                      <a:pPr algn="r"/>
                      <a:r>
                        <a:rPr lang="en-US" sz="1100"/>
                        <a:t>3.4</a:t>
                      </a:r>
                    </a:p>
                  </a:txBody>
                  <a:tcPr marL="44873" marR="44873" marT="22437" marB="22437" anchor="ctr">
                    <a:lnL>
                      <a:noFill/>
                    </a:lnL>
                    <a:lnR>
                      <a:noFill/>
                    </a:lnR>
                    <a:lnT>
                      <a:noFill/>
                    </a:lnT>
                    <a:lnB>
                      <a:noFill/>
                    </a:lnB>
                    <a:solidFill>
                      <a:srgbClr val="FFFFFF"/>
                    </a:solidFill>
                  </a:tcPr>
                </a:tc>
                <a:tc>
                  <a:txBody>
                    <a:bodyPr/>
                    <a:lstStyle/>
                    <a:p>
                      <a:pPr algn="r"/>
                      <a:r>
                        <a:rPr lang="en-US" sz="1100"/>
                        <a:t>187.0</a:t>
                      </a:r>
                    </a:p>
                  </a:txBody>
                  <a:tcPr marL="44873" marR="44873" marT="22437" marB="22437" anchor="ctr">
                    <a:lnL>
                      <a:noFill/>
                    </a:lnL>
                    <a:lnR>
                      <a:noFill/>
                    </a:lnR>
                    <a:lnT>
                      <a:noFill/>
                    </a:lnT>
                    <a:lnB>
                      <a:noFill/>
                    </a:lnB>
                    <a:solidFill>
                      <a:srgbClr val="FFFFFF"/>
                    </a:solidFill>
                  </a:tcPr>
                </a:tc>
              </a:tr>
              <a:tr h="332014">
                <a:tc>
                  <a:txBody>
                    <a:bodyPr/>
                    <a:lstStyle/>
                    <a:p>
                      <a:r>
                        <a:rPr lang="en-US" sz="1100" dirty="0" err="1"/>
                        <a:t>Pasiphaeidae</a:t>
                      </a:r>
                      <a:endParaRPr lang="en-US" sz="1100" dirty="0"/>
                    </a:p>
                  </a:txBody>
                  <a:tcPr marL="44873" marR="44873" marT="22437" marB="22437" anchor="ctr">
                    <a:lnL>
                      <a:noFill/>
                    </a:lnL>
                    <a:lnR>
                      <a:noFill/>
                    </a:lnR>
                    <a:lnT>
                      <a:noFill/>
                    </a:lnT>
                    <a:lnB>
                      <a:noFill/>
                    </a:lnB>
                    <a:solidFill>
                      <a:srgbClr val="FFFFFF"/>
                    </a:solidFill>
                  </a:tcPr>
                </a:tc>
                <a:tc>
                  <a:txBody>
                    <a:bodyPr/>
                    <a:lstStyle/>
                    <a:p>
                      <a:pPr algn="r"/>
                      <a:r>
                        <a:rPr lang="en-US" sz="1100"/>
                        <a:t>4.0</a:t>
                      </a:r>
                    </a:p>
                  </a:txBody>
                  <a:tcPr marL="44873" marR="44873" marT="22437" marB="22437" anchor="ctr">
                    <a:lnL>
                      <a:noFill/>
                    </a:lnL>
                    <a:lnR>
                      <a:noFill/>
                    </a:lnR>
                    <a:lnT>
                      <a:noFill/>
                    </a:lnT>
                    <a:lnB>
                      <a:noFill/>
                    </a:lnB>
                    <a:solidFill>
                      <a:srgbClr val="FFFFFF"/>
                    </a:solidFill>
                  </a:tcPr>
                </a:tc>
                <a:tc>
                  <a:txBody>
                    <a:bodyPr/>
                    <a:lstStyle/>
                    <a:p>
                      <a:pPr algn="r"/>
                      <a:r>
                        <a:rPr lang="en-US" sz="1100"/>
                        <a:t>220.0</a:t>
                      </a:r>
                    </a:p>
                  </a:txBody>
                  <a:tcPr marL="44873" marR="44873" marT="22437" marB="22437" anchor="ctr">
                    <a:lnL>
                      <a:noFill/>
                    </a:lnL>
                    <a:lnR>
                      <a:noFill/>
                    </a:lnR>
                    <a:lnT>
                      <a:noFill/>
                    </a:lnT>
                    <a:lnB>
                      <a:noFill/>
                    </a:lnB>
                    <a:solidFill>
                      <a:srgbClr val="FFFFFF"/>
                    </a:solidFill>
                  </a:tcPr>
                </a:tc>
              </a:tr>
              <a:tr h="332014">
                <a:tc>
                  <a:txBody>
                    <a:bodyPr/>
                    <a:lstStyle/>
                    <a:p>
                      <a:r>
                        <a:rPr lang="en-US" sz="1100"/>
                        <a:t>Periphylla</a:t>
                      </a:r>
                    </a:p>
                  </a:txBody>
                  <a:tcPr marL="44873" marR="44873" marT="22437" marB="22437" anchor="ctr">
                    <a:lnL>
                      <a:noFill/>
                    </a:lnL>
                    <a:lnR>
                      <a:noFill/>
                    </a:lnR>
                    <a:lnT>
                      <a:noFill/>
                    </a:lnT>
                    <a:lnB>
                      <a:noFill/>
                    </a:lnB>
                    <a:solidFill>
                      <a:srgbClr val="FFFFFF"/>
                    </a:solidFill>
                  </a:tcPr>
                </a:tc>
                <a:tc>
                  <a:txBody>
                    <a:bodyPr/>
                    <a:lstStyle/>
                    <a:p>
                      <a:pPr algn="r"/>
                      <a:r>
                        <a:rPr lang="en-US" sz="1100" dirty="0"/>
                        <a:t>3.0</a:t>
                      </a:r>
                    </a:p>
                  </a:txBody>
                  <a:tcPr marL="44873" marR="44873" marT="22437" marB="22437" anchor="ctr">
                    <a:lnL>
                      <a:noFill/>
                    </a:lnL>
                    <a:lnR>
                      <a:noFill/>
                    </a:lnR>
                    <a:lnT>
                      <a:noFill/>
                    </a:lnT>
                    <a:lnB>
                      <a:noFill/>
                    </a:lnB>
                    <a:solidFill>
                      <a:srgbClr val="FFFFFF"/>
                    </a:solidFill>
                  </a:tcPr>
                </a:tc>
                <a:tc>
                  <a:txBody>
                    <a:bodyPr/>
                    <a:lstStyle/>
                    <a:p>
                      <a:pPr algn="r"/>
                      <a:r>
                        <a:rPr lang="en-US" sz="1100"/>
                        <a:t>165.0</a:t>
                      </a:r>
                    </a:p>
                  </a:txBody>
                  <a:tcPr marL="44873" marR="44873" marT="22437" marB="22437" anchor="ctr">
                    <a:lnL>
                      <a:noFill/>
                    </a:lnL>
                    <a:lnR>
                      <a:noFill/>
                    </a:lnR>
                    <a:lnT>
                      <a:noFill/>
                    </a:lnT>
                    <a:lnB>
                      <a:noFill/>
                    </a:lnB>
                    <a:solidFill>
                      <a:srgbClr val="FFFFFF"/>
                    </a:solidFill>
                  </a:tcPr>
                </a:tc>
              </a:tr>
              <a:tr h="332014">
                <a:tc>
                  <a:txBody>
                    <a:bodyPr/>
                    <a:lstStyle/>
                    <a:p>
                      <a:r>
                        <a:rPr lang="en-US" sz="1100"/>
                        <a:t>Periphylla periphylla</a:t>
                      </a:r>
                    </a:p>
                  </a:txBody>
                  <a:tcPr marL="44873" marR="44873" marT="22437" marB="22437" anchor="ctr">
                    <a:lnL>
                      <a:noFill/>
                    </a:lnL>
                    <a:lnR>
                      <a:noFill/>
                    </a:lnR>
                    <a:lnT>
                      <a:noFill/>
                    </a:lnT>
                    <a:lnB>
                      <a:noFill/>
                    </a:lnB>
                    <a:solidFill>
                      <a:srgbClr val="FFFFFF"/>
                    </a:solidFill>
                  </a:tcPr>
                </a:tc>
                <a:tc>
                  <a:txBody>
                    <a:bodyPr/>
                    <a:lstStyle/>
                    <a:p>
                      <a:pPr algn="r"/>
                      <a:r>
                        <a:rPr lang="en-US" sz="1100" dirty="0"/>
                        <a:t>3.0</a:t>
                      </a:r>
                    </a:p>
                  </a:txBody>
                  <a:tcPr marL="44873" marR="44873" marT="22437" marB="22437" anchor="ctr">
                    <a:lnL>
                      <a:noFill/>
                    </a:lnL>
                    <a:lnR>
                      <a:noFill/>
                    </a:lnR>
                    <a:lnT>
                      <a:noFill/>
                    </a:lnT>
                    <a:lnB>
                      <a:noFill/>
                    </a:lnB>
                    <a:solidFill>
                      <a:srgbClr val="FFFFFF"/>
                    </a:solidFill>
                  </a:tcPr>
                </a:tc>
                <a:tc>
                  <a:txBody>
                    <a:bodyPr/>
                    <a:lstStyle/>
                    <a:p>
                      <a:pPr algn="r"/>
                      <a:r>
                        <a:rPr lang="en-US" sz="1100"/>
                        <a:t>165.0</a:t>
                      </a:r>
                    </a:p>
                  </a:txBody>
                  <a:tcPr marL="44873" marR="44873" marT="22437" marB="22437" anchor="ctr">
                    <a:lnL>
                      <a:noFill/>
                    </a:lnL>
                    <a:lnR>
                      <a:noFill/>
                    </a:lnR>
                    <a:lnT>
                      <a:noFill/>
                    </a:lnT>
                    <a:lnB>
                      <a:noFill/>
                    </a:lnB>
                    <a:solidFill>
                      <a:srgbClr val="FFFFFF"/>
                    </a:solidFill>
                  </a:tcPr>
                </a:tc>
              </a:tr>
              <a:tr h="332014">
                <a:tc>
                  <a:txBody>
                    <a:bodyPr/>
                    <a:lstStyle/>
                    <a:p>
                      <a:r>
                        <a:rPr lang="en-US" sz="1100"/>
                        <a:t>Poeobius meseres</a:t>
                      </a:r>
                    </a:p>
                  </a:txBody>
                  <a:tcPr marL="44873" marR="44873" marT="22437" marB="22437" anchor="ctr">
                    <a:lnL>
                      <a:noFill/>
                    </a:lnL>
                    <a:lnR>
                      <a:noFill/>
                    </a:lnR>
                    <a:lnT>
                      <a:noFill/>
                    </a:lnT>
                    <a:lnB>
                      <a:noFill/>
                    </a:lnB>
                    <a:solidFill>
                      <a:srgbClr val="FFFFFF"/>
                    </a:solidFill>
                  </a:tcPr>
                </a:tc>
                <a:tc>
                  <a:txBody>
                    <a:bodyPr/>
                    <a:lstStyle/>
                    <a:p>
                      <a:pPr algn="r"/>
                      <a:r>
                        <a:rPr lang="en-US" sz="1100" dirty="0"/>
                        <a:t>3.3</a:t>
                      </a:r>
                    </a:p>
                  </a:txBody>
                  <a:tcPr marL="44873" marR="44873" marT="22437" marB="22437" anchor="ctr">
                    <a:lnL>
                      <a:noFill/>
                    </a:lnL>
                    <a:lnR>
                      <a:noFill/>
                    </a:lnR>
                    <a:lnT>
                      <a:noFill/>
                    </a:lnT>
                    <a:lnB>
                      <a:noFill/>
                    </a:lnB>
                    <a:solidFill>
                      <a:srgbClr val="FFFFFF"/>
                    </a:solidFill>
                  </a:tcPr>
                </a:tc>
                <a:tc>
                  <a:txBody>
                    <a:bodyPr/>
                    <a:lstStyle/>
                    <a:p>
                      <a:pPr algn="r"/>
                      <a:r>
                        <a:rPr lang="en-US" sz="1100"/>
                        <a:t>180.0</a:t>
                      </a:r>
                    </a:p>
                  </a:txBody>
                  <a:tcPr marL="44873" marR="44873" marT="22437" marB="22437" anchor="ctr">
                    <a:lnL>
                      <a:noFill/>
                    </a:lnL>
                    <a:lnR>
                      <a:noFill/>
                    </a:lnR>
                    <a:lnT>
                      <a:noFill/>
                    </a:lnT>
                    <a:lnB>
                      <a:noFill/>
                    </a:lnB>
                    <a:solidFill>
                      <a:srgbClr val="FFFFFF"/>
                    </a:solidFill>
                  </a:tcPr>
                </a:tc>
              </a:tr>
              <a:tr h="332014">
                <a:tc>
                  <a:txBody>
                    <a:bodyPr/>
                    <a:lstStyle/>
                    <a:p>
                      <a:r>
                        <a:rPr lang="en-US" sz="1100"/>
                        <a:t>Pseudothecosomata</a:t>
                      </a:r>
                    </a:p>
                  </a:txBody>
                  <a:tcPr marL="44873" marR="44873" marT="22437" marB="22437" anchor="ctr">
                    <a:lnL>
                      <a:noFill/>
                    </a:lnL>
                    <a:lnR>
                      <a:noFill/>
                    </a:lnR>
                    <a:lnT>
                      <a:noFill/>
                    </a:lnT>
                    <a:lnB>
                      <a:noFill/>
                    </a:lnB>
                    <a:solidFill>
                      <a:srgbClr val="FFFFFF"/>
                    </a:solidFill>
                  </a:tcPr>
                </a:tc>
                <a:tc>
                  <a:txBody>
                    <a:bodyPr/>
                    <a:lstStyle/>
                    <a:p>
                      <a:pPr algn="r"/>
                      <a:r>
                        <a:rPr lang="en-US" sz="1100" dirty="0"/>
                        <a:t>2.0</a:t>
                      </a:r>
                    </a:p>
                  </a:txBody>
                  <a:tcPr marL="44873" marR="44873" marT="22437" marB="22437" anchor="ctr">
                    <a:lnL>
                      <a:noFill/>
                    </a:lnL>
                    <a:lnR>
                      <a:noFill/>
                    </a:lnR>
                    <a:lnT>
                      <a:noFill/>
                    </a:lnT>
                    <a:lnB>
                      <a:noFill/>
                    </a:lnB>
                    <a:solidFill>
                      <a:srgbClr val="FFFFFF"/>
                    </a:solidFill>
                  </a:tcPr>
                </a:tc>
                <a:tc>
                  <a:txBody>
                    <a:bodyPr/>
                    <a:lstStyle/>
                    <a:p>
                      <a:pPr algn="r"/>
                      <a:r>
                        <a:rPr lang="en-US" sz="1100"/>
                        <a:t>110.0</a:t>
                      </a:r>
                    </a:p>
                  </a:txBody>
                  <a:tcPr marL="44873" marR="44873" marT="22437" marB="22437" anchor="ctr">
                    <a:lnL>
                      <a:noFill/>
                    </a:lnL>
                    <a:lnR>
                      <a:noFill/>
                    </a:lnR>
                    <a:lnT>
                      <a:noFill/>
                    </a:lnT>
                    <a:lnB>
                      <a:noFill/>
                    </a:lnB>
                    <a:solidFill>
                      <a:srgbClr val="FFFFFF"/>
                    </a:solidFill>
                  </a:tcPr>
                </a:tc>
              </a:tr>
              <a:tr h="332014">
                <a:tc>
                  <a:txBody>
                    <a:bodyPr/>
                    <a:lstStyle/>
                    <a:p>
                      <a:r>
                        <a:rPr lang="en-US" sz="1100"/>
                        <a:t>Salpa</a:t>
                      </a:r>
                    </a:p>
                  </a:txBody>
                  <a:tcPr marL="44873" marR="44873" marT="22437" marB="22437" anchor="ctr">
                    <a:lnL>
                      <a:noFill/>
                    </a:lnL>
                    <a:lnR>
                      <a:noFill/>
                    </a:lnR>
                    <a:lnT>
                      <a:noFill/>
                    </a:lnT>
                    <a:lnB>
                      <a:noFill/>
                    </a:lnB>
                    <a:solidFill>
                      <a:srgbClr val="FFFFFF"/>
                    </a:solidFill>
                  </a:tcPr>
                </a:tc>
                <a:tc>
                  <a:txBody>
                    <a:bodyPr/>
                    <a:lstStyle/>
                    <a:p>
                      <a:pPr algn="r"/>
                      <a:r>
                        <a:rPr lang="en-US" sz="1100" dirty="0"/>
                        <a:t>4.0</a:t>
                      </a:r>
                    </a:p>
                  </a:txBody>
                  <a:tcPr marL="44873" marR="44873" marT="22437" marB="22437" anchor="ctr">
                    <a:lnL>
                      <a:noFill/>
                    </a:lnL>
                    <a:lnR>
                      <a:noFill/>
                    </a:lnR>
                    <a:lnT>
                      <a:noFill/>
                    </a:lnT>
                    <a:lnB>
                      <a:noFill/>
                    </a:lnB>
                    <a:solidFill>
                      <a:srgbClr val="FFFFFF"/>
                    </a:solidFill>
                  </a:tcPr>
                </a:tc>
                <a:tc>
                  <a:txBody>
                    <a:bodyPr/>
                    <a:lstStyle/>
                    <a:p>
                      <a:pPr algn="r"/>
                      <a:r>
                        <a:rPr lang="en-US" sz="1100"/>
                        <a:t>220.0</a:t>
                      </a:r>
                    </a:p>
                  </a:txBody>
                  <a:tcPr marL="44873" marR="44873" marT="22437" marB="22437" anchor="ctr">
                    <a:lnL>
                      <a:noFill/>
                    </a:lnL>
                    <a:lnR>
                      <a:noFill/>
                    </a:lnR>
                    <a:lnT>
                      <a:noFill/>
                    </a:lnT>
                    <a:lnB>
                      <a:noFill/>
                    </a:lnB>
                    <a:solidFill>
                      <a:srgbClr val="FFFFFF"/>
                    </a:solidFill>
                  </a:tcPr>
                </a:tc>
              </a:tr>
              <a:tr h="332014">
                <a:tc>
                  <a:txBody>
                    <a:bodyPr/>
                    <a:lstStyle/>
                    <a:p>
                      <a:r>
                        <a:rPr lang="en-US" sz="1100"/>
                        <a:t>Salpa fusiformis</a:t>
                      </a:r>
                    </a:p>
                  </a:txBody>
                  <a:tcPr marL="44873" marR="44873" marT="22437" marB="22437" anchor="ctr">
                    <a:lnL>
                      <a:noFill/>
                    </a:lnL>
                    <a:lnR>
                      <a:noFill/>
                    </a:lnR>
                    <a:lnT>
                      <a:noFill/>
                    </a:lnT>
                    <a:lnB>
                      <a:noFill/>
                    </a:lnB>
                    <a:solidFill>
                      <a:srgbClr val="FFFFFF"/>
                    </a:solidFill>
                  </a:tcPr>
                </a:tc>
                <a:tc>
                  <a:txBody>
                    <a:bodyPr/>
                    <a:lstStyle/>
                    <a:p>
                      <a:pPr algn="r"/>
                      <a:r>
                        <a:rPr lang="en-US" sz="1100" dirty="0"/>
                        <a:t>3.0</a:t>
                      </a:r>
                    </a:p>
                  </a:txBody>
                  <a:tcPr marL="44873" marR="44873" marT="22437" marB="22437" anchor="ctr">
                    <a:lnL>
                      <a:noFill/>
                    </a:lnL>
                    <a:lnR>
                      <a:noFill/>
                    </a:lnR>
                    <a:lnT>
                      <a:noFill/>
                    </a:lnT>
                    <a:lnB>
                      <a:noFill/>
                    </a:lnB>
                    <a:solidFill>
                      <a:srgbClr val="FFFFFF"/>
                    </a:solidFill>
                  </a:tcPr>
                </a:tc>
                <a:tc>
                  <a:txBody>
                    <a:bodyPr/>
                    <a:lstStyle/>
                    <a:p>
                      <a:pPr algn="r"/>
                      <a:r>
                        <a:rPr lang="en-US" sz="1100" dirty="0"/>
                        <a:t>165.0</a:t>
                      </a:r>
                    </a:p>
                  </a:txBody>
                  <a:tcPr marL="44873" marR="44873" marT="22437" marB="22437" anchor="ctr">
                    <a:lnL>
                      <a:noFill/>
                    </a:lnL>
                    <a:lnR>
                      <a:noFill/>
                    </a:lnR>
                    <a:lnT>
                      <a:noFill/>
                    </a:lnT>
                    <a:lnB>
                      <a:noFill/>
                    </a:lnB>
                    <a:solidFill>
                      <a:srgbClr val="FFFFFF"/>
                    </a:solidFill>
                  </a:tcPr>
                </a:tc>
              </a:tr>
              <a:tr h="332014">
                <a:tc>
                  <a:txBody>
                    <a:bodyPr/>
                    <a:lstStyle/>
                    <a:p>
                      <a:r>
                        <a:rPr lang="en-US" sz="1100"/>
                        <a:t>Solmissus</a:t>
                      </a:r>
                    </a:p>
                  </a:txBody>
                  <a:tcPr marL="44873" marR="44873" marT="22437" marB="22437" anchor="ctr">
                    <a:lnL>
                      <a:noFill/>
                    </a:lnL>
                    <a:lnR>
                      <a:noFill/>
                    </a:lnR>
                    <a:lnT>
                      <a:noFill/>
                    </a:lnT>
                    <a:lnB>
                      <a:noFill/>
                    </a:lnB>
                    <a:solidFill>
                      <a:srgbClr val="FFFFFF"/>
                    </a:solidFill>
                  </a:tcPr>
                </a:tc>
                <a:tc>
                  <a:txBody>
                    <a:bodyPr/>
                    <a:lstStyle/>
                    <a:p>
                      <a:pPr algn="r"/>
                      <a:r>
                        <a:rPr lang="en-US" sz="1100"/>
                        <a:t>3.5</a:t>
                      </a:r>
                    </a:p>
                  </a:txBody>
                  <a:tcPr marL="44873" marR="44873" marT="22437" marB="22437" anchor="ctr">
                    <a:lnL>
                      <a:noFill/>
                    </a:lnL>
                    <a:lnR>
                      <a:noFill/>
                    </a:lnR>
                    <a:lnT>
                      <a:noFill/>
                    </a:lnT>
                    <a:lnB>
                      <a:noFill/>
                    </a:lnB>
                    <a:solidFill>
                      <a:srgbClr val="FFFFFF"/>
                    </a:solidFill>
                  </a:tcPr>
                </a:tc>
                <a:tc>
                  <a:txBody>
                    <a:bodyPr/>
                    <a:lstStyle/>
                    <a:p>
                      <a:pPr algn="r"/>
                      <a:r>
                        <a:rPr lang="en-US" sz="1100" dirty="0"/>
                        <a:t>192.5</a:t>
                      </a:r>
                    </a:p>
                  </a:txBody>
                  <a:tcPr marL="44873" marR="44873" marT="22437" marB="22437" anchor="ctr">
                    <a:lnL>
                      <a:noFill/>
                    </a:lnL>
                    <a:lnR>
                      <a:noFill/>
                    </a:lnR>
                    <a:lnT>
                      <a:noFill/>
                    </a:lnT>
                    <a:lnB>
                      <a:noFill/>
                    </a:lnB>
                    <a:solidFill>
                      <a:srgbClr val="FFFFFF"/>
                    </a:solidFill>
                  </a:tcPr>
                </a:tc>
              </a:tr>
              <a:tr h="332014">
                <a:tc>
                  <a:txBody>
                    <a:bodyPr/>
                    <a:lstStyle/>
                    <a:p>
                      <a:r>
                        <a:rPr lang="en-US" sz="1100"/>
                        <a:t>Solmundella bitentaculata</a:t>
                      </a:r>
                    </a:p>
                  </a:txBody>
                  <a:tcPr marL="44873" marR="44873" marT="22437" marB="22437" anchor="ctr">
                    <a:lnL>
                      <a:noFill/>
                    </a:lnL>
                    <a:lnR>
                      <a:noFill/>
                    </a:lnR>
                    <a:lnT>
                      <a:noFill/>
                    </a:lnT>
                    <a:lnB>
                      <a:noFill/>
                    </a:lnB>
                    <a:solidFill>
                      <a:srgbClr val="FFFFFF"/>
                    </a:solidFill>
                  </a:tcPr>
                </a:tc>
                <a:tc>
                  <a:txBody>
                    <a:bodyPr/>
                    <a:lstStyle/>
                    <a:p>
                      <a:pPr algn="r"/>
                      <a:r>
                        <a:rPr lang="en-US" sz="1100"/>
                        <a:t>2.5</a:t>
                      </a:r>
                    </a:p>
                  </a:txBody>
                  <a:tcPr marL="44873" marR="44873" marT="22437" marB="22437" anchor="ctr">
                    <a:lnL>
                      <a:noFill/>
                    </a:lnL>
                    <a:lnR>
                      <a:noFill/>
                    </a:lnR>
                    <a:lnT>
                      <a:noFill/>
                    </a:lnT>
                    <a:lnB>
                      <a:noFill/>
                    </a:lnB>
                    <a:solidFill>
                      <a:srgbClr val="FFFFFF"/>
                    </a:solidFill>
                  </a:tcPr>
                </a:tc>
                <a:tc>
                  <a:txBody>
                    <a:bodyPr/>
                    <a:lstStyle/>
                    <a:p>
                      <a:pPr algn="r"/>
                      <a:r>
                        <a:rPr lang="en-US" sz="1100" dirty="0"/>
                        <a:t>137.5</a:t>
                      </a:r>
                    </a:p>
                  </a:txBody>
                  <a:tcPr marL="44873" marR="44873" marT="22437" marB="22437" anchor="ctr">
                    <a:lnL>
                      <a:noFill/>
                    </a:lnL>
                    <a:lnR>
                      <a:noFill/>
                    </a:lnR>
                    <a:lnT>
                      <a:noFill/>
                    </a:lnT>
                    <a:lnB>
                      <a:noFill/>
                    </a:lnB>
                    <a:solidFill>
                      <a:srgbClr val="FFFFFF"/>
                    </a:solidFill>
                  </a:tcPr>
                </a:tc>
              </a:tr>
              <a:tr h="332014">
                <a:tc>
                  <a:txBody>
                    <a:bodyPr/>
                    <a:lstStyle/>
                    <a:p>
                      <a:r>
                        <a:rPr lang="en-US" sz="1100"/>
                        <a:t>Grand mean:</a:t>
                      </a:r>
                    </a:p>
                  </a:txBody>
                  <a:tcPr marL="44873" marR="44873" marT="22437" marB="22437" anchor="ctr">
                    <a:lnL>
                      <a:noFill/>
                    </a:lnL>
                    <a:lnR>
                      <a:noFill/>
                    </a:lnR>
                    <a:lnT>
                      <a:noFill/>
                    </a:lnT>
                    <a:lnB>
                      <a:noFill/>
                    </a:lnB>
                    <a:solidFill>
                      <a:srgbClr val="FFFFFF"/>
                    </a:solidFill>
                  </a:tcPr>
                </a:tc>
                <a:tc>
                  <a:txBody>
                    <a:bodyPr/>
                    <a:lstStyle/>
                    <a:p>
                      <a:pPr algn="r"/>
                      <a:r>
                        <a:rPr lang="en-US" sz="1100"/>
                        <a:t>3.0</a:t>
                      </a:r>
                    </a:p>
                  </a:txBody>
                  <a:tcPr marL="44873" marR="44873" marT="22437" marB="22437" anchor="ctr">
                    <a:lnL>
                      <a:noFill/>
                    </a:lnL>
                    <a:lnR>
                      <a:noFill/>
                    </a:lnR>
                    <a:lnT>
                      <a:noFill/>
                    </a:lnT>
                    <a:lnB>
                      <a:noFill/>
                    </a:lnB>
                    <a:solidFill>
                      <a:srgbClr val="FFFFFF"/>
                    </a:solidFill>
                  </a:tcPr>
                </a:tc>
                <a:tc>
                  <a:txBody>
                    <a:bodyPr/>
                    <a:lstStyle/>
                    <a:p>
                      <a:pPr algn="r"/>
                      <a:r>
                        <a:rPr lang="en-US" sz="1100" dirty="0"/>
                        <a:t>165.0</a:t>
                      </a:r>
                    </a:p>
                  </a:txBody>
                  <a:tcPr marL="44873" marR="44873" marT="22437" marB="22437" anchor="ctr">
                    <a:lnL>
                      <a:noFill/>
                    </a:lnL>
                    <a:lnR>
                      <a:noFill/>
                    </a:lnR>
                    <a:lnT>
                      <a:noFill/>
                    </a:lnT>
                    <a:lnB>
                      <a:noFill/>
                    </a:lnB>
                    <a:solidFill>
                      <a:srgbClr val="FFFFFF"/>
                    </a:solidFill>
                  </a:tcPr>
                </a:tc>
              </a:tr>
            </a:tbl>
          </a:graphicData>
        </a:graphic>
      </p:graphicFrame>
      <p:sp>
        <p:nvSpPr>
          <p:cNvPr id="8" name="TextBox 7"/>
          <p:cNvSpPr txBox="1"/>
          <p:nvPr/>
        </p:nvSpPr>
        <p:spPr>
          <a:xfrm>
            <a:off x="2438400" y="1140106"/>
            <a:ext cx="2286000" cy="276999"/>
          </a:xfrm>
          <a:prstGeom prst="rect">
            <a:avLst/>
          </a:prstGeom>
          <a:noFill/>
        </p:spPr>
        <p:txBody>
          <a:bodyPr wrap="square" rtlCol="0">
            <a:spAutoFit/>
          </a:bodyPr>
          <a:lstStyle/>
          <a:p>
            <a:r>
              <a:rPr lang="en-US" sz="1200" dirty="0" smtClean="0"/>
              <a:t>Time	Calc. Distance (cm)</a:t>
            </a:r>
            <a:endParaRPr lang="en-US" sz="1200" dirty="0"/>
          </a:p>
        </p:txBody>
      </p:sp>
      <p:sp>
        <p:nvSpPr>
          <p:cNvPr id="9" name="TextBox 8"/>
          <p:cNvSpPr txBox="1"/>
          <p:nvPr/>
        </p:nvSpPr>
        <p:spPr>
          <a:xfrm>
            <a:off x="6477000" y="1140106"/>
            <a:ext cx="2286000" cy="276999"/>
          </a:xfrm>
          <a:prstGeom prst="rect">
            <a:avLst/>
          </a:prstGeom>
          <a:noFill/>
        </p:spPr>
        <p:txBody>
          <a:bodyPr wrap="square" rtlCol="0">
            <a:spAutoFit/>
          </a:bodyPr>
          <a:lstStyle/>
          <a:p>
            <a:r>
              <a:rPr lang="en-US" sz="1200" dirty="0" smtClean="0"/>
              <a:t>Time	Calc. Distance (cm)</a:t>
            </a:r>
            <a:endParaRPr lang="en-US" sz="1200" dirty="0"/>
          </a:p>
        </p:txBody>
      </p:sp>
    </p:spTree>
    <p:extLst>
      <p:ext uri="{BB962C8B-B14F-4D97-AF65-F5344CB8AC3E}">
        <p14:creationId xmlns:p14="http://schemas.microsoft.com/office/powerpoint/2010/main" val="39300802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sz="2800" dirty="0" smtClean="0"/>
              <a:t>2/3” Prism Camera with Fujinon </a:t>
            </a:r>
            <a:r>
              <a:rPr lang="en-US" sz="2800" dirty="0"/>
              <a:t>HA </a:t>
            </a:r>
            <a:r>
              <a:rPr lang="en-US" sz="2800" dirty="0" smtClean="0"/>
              <a:t>10X5.2 @ </a:t>
            </a:r>
            <a:r>
              <a:rPr lang="en-US" sz="2800" i="1" dirty="0" smtClean="0"/>
              <a:t>f</a:t>
            </a:r>
            <a:r>
              <a:rPr lang="en-US" sz="2800" dirty="0" smtClean="0"/>
              <a:t> 2.2</a:t>
            </a:r>
            <a:br>
              <a:rPr lang="en-US" sz="2800" dirty="0" smtClean="0"/>
            </a:br>
            <a:r>
              <a:rPr lang="en-US" sz="2800" dirty="0" smtClean="0"/>
              <a:t>Calculated Depth of Field Focused at 1.0 meter</a:t>
            </a:r>
            <a:endParaRPr lang="en-US" sz="2800" dirty="0"/>
          </a:p>
        </p:txBody>
      </p:sp>
      <p:grpSp>
        <p:nvGrpSpPr>
          <p:cNvPr id="16" name="Group 15"/>
          <p:cNvGrpSpPr/>
          <p:nvPr/>
        </p:nvGrpSpPr>
        <p:grpSpPr>
          <a:xfrm>
            <a:off x="304800" y="1333982"/>
            <a:ext cx="8229600" cy="5143018"/>
            <a:chOff x="304800" y="606664"/>
            <a:chExt cx="8229600" cy="5143018"/>
          </a:xfrm>
        </p:grpSpPr>
        <p:graphicFrame>
          <p:nvGraphicFramePr>
            <p:cNvPr id="7" name="Chart 6"/>
            <p:cNvGraphicFramePr>
              <a:graphicFrameLocks/>
            </p:cNvGraphicFramePr>
            <p:nvPr>
              <p:extLst>
                <p:ext uri="{D42A27DB-BD31-4B8C-83A1-F6EECF244321}">
                  <p14:modId xmlns:p14="http://schemas.microsoft.com/office/powerpoint/2010/main" val="2000911592"/>
                </p:ext>
              </p:extLst>
            </p:nvPr>
          </p:nvGraphicFramePr>
          <p:xfrm>
            <a:off x="304800" y="606664"/>
            <a:ext cx="8229600" cy="5143018"/>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1828800" y="1105382"/>
              <a:ext cx="228600" cy="4304818"/>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8" name="Table 7"/>
          <p:cNvGraphicFramePr>
            <a:graphicFrameLocks noGrp="1"/>
          </p:cNvGraphicFramePr>
          <p:nvPr>
            <p:extLst>
              <p:ext uri="{D42A27DB-BD31-4B8C-83A1-F6EECF244321}">
                <p14:modId xmlns:p14="http://schemas.microsoft.com/office/powerpoint/2010/main" val="756781356"/>
              </p:ext>
            </p:extLst>
          </p:nvPr>
        </p:nvGraphicFramePr>
        <p:xfrm>
          <a:off x="6629400" y="1143000"/>
          <a:ext cx="2438401" cy="1752600"/>
        </p:xfrm>
        <a:graphic>
          <a:graphicData uri="http://schemas.openxmlformats.org/drawingml/2006/table">
            <a:tbl>
              <a:tblPr>
                <a:tableStyleId>{5C22544A-7EE6-4342-B048-85BDC9FD1C3A}</a:tableStyleId>
              </a:tblPr>
              <a:tblGrid>
                <a:gridCol w="1373232"/>
                <a:gridCol w="626570"/>
                <a:gridCol w="438599"/>
              </a:tblGrid>
              <a:tr h="167640">
                <a:tc>
                  <a:txBody>
                    <a:bodyPr/>
                    <a:lstStyle/>
                    <a:p>
                      <a:pPr algn="l" fontAlgn="b"/>
                      <a:r>
                        <a:rPr lang="en-US" sz="800" u="none" strike="noStrike" dirty="0">
                          <a:effectLst/>
                        </a:rPr>
                        <a:t>Measurement point</a:t>
                      </a:r>
                      <a:endParaRPr lang="en-US" sz="800" b="0" i="0" u="none" strike="noStrike" dirty="0">
                        <a:solidFill>
                          <a:srgbClr val="000000"/>
                        </a:solidFill>
                        <a:effectLst/>
                        <a:latin typeface="Arial"/>
                      </a:endParaRPr>
                    </a:p>
                  </a:txBody>
                  <a:tcPr marL="0" marR="0" marT="0" marB="0" anchor="b"/>
                </a:tc>
                <a:tc>
                  <a:txBody>
                    <a:bodyPr/>
                    <a:lstStyle/>
                    <a:p>
                      <a:pPr algn="ctr" fontAlgn="b"/>
                      <a:r>
                        <a:rPr lang="en-US" sz="800" u="none" strike="noStrike">
                          <a:effectLst/>
                        </a:rPr>
                        <a:t>Imager</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Dome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Imager to dome distance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0.46</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dirty="0">
                          <a:effectLst/>
                        </a:rPr>
                        <a:t>Focus Distance d (meters)</a:t>
                      </a:r>
                      <a:endParaRPr lang="en-US" sz="800" b="0" i="0" u="none" strike="noStrike" dirty="0">
                        <a:solidFill>
                          <a:srgbClr val="000000"/>
                        </a:solidFill>
                        <a:effectLst/>
                        <a:latin typeface="Arial"/>
                      </a:endParaRPr>
                    </a:p>
                  </a:txBody>
                  <a:tcPr marL="0" marR="0" marT="0" marB="0" anchor="b"/>
                </a:tc>
                <a:tc>
                  <a:txBody>
                    <a:bodyPr/>
                    <a:lstStyle/>
                    <a:p>
                      <a:pPr algn="ctr" fontAlgn="b"/>
                      <a:r>
                        <a:rPr lang="en-US" sz="800" u="none" strike="noStrike">
                          <a:effectLst/>
                        </a:rPr>
                        <a:t>1</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dirty="0">
                          <a:effectLst/>
                        </a:rPr>
                        <a:t> </a:t>
                      </a:r>
                      <a:endParaRPr lang="en-US" sz="800" b="0" i="0" u="none" strike="noStrike" dirty="0">
                        <a:solidFill>
                          <a:srgbClr val="000000"/>
                        </a:solidFill>
                        <a:effectLst/>
                        <a:latin typeface="Arial"/>
                      </a:endParaRPr>
                    </a:p>
                  </a:txBody>
                  <a:tcPr marL="0" marR="0" marT="0" marB="0" anchor="b"/>
                </a:tc>
              </a:tr>
              <a:tr h="167640">
                <a:tc>
                  <a:txBody>
                    <a:bodyPr/>
                    <a:lstStyle/>
                    <a:p>
                      <a:pPr algn="l" fontAlgn="b"/>
                      <a:r>
                        <a:rPr lang="en-US" sz="800" u="none" strike="noStrike">
                          <a:effectLst/>
                        </a:rPr>
                        <a:t>Focal length f (mm)</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5.2</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Aperture N (f number)</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2.2</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Circle of confusion c (mm)</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0.009</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dirty="0">
                          <a:effectLst/>
                        </a:rPr>
                        <a:t> </a:t>
                      </a:r>
                      <a:endParaRPr lang="en-US" sz="800" b="0" i="0" u="none" strike="noStrike" dirty="0">
                        <a:solidFill>
                          <a:srgbClr val="000000"/>
                        </a:solidFill>
                        <a:effectLst/>
                        <a:latin typeface="Arial"/>
                      </a:endParaRPr>
                    </a:p>
                  </a:txBody>
                  <a:tcPr marL="0" marR="0" marT="0" marB="0" anchor="b"/>
                </a:tc>
              </a:tr>
              <a:tr h="167640">
                <a:tc>
                  <a:txBody>
                    <a:bodyPr/>
                    <a:lstStyle/>
                    <a:p>
                      <a:pPr algn="l" fontAlgn="b"/>
                      <a:r>
                        <a:rPr lang="en-US" sz="800" u="none" strike="noStrike">
                          <a:effectLst/>
                        </a:rPr>
                        <a:t>Hyperfocal distance H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1.371</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0.911</a:t>
                      </a:r>
                      <a:endParaRPr lang="en-US" sz="800" b="1"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Front Focus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0.577</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0.117</a:t>
                      </a:r>
                      <a:endParaRPr lang="en-US" sz="800" b="1"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Rear Focus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3.682</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3.222</a:t>
                      </a:r>
                      <a:endParaRPr lang="en-US" sz="800" b="1"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DOF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3.105</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dirty="0">
                          <a:effectLst/>
                        </a:rPr>
                        <a:t> </a:t>
                      </a:r>
                      <a:endParaRPr lang="en-US" sz="800" b="1" i="0" u="none" strike="noStrike" dirty="0">
                        <a:solidFill>
                          <a:srgbClr val="000000"/>
                        </a:solidFill>
                        <a:effectLst/>
                        <a:latin typeface="Arial"/>
                      </a:endParaRPr>
                    </a:p>
                  </a:txBody>
                  <a:tcPr marL="0" marR="0" marT="0" marB="0" anchor="b"/>
                </a:tc>
              </a:tr>
            </a:tbl>
          </a:graphicData>
        </a:graphic>
      </p:graphicFrame>
      <p:grpSp>
        <p:nvGrpSpPr>
          <p:cNvPr id="17" name="Group 16"/>
          <p:cNvGrpSpPr/>
          <p:nvPr/>
        </p:nvGrpSpPr>
        <p:grpSpPr>
          <a:xfrm>
            <a:off x="304800" y="5728900"/>
            <a:ext cx="2209800" cy="900453"/>
            <a:chOff x="304800" y="5728900"/>
            <a:chExt cx="2209800" cy="900453"/>
          </a:xfrm>
        </p:grpSpPr>
        <p:cxnSp>
          <p:nvCxnSpPr>
            <p:cNvPr id="10" name="Straight Connector 9"/>
            <p:cNvCxnSpPr/>
            <p:nvPr/>
          </p:nvCxnSpPr>
          <p:spPr>
            <a:xfrm>
              <a:off x="838200" y="5728900"/>
              <a:ext cx="0" cy="3424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Right Brace 12"/>
            <p:cNvSpPr/>
            <p:nvPr/>
          </p:nvSpPr>
          <p:spPr>
            <a:xfrm rot="5400000">
              <a:off x="1219200" y="5742755"/>
              <a:ext cx="228600" cy="990600"/>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p:cNvSpPr txBox="1"/>
            <p:nvPr/>
          </p:nvSpPr>
          <p:spPr>
            <a:xfrm>
              <a:off x="304800" y="6352354"/>
              <a:ext cx="2209800" cy="276999"/>
            </a:xfrm>
            <a:prstGeom prst="rect">
              <a:avLst/>
            </a:prstGeom>
            <a:noFill/>
          </p:spPr>
          <p:txBody>
            <a:bodyPr wrap="square" rtlCol="0">
              <a:spAutoFit/>
            </a:bodyPr>
            <a:lstStyle/>
            <a:p>
              <a:r>
                <a:rPr lang="en-US" sz="1200" dirty="0" smtClean="0"/>
                <a:t>Imager to dome distance 46cm</a:t>
              </a:r>
              <a:endParaRPr lang="en-US" sz="1200" dirty="0"/>
            </a:p>
          </p:txBody>
        </p:sp>
      </p:grpSp>
    </p:spTree>
    <p:extLst>
      <p:ext uri="{BB962C8B-B14F-4D97-AF65-F5344CB8AC3E}">
        <p14:creationId xmlns:p14="http://schemas.microsoft.com/office/powerpoint/2010/main" val="2512321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dirty="0" smtClean="0"/>
              <a:t>Sony PMW-F55</a:t>
            </a:r>
            <a:endParaRPr lang="en-US" dirty="0"/>
          </a:p>
        </p:txBody>
      </p:sp>
      <p:sp>
        <p:nvSpPr>
          <p:cNvPr id="3" name="Content Placeholder 2"/>
          <p:cNvSpPr>
            <a:spLocks noGrp="1"/>
          </p:cNvSpPr>
          <p:nvPr>
            <p:ph idx="1"/>
          </p:nvPr>
        </p:nvSpPr>
        <p:spPr>
          <a:xfrm>
            <a:off x="838200" y="1219200"/>
            <a:ext cx="7848600" cy="1676399"/>
          </a:xfrm>
        </p:spPr>
        <p:txBody>
          <a:bodyPr>
            <a:normAutofit fontScale="47500" lnSpcReduction="20000"/>
          </a:bodyPr>
          <a:lstStyle/>
          <a:p>
            <a:r>
              <a:rPr lang="en-US" dirty="0" smtClean="0"/>
              <a:t>Max frame rate: 1920 x 1080 at 60P with AVCHD codec, 240 FPS 2K RAW (full res. 60P max.)</a:t>
            </a:r>
          </a:p>
          <a:p>
            <a:r>
              <a:rPr lang="en-US" dirty="0" smtClean="0"/>
              <a:t>Internal recorder: XAVC codec </a:t>
            </a:r>
          </a:p>
          <a:p>
            <a:r>
              <a:rPr lang="en-US" dirty="0" smtClean="0"/>
              <a:t>Recorder interface: 3G-SDI with 2K and 4K capability or HDMI 1.4</a:t>
            </a:r>
          </a:p>
          <a:p>
            <a:r>
              <a:rPr lang="en-US" dirty="0" smtClean="0"/>
              <a:t>Lens: Sony FZ-mount with PL adapter.</a:t>
            </a:r>
          </a:p>
          <a:p>
            <a:r>
              <a:rPr lang="en-US" dirty="0" smtClean="0"/>
              <a:t>Control interface : LANC ??</a:t>
            </a:r>
          </a:p>
          <a:p>
            <a:r>
              <a:rPr lang="en-US" dirty="0" smtClean="0"/>
              <a:t>Field of view 80 degrees with 15mm Zeiss  CP.2 15mm/T2.9 PL-mount prime lens.</a:t>
            </a:r>
          </a:p>
        </p:txBody>
      </p:sp>
      <p:sp>
        <p:nvSpPr>
          <p:cNvPr id="5" name="Content Placeholder 2"/>
          <p:cNvSpPr txBox="1">
            <a:spLocks/>
          </p:cNvSpPr>
          <p:nvPr/>
        </p:nvSpPr>
        <p:spPr>
          <a:xfrm>
            <a:off x="409937" y="3311323"/>
            <a:ext cx="27432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Very high frame rate.</a:t>
            </a:r>
          </a:p>
          <a:p>
            <a:r>
              <a:rPr lang="en-US" sz="1800" dirty="0" smtClean="0"/>
              <a:t>High sensitivity.</a:t>
            </a:r>
          </a:p>
          <a:p>
            <a:r>
              <a:rPr lang="en-US" sz="1800" dirty="0" smtClean="0"/>
              <a:t>Can change lens.</a:t>
            </a:r>
          </a:p>
          <a:p>
            <a:r>
              <a:rPr lang="en-US" sz="1800" dirty="0" smtClean="0"/>
              <a:t>Low cost lens ($5700)</a:t>
            </a:r>
          </a:p>
          <a:p>
            <a:r>
              <a:rPr lang="en-US" sz="1800" dirty="0" smtClean="0"/>
              <a:t>Better 4k performance.</a:t>
            </a:r>
          </a:p>
        </p:txBody>
      </p:sp>
      <p:sp>
        <p:nvSpPr>
          <p:cNvPr id="4" name="TextBox 3"/>
          <p:cNvSpPr txBox="1"/>
          <p:nvPr/>
        </p:nvSpPr>
        <p:spPr>
          <a:xfrm>
            <a:off x="838200" y="2955495"/>
            <a:ext cx="1371600" cy="369332"/>
          </a:xfrm>
          <a:prstGeom prst="rect">
            <a:avLst/>
          </a:prstGeom>
          <a:noFill/>
        </p:spPr>
        <p:txBody>
          <a:bodyPr wrap="square" rtlCol="0">
            <a:spAutoFit/>
          </a:bodyPr>
          <a:lstStyle/>
          <a:p>
            <a:r>
              <a:rPr lang="en-US" b="1" dirty="0" smtClean="0"/>
              <a:t>+ Side</a:t>
            </a:r>
            <a:endParaRPr lang="en-US" b="1" dirty="0"/>
          </a:p>
        </p:txBody>
      </p:sp>
      <p:sp>
        <p:nvSpPr>
          <p:cNvPr id="7" name="TextBox 6"/>
          <p:cNvSpPr txBox="1"/>
          <p:nvPr/>
        </p:nvSpPr>
        <p:spPr>
          <a:xfrm>
            <a:off x="7010400" y="2924630"/>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sp>
        <p:nvSpPr>
          <p:cNvPr id="8" name="Content Placeholder 2"/>
          <p:cNvSpPr txBox="1">
            <a:spLocks/>
          </p:cNvSpPr>
          <p:nvPr/>
        </p:nvSpPr>
        <p:spPr>
          <a:xfrm>
            <a:off x="6554124" y="3311323"/>
            <a:ext cx="2589876"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Unknown picture quality in our application.</a:t>
            </a:r>
          </a:p>
          <a:p>
            <a:r>
              <a:rPr lang="en-US" sz="1800" dirty="0" smtClean="0"/>
              <a:t>Not needed features, LCD screen, etc.</a:t>
            </a:r>
          </a:p>
          <a:p>
            <a:r>
              <a:rPr lang="en-US" sz="1800" dirty="0" smtClean="0"/>
              <a:t>High cost ($29k).</a:t>
            </a:r>
          </a:p>
          <a:p>
            <a:pPr marL="0" indent="0">
              <a:buNone/>
            </a:pPr>
            <a:endParaRPr lang="en-US" sz="1800" dirty="0" smtClean="0"/>
          </a:p>
          <a:p>
            <a:endParaRPr lang="en-US" sz="1800" dirty="0" smtClean="0"/>
          </a:p>
        </p:txBody>
      </p:sp>
      <p:pic>
        <p:nvPicPr>
          <p:cNvPr id="5124" name="Picture 4" descr="http://static.bhphoto.com/images/images500x500/8578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1" y="4953000"/>
            <a:ext cx="1752600" cy="1752600"/>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sp>
        <p:nvSpPr>
          <p:cNvPr id="6" name="AutoShape 2"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0" name="Picture 6" descr="http://sp.sony-europe.com/da/1281/a534e5bd58a3ef7f90d3188b4803c709.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581400" y="2819400"/>
            <a:ext cx="2972724" cy="2392680"/>
          </a:xfrm>
          <a:prstGeom prst="rect">
            <a:avLst/>
          </a:prstGeom>
          <a:noFill/>
          <a:extLst>
            <a:ext uri="{909E8E84-426E-40DD-AFC4-6F175D3DCCD1}">
              <a14:hiddenFill xmlns:a14="http://schemas.microsoft.com/office/drawing/2010/main">
                <a:solidFill>
                  <a:srgbClr val="FFFFFF"/>
                </a:solidFill>
              </a14:hiddenFill>
            </a:ext>
          </a:extLst>
        </p:spPr>
      </p:pic>
      <p:sp>
        <p:nvSpPr>
          <p:cNvPr id="12" name="&quot;No&quot; Symbol 11"/>
          <p:cNvSpPr/>
          <p:nvPr/>
        </p:nvSpPr>
        <p:spPr>
          <a:xfrm>
            <a:off x="1701158" y="549460"/>
            <a:ext cx="5894086" cy="5638800"/>
          </a:xfrm>
          <a:prstGeom prst="noSmoking">
            <a:avLst/>
          </a:prstGeom>
          <a:solidFill>
            <a:srgbClr val="92D05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584468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Blackmagic</a:t>
            </a:r>
            <a:r>
              <a:rPr lang="en-US" dirty="0" smtClean="0"/>
              <a:t> Cinema Camera EF</a:t>
            </a:r>
            <a:endParaRPr lang="en-US" dirty="0"/>
          </a:p>
        </p:txBody>
      </p:sp>
      <p:sp>
        <p:nvSpPr>
          <p:cNvPr id="3" name="Content Placeholder 2"/>
          <p:cNvSpPr>
            <a:spLocks noGrp="1"/>
          </p:cNvSpPr>
          <p:nvPr>
            <p:ph idx="1"/>
          </p:nvPr>
        </p:nvSpPr>
        <p:spPr>
          <a:xfrm>
            <a:off x="457200" y="1371600"/>
            <a:ext cx="8229600" cy="1523999"/>
          </a:xfrm>
        </p:spPr>
        <p:txBody>
          <a:bodyPr>
            <a:normAutofit fontScale="47500" lnSpcReduction="20000"/>
          </a:bodyPr>
          <a:lstStyle/>
          <a:p>
            <a:r>
              <a:rPr lang="en-US" dirty="0" smtClean="0"/>
              <a:t>Max frame rate: 1920 x 1080 at 30P</a:t>
            </a:r>
          </a:p>
          <a:p>
            <a:r>
              <a:rPr lang="en-US" dirty="0" smtClean="0"/>
              <a:t>Internal recorder: Apple </a:t>
            </a:r>
            <a:r>
              <a:rPr lang="en-US" dirty="0" err="1" smtClean="0"/>
              <a:t>ProRes</a:t>
            </a:r>
            <a:r>
              <a:rPr lang="en-US" dirty="0" smtClean="0"/>
              <a:t>. All compressed recording in 1920x1080 10-bit YUV with choice of Film or Video Dynamic Range.</a:t>
            </a:r>
          </a:p>
          <a:p>
            <a:r>
              <a:rPr lang="en-US" dirty="0" smtClean="0"/>
              <a:t>Recorder interface: </a:t>
            </a:r>
            <a:r>
              <a:rPr lang="sv-SE" dirty="0" smtClean="0"/>
              <a:t>1 x 10-bit HD-SDI 4:2:2</a:t>
            </a:r>
            <a:endParaRPr lang="en-US" dirty="0" smtClean="0"/>
          </a:p>
          <a:p>
            <a:r>
              <a:rPr lang="en-US" dirty="0" smtClean="0"/>
              <a:t>Lens: EF (Canon) and ZE (Zeiss) mount compatible with electronic iris control.</a:t>
            </a:r>
          </a:p>
          <a:p>
            <a:r>
              <a:rPr lang="en-US" dirty="0" smtClean="0"/>
              <a:t>Control interface: LANC</a:t>
            </a:r>
          </a:p>
        </p:txBody>
      </p:sp>
      <p:pic>
        <p:nvPicPr>
          <p:cNvPr id="1026" name="Picture 2" descr="http://www.blackmagicdesign.com/media/3769002/timele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293962"/>
            <a:ext cx="4362450" cy="2876551"/>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228600" y="3311323"/>
            <a:ext cx="20574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Lens: EF (Canon) and ZE (Zeiss) mount with electronic iris control (or micro 4/3)</a:t>
            </a:r>
          </a:p>
          <a:p>
            <a:r>
              <a:rPr lang="en-US" sz="1800" dirty="0" smtClean="0"/>
              <a:t>Very good picture.</a:t>
            </a:r>
          </a:p>
          <a:p>
            <a:r>
              <a:rPr lang="en-US" sz="1800" dirty="0" smtClean="0"/>
              <a:t>Low cost. ($2k)</a:t>
            </a:r>
            <a:endParaRPr lang="en-US" sz="1800" dirty="0"/>
          </a:p>
        </p:txBody>
      </p:sp>
      <p:sp>
        <p:nvSpPr>
          <p:cNvPr id="4" name="TextBox 3"/>
          <p:cNvSpPr txBox="1"/>
          <p:nvPr/>
        </p:nvSpPr>
        <p:spPr>
          <a:xfrm>
            <a:off x="838200" y="2955495"/>
            <a:ext cx="1371600" cy="369332"/>
          </a:xfrm>
          <a:prstGeom prst="rect">
            <a:avLst/>
          </a:prstGeom>
          <a:noFill/>
        </p:spPr>
        <p:txBody>
          <a:bodyPr wrap="square" rtlCol="0">
            <a:spAutoFit/>
          </a:bodyPr>
          <a:lstStyle/>
          <a:p>
            <a:r>
              <a:rPr lang="en-US" b="1" dirty="0" smtClean="0"/>
              <a:t>+ Side</a:t>
            </a:r>
            <a:endParaRPr lang="en-US" b="1" dirty="0"/>
          </a:p>
        </p:txBody>
      </p:sp>
      <p:sp>
        <p:nvSpPr>
          <p:cNvPr id="7" name="TextBox 6"/>
          <p:cNvSpPr txBox="1"/>
          <p:nvPr/>
        </p:nvSpPr>
        <p:spPr>
          <a:xfrm>
            <a:off x="7010400" y="2924630"/>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sp>
        <p:nvSpPr>
          <p:cNvPr id="8" name="Content Placeholder 2"/>
          <p:cNvSpPr txBox="1">
            <a:spLocks/>
          </p:cNvSpPr>
          <p:nvPr/>
        </p:nvSpPr>
        <p:spPr>
          <a:xfrm>
            <a:off x="6667500" y="3311323"/>
            <a:ext cx="23241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Max frame rate: 1920 x 1080 at 30P</a:t>
            </a:r>
          </a:p>
          <a:p>
            <a:r>
              <a:rPr lang="en-US" sz="1800" dirty="0" smtClean="0"/>
              <a:t>Not the best form factor for housing.</a:t>
            </a:r>
          </a:p>
          <a:p>
            <a:r>
              <a:rPr lang="en-US" sz="1800" dirty="0" smtClean="0"/>
              <a:t>Has unnecessary LCD display interface.</a:t>
            </a:r>
          </a:p>
        </p:txBody>
      </p:sp>
      <p:sp>
        <p:nvSpPr>
          <p:cNvPr id="9" name="&quot;No&quot; Symbol 8"/>
          <p:cNvSpPr/>
          <p:nvPr/>
        </p:nvSpPr>
        <p:spPr>
          <a:xfrm>
            <a:off x="1512569" y="838200"/>
            <a:ext cx="5894086" cy="5638800"/>
          </a:xfrm>
          <a:prstGeom prst="noSmoking">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305264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Sony NEXFS100UK</a:t>
            </a:r>
            <a:endParaRPr lang="en-US" dirty="0"/>
          </a:p>
        </p:txBody>
      </p:sp>
      <p:sp>
        <p:nvSpPr>
          <p:cNvPr id="3" name="Content Placeholder 2"/>
          <p:cNvSpPr>
            <a:spLocks noGrp="1"/>
          </p:cNvSpPr>
          <p:nvPr>
            <p:ph idx="1"/>
          </p:nvPr>
        </p:nvSpPr>
        <p:spPr>
          <a:xfrm>
            <a:off x="838200" y="990600"/>
            <a:ext cx="7848600" cy="1904999"/>
          </a:xfrm>
        </p:spPr>
        <p:txBody>
          <a:bodyPr>
            <a:normAutofit fontScale="55000" lnSpcReduction="20000"/>
          </a:bodyPr>
          <a:lstStyle/>
          <a:p>
            <a:r>
              <a:rPr lang="en-US" dirty="0" smtClean="0"/>
              <a:t>Max frame rate: 1920 x 1080 at 60P</a:t>
            </a:r>
          </a:p>
          <a:p>
            <a:r>
              <a:rPr lang="en-US" dirty="0" smtClean="0"/>
              <a:t>Internal recorder: AVCHD codec</a:t>
            </a:r>
          </a:p>
          <a:p>
            <a:r>
              <a:rPr lang="en-US" dirty="0" smtClean="0"/>
              <a:t>Recorder interface: HD-SDI, 8-bit HDMI 1.4 4:2:2</a:t>
            </a:r>
          </a:p>
          <a:p>
            <a:r>
              <a:rPr lang="en-US" dirty="0" smtClean="0"/>
              <a:t>Lens: Sony E-mount hot shoe.</a:t>
            </a:r>
          </a:p>
          <a:p>
            <a:r>
              <a:rPr lang="en-US" dirty="0" smtClean="0"/>
              <a:t>Control interface : LANC</a:t>
            </a:r>
          </a:p>
          <a:p>
            <a:r>
              <a:rPr lang="en-US" dirty="0" smtClean="0"/>
              <a:t>Field of view 80 degrees with 15mm Zeiss  CP.2 15mm/T2.9 E-mount prime lens.</a:t>
            </a:r>
          </a:p>
          <a:p>
            <a:endParaRPr lang="en-US" dirty="0" smtClean="0"/>
          </a:p>
          <a:p>
            <a:endParaRPr lang="en-US" dirty="0" smtClean="0"/>
          </a:p>
        </p:txBody>
      </p:sp>
      <p:sp>
        <p:nvSpPr>
          <p:cNvPr id="5" name="Content Placeholder 2"/>
          <p:cNvSpPr txBox="1">
            <a:spLocks/>
          </p:cNvSpPr>
          <p:nvPr/>
        </p:nvSpPr>
        <p:spPr>
          <a:xfrm>
            <a:off x="409937" y="3311323"/>
            <a:ext cx="27432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High frame rate.</a:t>
            </a:r>
          </a:p>
          <a:p>
            <a:r>
              <a:rPr lang="en-US" sz="1800" dirty="0" smtClean="0"/>
              <a:t>High sensitivity.</a:t>
            </a:r>
          </a:p>
          <a:p>
            <a:r>
              <a:rPr lang="en-US" sz="1800" dirty="0" smtClean="0"/>
              <a:t>Low cost ($5k).</a:t>
            </a:r>
          </a:p>
          <a:p>
            <a:r>
              <a:rPr lang="en-US" sz="1800" dirty="0" smtClean="0"/>
              <a:t>Can change lens.</a:t>
            </a:r>
          </a:p>
          <a:p>
            <a:r>
              <a:rPr lang="en-US" sz="1800" dirty="0" smtClean="0"/>
              <a:t>Low cost lens ($5700)</a:t>
            </a:r>
          </a:p>
        </p:txBody>
      </p:sp>
      <p:sp>
        <p:nvSpPr>
          <p:cNvPr id="4" name="TextBox 3"/>
          <p:cNvSpPr txBox="1"/>
          <p:nvPr/>
        </p:nvSpPr>
        <p:spPr>
          <a:xfrm>
            <a:off x="838200" y="2955495"/>
            <a:ext cx="1371600" cy="369332"/>
          </a:xfrm>
          <a:prstGeom prst="rect">
            <a:avLst/>
          </a:prstGeom>
          <a:noFill/>
        </p:spPr>
        <p:txBody>
          <a:bodyPr wrap="square" rtlCol="0">
            <a:spAutoFit/>
          </a:bodyPr>
          <a:lstStyle/>
          <a:p>
            <a:r>
              <a:rPr lang="en-US" b="1" dirty="0" smtClean="0"/>
              <a:t>+ Side</a:t>
            </a:r>
            <a:endParaRPr lang="en-US" b="1" dirty="0"/>
          </a:p>
        </p:txBody>
      </p:sp>
      <p:sp>
        <p:nvSpPr>
          <p:cNvPr id="7" name="TextBox 6"/>
          <p:cNvSpPr txBox="1"/>
          <p:nvPr/>
        </p:nvSpPr>
        <p:spPr>
          <a:xfrm>
            <a:off x="7010400" y="2924630"/>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pic>
        <p:nvPicPr>
          <p:cNvPr id="4098" name="Picture 2" descr="http://pro.sony.com/bbsc/imageController?path=Asset%20Hierarchy$Professional$SEL-yf-generic-153708$SEL-yf-generic-153752SEL-asset-254786.jpg&amp;id=StepID$SEL-asset-254786&amp;dimension=370x2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953807"/>
            <a:ext cx="3524250" cy="23907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tatic.bhphoto.com/images/images500x500/857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1" y="4953000"/>
            <a:ext cx="1752600" cy="1752600"/>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6496050" y="3311323"/>
            <a:ext cx="249555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Unknown picture quality in our application.</a:t>
            </a:r>
          </a:p>
          <a:p>
            <a:r>
              <a:rPr lang="en-US" sz="1800" dirty="0" smtClean="0"/>
              <a:t>Not needed features, LCD screen, etc.</a:t>
            </a:r>
          </a:p>
        </p:txBody>
      </p:sp>
      <p:sp>
        <p:nvSpPr>
          <p:cNvPr id="11" name="&quot;No&quot; Symbol 10"/>
          <p:cNvSpPr/>
          <p:nvPr/>
        </p:nvSpPr>
        <p:spPr>
          <a:xfrm>
            <a:off x="1701158" y="549460"/>
            <a:ext cx="5894086" cy="5638800"/>
          </a:xfrm>
          <a:prstGeom prst="noSmoking">
            <a:avLst/>
          </a:prstGeom>
          <a:solidFill>
            <a:srgbClr val="92D05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30577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pPr fontAlgn="base"/>
            <a:r>
              <a:rPr lang="en-US" dirty="0"/>
              <a:t>Canon EOS C500 4K</a:t>
            </a:r>
          </a:p>
        </p:txBody>
      </p:sp>
      <p:sp>
        <p:nvSpPr>
          <p:cNvPr id="3" name="Content Placeholder 2"/>
          <p:cNvSpPr>
            <a:spLocks noGrp="1"/>
          </p:cNvSpPr>
          <p:nvPr>
            <p:ph idx="1"/>
          </p:nvPr>
        </p:nvSpPr>
        <p:spPr>
          <a:xfrm>
            <a:off x="838200" y="1066800"/>
            <a:ext cx="7848600" cy="1914832"/>
          </a:xfrm>
        </p:spPr>
        <p:txBody>
          <a:bodyPr>
            <a:normAutofit fontScale="47500" lnSpcReduction="20000"/>
          </a:bodyPr>
          <a:lstStyle/>
          <a:p>
            <a:r>
              <a:rPr lang="en-US" dirty="0" smtClean="0"/>
              <a:t>Max frame rate: 1920 x 1080 at 60P with MPG 4 codec, 120 FPS 2K RAW (full res. 60P max.)</a:t>
            </a:r>
          </a:p>
          <a:p>
            <a:r>
              <a:rPr lang="en-US" dirty="0" smtClean="0"/>
              <a:t>Internal recorder: AVCHD codec</a:t>
            </a:r>
          </a:p>
          <a:p>
            <a:r>
              <a:rPr lang="en-US" dirty="0" smtClean="0"/>
              <a:t>Recorder interface: 3G-SDI with 2K and 4K capability</a:t>
            </a:r>
          </a:p>
          <a:p>
            <a:r>
              <a:rPr lang="en-US" dirty="0" smtClean="0"/>
              <a:t>Lens: EF or PL mount.</a:t>
            </a:r>
          </a:p>
          <a:p>
            <a:r>
              <a:rPr lang="en-US" dirty="0" smtClean="0"/>
              <a:t>Control interface : LANC Remote control through WFT-E6A accessory is also possible</a:t>
            </a:r>
          </a:p>
          <a:p>
            <a:r>
              <a:rPr lang="en-US" dirty="0" smtClean="0"/>
              <a:t>Field of view 85+? degrees with 14mm Canon  </a:t>
            </a:r>
            <a:r>
              <a:rPr lang="en-US" dirty="0"/>
              <a:t>CN-E14mm T3.1 L </a:t>
            </a:r>
            <a:r>
              <a:rPr lang="en-US" dirty="0" smtClean="0"/>
              <a:t>F EF-mount prime lens.</a:t>
            </a:r>
          </a:p>
        </p:txBody>
      </p:sp>
      <p:sp>
        <p:nvSpPr>
          <p:cNvPr id="5" name="Content Placeholder 2"/>
          <p:cNvSpPr txBox="1">
            <a:spLocks/>
          </p:cNvSpPr>
          <p:nvPr/>
        </p:nvSpPr>
        <p:spPr>
          <a:xfrm>
            <a:off x="409937" y="3158488"/>
            <a:ext cx="27432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a:t>H</a:t>
            </a:r>
            <a:r>
              <a:rPr lang="en-US" sz="1800" dirty="0" smtClean="0"/>
              <a:t>igh frame rate.</a:t>
            </a:r>
          </a:p>
          <a:p>
            <a:r>
              <a:rPr lang="en-US" sz="1800" dirty="0" smtClean="0"/>
              <a:t>High sensitivity.</a:t>
            </a:r>
          </a:p>
          <a:p>
            <a:r>
              <a:rPr lang="en-US" sz="1800" dirty="0" smtClean="0"/>
              <a:t>Can change lens.</a:t>
            </a:r>
          </a:p>
          <a:p>
            <a:r>
              <a:rPr lang="en-US" sz="1800" dirty="0" smtClean="0"/>
              <a:t>Low cost lens ($5500)</a:t>
            </a:r>
          </a:p>
          <a:p>
            <a:r>
              <a:rPr lang="en-US" sz="1800" dirty="0" smtClean="0"/>
              <a:t>Better 4k performance.</a:t>
            </a:r>
          </a:p>
        </p:txBody>
      </p:sp>
      <p:sp>
        <p:nvSpPr>
          <p:cNvPr id="4" name="TextBox 3"/>
          <p:cNvSpPr txBox="1"/>
          <p:nvPr/>
        </p:nvSpPr>
        <p:spPr>
          <a:xfrm>
            <a:off x="838200" y="2770829"/>
            <a:ext cx="1371600" cy="369332"/>
          </a:xfrm>
          <a:prstGeom prst="rect">
            <a:avLst/>
          </a:prstGeom>
          <a:noFill/>
        </p:spPr>
        <p:txBody>
          <a:bodyPr wrap="square" rtlCol="0">
            <a:spAutoFit/>
          </a:bodyPr>
          <a:lstStyle/>
          <a:p>
            <a:r>
              <a:rPr lang="en-US" b="1" dirty="0" smtClean="0"/>
              <a:t>+ Side</a:t>
            </a:r>
            <a:endParaRPr lang="en-US" b="1" dirty="0"/>
          </a:p>
        </p:txBody>
      </p:sp>
      <p:sp>
        <p:nvSpPr>
          <p:cNvPr id="7" name="TextBox 6"/>
          <p:cNvSpPr txBox="1"/>
          <p:nvPr/>
        </p:nvSpPr>
        <p:spPr>
          <a:xfrm>
            <a:off x="7010400" y="2796966"/>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sp>
        <p:nvSpPr>
          <p:cNvPr id="8" name="Content Placeholder 2"/>
          <p:cNvSpPr txBox="1">
            <a:spLocks/>
          </p:cNvSpPr>
          <p:nvPr/>
        </p:nvSpPr>
        <p:spPr>
          <a:xfrm>
            <a:off x="6554124" y="3311323"/>
            <a:ext cx="2589876"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Unknown picture quality in our application.</a:t>
            </a:r>
          </a:p>
          <a:p>
            <a:r>
              <a:rPr lang="en-US" sz="1800" dirty="0" smtClean="0"/>
              <a:t>Not needed features, viewfinder, etc.</a:t>
            </a:r>
          </a:p>
          <a:p>
            <a:r>
              <a:rPr lang="en-US" sz="1800" dirty="0" smtClean="0"/>
              <a:t>Have to disassemble viewfinder for housing.</a:t>
            </a:r>
          </a:p>
          <a:p>
            <a:r>
              <a:rPr lang="en-US" sz="1800" dirty="0" smtClean="0"/>
              <a:t>High cost ($20k).</a:t>
            </a:r>
          </a:p>
          <a:p>
            <a:pPr marL="0" indent="0">
              <a:buNone/>
            </a:pPr>
            <a:endParaRPr lang="en-US" sz="1800" dirty="0" smtClean="0"/>
          </a:p>
          <a:p>
            <a:endParaRPr lang="en-US" sz="1800" dirty="0" smtClean="0"/>
          </a:p>
        </p:txBody>
      </p:sp>
      <p:sp>
        <p:nvSpPr>
          <p:cNvPr id="6" name="AutoShape 2"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descr="Canon EOS C500 4K Cinema Camera (PL Lens Mou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667000"/>
            <a:ext cx="2762249" cy="276224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usa.canon.com/CUSA/assets/app/images/cameras/cine_lenses/CN_E14_LF/profile/cn_e14lf_586x186_hero.g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342" t="7789" r="36722" b="9630"/>
          <a:stretch/>
        </p:blipFill>
        <p:spPr bwMode="auto">
          <a:xfrm>
            <a:off x="2223497" y="4733109"/>
            <a:ext cx="1859280" cy="2124891"/>
          </a:xfrm>
          <a:prstGeom prst="rect">
            <a:avLst/>
          </a:prstGeom>
          <a:noFill/>
          <a:extLst>
            <a:ext uri="{909E8E84-426E-40DD-AFC4-6F175D3DCCD1}">
              <a14:hiddenFill xmlns:a14="http://schemas.microsoft.com/office/drawing/2010/main">
                <a:solidFill>
                  <a:srgbClr val="FFFFFF"/>
                </a:solidFill>
              </a14:hiddenFill>
            </a:ext>
          </a:extLst>
        </p:spPr>
      </p:pic>
      <p:sp>
        <p:nvSpPr>
          <p:cNvPr id="10" name="&quot;No&quot; Symbol 9"/>
          <p:cNvSpPr/>
          <p:nvPr/>
        </p:nvSpPr>
        <p:spPr>
          <a:xfrm>
            <a:off x="1512569" y="838200"/>
            <a:ext cx="5894086" cy="5638800"/>
          </a:xfrm>
          <a:prstGeom prst="noSmoking">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53667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2/3” 3-chip Sensor Cameras</a:t>
            </a:r>
            <a:endParaRPr lang="en-US" dirty="0"/>
          </a:p>
        </p:txBody>
      </p:sp>
      <p:sp>
        <p:nvSpPr>
          <p:cNvPr id="3" name="Content Placeholder 2"/>
          <p:cNvSpPr>
            <a:spLocks noGrp="1"/>
          </p:cNvSpPr>
          <p:nvPr>
            <p:ph idx="1"/>
          </p:nvPr>
        </p:nvSpPr>
        <p:spPr>
          <a:xfrm>
            <a:off x="457200" y="1447800"/>
            <a:ext cx="8229600" cy="4525963"/>
          </a:xfrm>
        </p:spPr>
        <p:txBody>
          <a:bodyPr>
            <a:normAutofit fontScale="92500" lnSpcReduction="10000"/>
          </a:bodyPr>
          <a:lstStyle/>
          <a:p>
            <a:r>
              <a:rPr lang="en-US" dirty="0" smtClean="0"/>
              <a:t>Use f 1.4 optical prism and three arrays – need special lens design.</a:t>
            </a:r>
          </a:p>
          <a:p>
            <a:r>
              <a:rPr lang="en-US" dirty="0" smtClean="0"/>
              <a:t>Use B4 lens mount.</a:t>
            </a:r>
          </a:p>
          <a:p>
            <a:r>
              <a:rPr lang="en-US" dirty="0" smtClean="0"/>
              <a:t>Lenses are compatible across same type of camera.</a:t>
            </a:r>
          </a:p>
          <a:p>
            <a:r>
              <a:rPr lang="en-US" dirty="0" smtClean="0"/>
              <a:t>Not a large selection of prime lenses.</a:t>
            </a:r>
          </a:p>
          <a:p>
            <a:r>
              <a:rPr lang="en-US" dirty="0" smtClean="0"/>
              <a:t>Known for good sensitivity and resolution.</a:t>
            </a:r>
          </a:p>
          <a:p>
            <a:r>
              <a:rPr lang="en-US" dirty="0" smtClean="0"/>
              <a:t>Hard to find faster frame rates.</a:t>
            </a:r>
          </a:p>
          <a:p>
            <a:r>
              <a:rPr lang="en-US" dirty="0" smtClean="0"/>
              <a:t>Small array has large depth of field (DOF).</a:t>
            </a:r>
          </a:p>
          <a:p>
            <a:endParaRPr lang="en-US" dirty="0"/>
          </a:p>
        </p:txBody>
      </p:sp>
    </p:spTree>
    <p:extLst>
      <p:ext uri="{BB962C8B-B14F-4D97-AF65-F5344CB8AC3E}">
        <p14:creationId xmlns:p14="http://schemas.microsoft.com/office/powerpoint/2010/main" val="13557045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pPr fontAlgn="base"/>
            <a:r>
              <a:rPr lang="en-US" dirty="0"/>
              <a:t>Canon </a:t>
            </a:r>
            <a:r>
              <a:rPr lang="en-US" dirty="0" smtClean="0"/>
              <a:t>EOS-1D C</a:t>
            </a:r>
            <a:endParaRPr lang="en-US" dirty="0"/>
          </a:p>
        </p:txBody>
      </p:sp>
      <p:sp>
        <p:nvSpPr>
          <p:cNvPr id="3" name="Content Placeholder 2"/>
          <p:cNvSpPr>
            <a:spLocks noGrp="1"/>
          </p:cNvSpPr>
          <p:nvPr>
            <p:ph idx="1"/>
          </p:nvPr>
        </p:nvSpPr>
        <p:spPr>
          <a:xfrm>
            <a:off x="838200" y="1066800"/>
            <a:ext cx="7848600" cy="1914832"/>
          </a:xfrm>
        </p:spPr>
        <p:txBody>
          <a:bodyPr>
            <a:normAutofit fontScale="47500" lnSpcReduction="20000"/>
          </a:bodyPr>
          <a:lstStyle/>
          <a:p>
            <a:r>
              <a:rPr lang="en-US" dirty="0" smtClean="0"/>
              <a:t>Max frame rate: 1920 x 1080 at 60P</a:t>
            </a:r>
          </a:p>
          <a:p>
            <a:r>
              <a:rPr lang="en-US" dirty="0" smtClean="0"/>
              <a:t>Internal recorder: MOV, Motion JPEG, MPEG-4 AVC (H.264)</a:t>
            </a:r>
          </a:p>
          <a:p>
            <a:r>
              <a:rPr lang="en-US" dirty="0" smtClean="0"/>
              <a:t>Recorder interface: Does not appear to be available except 1080 60i or 1080 24p. </a:t>
            </a:r>
          </a:p>
          <a:p>
            <a:r>
              <a:rPr lang="en-US" dirty="0" smtClean="0"/>
              <a:t>Lens: EF mount.</a:t>
            </a:r>
          </a:p>
          <a:p>
            <a:r>
              <a:rPr lang="en-US" dirty="0" smtClean="0"/>
              <a:t>Control interface : LANC Remote control through WFT-E6A accessory is also possible</a:t>
            </a:r>
          </a:p>
          <a:p>
            <a:r>
              <a:rPr lang="en-US" dirty="0" smtClean="0"/>
              <a:t>Field of view 85+? degrees with 14mm Canon  </a:t>
            </a:r>
            <a:r>
              <a:rPr lang="en-US" dirty="0"/>
              <a:t>CN-E14mm T3.1 L </a:t>
            </a:r>
            <a:r>
              <a:rPr lang="en-US" dirty="0" smtClean="0"/>
              <a:t>F EF-mount prime lens.</a:t>
            </a:r>
          </a:p>
        </p:txBody>
      </p:sp>
      <p:sp>
        <p:nvSpPr>
          <p:cNvPr id="5" name="Content Placeholder 2"/>
          <p:cNvSpPr txBox="1">
            <a:spLocks/>
          </p:cNvSpPr>
          <p:nvPr/>
        </p:nvSpPr>
        <p:spPr>
          <a:xfrm>
            <a:off x="409937" y="3158488"/>
            <a:ext cx="27432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High resolution.</a:t>
            </a:r>
          </a:p>
          <a:p>
            <a:r>
              <a:rPr lang="en-US" sz="1800" dirty="0" smtClean="0"/>
              <a:t>Can change lens.</a:t>
            </a:r>
          </a:p>
          <a:p>
            <a:r>
              <a:rPr lang="en-US" sz="1800" dirty="0" smtClean="0"/>
              <a:t>Low cost lens ($5500)</a:t>
            </a:r>
          </a:p>
        </p:txBody>
      </p:sp>
      <p:sp>
        <p:nvSpPr>
          <p:cNvPr id="4" name="TextBox 3"/>
          <p:cNvSpPr txBox="1"/>
          <p:nvPr/>
        </p:nvSpPr>
        <p:spPr>
          <a:xfrm>
            <a:off x="838200" y="2770829"/>
            <a:ext cx="1371600" cy="369332"/>
          </a:xfrm>
          <a:prstGeom prst="rect">
            <a:avLst/>
          </a:prstGeom>
          <a:noFill/>
        </p:spPr>
        <p:txBody>
          <a:bodyPr wrap="square" rtlCol="0">
            <a:spAutoFit/>
          </a:bodyPr>
          <a:lstStyle/>
          <a:p>
            <a:r>
              <a:rPr lang="en-US" b="1" dirty="0" smtClean="0"/>
              <a:t>+ Side</a:t>
            </a:r>
            <a:endParaRPr lang="en-US" b="1" dirty="0"/>
          </a:p>
        </p:txBody>
      </p:sp>
      <p:sp>
        <p:nvSpPr>
          <p:cNvPr id="7" name="TextBox 6"/>
          <p:cNvSpPr txBox="1"/>
          <p:nvPr/>
        </p:nvSpPr>
        <p:spPr>
          <a:xfrm>
            <a:off x="7010400" y="2796966"/>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sp>
        <p:nvSpPr>
          <p:cNvPr id="8" name="Content Placeholder 2"/>
          <p:cNvSpPr txBox="1">
            <a:spLocks/>
          </p:cNvSpPr>
          <p:nvPr/>
        </p:nvSpPr>
        <p:spPr>
          <a:xfrm>
            <a:off x="6554124" y="3311323"/>
            <a:ext cx="2589876"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Unknown picture quality in our application.</a:t>
            </a:r>
          </a:p>
          <a:p>
            <a:r>
              <a:rPr lang="en-US" sz="1800" dirty="0" smtClean="0"/>
              <a:t>Not needed features, viewfinder, etc.</a:t>
            </a:r>
          </a:p>
          <a:p>
            <a:pPr marL="0" indent="0">
              <a:buNone/>
            </a:pPr>
            <a:endParaRPr lang="en-US" sz="1800" dirty="0" smtClean="0"/>
          </a:p>
          <a:p>
            <a:endParaRPr lang="en-US" sz="1800" dirty="0" smtClean="0"/>
          </a:p>
        </p:txBody>
      </p:sp>
      <p:sp>
        <p:nvSpPr>
          <p:cNvPr id="6" name="AutoShape 2"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2" name="Picture 4" descr="http://www.usa.canon.com/CUSA/assets/app/images/cameras/cine_lenses/CN_E14_LF/profile/cn_e14lf_586x186_hero.g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342" t="7789" r="36722" b="9630"/>
          <a:stretch/>
        </p:blipFill>
        <p:spPr bwMode="auto">
          <a:xfrm>
            <a:off x="1981200" y="4343400"/>
            <a:ext cx="1859280" cy="2124891"/>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http://www.usa.canon.com/CUSA/assets/app/images/cameras/cinema_eos/1DC/profile/1dc_586x186_hero.g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587" t="3367" r="36564" b="14052"/>
          <a:stretch/>
        </p:blipFill>
        <p:spPr bwMode="auto">
          <a:xfrm>
            <a:off x="3749040" y="2770829"/>
            <a:ext cx="2639378" cy="2484120"/>
          </a:xfrm>
          <a:prstGeom prst="rect">
            <a:avLst/>
          </a:prstGeom>
          <a:noFill/>
          <a:extLst>
            <a:ext uri="{909E8E84-426E-40DD-AFC4-6F175D3DCCD1}">
              <a14:hiddenFill xmlns:a14="http://schemas.microsoft.com/office/drawing/2010/main">
                <a:solidFill>
                  <a:srgbClr val="FFFFFF"/>
                </a:solidFill>
              </a14:hiddenFill>
            </a:ext>
          </a:extLst>
        </p:spPr>
      </p:pic>
      <p:sp>
        <p:nvSpPr>
          <p:cNvPr id="13" name="&quot;No&quot; Symbol 12"/>
          <p:cNvSpPr/>
          <p:nvPr/>
        </p:nvSpPr>
        <p:spPr>
          <a:xfrm>
            <a:off x="1512569" y="838200"/>
            <a:ext cx="5894086" cy="5638800"/>
          </a:xfrm>
          <a:prstGeom prst="noSmoking">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214486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fontAlgn="base"/>
            <a:r>
              <a:rPr lang="en-US" dirty="0" err="1" smtClean="0"/>
              <a:t>Cathx</a:t>
            </a:r>
            <a:r>
              <a:rPr lang="en-US" dirty="0" smtClean="0"/>
              <a:t> Ocean M-12 Wide angle HD</a:t>
            </a:r>
            <a:endParaRPr lang="en-US" dirty="0"/>
          </a:p>
        </p:txBody>
      </p:sp>
      <p:sp>
        <p:nvSpPr>
          <p:cNvPr id="3" name="Content Placeholder 2"/>
          <p:cNvSpPr>
            <a:spLocks noGrp="1"/>
          </p:cNvSpPr>
          <p:nvPr>
            <p:ph idx="1"/>
          </p:nvPr>
        </p:nvSpPr>
        <p:spPr>
          <a:xfrm>
            <a:off x="838200" y="1066801"/>
            <a:ext cx="7848600" cy="1914831"/>
          </a:xfrm>
        </p:spPr>
        <p:txBody>
          <a:bodyPr>
            <a:normAutofit fontScale="92500" lnSpcReduction="20000"/>
          </a:bodyPr>
          <a:lstStyle/>
          <a:p>
            <a:r>
              <a:rPr lang="en-US" sz="1800" dirty="0" smtClean="0"/>
              <a:t>Max frame rate: 1920 x 1080 at 30P, 1920 x 720 at 60p</a:t>
            </a:r>
          </a:p>
          <a:p>
            <a:r>
              <a:rPr lang="en-US" sz="1800" dirty="0" smtClean="0"/>
              <a:t>Internal recorder: 256GB or 512GB(?)</a:t>
            </a:r>
          </a:p>
          <a:p>
            <a:r>
              <a:rPr lang="en-US" sz="1800" dirty="0" smtClean="0"/>
              <a:t>Recorder interface:  SDI</a:t>
            </a:r>
          </a:p>
          <a:p>
            <a:pPr>
              <a:spcBef>
                <a:spcPts val="0"/>
              </a:spcBef>
            </a:pPr>
            <a:r>
              <a:rPr lang="en-US" sz="1800" dirty="0" smtClean="0"/>
              <a:t>Internal recorder: H.264 MPEG4</a:t>
            </a:r>
          </a:p>
          <a:p>
            <a:pPr>
              <a:spcBef>
                <a:spcPts val="0"/>
              </a:spcBef>
            </a:pPr>
            <a:r>
              <a:rPr lang="en-US" sz="1800" dirty="0" smtClean="0"/>
              <a:t>Lens: Included zoom</a:t>
            </a:r>
          </a:p>
          <a:p>
            <a:r>
              <a:rPr lang="en-US" sz="1800" dirty="0" smtClean="0"/>
              <a:t>Control interface : 485 serial and Ethernet.</a:t>
            </a:r>
          </a:p>
          <a:p>
            <a:r>
              <a:rPr lang="en-US" sz="1800" dirty="0" smtClean="0"/>
              <a:t>Field of view 88 degrees with 11.5-46mm f/2.8 zoom lens.</a:t>
            </a:r>
          </a:p>
        </p:txBody>
      </p:sp>
      <p:grpSp>
        <p:nvGrpSpPr>
          <p:cNvPr id="10" name="Group 9"/>
          <p:cNvGrpSpPr/>
          <p:nvPr/>
        </p:nvGrpSpPr>
        <p:grpSpPr>
          <a:xfrm>
            <a:off x="425177" y="3140161"/>
            <a:ext cx="2743200" cy="3295076"/>
            <a:chOff x="409937" y="2770829"/>
            <a:chExt cx="2743200" cy="3295076"/>
          </a:xfrm>
        </p:grpSpPr>
        <p:sp>
          <p:nvSpPr>
            <p:cNvPr id="5" name="Content Placeholder 2"/>
            <p:cNvSpPr txBox="1">
              <a:spLocks/>
            </p:cNvSpPr>
            <p:nvPr/>
          </p:nvSpPr>
          <p:spPr>
            <a:xfrm>
              <a:off x="409937" y="3158488"/>
              <a:ext cx="27432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COTs system</a:t>
              </a:r>
            </a:p>
            <a:p>
              <a:r>
                <a:rPr lang="en-US" sz="1800" dirty="0" smtClean="0"/>
                <a:t>Compact housing</a:t>
              </a:r>
            </a:p>
            <a:p>
              <a:endParaRPr lang="en-US" sz="1800" dirty="0" smtClean="0"/>
            </a:p>
          </p:txBody>
        </p:sp>
        <p:sp>
          <p:nvSpPr>
            <p:cNvPr id="4" name="TextBox 3"/>
            <p:cNvSpPr txBox="1"/>
            <p:nvPr/>
          </p:nvSpPr>
          <p:spPr>
            <a:xfrm>
              <a:off x="838200" y="2770829"/>
              <a:ext cx="1371600" cy="369332"/>
            </a:xfrm>
            <a:prstGeom prst="rect">
              <a:avLst/>
            </a:prstGeom>
            <a:noFill/>
          </p:spPr>
          <p:txBody>
            <a:bodyPr wrap="square" rtlCol="0">
              <a:spAutoFit/>
            </a:bodyPr>
            <a:lstStyle/>
            <a:p>
              <a:r>
                <a:rPr lang="en-US" b="1" dirty="0" smtClean="0"/>
                <a:t>+ Side</a:t>
              </a:r>
              <a:endParaRPr lang="en-US" b="1" dirty="0"/>
            </a:p>
          </p:txBody>
        </p:sp>
      </p:grpSp>
      <p:grpSp>
        <p:nvGrpSpPr>
          <p:cNvPr id="11" name="Group 10"/>
          <p:cNvGrpSpPr/>
          <p:nvPr/>
        </p:nvGrpSpPr>
        <p:grpSpPr>
          <a:xfrm>
            <a:off x="6554124" y="2966392"/>
            <a:ext cx="2589876" cy="3421774"/>
            <a:chOff x="6554124" y="2796966"/>
            <a:chExt cx="2589876" cy="3421774"/>
          </a:xfrm>
        </p:grpSpPr>
        <p:sp>
          <p:nvSpPr>
            <p:cNvPr id="7" name="TextBox 6"/>
            <p:cNvSpPr txBox="1"/>
            <p:nvPr/>
          </p:nvSpPr>
          <p:spPr>
            <a:xfrm>
              <a:off x="7010400" y="2796966"/>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sp>
          <p:nvSpPr>
            <p:cNvPr id="8" name="Content Placeholder 2"/>
            <p:cNvSpPr txBox="1">
              <a:spLocks/>
            </p:cNvSpPr>
            <p:nvPr/>
          </p:nvSpPr>
          <p:spPr>
            <a:xfrm>
              <a:off x="6554124" y="3311323"/>
              <a:ext cx="2589876"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Unknown picture quality in our application.</a:t>
              </a:r>
            </a:p>
            <a:p>
              <a:r>
                <a:rPr lang="en-US" sz="1800" dirty="0" smtClean="0"/>
                <a:t>High cost, $58k (may not be too much with housing).</a:t>
              </a:r>
            </a:p>
            <a:p>
              <a:r>
                <a:rPr lang="en-US" sz="1800" dirty="0" smtClean="0"/>
                <a:t>Not great at 60P frame rate.</a:t>
              </a:r>
            </a:p>
            <a:p>
              <a:endParaRPr lang="en-US" sz="1800" dirty="0" smtClean="0"/>
            </a:p>
            <a:p>
              <a:pPr marL="0" indent="0">
                <a:buNone/>
              </a:pPr>
              <a:endParaRPr lang="en-US" sz="1800" dirty="0" smtClean="0"/>
            </a:p>
            <a:p>
              <a:endParaRPr lang="en-US" sz="1800" dirty="0" smtClean="0"/>
            </a:p>
          </p:txBody>
        </p:sp>
      </p:grpSp>
      <p:sp>
        <p:nvSpPr>
          <p:cNvPr id="6" name="AutoShape 2"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266" name="Picture 2" descr="m12_wideangle_product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6824" y="3324827"/>
            <a:ext cx="4244975" cy="2818665"/>
          </a:xfrm>
          <a:prstGeom prst="rect">
            <a:avLst/>
          </a:prstGeom>
          <a:noFill/>
          <a:extLst>
            <a:ext uri="{909E8E84-426E-40DD-AFC4-6F175D3DCCD1}">
              <a14:hiddenFill xmlns:a14="http://schemas.microsoft.com/office/drawing/2010/main">
                <a:solidFill>
                  <a:srgbClr val="FFFFFF"/>
                </a:solidFill>
              </a14:hiddenFill>
            </a:ext>
          </a:extLst>
        </p:spPr>
      </p:pic>
      <p:sp>
        <p:nvSpPr>
          <p:cNvPr id="13" name="&quot;No&quot; Symbol 12"/>
          <p:cNvSpPr/>
          <p:nvPr/>
        </p:nvSpPr>
        <p:spPr>
          <a:xfrm>
            <a:off x="1701158" y="549460"/>
            <a:ext cx="5894086" cy="5638800"/>
          </a:xfrm>
          <a:prstGeom prst="noSmoking">
            <a:avLst/>
          </a:prstGeom>
          <a:solidFill>
            <a:srgbClr val="92D05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089410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696" y="152400"/>
            <a:ext cx="8229600" cy="1143000"/>
          </a:xfrm>
        </p:spPr>
        <p:txBody>
          <a:bodyPr/>
          <a:lstStyle/>
          <a:p>
            <a:r>
              <a:rPr lang="en-US" dirty="0" smtClean="0"/>
              <a:t>Ikegami </a:t>
            </a:r>
            <a:r>
              <a:rPr lang="en-US" dirty="0"/>
              <a:t>HDL-50/HS</a:t>
            </a:r>
          </a:p>
        </p:txBody>
      </p:sp>
      <p:sp>
        <p:nvSpPr>
          <p:cNvPr id="3" name="Content Placeholder 2"/>
          <p:cNvSpPr>
            <a:spLocks noGrp="1"/>
          </p:cNvSpPr>
          <p:nvPr>
            <p:ph idx="1"/>
          </p:nvPr>
        </p:nvSpPr>
        <p:spPr>
          <a:xfrm>
            <a:off x="838200" y="1143000"/>
            <a:ext cx="7848600" cy="1523999"/>
          </a:xfrm>
        </p:spPr>
        <p:txBody>
          <a:bodyPr>
            <a:normAutofit fontScale="47500" lnSpcReduction="20000"/>
          </a:bodyPr>
          <a:lstStyle/>
          <a:p>
            <a:r>
              <a:rPr lang="en-US" dirty="0" smtClean="0"/>
              <a:t>Max frame rate: 1920 x 1080 at 60P </a:t>
            </a:r>
          </a:p>
          <a:p>
            <a:r>
              <a:rPr lang="en-US" dirty="0" smtClean="0"/>
              <a:t>Internal recorder: None</a:t>
            </a:r>
          </a:p>
          <a:p>
            <a:r>
              <a:rPr lang="en-US" dirty="0" smtClean="0"/>
              <a:t>Recorder interface: </a:t>
            </a:r>
            <a:r>
              <a:rPr lang="sv-SE" dirty="0"/>
              <a:t>2</a:t>
            </a:r>
            <a:r>
              <a:rPr lang="sv-SE" dirty="0" smtClean="0"/>
              <a:t> x HD-SDI 4:2:2 (dual link)</a:t>
            </a:r>
            <a:endParaRPr lang="en-US" dirty="0" smtClean="0"/>
          </a:p>
          <a:p>
            <a:r>
              <a:rPr lang="en-US" dirty="0" smtClean="0"/>
              <a:t>Lens: B4 2/3-type bayonet mount.</a:t>
            </a:r>
          </a:p>
          <a:p>
            <a:r>
              <a:rPr lang="en-US" dirty="0" smtClean="0"/>
              <a:t>Control interface : </a:t>
            </a:r>
            <a:r>
              <a:rPr lang="en-US" dirty="0"/>
              <a:t>RM-50, RM-51, RM-11, OCP-200 &amp; MCP-200</a:t>
            </a:r>
            <a:endParaRPr lang="en-US" dirty="0" smtClean="0"/>
          </a:p>
          <a:p>
            <a:r>
              <a:rPr lang="en-US" dirty="0" smtClean="0"/>
              <a:t>Field of view 87 degrees with Fujinon HAeF5 5mm prime cine lens.</a:t>
            </a:r>
          </a:p>
        </p:txBody>
      </p:sp>
      <p:sp>
        <p:nvSpPr>
          <p:cNvPr id="5" name="Content Placeholder 2"/>
          <p:cNvSpPr txBox="1">
            <a:spLocks/>
          </p:cNvSpPr>
          <p:nvPr/>
        </p:nvSpPr>
        <p:spPr>
          <a:xfrm>
            <a:off x="409937" y="3140161"/>
            <a:ext cx="2743200" cy="2907417"/>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Very good picture (3CCD).</a:t>
            </a:r>
          </a:p>
          <a:p>
            <a:r>
              <a:rPr lang="en-US" sz="1800" dirty="0" smtClean="0"/>
              <a:t>Good form factor for housing.</a:t>
            </a:r>
          </a:p>
          <a:p>
            <a:r>
              <a:rPr lang="en-US" sz="1800" dirty="0" smtClean="0"/>
              <a:t>Good sensitivity.</a:t>
            </a:r>
          </a:p>
          <a:p>
            <a:r>
              <a:rPr lang="en-US" sz="1800" dirty="0" smtClean="0"/>
              <a:t>No extra peripherals.</a:t>
            </a:r>
          </a:p>
          <a:p>
            <a:r>
              <a:rPr lang="en-US" sz="1800" dirty="0" smtClean="0"/>
              <a:t>Mechanical shutter.</a:t>
            </a:r>
          </a:p>
          <a:p>
            <a:r>
              <a:rPr lang="en-US" sz="1800" dirty="0" smtClean="0"/>
              <a:t>High quality lens available.</a:t>
            </a:r>
          </a:p>
          <a:p>
            <a:r>
              <a:rPr lang="en-US" sz="1800" dirty="0" smtClean="0"/>
              <a:t>Good DOF</a:t>
            </a:r>
          </a:p>
        </p:txBody>
      </p:sp>
      <p:sp>
        <p:nvSpPr>
          <p:cNvPr id="4" name="TextBox 3"/>
          <p:cNvSpPr txBox="1"/>
          <p:nvPr/>
        </p:nvSpPr>
        <p:spPr>
          <a:xfrm>
            <a:off x="838200" y="2784333"/>
            <a:ext cx="1371600" cy="369332"/>
          </a:xfrm>
          <a:prstGeom prst="rect">
            <a:avLst/>
          </a:prstGeom>
          <a:noFill/>
        </p:spPr>
        <p:txBody>
          <a:bodyPr wrap="square" rtlCol="0">
            <a:spAutoFit/>
          </a:bodyPr>
          <a:lstStyle/>
          <a:p>
            <a:r>
              <a:rPr lang="en-US" b="1" dirty="0" smtClean="0"/>
              <a:t>+ Side</a:t>
            </a:r>
            <a:endParaRPr lang="en-US" b="1" dirty="0"/>
          </a:p>
        </p:txBody>
      </p:sp>
      <p:sp>
        <p:nvSpPr>
          <p:cNvPr id="7" name="TextBox 6"/>
          <p:cNvSpPr txBox="1"/>
          <p:nvPr/>
        </p:nvSpPr>
        <p:spPr>
          <a:xfrm>
            <a:off x="6994967" y="2722603"/>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sp>
        <p:nvSpPr>
          <p:cNvPr id="8" name="Content Placeholder 2"/>
          <p:cNvSpPr txBox="1">
            <a:spLocks/>
          </p:cNvSpPr>
          <p:nvPr/>
        </p:nvSpPr>
        <p:spPr>
          <a:xfrm>
            <a:off x="6639528" y="3160946"/>
            <a:ext cx="23241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Max frame rate: 1920 x 720 at 60P</a:t>
            </a:r>
          </a:p>
          <a:p>
            <a:r>
              <a:rPr lang="en-US" sz="1800" dirty="0" smtClean="0"/>
              <a:t>Expensive ($?k).</a:t>
            </a:r>
          </a:p>
          <a:p>
            <a:r>
              <a:rPr lang="en-US" sz="1800" dirty="0" smtClean="0"/>
              <a:t>Lens expensive ($35k).</a:t>
            </a:r>
          </a:p>
        </p:txBody>
      </p:sp>
      <p:pic>
        <p:nvPicPr>
          <p:cNvPr id="12290" name="Picture 2" descr="http://www.ikegami.com/image_j3/hdl50/hdl5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239465" y="2499360"/>
            <a:ext cx="310896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tatic.bhphoto.com/images/images500x500/84046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304485" y="4800600"/>
            <a:ext cx="2087880" cy="1690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7293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fontAlgn="base"/>
            <a:r>
              <a:rPr lang="en-US" sz="3600" dirty="0" smtClean="0"/>
              <a:t>Cerberus LMP HD1200 (single Bayer array)</a:t>
            </a:r>
            <a:endParaRPr lang="en-US" sz="3600" dirty="0"/>
          </a:p>
        </p:txBody>
      </p:sp>
      <p:sp>
        <p:nvSpPr>
          <p:cNvPr id="3" name="Content Placeholder 2"/>
          <p:cNvSpPr>
            <a:spLocks noGrp="1"/>
          </p:cNvSpPr>
          <p:nvPr>
            <p:ph idx="1"/>
          </p:nvPr>
        </p:nvSpPr>
        <p:spPr>
          <a:xfrm>
            <a:off x="748779" y="1051561"/>
            <a:ext cx="5956821" cy="1914831"/>
          </a:xfrm>
        </p:spPr>
        <p:txBody>
          <a:bodyPr>
            <a:normAutofit fontScale="92500" lnSpcReduction="20000"/>
          </a:bodyPr>
          <a:lstStyle/>
          <a:p>
            <a:r>
              <a:rPr lang="en-US" sz="1800" dirty="0" smtClean="0"/>
              <a:t>Max frame rate: 1920 x 1080 at 60P</a:t>
            </a:r>
          </a:p>
          <a:p>
            <a:r>
              <a:rPr lang="en-US" sz="1800" dirty="0" smtClean="0"/>
              <a:t>Internal recorder: No</a:t>
            </a:r>
          </a:p>
          <a:p>
            <a:r>
              <a:rPr lang="en-US" sz="1800" dirty="0" smtClean="0"/>
              <a:t>Recorder interface:  1080p Dual Link SDI or </a:t>
            </a:r>
            <a:r>
              <a:rPr lang="it-IT" sz="1800" dirty="0" smtClean="0"/>
              <a:t>HDSDI RAW Data in 12/10 bit Cineform DFX.</a:t>
            </a:r>
            <a:endParaRPr lang="en-US" sz="1800" dirty="0" smtClean="0"/>
          </a:p>
          <a:p>
            <a:pPr>
              <a:spcBef>
                <a:spcPts val="0"/>
              </a:spcBef>
            </a:pPr>
            <a:r>
              <a:rPr lang="en-US" sz="1800" dirty="0" smtClean="0"/>
              <a:t>Lens: C, B4 mount.</a:t>
            </a:r>
          </a:p>
          <a:p>
            <a:r>
              <a:rPr lang="en-US" sz="1800" dirty="0" smtClean="0"/>
              <a:t>Control interface : 232C serial and USB.</a:t>
            </a:r>
          </a:p>
          <a:p>
            <a:r>
              <a:rPr lang="en-US" sz="1800" dirty="0" smtClean="0"/>
              <a:t>Field of view ?? degrees with ? prime lens.</a:t>
            </a:r>
          </a:p>
        </p:txBody>
      </p:sp>
      <p:grpSp>
        <p:nvGrpSpPr>
          <p:cNvPr id="10" name="Group 9"/>
          <p:cNvGrpSpPr/>
          <p:nvPr/>
        </p:nvGrpSpPr>
        <p:grpSpPr>
          <a:xfrm>
            <a:off x="425177" y="3140161"/>
            <a:ext cx="2743200" cy="3295076"/>
            <a:chOff x="409937" y="2770829"/>
            <a:chExt cx="2743200" cy="3295076"/>
          </a:xfrm>
        </p:grpSpPr>
        <p:sp>
          <p:nvSpPr>
            <p:cNvPr id="5" name="Content Placeholder 2"/>
            <p:cNvSpPr txBox="1">
              <a:spLocks/>
            </p:cNvSpPr>
            <p:nvPr/>
          </p:nvSpPr>
          <p:spPr>
            <a:xfrm>
              <a:off x="409937" y="3158488"/>
              <a:ext cx="2743200"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Small.</a:t>
              </a:r>
            </a:p>
            <a:p>
              <a:r>
                <a:rPr lang="en-US" sz="1800" dirty="0" smtClean="0"/>
                <a:t>Can change lens.</a:t>
              </a:r>
            </a:p>
            <a:p>
              <a:r>
                <a:rPr lang="en-US" sz="1800" dirty="0" smtClean="0"/>
                <a:t>Low cost lens.</a:t>
              </a:r>
            </a:p>
          </p:txBody>
        </p:sp>
        <p:sp>
          <p:nvSpPr>
            <p:cNvPr id="4" name="TextBox 3"/>
            <p:cNvSpPr txBox="1"/>
            <p:nvPr/>
          </p:nvSpPr>
          <p:spPr>
            <a:xfrm>
              <a:off x="838200" y="2770829"/>
              <a:ext cx="1371600" cy="369332"/>
            </a:xfrm>
            <a:prstGeom prst="rect">
              <a:avLst/>
            </a:prstGeom>
            <a:noFill/>
          </p:spPr>
          <p:txBody>
            <a:bodyPr wrap="square" rtlCol="0">
              <a:spAutoFit/>
            </a:bodyPr>
            <a:lstStyle/>
            <a:p>
              <a:r>
                <a:rPr lang="en-US" b="1" dirty="0" smtClean="0"/>
                <a:t>+ Side</a:t>
              </a:r>
              <a:endParaRPr lang="en-US" b="1" dirty="0"/>
            </a:p>
          </p:txBody>
        </p:sp>
      </p:grpSp>
      <p:grpSp>
        <p:nvGrpSpPr>
          <p:cNvPr id="11" name="Group 10"/>
          <p:cNvGrpSpPr/>
          <p:nvPr/>
        </p:nvGrpSpPr>
        <p:grpSpPr>
          <a:xfrm>
            <a:off x="6554124" y="2966392"/>
            <a:ext cx="2589876" cy="3421774"/>
            <a:chOff x="6554124" y="2796966"/>
            <a:chExt cx="2589876" cy="3421774"/>
          </a:xfrm>
        </p:grpSpPr>
        <p:sp>
          <p:nvSpPr>
            <p:cNvPr id="7" name="TextBox 6"/>
            <p:cNvSpPr txBox="1"/>
            <p:nvPr/>
          </p:nvSpPr>
          <p:spPr>
            <a:xfrm>
              <a:off x="7010400" y="2796966"/>
              <a:ext cx="1371600" cy="369332"/>
            </a:xfrm>
            <a:prstGeom prst="rect">
              <a:avLst/>
            </a:prstGeom>
            <a:noFill/>
          </p:spPr>
          <p:txBody>
            <a:bodyPr wrap="square" rtlCol="0">
              <a:spAutoFit/>
            </a:bodyPr>
            <a:lstStyle/>
            <a:p>
              <a:r>
                <a:rPr lang="en-US" b="1" dirty="0"/>
                <a:t>-</a:t>
              </a:r>
              <a:r>
                <a:rPr lang="en-US" b="1" dirty="0" smtClean="0"/>
                <a:t> Side</a:t>
              </a:r>
              <a:endParaRPr lang="en-US" b="1" dirty="0"/>
            </a:p>
          </p:txBody>
        </p:sp>
        <p:sp>
          <p:nvSpPr>
            <p:cNvPr id="8" name="Content Placeholder 2"/>
            <p:cNvSpPr txBox="1">
              <a:spLocks/>
            </p:cNvSpPr>
            <p:nvPr/>
          </p:nvSpPr>
          <p:spPr>
            <a:xfrm>
              <a:off x="6554124" y="3311323"/>
              <a:ext cx="2589876" cy="29074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smtClean="0"/>
                <a:t>Unknown picture quality in our application.</a:t>
              </a:r>
            </a:p>
            <a:p>
              <a:r>
                <a:rPr lang="en-US" sz="1800" dirty="0" smtClean="0"/>
                <a:t>Single 2/3” sensor.</a:t>
              </a:r>
            </a:p>
            <a:p>
              <a:pPr marL="0" indent="0">
                <a:buNone/>
              </a:pPr>
              <a:endParaRPr lang="en-US" sz="1800" dirty="0" smtClean="0"/>
            </a:p>
            <a:p>
              <a:endParaRPr lang="en-US" sz="1800" dirty="0" smtClean="0"/>
            </a:p>
          </p:txBody>
        </p:sp>
      </p:grpSp>
      <p:sp>
        <p:nvSpPr>
          <p:cNvPr id="6" name="AutoShape 2"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descr="data:image/jpeg;base64,/9j/4AAQSkZJRgABAQAAAQABAAD/2wCEAAkGBhQSERUUEhQUFBQWFhUYFhgXGBUVGBkYFxcVFxcVFBgXHCYeGBojGhUWHy8gIycpLC0sFh4xNTAqNSYrLCkBCQoKDgwOFA8PFCkYFBgpKSkvKSkpLC4pKSkpKSkuKSkpLCksKTUpKSkqKS8pKikpKSkpKSk1KSk2KS4pKSkpKf/AABEIAK4BIQMBIgACEQEDEQH/xAAcAAABBQEBAQAAAAAAAAAAAAAAAwQFBgcBAgj/xABDEAACAQIDBAcEBwYFBAMAAAABAgADEQQSIQUxQVEGEyJhcYGRBzKhsSNCUnKCwdEUM2KisvAVJJLh8UNzg8I0U7P/xAAYAQEBAQEBAAAAAAAAAAAAAAAAAQIEA//EACARAQADAAAGAwAAAAAAAAAAAAABAhEDITFBUXEEEhP/2gAMAwEAAhEDEQA/ANxhCEAhCEAhCEDk7CEAnJ2UrBbUr/4tUoNWDUh214WuL9TbcWGYa8l5mBdZydhA5CEIBCE81agVSzGwAJJ5AakwPc5KRjPapRH7qlUfkWtTH5n1AkHivabiWPYFOmO5Sx8yx/KXBqcJkZ9pGLG91P8A4wfkJyp7SsWV99V7xT19CD8owa9CYRjemtd/er1vJjTHwt8ozodL8QnuVq3nVqN8zGD6CnZhWF9o2NRgeuzAH3XAYHuPH0MnqPtlrfWw9NvBmT5howavOTOaHtmp/Xw7g/wOH+YWSGF9rWEbeldPFVb+lyfhJgu0JW6ftDwRF+sYdxp1Qf6YmvtLwN7Gow/8bkfAGBaISFo9M8G+7EIPvXT+oCS9GsrqGRgyncVIIPgRA9zsIQCEIQCEIQCEIQCEIQCEIQCEIQOQnY02ntSnh6ZqVmCqPMk8lA1J7hAdTHcBjQNsVG4HFrpx1aoB/VJzavtZIuMPhzx7VRlBvzyKTp+LymYrjq61jVzHOXVy1l95TcGwFhqeEo+lIzxe2KNL95Vpp4soPpe8wqt0rr1L9bXqP3ZiB6ZrfCN1xi8/gYwbHjPaLg6e52f7qm3q1hIXFe1ld1Kjf77j5Lf5zN/2gcxO55cFtxvtJxbe6Up/dUX9WvK7j+kOKq3D1GYHgzsR/pGkZkzl4HlWfiy+kVzxOED3nhnnKagnU277Ej4azwXte5Hkd/frrAUzTyyg7wD5Qpgt7qs3gDHtHYddtcoQc2NoEf8AsyfZHlp8p5bCL3/6j+cmBsVF/e1x4LPLYrCU9ylzzYwIijS10UeVz5Wtr6yUw+zKrDRCB36CJ1ulwX92qJ4ASPr7crVDlUs5IvZO1pYH6sCbOzAv7yqq9y6mJvi8Mn2qh7zYSESgwrUlxWelTdlzNvIS4DMN+4HlpyO6XE9EKVIaU6eId3RShrliFW4rrRfLSvUXNTbtLuO42MggX6TfVp01GnAXNpJ9FOnNXCYoJiMy0mIWojgqUvaz2OoIuL8x5R7tPbtGhTZMLkWqGP7tVNGoabGk6V0A7IqU+0Ldk2+qbFqxtxBicTVrU1qBajFrVAoYE7x2WIty13QPocG+6dla9nuPargaYf36d6Zv/DbL/KV9JZZAQhCAQhCAQhCAQhCAQhCAQhCBy8y32iYirUxBur9TT7KGxykkAs19282/DLh0gxrpVGtlAuBwPO8ZUtv4aqCrNlbcQ2g8m3etoGUvOYbYuIxBtRpkj7R7K+p3+U0aj0JpZjWqWZb3VRbKe9rb/DdEdpdLqNGyIM5A0VNF8rDXyBlFXwnstrNrVroncqtUPlcqIntT2b1AR+zuzKAcxfJcn+EJuHjcyYqdMKwAYrSpoTa7ZiRoTrqB8opguklRB2KXW09SzAimFuSTYsSSN+gBkFXPszx97AqO8mw8jqDIPbWx8VhGIrJp9te0vqNR56TZ8D0hRn6snJUKhurYrcgkqCLEg6gjnHW0NnJXQqQL8jr5g3v5amUfP6bUb/gkRVdrnv8AgfmJN9JuhjI7GkpDX92xAbf7twLE+kgcTsPEU6Qq1aFanTLZczoyDNrp2hfhv3GAsu0LneR8PlJLC4d3AykEc739TKyI+wG02pHsnQ6EQLPS2C+cJUdATrbML2vwXlvj/wDwzDU/fe/nKFtU1KhVyDdBoeIGtte7X1ktgNhVqyhjfUQLHX6SUKalaVx3iV7FdInb6xkvhOhH2zaO8R0Ro5CA1m4Hv7+6BU6+JfKpOucEqQ19FJDKRz3HwInmhqrnMy1AFNMgmxOYBlNgdSpJG4dm3GT+D6KlgCezYnjx3Hxvb5SRo7ApL7zX8IFTwCOrq4sSpDDcQe4/ER5gdm1FYtSDU9WtlJFlJuEHGwsB6SfxWNw+HtmAF+JBNu82Gg3anSOnxhA0+H5QIZOjrvrUN+9jf5z1TotVF8QajAe4KjNUPMgZ9269hyj3E4fEUaoXEZCKiF0KZuzYgNTe+8jMuo366SP21UcUzkuWswUDfcg2gKNtHDo2QFM17AFhe/Aabp3GbUyZAQbVGygi1gbXsfUbucrC4AtTVWBFbrAR200XQHsKOzrrv4buMncTg8702LHKlzltvPA34f7CBqvsra+Fqf8AeP8ASkukpHsoP+Wq/wDeP9Cy7yAhCEAhCEAhCEAhCEAhCEAhCECI6S7GbEUrIQrj3Sdx5qeV+cyWtdGZW95WZWGhsykqw05EETb3cAEncBc+Uy/pbkOtgCzM2lhoSWa/O5N/EmWBA/4maaG7MFI1AJAPiOMhsZ0hy9oqC31U4eLkcO4fDilj8RmYngvDv4D++Ugar5iTAVfGl6itW7YBHZ3C19QoGgls6M7TyUGIAyGqxCsC5AzHKosbmwNpSaj2iS3kGkrjkbE9c/V26paeTVPddnzC/G7fCWnBdIgoJKsyAaEFWII4XB1HymKU8Y43Ow/EZIYLpNiKQsr6E3sVU/leBvuycctZRWXVrWJO8W3qZEdM+kNJsNVpVKRdHUqczBAeRUrma4NiDYbhKN0K6YnO6VDkDjtZRpl+2oPEbvA90j+keHZnLF6j0WJNJnuAVuRcA7t3CUUjMRodSND4jfPFSrFdpUMj3Gqtu8bagxtaBpWyaqfRnLvRr/yn8pOttIdUFAs2cnysP0lBr9a2GpChmFQhfdIBAK6m50tuv3S04XFFCrEKxHPde2/Tv1kDfa+2AGFI5meorFQpK3y2vdx7o13xl0YxzvTcOWORyAW1bKQGAY8SL2v3RxtteuqJWcEugKrkIWynetiQCPGRuG2jRw6kFxmZizBe1rYC2nIAQLJSoNVZaSNlLm2bkN7EX3mwNu+NXwDYatVomo1VVyMjPbNlcHstbfYqdeREhaG2mrsopU64ykOtRF3Mputibr5Nodbxzjdm4yvULmp1OZVzFsrVCRfeqDKPwkSic2XtKgq4qnVW7vTsLi4qIVYFBw0Ym4/iErL9IKQRU6ztFVW4+qbAXJ3aR/h+j2Rcr1qtQcRmyC53m69v+aK0cBSpfu6aL3gC/md5jBGdIel1V+qOj1FQqTkZFN8oLAMdbm24z1RxBqUaTsufMqlwLD3k1tc8zzkR0sb6al/fGSex2/y9L7i/IQFcFS6og0qdOmRbU3qNpv5Wv5xUtpPOzKiPiLGremaZLg2QJUBcBFIFyLBTrvJiuPyBj1ZuuvOw7hfUgczA0j2St/lq3/e/9El6lC9kJ/y9b/vf+iS+yAhCEAhCEAhCEAhCEAhCEAhCEBhtqtlonvsPWZV0qxF2buso8tT/ADH4TTOkh7C/e/IzL+ktE2J5kn1LH8hKKfilOTTj82NhIyqmXT+7Sa2pZFFx9YDhwVtNe+0g8W97nmfnJ3Ddqundv/T5/GcDROrvUd8sXR7AgUi5GrXA8B/vPSlJvOQkziPq7RpnDpS6sCorE9ZxKnObc/rD/QIylgxGGUnVR6CR9bBp9kDw0m7cGap9nP21RXFRRZQ17KMoy7rAc8uh5zY9o7Op4vA0jSFwFUplsdLWyi/zmJ4imAdNx3f38PIzT/ZLtXPRqYdj+7OZfutvHrPFpRdv7MIVkI7S6i2tiOF+fDzlZpG4m0+0TYqqqVVFr6aDTwUfrMbrUclV15E28DqIFiweNZFpDJay73ZUBstuJvx5RSttk8anlSW/89S39MiMJhsykj6v5f7aSdo7GQC7P5KCfibCBEY7E5lN0Y6XJZ2Y6a6blHksmdn9Dny53NOmvDQG9t4u3hyij0aQUgJe4OrG/wABYRlSBc3y1qtvr1Wyrb7ugPmsC8dZoPCIVKkT63QRCpVlR2pUjWo8KlSNqlSBW+lDfTUv74x9s3EhcPTuQOwvykZ0kb6Wn/fGOME30VL7v6SKkFcZTkptmLXLWCLa3G+pN+QnjGV2a7nKguoy0x3W0LeHLjPRrm3d+saVG+ja/wBpT6iUa/7HmBw9e17dapF9+tNd80CZ17Fj/l6330//ADE0WZBCEIBCEIBCEIBCEIBCEIBCEIED0vVuqTIbHOPMcR5i8r239j5wylctlDXvfXS4Gm6zHXu3S0dJV+iB5MPkR+c8Y0hqani9O3mVIt62gYt0vwGXIACRdDz96mT+sruKw9kv3j5iaD0mUFEYW0C31P1HKsezrojg2lT6QOGerY3zEtw3tZ7HKAAQTawAta3CSJ54KzkPWJy0v5MP9pcdkL/lqfh+ZlNqtuPI/P8A4ll6L40NRNPihJHg2vzv8J1fHnL+2LFa41kdXEksUJHV2nTxIZR+K3Dz/L9TLR7LsVkx4Xg6MPMWIlWxh0XvLfDLJjoMSMbSfeEzOfAC3/tOC3WXpDZOltKi+DfrXylQSAASTY6XC3OXynz9tkjr7gW7Ivwvv19Lek+g+kmNX/DapuO0NPMAz532tUvVB/hHzaZVI7Nbsv4flLBRSpWy06fvEDXl3m+g8fnulZ2U3Zfw/Iy7dD9sU6bNSeytUClWJA9wNdLnne/4ZJhYmYVgLVo13o1STobE2uDbu0II1v3iPH2rUydWzog5DtuRcE8raga67o/6QYylVr1GWxICqrDcbDUju4SMwGLppTHV0mZ2U5jYKoJ3FWO+28yosXW6DwiD1Yl1ug8BEXqSo91KkbvUnl6kZV9oION/DWBF7fP0tP8AvjF8G30VP7v6TmIwNSsyvkKoOLkLxvx8OF56p0iiqp3gEf7yKdO2/wAvziDt9GfwfKenbU+X5xFz2D+D5SjXvYmfoK/36f8ARNJmZ+xA/Q4j71P+kzTJkEIQgEIQgEIQgEIQgEIQgEITxVqZVJPAE+msBvtahnouONrjxGv5SnbS2gwwyMN9N7eRN1+MzfbvSzaGIqOXeoqEm1NCAqjgpC77Diby+bDq/tOHXNoaqWI5OB8NQZRXdtdtGA3Akj7rixHpl9JSupKrdmUnMykXu1xxI5Hn3y91qBW4Yaocrjmp0/O3mshXwCLUyuqsDaxIGoO4+nykFJxFPKTfcQT5RY0KtB9zIxGlxYkHTQjf5cRLzW6LUqikWyki1xrYXBsAdBui1DY9QYinVq1etyKVQFQLE6ZiRvPlLooX+KVOLX8QP+Z5OOJ3gfL5zT8XsmlUH0lNGPMgZv8AVvlMrbHo0q1day1AgA6tkDkZrXOouNbqRfwmv0t5TFdq187X4AWA7pdPZjgb1XqkaA06Y8SQ7fAL6ymYXDtUdUQFnYgBRvJM2TodsgUBTpCxyBmcj6zn3iO65AHcJmVeunyP1GWmFCAXbUADX7O/hymH7TAFQa37I3eJmpe0mspqG+a4CqBdApsM3MsTdyN3nMqxjXqtbcLDj+ffAf7JbR/74GSbIGUa20HAN8DIPB4wIGvfW27znt9sNaygDTeYE0qhQbEknUk7z+gnuhhlNM1atbh2VLZbkcLLrbTiZD7OwdSu6584pX7T2IUDx3HylpoYTD0yOrpNUfQBnvxIAA+tqbfCA1qbTQAa38J4Z6rahMi/ac5fnr6AyQTAsKqU8q0DUJ1AAIA1Opu3cBpqRG23sL1FchGbIVBFzdhe+hO/z74DcbMLBi3WVcgzNkGVVHMltSPBfkZ4p4hFH0ahL8eI8XNz6Wj/AGJtzqkqoy3zAsDpqbWyt3cfMyFPdugT3SXZq0TSamzHMpzEsWJIA7YvuBvu3bpAVHuR5/lFOtZwqDM1hZRqxtyHG0bsdRAVZ9T5RFm7B/D8p13nqthSvZqKQdDYgjhpcHXvhGsewx70sTb7VL+lpqEy/wBh3uYr71L5PNQkUQhCAQhCAQhCAQhCAQhCARHFj6N/ut8jFonXHZbwPygYVhwpIDI1Qs5VVRQzFmcgAX+PAC5vpNO6N9HhhqdibsxueS/wr6C54ypdA6IDvVNiUZgB94m59NPMzQMXtajRp9bWqpTT7TkKPAX3nuECB6T7HsevQX0tUHNdxPppKhjNnBwEvbeaLnTfvpueGvoe43ltw3tBp4ipkw9Mug95ql6eZePVqRc+JtHK9GKFZXysQrG6jSyN38f9oFE2fiyDke4ddCDodJJu/EcNYttvo+VOWqCpHuVF1NuAP2188w+EhH66kDmXMn/2J2l/FxU+IHhAmwQdREv2YXJ1BPmL2A1HgBuIiGHx6Edkg+BvHC4kQEzh1V9VAa2jDeRxsd/iP1BM/sdRTpNVc2WxNzwVb3Pz9JE4TD/tDWHuqbk8u4d5BI8zGXtC6YLh0GHpfvCAWAJXIg93VeJIGl9w74FM6XbVzOzXvvY2KNq2uW6BQ1r2HafQCUhT6mL4/aLVCbm9zcnmeZO8+cb00vKJTCbLQ5WeobNvCgaaEgEn8gZK0zRp/u6YJ+03bP8ANp6BZGUTZV8f1kxlw9MZqjmp2L5UGUBvssx4DjY30gJVtos2pP8Afjvt5xXEdIqjA01daIC3ARAMzX7IJ366m9+GndV6tZqhvuHASZo7HqJRWq9BgpOlQjQ8u8DxED09Qk3JOa4N7m9xqDfneK4jEtUa5uzG3iTu/sTxg3TOOsVmXdlUgEk6KLnvnmtjsrl6adUUv2b5iCt73OoMBavg6iKGdSoY2F9PhvE9vUw6Gwc1nVhmA7CWvqt9TqLajnGdWrmJId3XSxc3N7dryuYmapyrmK9kEKBvALFiTbmTeBJPtuqP3XV0abErlp3z9nXMSdd5te99JGsdYl1gF7DU8ST6AcI2rVb7+14aAfrAsWyuka4dXGQO7EEbwQLWIJU3I/hsNdb6SP2pth61Q1GCqWtuHle19/MkmRHXk6aAchF8NQeq606YzO7KqjmzHKo07yIH0H7H9lCls2m+967PUduJGZlQeAUD4njLvGOxdmLh8PRoL7tKmiD8KgX+EfSAhCEAhCEAhCEAhCEAhCEAnmoLgjuM9QgYZhauIwrtZcjHNdXDKRqeB0OoNjuPfGGKJqPnqZnccXOYjdfKNyg23Laa5046Lti6WaiVFdL5M2iuOKMRqO48DMlxeDrUmy4imaVTipIOlyAwIJBBtA808SyMGUkEagiXHYHSrMRrkqcRwbwvv8JRnaJF5Rq229s13pBMOtMOWAY1Rmpgaa238z5d8TxuzaJJNMsrDQ5GBGovb7Q52uJn+E6W1qQsSHH8dyfIg39bySw3TmmGLNSdS1s2VgwNtAbG2toD7EbJzHXt+K3PrYx3gujf2gFHlc+AH5+kav7QMOBe1Vjyyi48ybfGQu1faLVYEUFFIfaPaby4D4wLH0k6S09n0RTpKvWEfRp9VeGep3d2829MW2ji3quzMxdnJLseJMkcZmqMWdmdjqSxuT4xpUQAQGC0I5p0pwVrkAFR46D1np6uU2Isf73QHAOg8f1ieKrDKRv/AOROh9Ae/wDWR1Tid1zflAn+huzFr4iz6JTR6r/dQXt5nKPOWjGYOowFVqjkmwNK/wBGKbG3VheYB387ymdGtp9TUYk2DoabHkrEXPwE03aJp0MIa1SojMwApU1NyW5nkBIM1xC2Ns2Wx3+BibYlb2Bzd+6/eY2qNna28k2A8Z2ooR7GzAEXsSLjQkX3jleUOXqaWJVbIxUCw3C4GnM994YbtE6gAWuSQB8Tc+VzPeM221ROqSnSo0ja6U0uzZSGXrKr5qjkEX3gd0S2ZsetiXyUKb1XG9UBYi+7NbRR3sRAbAljpxPH85LLs2glzWqlyQ3u9lQSNGPEgHf5y79HvYXXezYuotBfsp9JU8z7qn/VNL2B7OcFhLGnRD1B/wBSp9I1+Yvov4QIGFbE9nuMxjXoYdkpEmz1SUUDT6zavp9kGa70H9ktHAVBXqucRiADlOUJTpk3BNNLk5rG2ZieNrXl9hIOwhCAQhCAQhCAQhCAQhCAQhCATk7CByUj2m9Hmq01xFMXakCHA3lN9/wm58GMu8IHy9i9pstfLpk04Xvcb4/ea/t32U4PEVOtUGk+/s2K355D38rSsbU9j2I/6Vak445g1NrchbMPO8ozmoxc2Bso3kaXPIHl3zjURwuPAmWXH9BcZRHaw1QqONMCoPSmSQPKV+vTKsVYFWG9WFiPEHWA1Kkbm9R+lomznl6H9Ys8SaA72Vs012I3Koux3dwHdfnY7jv0BsOE2DhipSsoPI9rT8QOYbt+o5i2kj+iz2WqOJ6s+Qz/AK/GSrSCtbU6NKGPVarfS+pB5H9Re410kBVwrAmmRqBceE0rBYiglNlIZqhDdlSASVZStr6e7Vb/AESn9J8UVxNNgqIQt7K2fidHPPu75RE0vdX++cVTCF7kIWCi7EAkADUljw0njDYtUZWKBwDfKdx36GL4rb9VwVzZUNxlUBRYm+XTW2vxMDyq0wuoTxtdp4oMrOiklULKpI1ZVJAYrfS9rkDdeGydj1sVU6rD03qvpcKPdvxdjog72ImndHvYM5s2NrhNx6uj2j4Go4t6L5wM52/hBTqUyAKbuAwRRlKgs3VDQ6sUCtca6yZ6Pey/HYyzCkaVM65696d7nUhSM7HjuAPObzsLoZhMHrQoqH41Gu9Q2+1Ue7H1k3IM32B7EMLSscS74ltDl1pUrj+FTmYdzMQeU0DA7Pp0UFOjTSmg3KihVHgBpHE5AIQnYHIQhAJ2cnYBCEIBCEIBCEIBCEIBCEIBCEIBCcnYBCchA7EMVgqdUZaiJUXk6hh6ERecgVfH+zPAVf8AoCmedJmp/wAqnL8JWtoexCmf3GJdTyqKrjwumX85psIGJt7LMfhnLUxSrrusj5WI8HAAPnI3alY0GKVlem4+qym/lwPiJv0Tr4RH0dFcfxAN84Hyz+156jVC+UXOgsx3WyjkbDX0kZXYu/Ek6KDqT6flPqraPRjCVxathqFT71NDu3WNrzuyujWFw3/x8PRpXNyURQSeZNrmUYD0d9lGOxVm6vqKZt26100PEJ758wJpWwPYfhKNmxLPiXFtDenTv9xTcjuZiJo85IEMDgKdFAlGmlNBuVFCqPADSOJydgEJyEDs5OzkAnYQgEIQgEIQgEIQgEIQgEIQg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385797" y="2966392"/>
            <a:ext cx="3183567" cy="2700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9363" y="1158240"/>
            <a:ext cx="2393775" cy="1526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9249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76400"/>
            <a:ext cx="82772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409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descr="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971800"/>
            <a:ext cx="7315200" cy="32766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76200"/>
            <a:ext cx="5619750"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119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696" y="152400"/>
            <a:ext cx="8229600" cy="1143000"/>
          </a:xfrm>
        </p:spPr>
        <p:txBody>
          <a:bodyPr/>
          <a:lstStyle/>
          <a:p>
            <a:r>
              <a:rPr lang="en-US" dirty="0" smtClean="0"/>
              <a:t>Sony HDCP1</a:t>
            </a:r>
            <a:endParaRPr lang="en-US" dirty="0"/>
          </a:p>
        </p:txBody>
      </p:sp>
      <p:sp>
        <p:nvSpPr>
          <p:cNvPr id="3" name="Content Placeholder 2"/>
          <p:cNvSpPr>
            <a:spLocks noGrp="1"/>
          </p:cNvSpPr>
          <p:nvPr>
            <p:ph idx="1"/>
          </p:nvPr>
        </p:nvSpPr>
        <p:spPr>
          <a:xfrm>
            <a:off x="838200" y="1143000"/>
            <a:ext cx="7848600" cy="1523999"/>
          </a:xfrm>
        </p:spPr>
        <p:txBody>
          <a:bodyPr>
            <a:normAutofit/>
          </a:bodyPr>
          <a:lstStyle/>
          <a:p>
            <a:r>
              <a:rPr lang="en-US" sz="1400" dirty="0" smtClean="0"/>
              <a:t>Max frame rate: 1920 x 1080 at 60P</a:t>
            </a:r>
          </a:p>
          <a:p>
            <a:r>
              <a:rPr lang="en-US" sz="1400" dirty="0" smtClean="0"/>
              <a:t>Internal recorder: None</a:t>
            </a:r>
          </a:p>
          <a:p>
            <a:r>
              <a:rPr lang="en-US" sz="1400" dirty="0" smtClean="0"/>
              <a:t>Recorder interface: </a:t>
            </a:r>
            <a:r>
              <a:rPr lang="sv-SE" sz="1400" dirty="0" smtClean="0"/>
              <a:t>1 x 14-bit HD-SDI 4:2:2</a:t>
            </a:r>
            <a:endParaRPr lang="en-US" sz="1400" dirty="0" smtClean="0"/>
          </a:p>
          <a:p>
            <a:r>
              <a:rPr lang="en-US" sz="1400" dirty="0" smtClean="0"/>
              <a:t>Lens: Sony 2/3-type bayonet mount (B4).</a:t>
            </a:r>
          </a:p>
          <a:p>
            <a:r>
              <a:rPr lang="en-US" sz="1400" dirty="0" smtClean="0"/>
              <a:t>Control interface : LAN based Sony system (CCU compatible).</a:t>
            </a:r>
          </a:p>
        </p:txBody>
      </p:sp>
      <p:pic>
        <p:nvPicPr>
          <p:cNvPr id="2050" name="Picture 2" descr="http://static.bhphoto.com/images/images345x345/Sony_HDC_P1_HDC_P1_HD_Multi_Purpose_Camera_74069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5867400" y="914400"/>
            <a:ext cx="30397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tatic.bhphoto.com/images/images500x500/857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4038600"/>
            <a:ext cx="1752600" cy="1752600"/>
          </a:xfrm>
          <a:prstGeom prst="rect">
            <a:avLst/>
          </a:prstGeom>
          <a:noFill/>
          <a:scene3d>
            <a:camera prst="orthographicFront">
              <a:rot lat="0" lon="0" rev="5400000"/>
            </a:camera>
            <a:lightRig rig="threePt" dir="t"/>
          </a:scene3d>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25" y="2971800"/>
            <a:ext cx="5692775" cy="242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4343400" y="5476496"/>
            <a:ext cx="1676400" cy="307777"/>
          </a:xfrm>
          <a:prstGeom prst="rect">
            <a:avLst/>
          </a:prstGeom>
          <a:noFill/>
        </p:spPr>
        <p:txBody>
          <a:bodyPr wrap="square" rtlCol="0">
            <a:spAutoFit/>
          </a:bodyPr>
          <a:lstStyle/>
          <a:p>
            <a:r>
              <a:rPr lang="en-US" sz="1400" dirty="0" smtClean="0"/>
              <a:t>Budget ~ $76k</a:t>
            </a:r>
            <a:endParaRPr lang="en-US" sz="1400" dirty="0"/>
          </a:p>
        </p:txBody>
      </p:sp>
    </p:spTree>
    <p:extLst>
      <p:ext uri="{BB962C8B-B14F-4D97-AF65-F5344CB8AC3E}">
        <p14:creationId xmlns:p14="http://schemas.microsoft.com/office/powerpoint/2010/main" val="29085102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957854923"/>
              </p:ext>
            </p:extLst>
          </p:nvPr>
        </p:nvGraphicFramePr>
        <p:xfrm>
          <a:off x="304800" y="1371600"/>
          <a:ext cx="8229600" cy="514301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274638"/>
            <a:ext cx="8229600" cy="792162"/>
          </a:xfrm>
        </p:spPr>
        <p:txBody>
          <a:bodyPr>
            <a:noAutofit/>
          </a:bodyPr>
          <a:lstStyle/>
          <a:p>
            <a:r>
              <a:rPr lang="en-US" sz="2800" dirty="0" smtClean="0"/>
              <a:t>2/3” Prism Camera </a:t>
            </a:r>
            <a:r>
              <a:rPr lang="en-US" sz="2800" dirty="0"/>
              <a:t>with Zeiss </a:t>
            </a:r>
            <a:r>
              <a:rPr lang="en-US" sz="2800" dirty="0" err="1"/>
              <a:t>Digi</a:t>
            </a:r>
            <a:r>
              <a:rPr lang="en-US" sz="2800" dirty="0"/>
              <a:t> Prime T1,9/5 mm </a:t>
            </a:r>
            <a:r>
              <a:rPr lang="en-US" sz="2800" dirty="0" smtClean="0"/>
              <a:t>@ </a:t>
            </a:r>
            <a:r>
              <a:rPr lang="en-US" sz="2800" i="1" dirty="0" smtClean="0"/>
              <a:t>f</a:t>
            </a:r>
            <a:r>
              <a:rPr lang="en-US" sz="2800" dirty="0" smtClean="0"/>
              <a:t> 2.5 Calculated Depth of Field Focused at 0.9 meter</a:t>
            </a:r>
            <a:endParaRPr lang="en-US" sz="2800" dirty="0"/>
          </a:p>
        </p:txBody>
      </p:sp>
      <p:sp>
        <p:nvSpPr>
          <p:cNvPr id="4" name="Rectangle 3"/>
          <p:cNvSpPr/>
          <p:nvPr/>
        </p:nvSpPr>
        <p:spPr>
          <a:xfrm>
            <a:off x="1828800" y="1905000"/>
            <a:ext cx="228600" cy="4304818"/>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990600" y="5867400"/>
            <a:ext cx="0" cy="34241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ight Brace 10"/>
          <p:cNvSpPr/>
          <p:nvPr/>
        </p:nvSpPr>
        <p:spPr>
          <a:xfrm rot="5400000">
            <a:off x="1295400" y="5867400"/>
            <a:ext cx="228600" cy="838200"/>
          </a:xfrm>
          <a:prstGeom prst="righ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304800" y="6352354"/>
            <a:ext cx="2209800" cy="276999"/>
          </a:xfrm>
          <a:prstGeom prst="rect">
            <a:avLst/>
          </a:prstGeom>
          <a:noFill/>
        </p:spPr>
        <p:txBody>
          <a:bodyPr wrap="square" rtlCol="0">
            <a:spAutoFit/>
          </a:bodyPr>
          <a:lstStyle/>
          <a:p>
            <a:r>
              <a:rPr lang="en-US" sz="1200" dirty="0" smtClean="0"/>
              <a:t>Imager to dome distance 39cm</a:t>
            </a:r>
            <a:endParaRPr lang="en-US" sz="1200" dirty="0"/>
          </a:p>
        </p:txBody>
      </p:sp>
      <p:graphicFrame>
        <p:nvGraphicFramePr>
          <p:cNvPr id="6" name="Table 5"/>
          <p:cNvGraphicFramePr>
            <a:graphicFrameLocks noGrp="1"/>
          </p:cNvGraphicFramePr>
          <p:nvPr>
            <p:extLst>
              <p:ext uri="{D42A27DB-BD31-4B8C-83A1-F6EECF244321}">
                <p14:modId xmlns:p14="http://schemas.microsoft.com/office/powerpoint/2010/main" val="377464718"/>
              </p:ext>
            </p:extLst>
          </p:nvPr>
        </p:nvGraphicFramePr>
        <p:xfrm>
          <a:off x="6477000" y="1143000"/>
          <a:ext cx="2590798" cy="1676400"/>
        </p:xfrm>
        <a:graphic>
          <a:graphicData uri="http://schemas.openxmlformats.org/drawingml/2006/table">
            <a:tbl>
              <a:tblPr>
                <a:tableStyleId>{5C22544A-7EE6-4342-B048-85BDC9FD1C3A}</a:tableStyleId>
              </a:tblPr>
              <a:tblGrid>
                <a:gridCol w="1600199"/>
                <a:gridCol w="609600"/>
                <a:gridCol w="380999"/>
              </a:tblGrid>
              <a:tr h="167640">
                <a:tc>
                  <a:txBody>
                    <a:bodyPr/>
                    <a:lstStyle/>
                    <a:p>
                      <a:pPr algn="l" fontAlgn="b"/>
                      <a:r>
                        <a:rPr lang="en-US" sz="800" u="none" strike="noStrike">
                          <a:effectLst/>
                        </a:rPr>
                        <a:t>Measurement point</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dirty="0">
                          <a:effectLst/>
                        </a:rPr>
                        <a:t>Imager</a:t>
                      </a:r>
                      <a:endParaRPr lang="en-US" sz="800" b="0" i="0" u="none" strike="noStrike" dirty="0">
                        <a:solidFill>
                          <a:srgbClr val="000000"/>
                        </a:solidFill>
                        <a:effectLst/>
                        <a:latin typeface="Arial"/>
                      </a:endParaRPr>
                    </a:p>
                  </a:txBody>
                  <a:tcPr marL="0" marR="0" marT="0" marB="0" anchor="b"/>
                </a:tc>
                <a:tc>
                  <a:txBody>
                    <a:bodyPr/>
                    <a:lstStyle/>
                    <a:p>
                      <a:pPr algn="ctr" fontAlgn="b"/>
                      <a:r>
                        <a:rPr lang="en-US" sz="800" u="none" strike="noStrike">
                          <a:effectLst/>
                        </a:rPr>
                        <a:t>Dome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Imager to dome distance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0.39</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Focus Distance d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0.9</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Focal length f (mm)</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5</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Aperture N (f number)</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2.5</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Circle of confusion c (mm)</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0.009</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 </a:t>
                      </a:r>
                      <a:endParaRPr lang="en-US" sz="800" b="0"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Hyperfocal distance H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1.116</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0.726</a:t>
                      </a:r>
                      <a:endParaRPr lang="en-US" sz="800" b="1"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Front Focus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0.497</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0.107</a:t>
                      </a:r>
                      <a:endParaRPr lang="en-US" sz="800" b="1"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Rear Focus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4.627</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4.237</a:t>
                      </a:r>
                      <a:endParaRPr lang="en-US" sz="800" b="1" i="0" u="none" strike="noStrike">
                        <a:solidFill>
                          <a:srgbClr val="000000"/>
                        </a:solidFill>
                        <a:effectLst/>
                        <a:latin typeface="Arial"/>
                      </a:endParaRPr>
                    </a:p>
                  </a:txBody>
                  <a:tcPr marL="0" marR="0" marT="0" marB="0" anchor="b"/>
                </a:tc>
              </a:tr>
              <a:tr h="167640">
                <a:tc>
                  <a:txBody>
                    <a:bodyPr/>
                    <a:lstStyle/>
                    <a:p>
                      <a:pPr algn="l" fontAlgn="b"/>
                      <a:r>
                        <a:rPr lang="en-US" sz="800" u="none" strike="noStrike">
                          <a:effectLst/>
                        </a:rPr>
                        <a:t>DOF (Meters)</a:t>
                      </a:r>
                      <a:endParaRPr lang="en-US" sz="800" b="0" i="0" u="none" strike="noStrike">
                        <a:solidFill>
                          <a:srgbClr val="000000"/>
                        </a:solidFill>
                        <a:effectLst/>
                        <a:latin typeface="Arial"/>
                      </a:endParaRPr>
                    </a:p>
                  </a:txBody>
                  <a:tcPr marL="0" marR="0" marT="0" marB="0" anchor="b"/>
                </a:tc>
                <a:tc>
                  <a:txBody>
                    <a:bodyPr/>
                    <a:lstStyle/>
                    <a:p>
                      <a:pPr algn="ctr" fontAlgn="b"/>
                      <a:r>
                        <a:rPr lang="en-US" sz="800" u="none" strike="noStrike">
                          <a:effectLst/>
                        </a:rPr>
                        <a:t>4.130</a:t>
                      </a:r>
                      <a:endParaRPr lang="en-US" sz="800" b="1" i="0" u="none" strike="noStrike">
                        <a:solidFill>
                          <a:srgbClr val="000000"/>
                        </a:solidFill>
                        <a:effectLst/>
                        <a:latin typeface="Arial"/>
                      </a:endParaRPr>
                    </a:p>
                  </a:txBody>
                  <a:tcPr marL="0" marR="0" marT="0" marB="0" anchor="b"/>
                </a:tc>
                <a:tc>
                  <a:txBody>
                    <a:bodyPr/>
                    <a:lstStyle/>
                    <a:p>
                      <a:pPr algn="ctr" fontAlgn="b"/>
                      <a:r>
                        <a:rPr lang="en-US" sz="800" u="none" strike="noStrike" dirty="0">
                          <a:effectLst/>
                        </a:rPr>
                        <a:t> </a:t>
                      </a:r>
                      <a:endParaRPr lang="en-US" sz="800" b="1" i="0" u="none" strike="noStrike" dirty="0">
                        <a:solidFill>
                          <a:srgbClr val="000000"/>
                        </a:solidFill>
                        <a:effectLst/>
                        <a:latin typeface="Arial"/>
                      </a:endParaRPr>
                    </a:p>
                  </a:txBody>
                  <a:tcPr marL="0" marR="0" marT="0" marB="0" anchor="b"/>
                </a:tc>
              </a:tr>
            </a:tbl>
          </a:graphicData>
        </a:graphic>
      </p:graphicFrame>
      <p:sp>
        <p:nvSpPr>
          <p:cNvPr id="13" name="TextBox 12"/>
          <p:cNvSpPr txBox="1"/>
          <p:nvPr/>
        </p:nvSpPr>
        <p:spPr>
          <a:xfrm>
            <a:off x="6477000" y="3962400"/>
            <a:ext cx="2057400" cy="523220"/>
          </a:xfrm>
          <a:prstGeom prst="rect">
            <a:avLst/>
          </a:prstGeom>
          <a:solidFill>
            <a:schemeClr val="bg1"/>
          </a:solidFill>
        </p:spPr>
        <p:txBody>
          <a:bodyPr wrap="square" rtlCol="0">
            <a:spAutoFit/>
          </a:bodyPr>
          <a:lstStyle/>
          <a:p>
            <a:r>
              <a:rPr lang="en-US" sz="1400" dirty="0" smtClean="0"/>
              <a:t>Relative exposure to current lens : 0.7</a:t>
            </a:r>
          </a:p>
        </p:txBody>
      </p:sp>
    </p:spTree>
    <p:extLst>
      <p:ext uri="{BB962C8B-B14F-4D97-AF65-F5344CB8AC3E}">
        <p14:creationId xmlns:p14="http://schemas.microsoft.com/office/powerpoint/2010/main" val="3973013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92162"/>
          </a:xfrm>
        </p:spPr>
        <p:txBody>
          <a:bodyPr>
            <a:noAutofit/>
          </a:bodyPr>
          <a:lstStyle/>
          <a:p>
            <a:r>
              <a:rPr lang="en-US" sz="2800" dirty="0"/>
              <a:t>Zeiss </a:t>
            </a:r>
            <a:r>
              <a:rPr lang="en-US" sz="2800" dirty="0" err="1"/>
              <a:t>Digi</a:t>
            </a:r>
            <a:r>
              <a:rPr lang="en-US" sz="2800" dirty="0"/>
              <a:t> Prime T1,9/5 </a:t>
            </a:r>
            <a:r>
              <a:rPr lang="en-US" sz="2800" dirty="0" smtClean="0"/>
              <a:t>mm on 2/3” Prism camera</a:t>
            </a:r>
            <a:endParaRPr lang="en-US" sz="2800"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286000" y="1066800"/>
            <a:ext cx="6105054" cy="5450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85800" y="1371600"/>
            <a:ext cx="2819400" cy="369332"/>
          </a:xfrm>
          <a:prstGeom prst="rect">
            <a:avLst/>
          </a:prstGeom>
          <a:noFill/>
        </p:spPr>
        <p:txBody>
          <a:bodyPr wrap="square" rtlCol="0">
            <a:spAutoFit/>
          </a:bodyPr>
          <a:lstStyle/>
          <a:p>
            <a:r>
              <a:rPr lang="en-US" dirty="0"/>
              <a:t>Volume = 2.26 cubic meters</a:t>
            </a:r>
          </a:p>
        </p:txBody>
      </p:sp>
    </p:spTree>
    <p:extLst>
      <p:ext uri="{BB962C8B-B14F-4D97-AF65-F5344CB8AC3E}">
        <p14:creationId xmlns:p14="http://schemas.microsoft.com/office/powerpoint/2010/main" val="1175164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38200"/>
            <a:ext cx="5988050"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6902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533400"/>
            <a:ext cx="6019800" cy="5997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81000" y="152400"/>
            <a:ext cx="8229600" cy="609600"/>
          </a:xfrm>
        </p:spPr>
        <p:txBody>
          <a:bodyPr>
            <a:noAutofit/>
          </a:bodyPr>
          <a:lstStyle/>
          <a:p>
            <a:r>
              <a:rPr lang="en-US" sz="2400" dirty="0" smtClean="0"/>
              <a:t>Depth of Field Test Requirement</a:t>
            </a:r>
            <a:br>
              <a:rPr lang="en-US" sz="2400" dirty="0" smtClean="0"/>
            </a:br>
            <a:r>
              <a:rPr lang="en-US" sz="2400" dirty="0" smtClean="0"/>
              <a:t>(all lens and camera combinations)</a:t>
            </a:r>
            <a:endParaRPr lang="en-US" sz="2400" dirty="0"/>
          </a:p>
        </p:txBody>
      </p:sp>
    </p:spTree>
    <p:extLst>
      <p:ext uri="{BB962C8B-B14F-4D97-AF65-F5344CB8AC3E}">
        <p14:creationId xmlns:p14="http://schemas.microsoft.com/office/powerpoint/2010/main" val="3582289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609600"/>
          </a:xfrm>
        </p:spPr>
        <p:txBody>
          <a:bodyPr>
            <a:normAutofit/>
          </a:bodyPr>
          <a:lstStyle/>
          <a:p>
            <a:r>
              <a:rPr lang="en-US" sz="2800" dirty="0" smtClean="0"/>
              <a:t>Camera Temporal Resolution Test Target</a:t>
            </a:r>
            <a:endParaRPr lang="en-US" sz="2800" dirty="0"/>
          </a:p>
        </p:txBody>
      </p:sp>
      <p:cxnSp>
        <p:nvCxnSpPr>
          <p:cNvPr id="9" name="Straight Connector 8"/>
          <p:cNvCxnSpPr>
            <a:stCxn id="5" idx="0"/>
            <a:endCxn id="5" idx="2"/>
          </p:cNvCxnSpPr>
          <p:nvPr/>
        </p:nvCxnSpPr>
        <p:spPr>
          <a:xfrm>
            <a:off x="4450080" y="1965960"/>
            <a:ext cx="0" cy="3291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5" idx="1"/>
            <a:endCxn id="5" idx="3"/>
          </p:cNvCxnSpPr>
          <p:nvPr/>
        </p:nvCxnSpPr>
        <p:spPr>
          <a:xfrm>
            <a:off x="1524000" y="3611880"/>
            <a:ext cx="585216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p:cNvSpPr>
            <a:spLocks noChangeAspect="1"/>
          </p:cNvSpPr>
          <p:nvPr/>
        </p:nvSpPr>
        <p:spPr>
          <a:xfrm>
            <a:off x="1524000" y="1965960"/>
            <a:ext cx="5852160" cy="32918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a:spLocks noChangeAspect="1"/>
          </p:cNvSpPr>
          <p:nvPr/>
        </p:nvSpPr>
        <p:spPr>
          <a:xfrm>
            <a:off x="1524002" y="692727"/>
            <a:ext cx="5852160" cy="5852160"/>
          </a:xfrm>
          <a:prstGeom prst="ellipse">
            <a:avLst/>
          </a:prstGeom>
          <a:solidFill>
            <a:schemeClr val="accent2">
              <a:lumMod val="20000"/>
              <a:lumOff val="80000"/>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57200" y="902961"/>
            <a:ext cx="2362200" cy="646331"/>
          </a:xfrm>
          <a:prstGeom prst="rect">
            <a:avLst/>
          </a:prstGeom>
          <a:noFill/>
        </p:spPr>
        <p:txBody>
          <a:bodyPr wrap="square" rtlCol="0">
            <a:spAutoFit/>
          </a:bodyPr>
          <a:lstStyle/>
          <a:p>
            <a:r>
              <a:rPr lang="en-US" dirty="0" smtClean="0"/>
              <a:t>Viewing Area 16:9 Aspect Ratio</a:t>
            </a:r>
            <a:endParaRPr lang="en-US" dirty="0"/>
          </a:p>
        </p:txBody>
      </p:sp>
      <p:cxnSp>
        <p:nvCxnSpPr>
          <p:cNvPr id="24" name="Straight Arrow Connector 23"/>
          <p:cNvCxnSpPr/>
          <p:nvPr/>
        </p:nvCxnSpPr>
        <p:spPr>
          <a:xfrm>
            <a:off x="1302329" y="1549292"/>
            <a:ext cx="228600" cy="315176"/>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172200" y="692727"/>
            <a:ext cx="2895600" cy="523220"/>
          </a:xfrm>
          <a:prstGeom prst="rect">
            <a:avLst/>
          </a:prstGeom>
          <a:noFill/>
        </p:spPr>
        <p:txBody>
          <a:bodyPr wrap="square" rtlCol="0">
            <a:spAutoFit/>
          </a:bodyPr>
          <a:lstStyle/>
          <a:p>
            <a:r>
              <a:rPr lang="en-US" sz="1400" dirty="0" smtClean="0"/>
              <a:t>Test Target ~ .66 meters from Camera Lens (approx. 0.5 m from dome)</a:t>
            </a:r>
            <a:endParaRPr lang="en-US" sz="1400" dirty="0"/>
          </a:p>
        </p:txBody>
      </p:sp>
      <p:cxnSp>
        <p:nvCxnSpPr>
          <p:cNvPr id="27" name="Straight Arrow Connector 26"/>
          <p:cNvCxnSpPr/>
          <p:nvPr/>
        </p:nvCxnSpPr>
        <p:spPr>
          <a:xfrm flipH="1">
            <a:off x="6705600" y="1289181"/>
            <a:ext cx="479368" cy="31101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0" name="Arc 29"/>
          <p:cNvSpPr/>
          <p:nvPr/>
        </p:nvSpPr>
        <p:spPr>
          <a:xfrm rot="16200000">
            <a:off x="3048000" y="2514600"/>
            <a:ext cx="2590800" cy="2286000"/>
          </a:xfrm>
          <a:prstGeom prst="arc">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2" name="Straight Connector 31"/>
          <p:cNvCxnSpPr>
            <a:stCxn id="30" idx="2"/>
          </p:cNvCxnSpPr>
          <p:nvPr/>
        </p:nvCxnSpPr>
        <p:spPr>
          <a:xfrm flipH="1" flipV="1">
            <a:off x="4114800" y="2286000"/>
            <a:ext cx="228600" cy="762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30" idx="2"/>
          </p:cNvCxnSpPr>
          <p:nvPr/>
        </p:nvCxnSpPr>
        <p:spPr>
          <a:xfrm flipH="1">
            <a:off x="4229100" y="2362200"/>
            <a:ext cx="114300" cy="1524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006900" y="3733800"/>
            <a:ext cx="3440084" cy="584775"/>
          </a:xfrm>
          <a:prstGeom prst="rect">
            <a:avLst/>
          </a:prstGeom>
          <a:noFill/>
        </p:spPr>
        <p:txBody>
          <a:bodyPr wrap="square" rtlCol="0">
            <a:spAutoFit/>
          </a:bodyPr>
          <a:lstStyle/>
          <a:p>
            <a:r>
              <a:rPr lang="en-US" sz="1600" dirty="0" smtClean="0"/>
              <a:t>Rotation Speed to Simulate 55cm and 100cm per second transect speeds</a:t>
            </a:r>
            <a:endParaRPr lang="en-US" sz="1600" dirty="0"/>
          </a:p>
        </p:txBody>
      </p:sp>
      <p:sp>
        <p:nvSpPr>
          <p:cNvPr id="10" name="Flowchart: Or 9"/>
          <p:cNvSpPr/>
          <p:nvPr/>
        </p:nvSpPr>
        <p:spPr>
          <a:xfrm>
            <a:off x="4343400" y="3515521"/>
            <a:ext cx="199644" cy="192717"/>
          </a:xfrm>
          <a:prstGeom prst="flowChartOr">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Or 20"/>
          <p:cNvSpPr/>
          <p:nvPr/>
        </p:nvSpPr>
        <p:spPr>
          <a:xfrm>
            <a:off x="6605778" y="2245683"/>
            <a:ext cx="199644" cy="192717"/>
          </a:xfrm>
          <a:prstGeom prst="flowChartOr">
            <a:avLst/>
          </a:prstGeom>
          <a:solidFill>
            <a:srgbClr val="92D05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Or 22"/>
          <p:cNvSpPr/>
          <p:nvPr/>
        </p:nvSpPr>
        <p:spPr>
          <a:xfrm>
            <a:off x="5187725" y="3044561"/>
            <a:ext cx="199644" cy="192717"/>
          </a:xfrm>
          <a:prstGeom prst="flowChartOr">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Or 24"/>
          <p:cNvSpPr/>
          <p:nvPr/>
        </p:nvSpPr>
        <p:spPr>
          <a:xfrm>
            <a:off x="5894460" y="2666532"/>
            <a:ext cx="199644" cy="192717"/>
          </a:xfrm>
          <a:prstGeom prst="flowChartOr">
            <a:avLst/>
          </a:prstGeom>
          <a:solidFill>
            <a:srgbClr val="7030A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471075" y="2825226"/>
            <a:ext cx="506649" cy="307777"/>
          </a:xfrm>
          <a:prstGeom prst="rect">
            <a:avLst/>
          </a:prstGeom>
          <a:noFill/>
        </p:spPr>
        <p:txBody>
          <a:bodyPr wrap="square" rtlCol="0">
            <a:spAutoFit/>
          </a:bodyPr>
          <a:lstStyle/>
          <a:p>
            <a:r>
              <a:rPr lang="en-US" sz="1400" dirty="0" smtClean="0"/>
              <a:t>25%</a:t>
            </a:r>
            <a:endParaRPr lang="en-US" sz="1400" dirty="0"/>
          </a:p>
        </p:txBody>
      </p:sp>
      <p:cxnSp>
        <p:nvCxnSpPr>
          <p:cNvPr id="17" name="Straight Arrow Connector 16"/>
          <p:cNvCxnSpPr/>
          <p:nvPr/>
        </p:nvCxnSpPr>
        <p:spPr>
          <a:xfrm flipV="1">
            <a:off x="4343400" y="2895600"/>
            <a:ext cx="762000" cy="5334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5427872" y="2358755"/>
            <a:ext cx="506649" cy="307777"/>
          </a:xfrm>
          <a:prstGeom prst="rect">
            <a:avLst/>
          </a:prstGeom>
          <a:noFill/>
        </p:spPr>
        <p:txBody>
          <a:bodyPr wrap="square" rtlCol="0">
            <a:spAutoFit/>
          </a:bodyPr>
          <a:lstStyle/>
          <a:p>
            <a:r>
              <a:rPr lang="en-US" sz="1400" dirty="0" smtClean="0"/>
              <a:t>50%</a:t>
            </a:r>
            <a:endParaRPr lang="en-US" sz="1400" dirty="0"/>
          </a:p>
        </p:txBody>
      </p:sp>
      <p:sp>
        <p:nvSpPr>
          <p:cNvPr id="33" name="TextBox 32"/>
          <p:cNvSpPr txBox="1"/>
          <p:nvPr/>
        </p:nvSpPr>
        <p:spPr>
          <a:xfrm>
            <a:off x="6072597" y="1989625"/>
            <a:ext cx="506649" cy="307777"/>
          </a:xfrm>
          <a:prstGeom prst="rect">
            <a:avLst/>
          </a:prstGeom>
          <a:noFill/>
        </p:spPr>
        <p:txBody>
          <a:bodyPr wrap="square" rtlCol="0">
            <a:spAutoFit/>
          </a:bodyPr>
          <a:lstStyle/>
          <a:p>
            <a:r>
              <a:rPr lang="en-US" sz="1400" dirty="0"/>
              <a:t>7</a:t>
            </a:r>
            <a:r>
              <a:rPr lang="en-US" sz="1400" dirty="0" smtClean="0"/>
              <a:t>5%</a:t>
            </a:r>
            <a:endParaRPr lang="en-US" sz="1400" dirty="0"/>
          </a:p>
        </p:txBody>
      </p:sp>
    </p:spTree>
    <p:extLst>
      <p:ext uri="{BB962C8B-B14F-4D97-AF65-F5344CB8AC3E}">
        <p14:creationId xmlns:p14="http://schemas.microsoft.com/office/powerpoint/2010/main" val="20191848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50941</TotalTime>
  <Words>2526</Words>
  <Application>Microsoft Office PowerPoint</Application>
  <PresentationFormat>On-screen Show (4:3)</PresentationFormat>
  <Paragraphs>515</Paragraphs>
  <Slides>35</Slides>
  <Notes>8</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i2MAP Camera Selection (working draft)</vt:lpstr>
      <vt:lpstr>Distance Requirements for the Identification of Representative Organisms in the Camera Field-of View</vt:lpstr>
      <vt:lpstr>2/3” 3-chip Sensor Cameras</vt:lpstr>
      <vt:lpstr>Sony HDCP1</vt:lpstr>
      <vt:lpstr>2/3” Prism Camera with Zeiss Digi Prime T1,9/5 mm @ f 2.5 Calculated Depth of Field Focused at 0.9 meter</vt:lpstr>
      <vt:lpstr>Zeiss Digi Prime T1,9/5 mm on 2/3” Prism camera</vt:lpstr>
      <vt:lpstr>PowerPoint Presentation</vt:lpstr>
      <vt:lpstr>Depth of Field Test Requirement (all lens and camera combinations)</vt:lpstr>
      <vt:lpstr>Camera Temporal Resolution Test Target</vt:lpstr>
      <vt:lpstr>Temporal Resolution Test – 2/3” imager</vt:lpstr>
      <vt:lpstr>Temporal Resolution Test – super 35 imager</vt:lpstr>
      <vt:lpstr>Sony HDCP1 Dimensions</vt:lpstr>
      <vt:lpstr>Sony HDCP1 Housing Dia. Mockup</vt:lpstr>
      <vt:lpstr>Ikegami HDL-50/HS</vt:lpstr>
      <vt:lpstr>Large sensor cameras</vt:lpstr>
      <vt:lpstr>Sony PMW-F5</vt:lpstr>
      <vt:lpstr>DIN Super 35 Camera with Arri Ultra Prime UP 10 mm/T2.1 @ f 4.5 Calculated Depth of Field Focused at 0.85 meter</vt:lpstr>
      <vt:lpstr>DIN Super 35 Camera with SONY SCL-P11X15 @ f 5.6 Calculated Depth of Field Focused at 0.8 meter</vt:lpstr>
      <vt:lpstr>DIN Super 35 Camera with Arri/Zeiss Ultra Prime UP 12 mm/T2 @ f 6.7 Calculated Depth of Field Focused at 0.8 meter</vt:lpstr>
      <vt:lpstr>Sony NEX-FS700UK</vt:lpstr>
      <vt:lpstr>Arri Ultra Prime UP 10 mm/T2.1 on DIN Super 35 camera</vt:lpstr>
      <vt:lpstr>Sony PMW-F5 Dimensions</vt:lpstr>
      <vt:lpstr>Sony PMW-F5 Housing Dia. Mockup</vt:lpstr>
      <vt:lpstr>Rob’s distance to resolve data</vt:lpstr>
      <vt:lpstr>2/3” Prism Camera with Fujinon HA 10X5.2 @ f 2.2 Calculated Depth of Field Focused at 1.0 meter</vt:lpstr>
      <vt:lpstr>Sony PMW-F55</vt:lpstr>
      <vt:lpstr>Blackmagic Cinema Camera EF</vt:lpstr>
      <vt:lpstr>Sony NEXFS100UK</vt:lpstr>
      <vt:lpstr>Canon EOS C500 4K</vt:lpstr>
      <vt:lpstr>Canon EOS-1D C</vt:lpstr>
      <vt:lpstr>Cathx Ocean M-12 Wide angle HD</vt:lpstr>
      <vt:lpstr>Ikegami HDL-50/HS</vt:lpstr>
      <vt:lpstr>Cerberus LMP HD1200 (single Bayer array)</vt:lpstr>
      <vt:lpstr>PowerPoint Presentation</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i2MAP Camera Selection</dc:title>
  <dc:creator>chma</dc:creator>
  <cp:lastModifiedBy>chma</cp:lastModifiedBy>
  <cp:revision>198</cp:revision>
  <cp:lastPrinted>2014-04-16T23:28:05Z</cp:lastPrinted>
  <dcterms:created xsi:type="dcterms:W3CDTF">2014-01-27T19:57:29Z</dcterms:created>
  <dcterms:modified xsi:type="dcterms:W3CDTF">2014-07-15T19:19:35Z</dcterms:modified>
</cp:coreProperties>
</file>