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7" r:id="rId12"/>
    <p:sldId id="265"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67D2281-D844-4CEA-A5F5-909A847BA07B}">
          <p14:sldIdLst>
            <p14:sldId id="256"/>
            <p14:sldId id="266"/>
            <p14:sldId id="257"/>
            <p14:sldId id="258"/>
            <p14:sldId id="259"/>
            <p14:sldId id="260"/>
            <p14:sldId id="261"/>
            <p14:sldId id="262"/>
            <p14:sldId id="263"/>
            <p14:sldId id="264"/>
            <p14:sldId id="267"/>
            <p14:sldId id="26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82" y="-5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EB53ED-FA8C-4C43-BEA4-D69341B10320}" type="datetimeFigureOut">
              <a:rPr lang="en-US" smtClean="0"/>
              <a:t>2/26/2016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366807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EB53ED-FA8C-4C43-BEA4-D69341B10320}" type="datetimeFigureOut">
              <a:rPr lang="en-US" smtClean="0"/>
              <a:t>2/26/2016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480571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EB53ED-FA8C-4C43-BEA4-D69341B10320}" type="datetimeFigureOut">
              <a:rPr lang="en-US" smtClean="0"/>
              <a:t>2/26/2016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08170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EB53ED-FA8C-4C43-BEA4-D69341B10320}" type="datetimeFigureOut">
              <a:rPr lang="en-US" smtClean="0"/>
              <a:t>2/26/2016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74727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EB53ED-FA8C-4C43-BEA4-D69341B10320}" type="datetimeFigureOut">
              <a:rPr lang="en-US" smtClean="0"/>
              <a:t>2/26/2016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50105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EB53ED-FA8C-4C43-BEA4-D69341B10320}" type="datetimeFigureOut">
              <a:rPr lang="en-US" smtClean="0"/>
              <a:t>2/26/2016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427783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EB53ED-FA8C-4C43-BEA4-D69341B10320}" type="datetimeFigureOut">
              <a:rPr lang="en-US" smtClean="0"/>
              <a:t>2/26/2016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2203613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EB53ED-FA8C-4C43-BEA4-D69341B10320}" type="datetimeFigureOut">
              <a:rPr lang="en-US" smtClean="0"/>
              <a:t>2/26/2016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2411087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EB53ED-FA8C-4C43-BEA4-D69341B10320}" type="datetimeFigureOut">
              <a:rPr lang="en-US" smtClean="0"/>
              <a:t>2/26/2016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059763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B53ED-FA8C-4C43-BEA4-D69341B10320}" type="datetimeFigureOut">
              <a:rPr lang="en-US" smtClean="0"/>
              <a:t>2/26/2016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569956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B53ED-FA8C-4C43-BEA4-D69341B10320}" type="datetimeFigureOut">
              <a:rPr lang="en-US" smtClean="0"/>
              <a:t>2/26/2016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52D9CB-3D33-4EB4-929A-C78E85053F4F}" type="slidenum">
              <a:rPr lang="en-US" smtClean="0"/>
              <a:t>‹#›</a:t>
            </a:fld>
            <a:endParaRPr lang="en-US"/>
          </a:p>
        </p:txBody>
      </p:sp>
    </p:spTree>
    <p:extLst>
      <p:ext uri="{BB962C8B-B14F-4D97-AF65-F5344CB8AC3E}">
        <p14:creationId xmlns:p14="http://schemas.microsoft.com/office/powerpoint/2010/main" val="13720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B53ED-FA8C-4C43-BEA4-D69341B10320}" type="datetimeFigureOut">
              <a:rPr lang="en-US" smtClean="0"/>
              <a:t>2/26/2016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2D9CB-3D33-4EB4-929A-C78E85053F4F}" type="slidenum">
              <a:rPr lang="en-US" smtClean="0"/>
              <a:t>‹#›</a:t>
            </a:fld>
            <a:endParaRPr lang="en-US"/>
          </a:p>
        </p:txBody>
      </p:sp>
    </p:spTree>
    <p:extLst>
      <p:ext uri="{BB962C8B-B14F-4D97-AF65-F5344CB8AC3E}">
        <p14:creationId xmlns:p14="http://schemas.microsoft.com/office/powerpoint/2010/main" val="3349575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rancois@mbari.org" TargetMode="External"/><Relationship Id="rId2" Type="http://schemas.openxmlformats.org/officeDocument/2006/relationships/hyperlink" Target="mailto:chma@mbari.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6.jpeg"/><Relationship Id="rId3" Type="http://schemas.openxmlformats.org/officeDocument/2006/relationships/image" Target="../media/image18.jpeg"/><Relationship Id="rId7" Type="http://schemas.microsoft.com/office/2007/relationships/hdphoto" Target="../media/hdphoto3.wdp"/><Relationship Id="rId12" Type="http://schemas.openxmlformats.org/officeDocument/2006/relationships/image" Target="../media/image25.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11" Type="http://schemas.openxmlformats.org/officeDocument/2006/relationships/image" Target="../media/image24.jpeg"/><Relationship Id="rId5" Type="http://schemas.openxmlformats.org/officeDocument/2006/relationships/image" Target="../media/image20.jpeg"/><Relationship Id="rId15" Type="http://schemas.openxmlformats.org/officeDocument/2006/relationships/image" Target="../media/image28.jpeg"/><Relationship Id="rId10" Type="http://schemas.microsoft.com/office/2007/relationships/hdphoto" Target="../media/hdphoto4.wdp"/><Relationship Id="rId4" Type="http://schemas.openxmlformats.org/officeDocument/2006/relationships/image" Target="../media/image19.jpeg"/><Relationship Id="rId9" Type="http://schemas.openxmlformats.org/officeDocument/2006/relationships/image" Target="../media/image23.jpeg"/><Relationship Id="rId14" Type="http://schemas.openxmlformats.org/officeDocument/2006/relationships/image" Target="../media/image27.jpeg"/></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1524000"/>
          </a:xfrm>
        </p:spPr>
        <p:txBody>
          <a:bodyPr/>
          <a:lstStyle/>
          <a:p>
            <a:r>
              <a:rPr lang="en-US" dirty="0" smtClean="0"/>
              <a:t>i2MAP Dome Failures</a:t>
            </a:r>
            <a:endParaRPr lang="en-US" dirty="0"/>
          </a:p>
        </p:txBody>
      </p:sp>
      <p:sp>
        <p:nvSpPr>
          <p:cNvPr id="3" name="Subtitle 2"/>
          <p:cNvSpPr>
            <a:spLocks noGrp="1"/>
          </p:cNvSpPr>
          <p:nvPr>
            <p:ph type="subTitle" idx="1"/>
          </p:nvPr>
        </p:nvSpPr>
        <p:spPr>
          <a:xfrm>
            <a:off x="1362315" y="4572000"/>
            <a:ext cx="6400800" cy="1066800"/>
          </a:xfrm>
        </p:spPr>
        <p:txBody>
          <a:bodyPr>
            <a:normAutofit fontScale="55000" lnSpcReduction="20000"/>
          </a:bodyPr>
          <a:lstStyle/>
          <a:p>
            <a:r>
              <a:rPr lang="en-US" dirty="0" smtClean="0"/>
              <a:t>Project engineer Mark Chaffey </a:t>
            </a:r>
            <a:r>
              <a:rPr lang="en-US" dirty="0" smtClean="0">
                <a:hlinkClick r:id="rId2"/>
              </a:rPr>
              <a:t>chma@mbari.org</a:t>
            </a:r>
            <a:endParaRPr lang="en-US" dirty="0" smtClean="0"/>
          </a:p>
          <a:p>
            <a:r>
              <a:rPr lang="en-US" dirty="0" smtClean="0"/>
              <a:t>Mechanical engineer Francois Cazenave </a:t>
            </a:r>
            <a:r>
              <a:rPr lang="en-US" dirty="0" smtClean="0">
                <a:hlinkClick r:id="rId3"/>
              </a:rPr>
              <a:t>francois@mbari.org</a:t>
            </a:r>
            <a:endParaRPr lang="en-US" dirty="0" smtClean="0"/>
          </a:p>
          <a:p>
            <a:r>
              <a:rPr lang="en-US" sz="2600" dirty="0" smtClean="0"/>
              <a:t>Assembled by mrc </a:t>
            </a:r>
            <a:r>
              <a:rPr lang="en-US" sz="2600" dirty="0" smtClean="0"/>
              <a:t>2/17/2016</a:t>
            </a:r>
          </a:p>
          <a:p>
            <a:r>
              <a:rPr lang="en-US" sz="2600" dirty="0" smtClean="0"/>
              <a:t>Rev. B 26FEB16</a:t>
            </a:r>
            <a:endParaRPr lang="en-US" sz="2600" dirty="0"/>
          </a:p>
        </p:txBody>
      </p:sp>
      <p:sp>
        <p:nvSpPr>
          <p:cNvPr id="4" name="TextBox 3"/>
          <p:cNvSpPr txBox="1"/>
          <p:nvPr/>
        </p:nvSpPr>
        <p:spPr>
          <a:xfrm>
            <a:off x="1248015" y="3453972"/>
            <a:ext cx="6629400" cy="923330"/>
          </a:xfrm>
          <a:prstGeom prst="rect">
            <a:avLst/>
          </a:prstGeom>
          <a:noFill/>
        </p:spPr>
        <p:txBody>
          <a:bodyPr wrap="square" rtlCol="0">
            <a:spAutoFit/>
          </a:bodyPr>
          <a:lstStyle/>
          <a:p>
            <a:r>
              <a:rPr lang="en-US" dirty="0" smtClean="0"/>
              <a:t>Two variations of the dome seat were tested, design #1 with a flat seat and design #2 with a flat seat with some compliance from a machined groove.</a:t>
            </a:r>
            <a:endParaRPr lang="en-US" dirty="0"/>
          </a:p>
        </p:txBody>
      </p:sp>
    </p:spTree>
    <p:extLst>
      <p:ext uri="{BB962C8B-B14F-4D97-AF65-F5344CB8AC3E}">
        <p14:creationId xmlns:p14="http://schemas.microsoft.com/office/powerpoint/2010/main" val="889903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Picture 9" descr="\\ATLAS.SHORE.MBARI.ORG\ProjectLibrary\901209 i2MAP\Images\Dead Dome\MarkPhotosDome1&amp;2\Panasonic\P106078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50849" y="354900"/>
            <a:ext cx="1938996" cy="138499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ATLAS.SHORE.MBARI.ORG\ProjectLibrary\901209 i2MAP\Images\Dead Dome\MarkPhotosDome1&amp;2\Panasonic\P106078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286689" y="375136"/>
            <a:ext cx="1789821" cy="1193213"/>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ATLAS.SHORE.MBARI.ORG\ProjectLibrary\901209 i2MAP\Images\Dead Dome\MarkPhotosDome1&amp;2\Panasonic\P106078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36"/>
          <a:stretch/>
        </p:blipFill>
        <p:spPr bwMode="auto">
          <a:xfrm>
            <a:off x="2886731" y="217841"/>
            <a:ext cx="1568632" cy="1456587"/>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ATLAS.SHORE.MBARI.ORG\ProjectLibrary\901209 i2MAP\Images\Dead Dome\MarkPhotosDome1&amp;2\Panasonic\P106077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5435173" y="5029200"/>
            <a:ext cx="2438400" cy="17068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TLAS.SHORE.MBARI.ORG\ProjectLibrary\901209 i2MAP\Images\Dead Dome\MarkPhotosDome1&amp;2\Panasonic\P1060735.JP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rightnessContrast bright="30000"/>
                    </a14:imgEffect>
                  </a14:imgLayer>
                </a14:imgProps>
              </a:ext>
              <a:ext uri="{28A0092B-C50C-407E-A947-70E740481C1C}">
                <a14:useLocalDpi xmlns:a14="http://schemas.microsoft.com/office/drawing/2010/main" val="0"/>
              </a:ext>
            </a:extLst>
          </a:blip>
          <a:srcRect/>
          <a:stretch/>
        </p:blipFill>
        <p:spPr bwMode="auto">
          <a:xfrm>
            <a:off x="838200" y="1447800"/>
            <a:ext cx="4648200" cy="40790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52815" y="1599539"/>
            <a:ext cx="533400" cy="369332"/>
          </a:xfrm>
          <a:prstGeom prst="rect">
            <a:avLst/>
          </a:prstGeom>
          <a:noFill/>
        </p:spPr>
        <p:txBody>
          <a:bodyPr wrap="square" rtlCol="0">
            <a:spAutoFit/>
          </a:bodyPr>
          <a:lstStyle/>
          <a:p>
            <a:r>
              <a:rPr lang="en-US" dirty="0" smtClean="0">
                <a:solidFill>
                  <a:srgbClr val="FF0000"/>
                </a:solidFill>
              </a:rPr>
              <a:t>#1</a:t>
            </a:r>
            <a:endParaRPr lang="en-US" dirty="0">
              <a:solidFill>
                <a:srgbClr val="FF0000"/>
              </a:solidFill>
            </a:endParaRPr>
          </a:p>
        </p:txBody>
      </p:sp>
      <p:pic>
        <p:nvPicPr>
          <p:cNvPr id="5122" name="Picture 2" descr="\\ATLAS.SHORE.MBARI.ORG\ProjectLibrary\901209 i2MAP\Images\Dead Dome\MarkPhotosDome1&amp;2\Panasonic\P1060773.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5486400" y="3254188"/>
            <a:ext cx="3333750" cy="1905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H="1" flipV="1">
            <a:off x="5181600" y="3657600"/>
            <a:ext cx="609600" cy="18181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40243" y="3288268"/>
            <a:ext cx="533400" cy="369332"/>
          </a:xfrm>
          <a:prstGeom prst="rect">
            <a:avLst/>
          </a:prstGeom>
          <a:noFill/>
        </p:spPr>
        <p:txBody>
          <a:bodyPr wrap="square" rtlCol="0">
            <a:spAutoFit/>
          </a:bodyPr>
          <a:lstStyle/>
          <a:p>
            <a:r>
              <a:rPr lang="en-US" dirty="0" smtClean="0">
                <a:solidFill>
                  <a:srgbClr val="FF0000"/>
                </a:solidFill>
              </a:rPr>
              <a:t>#4</a:t>
            </a:r>
            <a:endParaRPr lang="en-US" dirty="0">
              <a:solidFill>
                <a:srgbClr val="FF0000"/>
              </a:solidFill>
            </a:endParaRPr>
          </a:p>
        </p:txBody>
      </p:sp>
      <p:sp>
        <p:nvSpPr>
          <p:cNvPr id="11" name="TextBox 10"/>
          <p:cNvSpPr txBox="1"/>
          <p:nvPr/>
        </p:nvSpPr>
        <p:spPr>
          <a:xfrm>
            <a:off x="3049561" y="1200331"/>
            <a:ext cx="533400" cy="369332"/>
          </a:xfrm>
          <a:prstGeom prst="rect">
            <a:avLst/>
          </a:prstGeom>
          <a:noFill/>
        </p:spPr>
        <p:txBody>
          <a:bodyPr wrap="square" rtlCol="0">
            <a:spAutoFit/>
          </a:bodyPr>
          <a:lstStyle/>
          <a:p>
            <a:r>
              <a:rPr lang="en-US" dirty="0" smtClean="0">
                <a:solidFill>
                  <a:srgbClr val="FF0000"/>
                </a:solidFill>
              </a:rPr>
              <a:t>#2</a:t>
            </a:r>
            <a:endParaRPr lang="en-US" dirty="0">
              <a:solidFill>
                <a:srgbClr val="FF0000"/>
              </a:solidFill>
            </a:endParaRPr>
          </a:p>
        </p:txBody>
      </p:sp>
      <p:sp>
        <p:nvSpPr>
          <p:cNvPr id="12" name="TextBox 11"/>
          <p:cNvSpPr txBox="1"/>
          <p:nvPr/>
        </p:nvSpPr>
        <p:spPr>
          <a:xfrm>
            <a:off x="4854548" y="2133600"/>
            <a:ext cx="533400" cy="369332"/>
          </a:xfrm>
          <a:prstGeom prst="rect">
            <a:avLst/>
          </a:prstGeom>
          <a:noFill/>
        </p:spPr>
        <p:txBody>
          <a:bodyPr wrap="square" rtlCol="0">
            <a:spAutoFit/>
          </a:bodyPr>
          <a:lstStyle/>
          <a:p>
            <a:r>
              <a:rPr lang="en-US" dirty="0" smtClean="0">
                <a:solidFill>
                  <a:srgbClr val="FF0000"/>
                </a:solidFill>
              </a:rPr>
              <a:t>#3</a:t>
            </a:r>
            <a:endParaRPr lang="en-US" dirty="0">
              <a:solidFill>
                <a:srgbClr val="FF0000"/>
              </a:solidFill>
            </a:endParaRPr>
          </a:p>
        </p:txBody>
      </p:sp>
      <p:sp>
        <p:nvSpPr>
          <p:cNvPr id="13" name="TextBox 12"/>
          <p:cNvSpPr txBox="1"/>
          <p:nvPr/>
        </p:nvSpPr>
        <p:spPr>
          <a:xfrm>
            <a:off x="4953000" y="4206688"/>
            <a:ext cx="533400" cy="369332"/>
          </a:xfrm>
          <a:prstGeom prst="rect">
            <a:avLst/>
          </a:prstGeom>
          <a:noFill/>
        </p:spPr>
        <p:txBody>
          <a:bodyPr wrap="square" rtlCol="0">
            <a:spAutoFit/>
          </a:bodyPr>
          <a:lstStyle/>
          <a:p>
            <a:r>
              <a:rPr lang="en-US" dirty="0" smtClean="0">
                <a:solidFill>
                  <a:srgbClr val="FF0000"/>
                </a:solidFill>
              </a:rPr>
              <a:t>#5</a:t>
            </a:r>
            <a:endParaRPr lang="en-US" dirty="0">
              <a:solidFill>
                <a:srgbClr val="FF0000"/>
              </a:solidFill>
            </a:endParaRPr>
          </a:p>
        </p:txBody>
      </p:sp>
      <p:sp>
        <p:nvSpPr>
          <p:cNvPr id="14" name="TextBox 13"/>
          <p:cNvSpPr txBox="1"/>
          <p:nvPr/>
        </p:nvSpPr>
        <p:spPr>
          <a:xfrm>
            <a:off x="4382781" y="5105400"/>
            <a:ext cx="533400" cy="369332"/>
          </a:xfrm>
          <a:prstGeom prst="rect">
            <a:avLst/>
          </a:prstGeom>
          <a:noFill/>
        </p:spPr>
        <p:txBody>
          <a:bodyPr wrap="square" rtlCol="0">
            <a:spAutoFit/>
          </a:bodyPr>
          <a:lstStyle/>
          <a:p>
            <a:r>
              <a:rPr lang="en-US" dirty="0" smtClean="0">
                <a:solidFill>
                  <a:srgbClr val="FF0000"/>
                </a:solidFill>
              </a:rPr>
              <a:t>#6</a:t>
            </a:r>
            <a:endParaRPr lang="en-US" dirty="0">
              <a:solidFill>
                <a:srgbClr val="FF0000"/>
              </a:solidFill>
            </a:endParaRPr>
          </a:p>
        </p:txBody>
      </p:sp>
      <p:sp>
        <p:nvSpPr>
          <p:cNvPr id="15" name="TextBox 14"/>
          <p:cNvSpPr txBox="1"/>
          <p:nvPr/>
        </p:nvSpPr>
        <p:spPr>
          <a:xfrm>
            <a:off x="1995608" y="5159188"/>
            <a:ext cx="533400" cy="369332"/>
          </a:xfrm>
          <a:prstGeom prst="rect">
            <a:avLst/>
          </a:prstGeom>
          <a:noFill/>
        </p:spPr>
        <p:txBody>
          <a:bodyPr wrap="square" rtlCol="0">
            <a:spAutoFit/>
          </a:bodyPr>
          <a:lstStyle/>
          <a:p>
            <a:r>
              <a:rPr lang="en-US" dirty="0" smtClean="0">
                <a:solidFill>
                  <a:srgbClr val="FF0000"/>
                </a:solidFill>
              </a:rPr>
              <a:t>#7</a:t>
            </a:r>
            <a:endParaRPr lang="en-US" dirty="0">
              <a:solidFill>
                <a:srgbClr val="FF0000"/>
              </a:solidFill>
            </a:endParaRPr>
          </a:p>
        </p:txBody>
      </p:sp>
      <p:cxnSp>
        <p:nvCxnSpPr>
          <p:cNvPr id="17" name="Straight Arrow Connector 16"/>
          <p:cNvCxnSpPr/>
          <p:nvPr/>
        </p:nvCxnSpPr>
        <p:spPr>
          <a:xfrm flipH="1" flipV="1">
            <a:off x="4920023" y="4528066"/>
            <a:ext cx="871177" cy="88213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4" name="Picture 4" descr="\\ATLAS.SHORE.MBARI.ORG\ProjectLibrary\901209 i2MAP\Images\Dead Dome\MarkPhotosDome1&amp;2\Panasonic\P1060776.JP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bright="19000"/>
                    </a14:imgEffect>
                  </a14:imgLayer>
                </a14:imgProps>
              </a:ext>
              <a:ext uri="{28A0092B-C50C-407E-A947-70E740481C1C}">
                <a14:useLocalDpi xmlns:a14="http://schemas.microsoft.com/office/drawing/2010/main" val="0"/>
              </a:ext>
            </a:extLst>
          </a:blip>
          <a:srcRect/>
          <a:stretch/>
        </p:blipFill>
        <p:spPr bwMode="auto">
          <a:xfrm>
            <a:off x="7099476" y="941669"/>
            <a:ext cx="1720674" cy="218994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8286750" y="576803"/>
            <a:ext cx="533400" cy="369332"/>
          </a:xfrm>
          <a:prstGeom prst="rect">
            <a:avLst/>
          </a:prstGeom>
          <a:noFill/>
        </p:spPr>
        <p:txBody>
          <a:bodyPr wrap="square" rtlCol="0">
            <a:spAutoFit/>
          </a:bodyPr>
          <a:lstStyle/>
          <a:p>
            <a:r>
              <a:rPr lang="en-US" dirty="0" smtClean="0">
                <a:solidFill>
                  <a:srgbClr val="FF0000"/>
                </a:solidFill>
              </a:rPr>
              <a:t>#4</a:t>
            </a:r>
            <a:endParaRPr lang="en-US" dirty="0">
              <a:solidFill>
                <a:srgbClr val="FF0000"/>
              </a:solidFill>
            </a:endParaRPr>
          </a:p>
        </p:txBody>
      </p:sp>
      <p:sp>
        <p:nvSpPr>
          <p:cNvPr id="16" name="TextBox 15"/>
          <p:cNvSpPr txBox="1"/>
          <p:nvPr/>
        </p:nvSpPr>
        <p:spPr>
          <a:xfrm>
            <a:off x="6591300" y="299804"/>
            <a:ext cx="1790700" cy="276999"/>
          </a:xfrm>
          <a:prstGeom prst="rect">
            <a:avLst/>
          </a:prstGeom>
          <a:noFill/>
        </p:spPr>
        <p:txBody>
          <a:bodyPr wrap="square" rtlCol="0">
            <a:spAutoFit/>
          </a:bodyPr>
          <a:lstStyle/>
          <a:p>
            <a:pPr algn="ctr"/>
            <a:r>
              <a:rPr lang="en-US" sz="1200" dirty="0" smtClean="0"/>
              <a:t>Radiating fracture lines</a:t>
            </a:r>
            <a:endParaRPr lang="en-US" sz="1200" dirty="0"/>
          </a:p>
        </p:txBody>
      </p:sp>
      <p:cxnSp>
        <p:nvCxnSpPr>
          <p:cNvPr id="22" name="Straight Arrow Connector 21"/>
          <p:cNvCxnSpPr/>
          <p:nvPr/>
        </p:nvCxnSpPr>
        <p:spPr>
          <a:xfrm>
            <a:off x="8153400" y="576803"/>
            <a:ext cx="228600" cy="85723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7470882" y="2895600"/>
            <a:ext cx="149118" cy="42068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5" name="Picture 5" descr="\\ATLAS.SHORE.MBARI.ORG\ProjectLibrary\901209 i2MAP\Images\Dead Dome\MarkPhotosDome1&amp;2\Panasonic\P1060782.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a:off x="5374181" y="1898437"/>
            <a:ext cx="2033627" cy="1355751"/>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Arrow Connector 30"/>
          <p:cNvCxnSpPr/>
          <p:nvPr/>
        </p:nvCxnSpPr>
        <p:spPr>
          <a:xfrm flipH="1">
            <a:off x="5136776" y="2819400"/>
            <a:ext cx="1254218" cy="577011"/>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26" name="Picture 6" descr="\\ATLAS.SHORE.MBARI.ORG\ProjectLibrary\901209 i2MAP\Images\Dead Dome\MarkPhotosDome1&amp;2\Panasonic\P1060778.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a:stretch/>
        </p:blipFill>
        <p:spPr bwMode="auto">
          <a:xfrm>
            <a:off x="5953126" y="632696"/>
            <a:ext cx="2124074" cy="1365476"/>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Arrow Connector 34"/>
          <p:cNvCxnSpPr/>
          <p:nvPr/>
        </p:nvCxnSpPr>
        <p:spPr>
          <a:xfrm flipH="1">
            <a:off x="5029200" y="1356331"/>
            <a:ext cx="1625173" cy="1375201"/>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3541739" y="1143000"/>
            <a:ext cx="115861" cy="426663"/>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4762221" y="1443851"/>
            <a:ext cx="611960" cy="98887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30" name="Picture 10" descr="\\ATLAS.SHORE.MBARI.ORG\ProjectLibrary\901209 i2MAP\Images\Dead Dome\MarkPhotosDome1&amp;2\Panasonic\P1060791.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a:off x="1455574" y="576804"/>
            <a:ext cx="1533131" cy="894326"/>
          </a:xfrm>
          <a:prstGeom prst="rect">
            <a:avLst/>
          </a:prstGeom>
          <a:noFill/>
          <a:extLst>
            <a:ext uri="{909E8E84-426E-40DD-AFC4-6F175D3DCCD1}">
              <a14:hiddenFill xmlns:a14="http://schemas.microsoft.com/office/drawing/2010/main">
                <a:solidFill>
                  <a:srgbClr val="FFFFFF"/>
                </a:solidFill>
              </a14:hiddenFill>
            </a:ext>
          </a:extLst>
        </p:spPr>
      </p:pic>
      <p:cxnSp>
        <p:nvCxnSpPr>
          <p:cNvPr id="51" name="Straight Arrow Connector 50"/>
          <p:cNvCxnSpPr/>
          <p:nvPr/>
        </p:nvCxnSpPr>
        <p:spPr>
          <a:xfrm>
            <a:off x="1020347" y="1143000"/>
            <a:ext cx="1286145" cy="56965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529008" y="1247765"/>
            <a:ext cx="671393" cy="426663"/>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31" name="Picture 11" descr="\\ATLAS.SHORE.MBARI.ORG\ProjectLibrary\901209 i2MAP\Images\Dead Dome\MarkPhotosDome1&amp;2\Panasonic\P1060795.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a:stretch/>
        </p:blipFill>
        <p:spPr bwMode="auto">
          <a:xfrm>
            <a:off x="1020347" y="5452149"/>
            <a:ext cx="1874104" cy="1338646"/>
          </a:xfrm>
          <a:prstGeom prst="rect">
            <a:avLst/>
          </a:prstGeom>
          <a:noFill/>
          <a:extLst>
            <a:ext uri="{909E8E84-426E-40DD-AFC4-6F175D3DCCD1}">
              <a14:hiddenFill xmlns:a14="http://schemas.microsoft.com/office/drawing/2010/main">
                <a:solidFill>
                  <a:srgbClr val="FFFFFF"/>
                </a:solidFill>
              </a14:hiddenFill>
            </a:ext>
          </a:extLst>
        </p:spPr>
      </p:pic>
      <p:cxnSp>
        <p:nvCxnSpPr>
          <p:cNvPr id="62" name="Straight Arrow Connector 61"/>
          <p:cNvCxnSpPr/>
          <p:nvPr/>
        </p:nvCxnSpPr>
        <p:spPr>
          <a:xfrm flipV="1">
            <a:off x="2438400" y="5343855"/>
            <a:ext cx="198121" cy="294945"/>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132" name="Picture 12" descr="\\ATLAS.SHORE.MBARI.ORG\ProjectLibrary\901209 i2MAP\Images\Dead Dome\MarkPhotosDome1&amp;2\Panasonic\P1060796.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p:blipFill>
        <p:spPr bwMode="auto">
          <a:xfrm>
            <a:off x="2886731" y="5499423"/>
            <a:ext cx="2548442" cy="1274221"/>
          </a:xfrm>
          <a:prstGeom prst="rect">
            <a:avLst/>
          </a:prstGeom>
          <a:noFill/>
          <a:extLst>
            <a:ext uri="{909E8E84-426E-40DD-AFC4-6F175D3DCCD1}">
              <a14:hiddenFill xmlns:a14="http://schemas.microsoft.com/office/drawing/2010/main">
                <a:solidFill>
                  <a:srgbClr val="FFFFFF"/>
                </a:solidFill>
              </a14:hiddenFill>
            </a:ext>
          </a:extLst>
        </p:spPr>
      </p:pic>
      <p:cxnSp>
        <p:nvCxnSpPr>
          <p:cNvPr id="67" name="Straight Arrow Connector 66"/>
          <p:cNvCxnSpPr/>
          <p:nvPr/>
        </p:nvCxnSpPr>
        <p:spPr>
          <a:xfrm flipV="1">
            <a:off x="4184660" y="5159188"/>
            <a:ext cx="99060" cy="555812"/>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710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ATLAS.SHORE.MBARI.ORG\ProjectLibrary\901209 i2MAP\Images\Dead Dome\MarkPhotosDome1&amp;2\Coolpix\DSCN980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902676" y="1600200"/>
            <a:ext cx="6564923" cy="38792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19400" y="5638800"/>
            <a:ext cx="3276600" cy="369332"/>
          </a:xfrm>
          <a:prstGeom prst="rect">
            <a:avLst/>
          </a:prstGeom>
          <a:noFill/>
        </p:spPr>
        <p:txBody>
          <a:bodyPr wrap="square" rtlCol="0">
            <a:spAutoFit/>
          </a:bodyPr>
          <a:lstStyle/>
          <a:p>
            <a:r>
              <a:rPr lang="en-US" dirty="0" smtClean="0"/>
              <a:t>Close-up of fracture #4</a:t>
            </a:r>
            <a:endParaRPr lang="en-US" dirty="0"/>
          </a:p>
        </p:txBody>
      </p:sp>
    </p:spTree>
    <p:extLst>
      <p:ext uri="{BB962C8B-B14F-4D97-AF65-F5344CB8AC3E}">
        <p14:creationId xmlns:p14="http://schemas.microsoft.com/office/powerpoint/2010/main" val="1174688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Description of Dome #2 Cracks</a:t>
            </a:r>
            <a:endParaRPr lang="en-US" dirty="0"/>
          </a:p>
        </p:txBody>
      </p:sp>
      <p:sp>
        <p:nvSpPr>
          <p:cNvPr id="4" name="Content Placeholder 3"/>
          <p:cNvSpPr>
            <a:spLocks noGrp="1"/>
          </p:cNvSpPr>
          <p:nvPr>
            <p:ph idx="1"/>
          </p:nvPr>
        </p:nvSpPr>
        <p:spPr>
          <a:xfrm>
            <a:off x="381000" y="1066800"/>
            <a:ext cx="8229600" cy="4800600"/>
          </a:xfrm>
        </p:spPr>
        <p:txBody>
          <a:bodyPr>
            <a:normAutofit fontScale="62500" lnSpcReduction="20000"/>
          </a:bodyPr>
          <a:lstStyle/>
          <a:p>
            <a:endParaRPr lang="en-US" sz="2000" dirty="0"/>
          </a:p>
          <a:p>
            <a:r>
              <a:rPr lang="en-US" sz="2000" dirty="0" smtClean="0"/>
              <a:t>Note that a surface defect was observed on the outer rim of the dome before pressure test. It was a small ~ 1mm chip in the outer ground chamfer. It was marked with a (now faint) black magic marker line. One of the radius cracks did occur at this location.</a:t>
            </a:r>
          </a:p>
          <a:p>
            <a:r>
              <a:rPr lang="en-US" sz="2000" dirty="0" smtClean="0"/>
              <a:t>#1 Appears to indicate a failure along the inside radius of the dome that simultaneously expanded to the dome edge and seat. It did not originate at the rim or seat area.</a:t>
            </a:r>
          </a:p>
          <a:p>
            <a:r>
              <a:rPr lang="en-US" sz="2000" dirty="0" smtClean="0"/>
              <a:t>#2 Appears similar to #1.</a:t>
            </a:r>
          </a:p>
          <a:p>
            <a:r>
              <a:rPr lang="en-US" sz="2000" dirty="0" smtClean="0"/>
              <a:t>#3 Also appears similar to #1 although slightly more chaotic. The </a:t>
            </a:r>
            <a:r>
              <a:rPr lang="en-US" sz="2000" u="sng" dirty="0" smtClean="0"/>
              <a:t>last</a:t>
            </a:r>
            <a:r>
              <a:rPr lang="en-US" sz="2000" dirty="0" smtClean="0"/>
              <a:t> place to fail was at the dome inner seat chamfer.</a:t>
            </a:r>
          </a:p>
          <a:p>
            <a:r>
              <a:rPr lang="en-US" sz="2000" dirty="0" smtClean="0"/>
              <a:t>#3 The other split on #3 also </a:t>
            </a:r>
            <a:r>
              <a:rPr lang="en-US" sz="2000" dirty="0"/>
              <a:t>appears similar to #1 </a:t>
            </a:r>
            <a:r>
              <a:rPr lang="en-US" sz="2000" dirty="0" smtClean="0"/>
              <a:t>although, again, </a:t>
            </a:r>
            <a:r>
              <a:rPr lang="en-US" sz="2000" dirty="0"/>
              <a:t>slightly more </a:t>
            </a:r>
            <a:r>
              <a:rPr lang="en-US" sz="2000" dirty="0" smtClean="0"/>
              <a:t>chaotic. It appears that the crack radiated from the center inner radius of the dome toward the seat area.</a:t>
            </a:r>
          </a:p>
          <a:p>
            <a:r>
              <a:rPr lang="en-US" sz="2000" dirty="0" smtClean="0"/>
              <a:t>#4 Appears to slowly start precisely at the junction of the seat and the outer radius of the glass dome. The crack grew to 3mm in a “mirror” region, then extended rapidly into a mist and hackle region up into the dome. Radiating cracks indicate the glass was highly stressed around the area of failure and that the failure was rapid once the crack developed beyond 3mm. This crack may have been the initial failure point.</a:t>
            </a:r>
          </a:p>
          <a:p>
            <a:r>
              <a:rPr lang="en-US" sz="2000" dirty="0" smtClean="0"/>
              <a:t>#5 Again is similar to #1 and the failure appears to have first occurred on the inner radius and radiated out to the dome edge and seat area.</a:t>
            </a:r>
          </a:p>
          <a:p>
            <a:r>
              <a:rPr lang="en-US" sz="2000" dirty="0" smtClean="0"/>
              <a:t>#6 Is fairly chaotic but appears to possibly have originated in the inner edge and outer edge dome seat area, but probably during the complete dome failure. No evidence of slow crack growth.</a:t>
            </a:r>
          </a:p>
          <a:p>
            <a:r>
              <a:rPr lang="en-US" sz="2000" dirty="0" smtClean="0"/>
              <a:t>#7 Appears to have originated on the dome inner edge and migrated out to the dome edge and seat area.</a:t>
            </a:r>
          </a:p>
          <a:p>
            <a:pPr marL="0" indent="0">
              <a:buNone/>
            </a:pPr>
            <a:r>
              <a:rPr lang="en-US" sz="2000" dirty="0" smtClean="0"/>
              <a:t>The conclusion is that the initial cracking was at location #4, precisely at the outer edge of the dome seat. The crack only grew to 3mm before the entire dome failed, implying that the glass along the failures was highly stressed. This is supported by the radiating cracks from this location. All of the other cracks are more chaotic. Only crack #6 bears any indications that it might have originated along the outer dome edge. The fact that there is little evidence of slow crack growth and that the failure occurred at much lower pressures than dome #1 leads to the conclusion that the dome in design #2 is much more highly stressed.</a:t>
            </a:r>
          </a:p>
          <a:p>
            <a:endParaRPr lang="en-US" sz="2000" dirty="0"/>
          </a:p>
        </p:txBody>
      </p:sp>
    </p:spTree>
    <p:extLst>
      <p:ext uri="{BB962C8B-B14F-4D97-AF65-F5344CB8AC3E}">
        <p14:creationId xmlns:p14="http://schemas.microsoft.com/office/powerpoint/2010/main" val="4147043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chma\Downloads\CameraColl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1000"/>
            <a:ext cx="8294756" cy="62361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sz="4800" b="1" dirty="0" smtClean="0">
                <a:solidFill>
                  <a:srgbClr val="FFFF00"/>
                </a:solidFill>
              </a:rPr>
              <a:t>The Application</a:t>
            </a:r>
            <a:endParaRPr lang="en-US" sz="4800" b="1" dirty="0">
              <a:solidFill>
                <a:srgbClr val="FFFF00"/>
              </a:solidFill>
            </a:endParaRPr>
          </a:p>
        </p:txBody>
      </p:sp>
    </p:spTree>
    <p:extLst>
      <p:ext uri="{BB962C8B-B14F-4D97-AF65-F5344CB8AC3E}">
        <p14:creationId xmlns:p14="http://schemas.microsoft.com/office/powerpoint/2010/main" val="3746054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 Seat Design #1</a:t>
            </a:r>
            <a:endParaRPr lang="en-US" dirty="0"/>
          </a:p>
        </p:txBody>
      </p:sp>
      <p:pic>
        <p:nvPicPr>
          <p:cNvPr id="4" name="Picture 1" descr="Assembly image 01"/>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05543" y="1295400"/>
            <a:ext cx="7379903" cy="397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52600" y="5280671"/>
            <a:ext cx="5791200" cy="1477328"/>
          </a:xfrm>
          <a:prstGeom prst="rect">
            <a:avLst/>
          </a:prstGeom>
          <a:noFill/>
        </p:spPr>
        <p:txBody>
          <a:bodyPr wrap="square" rtlCol="0">
            <a:spAutoFit/>
          </a:bodyPr>
          <a:lstStyle/>
          <a:p>
            <a:r>
              <a:rPr lang="en-US" dirty="0" smtClean="0"/>
              <a:t>Dome material: H-K9L glass (similar to BK7)</a:t>
            </a:r>
          </a:p>
          <a:p>
            <a:r>
              <a:rPr lang="en-US" dirty="0" smtClean="0"/>
              <a:t>Outer Diameter: 250mm</a:t>
            </a:r>
          </a:p>
          <a:p>
            <a:r>
              <a:rPr lang="en-US" dirty="0" smtClean="0"/>
              <a:t>Thickness at apex: 22mm</a:t>
            </a:r>
          </a:p>
          <a:p>
            <a:r>
              <a:rPr lang="en-US" dirty="0" smtClean="0"/>
              <a:t>Design depth: 1500 meters seawater (~2175 </a:t>
            </a:r>
            <a:r>
              <a:rPr lang="en-US" dirty="0" err="1" smtClean="0"/>
              <a:t>p.s.i</a:t>
            </a:r>
            <a:r>
              <a:rPr lang="en-US" dirty="0" smtClean="0"/>
              <a:t>)</a:t>
            </a:r>
            <a:br>
              <a:rPr lang="en-US" dirty="0" smtClean="0"/>
            </a:br>
            <a:r>
              <a:rPr lang="en-US" dirty="0" err="1" smtClean="0"/>
              <a:t>Kapton</a:t>
            </a:r>
            <a:r>
              <a:rPr lang="en-US" dirty="0" smtClean="0"/>
              <a:t> support gasket thickness: 0.005”</a:t>
            </a:r>
            <a:endParaRPr lang="en-US" dirty="0"/>
          </a:p>
        </p:txBody>
      </p:sp>
    </p:spTree>
    <p:extLst>
      <p:ext uri="{BB962C8B-B14F-4D97-AF65-F5344CB8AC3E}">
        <p14:creationId xmlns:p14="http://schemas.microsoft.com/office/powerpoint/2010/main" val="1789200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Detail of Design #1 Dome Seat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15827"/>
            <a:ext cx="6962775" cy="5410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1558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Autofit/>
          </a:bodyPr>
          <a:lstStyle/>
          <a:p>
            <a:r>
              <a:rPr lang="en-US" sz="2800" dirty="0" smtClean="0"/>
              <a:t>Design #1 Dome Failure</a:t>
            </a:r>
            <a:endParaRPr lang="en-US" sz="2800" dirty="0"/>
          </a:p>
        </p:txBody>
      </p:sp>
      <p:pic>
        <p:nvPicPr>
          <p:cNvPr id="2050" name="Picture 2" descr="I:\DCIM\106_PANA\P1060732.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bwMode="auto">
          <a:xfrm>
            <a:off x="1586753" y="10668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87" y="5638800"/>
            <a:ext cx="817562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7004317" y="3505200"/>
            <a:ext cx="533401"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82753" y="2971800"/>
            <a:ext cx="1219200" cy="923330"/>
          </a:xfrm>
          <a:prstGeom prst="rect">
            <a:avLst/>
          </a:prstGeom>
          <a:noFill/>
        </p:spPr>
        <p:txBody>
          <a:bodyPr wrap="square" rtlCol="0">
            <a:spAutoFit/>
          </a:bodyPr>
          <a:lstStyle/>
          <a:p>
            <a:r>
              <a:rPr lang="en-US" dirty="0" smtClean="0"/>
              <a:t>Initial failure points?</a:t>
            </a:r>
            <a:endParaRPr lang="en-US" dirty="0"/>
          </a:p>
        </p:txBody>
      </p:sp>
      <p:cxnSp>
        <p:nvCxnSpPr>
          <p:cNvPr id="9" name="Straight Arrow Connector 8"/>
          <p:cNvCxnSpPr/>
          <p:nvPr/>
        </p:nvCxnSpPr>
        <p:spPr>
          <a:xfrm flipH="1" flipV="1">
            <a:off x="6836870" y="4191000"/>
            <a:ext cx="533400"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867402" y="990600"/>
            <a:ext cx="152398" cy="381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769339" y="914400"/>
            <a:ext cx="228601"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383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TLAS.SHORE.MBARI.ORG\ProjectLibrary\901209 i2MAP\Images\Dead Dome\MarkPhotosDome1&amp;2\Panasonic\P106075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
          <a:stretch/>
        </p:blipFill>
        <p:spPr bwMode="auto">
          <a:xfrm>
            <a:off x="5038613" y="960120"/>
            <a:ext cx="3488598" cy="166846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ATLAS.SHORE.MBARI.ORG\ProjectLibrary\901209 i2MAP\Images\Dead Dome\MarkPhotosDome1&amp;2\Panasonic\P106073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2400" y="953646"/>
            <a:ext cx="4619413" cy="18897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endParaRPr lang="en-US" dirty="0"/>
          </a:p>
        </p:txBody>
      </p:sp>
      <p:pic>
        <p:nvPicPr>
          <p:cNvPr id="3" name="Picture 2" descr="I:\DCIM\106_PANA\P1060732.JPG"/>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209800" y="2438399"/>
            <a:ext cx="4406153" cy="330461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3581400" y="1905000"/>
            <a:ext cx="304800" cy="685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2" name="Picture 8" descr="\\ATLAS.SHORE.MBARI.ORG\ProjectLibrary\901209 i2MAP\Images\Dead Dome\MarkPhotosDome1&amp;2\Panasonic\P106076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074036" y="3862167"/>
            <a:ext cx="2926080" cy="18006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TLAS.SHORE.MBARI.ORG\ProjectLibrary\901209 i2MAP\Images\Dead Dome\MarkPhotosDome1&amp;2\Panasonic\P10607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152400" y="4874335"/>
            <a:ext cx="3474720" cy="173736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V="1">
            <a:off x="1143000" y="4572000"/>
            <a:ext cx="1828800" cy="381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9" name="Picture 5" descr="\\ATLAS.SHORE.MBARI.ORG\ProjectLibrary\901209 i2MAP\Images\Dead Dome\MarkPhotosDome1&amp;2\Panasonic\P106074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4880897" y="4953000"/>
            <a:ext cx="4162425" cy="175260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flipH="1" flipV="1">
            <a:off x="5943600" y="4724400"/>
            <a:ext cx="228600"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4191000" y="1676400"/>
            <a:ext cx="1295401" cy="95218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31" name="Picture 7" descr="\\ATLAS.SHORE.MBARI.ORG\ProjectLibrary\901209 i2MAP\Images\Dead Dome\MarkPhotosDome1&amp;2\Panasonic\P1060763.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5816300" y="2125980"/>
            <a:ext cx="3022899" cy="1627715"/>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flipV="1">
            <a:off x="5320553" y="2849560"/>
            <a:ext cx="851647" cy="32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943600" y="4109916"/>
            <a:ext cx="304800" cy="8108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581400" y="2628580"/>
            <a:ext cx="533400" cy="369332"/>
          </a:xfrm>
          <a:prstGeom prst="rect">
            <a:avLst/>
          </a:prstGeom>
          <a:noFill/>
        </p:spPr>
        <p:txBody>
          <a:bodyPr wrap="square" rtlCol="0">
            <a:spAutoFit/>
          </a:bodyPr>
          <a:lstStyle/>
          <a:p>
            <a:r>
              <a:rPr lang="en-US" dirty="0" smtClean="0">
                <a:solidFill>
                  <a:srgbClr val="FF0000"/>
                </a:solidFill>
              </a:rPr>
              <a:t>#1</a:t>
            </a:r>
            <a:endParaRPr lang="en-US" dirty="0">
              <a:solidFill>
                <a:srgbClr val="FF0000"/>
              </a:solidFill>
            </a:endParaRPr>
          </a:p>
        </p:txBody>
      </p:sp>
      <p:sp>
        <p:nvSpPr>
          <p:cNvPr id="34" name="TextBox 33"/>
          <p:cNvSpPr txBox="1"/>
          <p:nvPr/>
        </p:nvSpPr>
        <p:spPr>
          <a:xfrm>
            <a:off x="4724400" y="2590800"/>
            <a:ext cx="533400" cy="369332"/>
          </a:xfrm>
          <a:prstGeom prst="rect">
            <a:avLst/>
          </a:prstGeom>
          <a:noFill/>
        </p:spPr>
        <p:txBody>
          <a:bodyPr wrap="square" rtlCol="0">
            <a:spAutoFit/>
          </a:bodyPr>
          <a:lstStyle/>
          <a:p>
            <a:r>
              <a:rPr lang="en-US" dirty="0" smtClean="0">
                <a:solidFill>
                  <a:srgbClr val="FF0000"/>
                </a:solidFill>
              </a:rPr>
              <a:t>#2</a:t>
            </a:r>
            <a:endParaRPr lang="en-US" dirty="0">
              <a:solidFill>
                <a:srgbClr val="FF0000"/>
              </a:solidFill>
            </a:endParaRPr>
          </a:p>
        </p:txBody>
      </p:sp>
      <p:sp>
        <p:nvSpPr>
          <p:cNvPr id="35" name="TextBox 34"/>
          <p:cNvSpPr txBox="1"/>
          <p:nvPr/>
        </p:nvSpPr>
        <p:spPr>
          <a:xfrm>
            <a:off x="5676900" y="3677501"/>
            <a:ext cx="533400" cy="369332"/>
          </a:xfrm>
          <a:prstGeom prst="rect">
            <a:avLst/>
          </a:prstGeom>
          <a:noFill/>
        </p:spPr>
        <p:txBody>
          <a:bodyPr wrap="square" rtlCol="0">
            <a:spAutoFit/>
          </a:bodyPr>
          <a:lstStyle/>
          <a:p>
            <a:r>
              <a:rPr lang="en-US" dirty="0" smtClean="0">
                <a:solidFill>
                  <a:srgbClr val="FF0000"/>
                </a:solidFill>
              </a:rPr>
              <a:t>#3</a:t>
            </a:r>
            <a:endParaRPr lang="en-US" dirty="0">
              <a:solidFill>
                <a:srgbClr val="FF0000"/>
              </a:solidFill>
            </a:endParaRPr>
          </a:p>
        </p:txBody>
      </p:sp>
      <p:sp>
        <p:nvSpPr>
          <p:cNvPr id="36" name="TextBox 35"/>
          <p:cNvSpPr txBox="1"/>
          <p:nvPr/>
        </p:nvSpPr>
        <p:spPr>
          <a:xfrm>
            <a:off x="5582898" y="4202668"/>
            <a:ext cx="533400" cy="369332"/>
          </a:xfrm>
          <a:prstGeom prst="rect">
            <a:avLst/>
          </a:prstGeom>
          <a:noFill/>
        </p:spPr>
        <p:txBody>
          <a:bodyPr wrap="square" rtlCol="0">
            <a:spAutoFit/>
          </a:bodyPr>
          <a:lstStyle/>
          <a:p>
            <a:r>
              <a:rPr lang="en-US" dirty="0" smtClean="0">
                <a:solidFill>
                  <a:srgbClr val="FF0000"/>
                </a:solidFill>
              </a:rPr>
              <a:t>#4</a:t>
            </a:r>
            <a:endParaRPr lang="en-US" dirty="0">
              <a:solidFill>
                <a:srgbClr val="FF0000"/>
              </a:solidFill>
            </a:endParaRPr>
          </a:p>
        </p:txBody>
      </p:sp>
      <p:sp>
        <p:nvSpPr>
          <p:cNvPr id="37" name="TextBox 36"/>
          <p:cNvSpPr txBox="1"/>
          <p:nvPr/>
        </p:nvSpPr>
        <p:spPr>
          <a:xfrm>
            <a:off x="3200400" y="4583668"/>
            <a:ext cx="533400" cy="369332"/>
          </a:xfrm>
          <a:prstGeom prst="rect">
            <a:avLst/>
          </a:prstGeom>
          <a:noFill/>
        </p:spPr>
        <p:txBody>
          <a:bodyPr wrap="square" rtlCol="0">
            <a:spAutoFit/>
          </a:bodyPr>
          <a:lstStyle/>
          <a:p>
            <a:r>
              <a:rPr lang="en-US" dirty="0" smtClean="0">
                <a:solidFill>
                  <a:srgbClr val="FF0000"/>
                </a:solidFill>
              </a:rPr>
              <a:t>#5</a:t>
            </a:r>
            <a:endParaRPr lang="en-US" dirty="0">
              <a:solidFill>
                <a:srgbClr val="FF0000"/>
              </a:solidFill>
            </a:endParaRPr>
          </a:p>
        </p:txBody>
      </p:sp>
    </p:spTree>
    <p:extLst>
      <p:ext uri="{BB962C8B-B14F-4D97-AF65-F5344CB8AC3E}">
        <p14:creationId xmlns:p14="http://schemas.microsoft.com/office/powerpoint/2010/main" val="1010273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Description of Dome #1 Cracks</a:t>
            </a:r>
            <a:endParaRPr lang="en-US" dirty="0"/>
          </a:p>
        </p:txBody>
      </p:sp>
      <p:sp>
        <p:nvSpPr>
          <p:cNvPr id="4" name="Content Placeholder 3"/>
          <p:cNvSpPr>
            <a:spLocks noGrp="1"/>
          </p:cNvSpPr>
          <p:nvPr>
            <p:ph idx="1"/>
          </p:nvPr>
        </p:nvSpPr>
        <p:spPr>
          <a:xfrm>
            <a:off x="381000" y="1371600"/>
            <a:ext cx="8229600" cy="4525963"/>
          </a:xfrm>
        </p:spPr>
        <p:txBody>
          <a:bodyPr>
            <a:normAutofit/>
          </a:bodyPr>
          <a:lstStyle/>
          <a:p>
            <a:r>
              <a:rPr lang="en-US" sz="2000" dirty="0" smtClean="0"/>
              <a:t>#1 Appears to show slow crack growth through a mirror section to 27mm then a distinct boundary which probably is a transition to rapid failure.</a:t>
            </a:r>
          </a:p>
          <a:p>
            <a:r>
              <a:rPr lang="en-US" sz="2000" dirty="0" smtClean="0"/>
              <a:t>#2 Also shows a mirror section of 27mm and a boundary.</a:t>
            </a:r>
          </a:p>
          <a:p>
            <a:r>
              <a:rPr lang="en-US" sz="2000" dirty="0" smtClean="0"/>
              <a:t>#</a:t>
            </a:r>
            <a:r>
              <a:rPr lang="en-US" sz="2000" dirty="0"/>
              <a:t>3 Also shows a mirror section of </a:t>
            </a:r>
            <a:r>
              <a:rPr lang="en-US" sz="2000" dirty="0" smtClean="0"/>
              <a:t>25mm </a:t>
            </a:r>
            <a:r>
              <a:rPr lang="en-US" sz="2000" dirty="0"/>
              <a:t>and a boundary</a:t>
            </a:r>
            <a:r>
              <a:rPr lang="en-US" sz="2000" dirty="0" smtClean="0"/>
              <a:t>.</a:t>
            </a:r>
          </a:p>
          <a:p>
            <a:r>
              <a:rPr lang="en-US" sz="2000" dirty="0" smtClean="0"/>
              <a:t>#</a:t>
            </a:r>
            <a:r>
              <a:rPr lang="en-US" sz="2000" dirty="0"/>
              <a:t>4 Also shows a mirror section of </a:t>
            </a:r>
            <a:r>
              <a:rPr lang="en-US" sz="2000" dirty="0" smtClean="0"/>
              <a:t>24mm </a:t>
            </a:r>
            <a:r>
              <a:rPr lang="en-US" sz="2000" dirty="0"/>
              <a:t>and a boundary.</a:t>
            </a:r>
          </a:p>
          <a:p>
            <a:r>
              <a:rPr lang="en-US" sz="2000" dirty="0" smtClean="0"/>
              <a:t>#5 Show no boundary and no lead-in mirror region implying that the failure along this crack occurred all at once.</a:t>
            </a:r>
          </a:p>
          <a:p>
            <a:pPr marL="0" indent="0">
              <a:buNone/>
            </a:pPr>
            <a:r>
              <a:rPr lang="en-US" sz="2000" dirty="0" smtClean="0"/>
              <a:t>The conclusion drawn from this is that the dome slowly cracked under continuous stress at locations #1-4 until the cracks reached about 25mm and then the dome rapidly failed at all locations.</a:t>
            </a:r>
          </a:p>
          <a:p>
            <a:r>
              <a:rPr lang="en-US" sz="2000" dirty="0"/>
              <a:t>Note that this same design suffered no damage in subsequent testing at a slightly lower pressure:</a:t>
            </a:r>
          </a:p>
          <a:p>
            <a:endParaRPr lang="en-US" sz="2000" dirty="0"/>
          </a:p>
          <a:p>
            <a:endParaRPr lang="en-US" sz="20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486400"/>
            <a:ext cx="8175625"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992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hma\Downloads\Stress_in _Gla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6629400" cy="44658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944562"/>
          </a:xfrm>
        </p:spPr>
        <p:txBody>
          <a:bodyPr/>
          <a:lstStyle/>
          <a:p>
            <a:r>
              <a:rPr lang="en-US" dirty="0" smtClean="0"/>
              <a:t>Dome Seat Design #2</a:t>
            </a:r>
            <a:endParaRPr lang="en-US" dirty="0"/>
          </a:p>
        </p:txBody>
      </p:sp>
      <p:sp>
        <p:nvSpPr>
          <p:cNvPr id="4" name="TextBox 3"/>
          <p:cNvSpPr txBox="1"/>
          <p:nvPr/>
        </p:nvSpPr>
        <p:spPr>
          <a:xfrm>
            <a:off x="914400" y="5244052"/>
            <a:ext cx="6781800" cy="1323439"/>
          </a:xfrm>
          <a:prstGeom prst="rect">
            <a:avLst/>
          </a:prstGeom>
          <a:noFill/>
        </p:spPr>
        <p:txBody>
          <a:bodyPr wrap="square" rtlCol="0">
            <a:spAutoFit/>
          </a:bodyPr>
          <a:lstStyle/>
          <a:p>
            <a:r>
              <a:rPr lang="en-US" sz="1600" dirty="0" smtClean="0"/>
              <a:t>Same design as #1 except for; addition of groove below the seat to allow slight flexure of dome seat under hydrostatic pressure, </a:t>
            </a:r>
            <a:r>
              <a:rPr lang="en-US" sz="1600" dirty="0" err="1" smtClean="0"/>
              <a:t>Kapton</a:t>
            </a:r>
            <a:r>
              <a:rPr lang="en-US" sz="1600" dirty="0" smtClean="0"/>
              <a:t> ring thickness under dome seat was increased from 0.005 to 0.020 thickness, the seat areas was optically polished, and a small polished chamfer was added to the dome inside radius (outside radius already had a ground chamfer).</a:t>
            </a:r>
            <a:endParaRPr lang="en-US" sz="1600" dirty="0"/>
          </a:p>
        </p:txBody>
      </p:sp>
      <p:cxnSp>
        <p:nvCxnSpPr>
          <p:cNvPr id="6" name="Straight Arrow Connector 5"/>
          <p:cNvCxnSpPr/>
          <p:nvPr/>
        </p:nvCxnSpPr>
        <p:spPr>
          <a:xfrm flipV="1">
            <a:off x="4495800" y="3276600"/>
            <a:ext cx="304800" cy="196745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505200" y="3848213"/>
            <a:ext cx="1125071" cy="738664"/>
          </a:xfrm>
          <a:prstGeom prst="rect">
            <a:avLst/>
          </a:prstGeom>
          <a:noFill/>
        </p:spPr>
        <p:txBody>
          <a:bodyPr wrap="square" rtlCol="0">
            <a:spAutoFit/>
          </a:bodyPr>
          <a:lstStyle/>
          <a:p>
            <a:pPr algn="ctr"/>
            <a:r>
              <a:rPr lang="en-US" sz="1400" dirty="0" smtClean="0"/>
              <a:t>Added chamfer to glass</a:t>
            </a:r>
            <a:endParaRPr lang="en-US" sz="1400" dirty="0"/>
          </a:p>
        </p:txBody>
      </p:sp>
      <p:cxnSp>
        <p:nvCxnSpPr>
          <p:cNvPr id="11" name="Straight Arrow Connector 10"/>
          <p:cNvCxnSpPr>
            <a:stCxn id="9" idx="0"/>
          </p:cNvCxnSpPr>
          <p:nvPr/>
        </p:nvCxnSpPr>
        <p:spPr>
          <a:xfrm flipV="1">
            <a:off x="4067736" y="3200400"/>
            <a:ext cx="275664" cy="64781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49868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2800" dirty="0" smtClean="0"/>
              <a:t>Design #2 Dome Failure</a:t>
            </a:r>
            <a:endParaRPr lang="en-US" sz="2800" dirty="0"/>
          </a:p>
        </p:txBody>
      </p:sp>
      <p:pic>
        <p:nvPicPr>
          <p:cNvPr id="3074" name="Picture 2" descr="\\ATLAS.SHORE.MBARI.ORG\ProjectLibrary\901209 i2MAP\Images\Dead Dome\MarkPhotosDome1&amp;2\Panasonic\P1060735.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1000"/>
                    </a14:imgEffect>
                  </a14:imgLayer>
                </a14:imgProps>
              </a:ext>
              <a:ext uri="{28A0092B-C50C-407E-A947-70E740481C1C}">
                <a14:useLocalDpi xmlns:a14="http://schemas.microsoft.com/office/drawing/2010/main" val="0"/>
              </a:ext>
            </a:extLst>
          </a:blip>
          <a:srcRect/>
          <a:stretch/>
        </p:blipFill>
        <p:spPr bwMode="auto">
          <a:xfrm>
            <a:off x="1981200" y="901004"/>
            <a:ext cx="4999745" cy="438753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 y="5303141"/>
            <a:ext cx="7924801" cy="143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a:stCxn id="5" idx="1"/>
          </p:cNvCxnSpPr>
          <p:nvPr/>
        </p:nvCxnSpPr>
        <p:spPr>
          <a:xfrm flipH="1">
            <a:off x="6781800" y="3200400"/>
            <a:ext cx="838200" cy="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620000" y="2738735"/>
            <a:ext cx="1219200" cy="923330"/>
          </a:xfrm>
          <a:prstGeom prst="rect">
            <a:avLst/>
          </a:prstGeom>
          <a:noFill/>
        </p:spPr>
        <p:txBody>
          <a:bodyPr wrap="square" rtlCol="0">
            <a:spAutoFit/>
          </a:bodyPr>
          <a:lstStyle/>
          <a:p>
            <a:r>
              <a:rPr lang="en-US" dirty="0" smtClean="0"/>
              <a:t>Initial failure point?</a:t>
            </a:r>
            <a:endParaRPr lang="en-US" dirty="0"/>
          </a:p>
        </p:txBody>
      </p:sp>
    </p:spTree>
    <p:extLst>
      <p:ext uri="{BB962C8B-B14F-4D97-AF65-F5344CB8AC3E}">
        <p14:creationId xmlns:p14="http://schemas.microsoft.com/office/powerpoint/2010/main" val="3564193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1473</TotalTime>
  <Words>840</Words>
  <Application>Microsoft Office PowerPoint</Application>
  <PresentationFormat>On-screen Show (4:3)</PresentationFormat>
  <Paragraphs>55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i2MAP Dome Failures</vt:lpstr>
      <vt:lpstr>The Application</vt:lpstr>
      <vt:lpstr>Dome Seat Design #1</vt:lpstr>
      <vt:lpstr>Detail of Design #1 Dome Seat</vt:lpstr>
      <vt:lpstr>Design #1 Dome Failure</vt:lpstr>
      <vt:lpstr>PowerPoint Presentation</vt:lpstr>
      <vt:lpstr>Description of Dome #1 Cracks</vt:lpstr>
      <vt:lpstr>Dome Seat Design #2</vt:lpstr>
      <vt:lpstr>Design #2 Dome Failure</vt:lpstr>
      <vt:lpstr>PowerPoint Presentation</vt:lpstr>
      <vt:lpstr>PowerPoint Presentation</vt:lpstr>
      <vt:lpstr>Description of Dome #2 Cracks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i2MAP Dome Failures</dc:title>
  <dc:creator>chma</dc:creator>
  <cp:lastModifiedBy>chma</cp:lastModifiedBy>
  <cp:revision>66</cp:revision>
  <cp:lastPrinted>2016-02-17T21:28:16Z</cp:lastPrinted>
  <dcterms:created xsi:type="dcterms:W3CDTF">2016-02-13T01:23:56Z</dcterms:created>
  <dcterms:modified xsi:type="dcterms:W3CDTF">2016-02-26T23:06:53Z</dcterms:modified>
</cp:coreProperties>
</file>