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6" r:id="rId3"/>
    <p:sldId id="293" r:id="rId4"/>
    <p:sldId id="288" r:id="rId5"/>
    <p:sldId id="285" r:id="rId6"/>
    <p:sldId id="276" r:id="rId7"/>
    <p:sldId id="281" r:id="rId8"/>
    <p:sldId id="275" r:id="rId9"/>
    <p:sldId id="262" r:id="rId10"/>
    <p:sldId id="264" r:id="rId11"/>
    <p:sldId id="265" r:id="rId12"/>
    <p:sldId id="266" r:id="rId13"/>
    <p:sldId id="279" r:id="rId14"/>
    <p:sldId id="282" r:id="rId15"/>
    <p:sldId id="280" r:id="rId16"/>
    <p:sldId id="294" r:id="rId17"/>
    <p:sldId id="295" r:id="rId18"/>
    <p:sldId id="273" r:id="rId19"/>
    <p:sldId id="283" r:id="rId20"/>
    <p:sldId id="289" r:id="rId21"/>
    <p:sldId id="296" r:id="rId22"/>
    <p:sldId id="297" r:id="rId23"/>
    <p:sldId id="290" r:id="rId24"/>
    <p:sldId id="291" r:id="rId25"/>
    <p:sldId id="274" r:id="rId26"/>
    <p:sldId id="277" r:id="rId27"/>
    <p:sldId id="278" r:id="rId28"/>
    <p:sldId id="299" r:id="rId29"/>
    <p:sldId id="272" r:id="rId30"/>
    <p:sldId id="271" r:id="rId31"/>
    <p:sldId id="298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714" autoAdjust="0"/>
  </p:normalViewPr>
  <p:slideViewPr>
    <p:cSldViewPr>
      <p:cViewPr varScale="1">
        <p:scale>
          <a:sx n="161" d="100"/>
          <a:sy n="161" d="100"/>
        </p:scale>
        <p:origin x="162" y="2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91844-3200-4288-A935-82A1773F1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F357-5392-4242-B377-4386FB3B5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45946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45946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5E909-608E-4916-B1FE-10F6CEC4E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5805-E27E-4A2C-B25C-E9AF63DC6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6F23C-32FE-4B40-97C7-38ACE9FDB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1"/>
            <a:ext cx="4038600" cy="36802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4038600" cy="36802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A9D1B-7F47-4783-BC99-F9BC3020D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6EB98-DCC8-4436-A64C-97475B283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0AAB4-C14D-45C4-84BA-0FCE1B003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00FD7-576D-4A54-BB26-C475BF8AD9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9C34-927B-4E25-9DA2-CE2F467D2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9CCD7-5253-4C2E-B1FF-4CA77F07E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82586"/>
            <a:ext cx="7162800" cy="43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14401"/>
            <a:ext cx="8686800" cy="368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05200" y="4862025"/>
            <a:ext cx="2133600" cy="2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69311" y="486770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 b="0">
                <a:latin typeface="Arial" charset="0"/>
              </a:defRPr>
            </a:lvl1pPr>
          </a:lstStyle>
          <a:p>
            <a:pPr>
              <a:defRPr/>
            </a:pPr>
            <a:fld id="{CA20C020-4298-4A43-8E1C-F617908261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8" descr="crtlogo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55394" y="76435"/>
            <a:ext cx="13716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 userDrawn="1"/>
        </p:nvCxnSpPr>
        <p:spPr bwMode="auto">
          <a:xfrm>
            <a:off x="76200" y="4816944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 userDrawn="1"/>
        </p:nvCxnSpPr>
        <p:spPr bwMode="auto">
          <a:xfrm>
            <a:off x="76200" y="637378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6750"/>
            <a:ext cx="7772400" cy="914400"/>
          </a:xfrm>
        </p:spPr>
        <p:txBody>
          <a:bodyPr/>
          <a:lstStyle/>
          <a:p>
            <a:r>
              <a:rPr lang="en-US" sz="3200" dirty="0"/>
              <a:t>Optical Dome Reliability Analysis</a:t>
            </a:r>
            <a:br>
              <a:rPr lang="en-US" sz="3200" dirty="0"/>
            </a:br>
            <a:r>
              <a:rPr lang="en-US" sz="2400" dirty="0"/>
              <a:t>Monterey Bay Aquarium Research Institute (MBARI)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7201" y="1676400"/>
            <a:ext cx="3124199" cy="971550"/>
          </a:xfrm>
        </p:spPr>
        <p:txBody>
          <a:bodyPr/>
          <a:lstStyle/>
          <a:p>
            <a:r>
              <a:rPr lang="en-US" sz="1400" dirty="0" smtClean="0"/>
              <a:t>Eric H. Baker</a:t>
            </a:r>
          </a:p>
          <a:p>
            <a:r>
              <a:rPr lang="en-US" sz="1400" dirty="0" smtClean="0"/>
              <a:t>Connecticut Reserve Technologies, Inc.</a:t>
            </a:r>
          </a:p>
          <a:p>
            <a:r>
              <a:rPr lang="en-US" sz="1400" dirty="0" smtClean="0"/>
              <a:t>August 2016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91844-3200-4288-A935-82A1773F109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5" name="image01.jpg"/>
          <p:cNvPicPr/>
          <p:nvPr/>
        </p:nvPicPr>
        <p:blipFill rotWithShape="1">
          <a:blip r:embed="rId2"/>
          <a:srcRect l="17021" t="31997" r="15958" b="21463"/>
          <a:stretch/>
        </p:blipFill>
        <p:spPr>
          <a:xfrm>
            <a:off x="457200" y="2571750"/>
            <a:ext cx="4582391" cy="2133600"/>
          </a:xfrm>
          <a:prstGeom prst="rect">
            <a:avLst/>
          </a:prstGeom>
          <a:ln/>
        </p:spPr>
      </p:pic>
      <p:sp>
        <p:nvSpPr>
          <p:cNvPr id="6" name="TextBox 5"/>
          <p:cNvSpPr txBox="1"/>
          <p:nvPr/>
        </p:nvSpPr>
        <p:spPr>
          <a:xfrm>
            <a:off x="933450" y="4815701"/>
            <a:ext cx="7291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u="sng" dirty="0" smtClean="0">
                <a:solidFill>
                  <a:srgbClr val="C00000"/>
                </a:solidFill>
              </a:rPr>
              <a:t>PRELIMINARY ANALYSIS</a:t>
            </a:r>
            <a:r>
              <a:rPr lang="en-US" sz="1200" b="1" i="1" dirty="0" smtClean="0">
                <a:solidFill>
                  <a:srgbClr val="C00000"/>
                </a:solidFill>
              </a:rPr>
              <a:t>:</a:t>
            </a:r>
            <a:r>
              <a:rPr lang="en-US" sz="1200" i="1" dirty="0" smtClean="0">
                <a:solidFill>
                  <a:srgbClr val="C00000"/>
                </a:solidFill>
              </a:rPr>
              <a:t>  Provided for demonstration of progress.  Not intended to be a complete or final analysis.</a:t>
            </a:r>
            <a:endParaRPr lang="en-US" sz="1200" i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71750"/>
            <a:ext cx="2992176" cy="22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Mesh Refinements on Bevels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600" dirty="0" smtClean="0"/>
              <a:t>7/28/16</a:t>
            </a:r>
            <a:endParaRPr lang="en-US" sz="6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34723"/>
            <a:ext cx="8458200" cy="404096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24138" y="1733550"/>
            <a:ext cx="57612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39016" y="4490998"/>
            <a:ext cx="72199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Support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9849" y="3966946"/>
            <a:ext cx="1185261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algn="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Kapton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4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0.005”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07749" y="4857750"/>
            <a:ext cx="11400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#1</a:t>
            </a:r>
            <a:endParaRPr lang="en-US" sz="1050" dirty="0"/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2661009" y="4049045"/>
            <a:ext cx="844191" cy="692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76200" y="2836843"/>
            <a:ext cx="1981199" cy="954107"/>
          </a:xfrm>
          <a:prstGeom prst="rect">
            <a:avLst/>
          </a:prstGeom>
          <a:solidFill>
            <a:schemeClr val="bg1">
              <a:lumMod val="85000"/>
              <a:alpha val="94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Analyses will study Bonded and Frictionless Interfaces between Dome and </a:t>
            </a:r>
            <a:r>
              <a:rPr lang="en-US" sz="1400" dirty="0" err="1" smtClean="0"/>
              <a:t>Kapton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6280880" y="819150"/>
            <a:ext cx="653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Bevels</a:t>
            </a:r>
            <a:endParaRPr lang="en-US" sz="140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6096000" y="3704949"/>
            <a:ext cx="304800" cy="2207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flipH="1">
            <a:off x="6096000" y="1123950"/>
            <a:ext cx="304800" cy="2207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6400800" y="1126927"/>
            <a:ext cx="0" cy="25780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8887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_Active\Work\Clients\MBARI\Models\2D Dome Port\Config_1\abaqus\pics\v07\Config1_v07_nofric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r="55726" b="31109"/>
          <a:stretch/>
        </p:blipFill>
        <p:spPr bwMode="auto">
          <a:xfrm>
            <a:off x="4707190" y="1200150"/>
            <a:ext cx="4318699" cy="338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_Active\Work\Clients\MBARI\Models\2D Dome Port\Config_1\abaqus\pics\v07\Config1_11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" r="50706" b="25554"/>
          <a:stretch/>
        </p:blipFill>
        <p:spPr bwMode="auto">
          <a:xfrm>
            <a:off x="127552" y="1208046"/>
            <a:ext cx="4368248" cy="33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Displacements:  External Pressure 2,750 psi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715000" y="2607144"/>
            <a:ext cx="1999650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/>
              <a:t>Dome-2-Kapton – </a:t>
            </a:r>
            <a:r>
              <a:rPr lang="en-US" sz="1200" b="1" u="sng" dirty="0">
                <a:solidFill>
                  <a:srgbClr val="00B050"/>
                </a:solidFill>
              </a:rPr>
              <a:t>Frictionless</a:t>
            </a:r>
          </a:p>
          <a:p>
            <a:r>
              <a:rPr lang="en-US" sz="1200" dirty="0"/>
              <a:t>Kapton-2-Support – </a:t>
            </a:r>
            <a:r>
              <a:rPr lang="en-US" sz="1200" dirty="0" smtClean="0"/>
              <a:t>Bonded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1143000" y="2607144"/>
            <a:ext cx="1879425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/>
              <a:t>Dome-2-Kapton – </a:t>
            </a:r>
            <a:r>
              <a:rPr lang="en-US" sz="1200" b="1" u="sng" dirty="0" smtClean="0">
                <a:solidFill>
                  <a:srgbClr val="C00000"/>
                </a:solidFill>
              </a:rPr>
              <a:t>Bonded</a:t>
            </a:r>
            <a:endParaRPr lang="en-US" sz="1200" b="1" u="sng" dirty="0">
              <a:solidFill>
                <a:srgbClr val="C00000"/>
              </a:solidFill>
            </a:endParaRPr>
          </a:p>
          <a:p>
            <a:r>
              <a:rPr lang="en-US" sz="1200" dirty="0"/>
              <a:t>Kapton-2-Support – </a:t>
            </a:r>
            <a:r>
              <a:rPr lang="en-US" sz="1200" dirty="0" smtClean="0"/>
              <a:t>Bonded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692763" y="4857750"/>
            <a:ext cx="17700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#1 @ 2750 psi</a:t>
            </a:r>
            <a:endParaRPr lang="en-US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6019800" y="938103"/>
            <a:ext cx="911147" cy="31547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0.0134 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91434" y="945269"/>
            <a:ext cx="911147" cy="31547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0.0095 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3752" y="4248150"/>
            <a:ext cx="14863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/>
              <a:t>Deformation Scale:  20x</a:t>
            </a:r>
            <a:endParaRPr lang="en-US" sz="105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93724" y="4886295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v07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78887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_Active\Work\Clients\MBARI\Models\2D Dome Port\Config_1\abaqus\pics\v07\Config1_1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" r="35378" b="39273"/>
          <a:stretch/>
        </p:blipFill>
        <p:spPr bwMode="auto">
          <a:xfrm>
            <a:off x="255817" y="1724420"/>
            <a:ext cx="4239983" cy="198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412506" y="1657350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Principal Stress &amp; Volume Reliability </a:t>
            </a:r>
            <a:r>
              <a:rPr lang="en-US" sz="1600" i="1" dirty="0" smtClean="0"/>
              <a:t>(example)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070972" y="3096218"/>
            <a:ext cx="2004395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Dome-2-Kapton – </a:t>
            </a:r>
            <a:r>
              <a:rPr kumimoji="0" lang="en-US" sz="1200" b="1" i="0" u="sng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Frictionless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Kapton-2-Support – Bonded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68652" y="3096218"/>
            <a:ext cx="1884170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Dome-2-Kapton – </a:t>
            </a:r>
            <a:r>
              <a:rPr kumimoji="0" lang="en-US" sz="1200" b="1" i="0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Bonded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Kapton-2-Support – Bonded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239000" y="1709282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883676" y="1827539"/>
            <a:ext cx="795731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2,183 psi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692763" y="4857750"/>
            <a:ext cx="17700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#1 @ 2750 psi</a:t>
            </a:r>
            <a:endParaRPr lang="en-US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3724" y="4886295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v07</a:t>
            </a:r>
            <a:endParaRPr lang="en-US" sz="60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 flipV="1">
            <a:off x="8522602" y="3682222"/>
            <a:ext cx="7620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8887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41"/>
          <a:stretch/>
        </p:blipFill>
        <p:spPr bwMode="auto">
          <a:xfrm rot="5400000">
            <a:off x="1157072" y="1474461"/>
            <a:ext cx="3750889" cy="289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2042851" y="2149190"/>
            <a:ext cx="304800" cy="169359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 descr="C:\_Active\Work\Clients\MBARI\Models\2D Dome Port\Config_1\abaqus\pics\v07\Config1_11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r="50000" b="24381"/>
          <a:stretch/>
        </p:blipFill>
        <p:spPr bwMode="auto">
          <a:xfrm>
            <a:off x="57150" y="2500946"/>
            <a:ext cx="2076450" cy="22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8"/>
          <a:stretch/>
        </p:blipFill>
        <p:spPr bwMode="auto">
          <a:xfrm rot="5400000">
            <a:off x="5269271" y="1290695"/>
            <a:ext cx="3699451" cy="326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Solidworks FEA (provided results)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05000" y="666750"/>
            <a:ext cx="5837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Pressure:  </a:t>
            </a:r>
            <a:r>
              <a:rPr lang="en-US" i="1" u="sng" dirty="0" smtClean="0"/>
              <a:t>unknown</a:t>
            </a:r>
            <a:r>
              <a:rPr lang="en-US" dirty="0" smtClean="0"/>
              <a:t>      Coefficient of Friction:  </a:t>
            </a:r>
            <a:r>
              <a:rPr lang="en-US" i="1" u="sng" dirty="0" smtClean="0"/>
              <a:t>0.5 (arbitrary)</a:t>
            </a:r>
            <a:endParaRPr lang="en-US" i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600" dirty="0" smtClean="0"/>
              <a:t>8/5/16</a:t>
            </a:r>
            <a:endParaRPr lang="en-US" sz="600" dirty="0"/>
          </a:p>
        </p:txBody>
      </p:sp>
      <p:sp>
        <p:nvSpPr>
          <p:cNvPr id="6" name="TextBox 5"/>
          <p:cNvSpPr txBox="1"/>
          <p:nvPr/>
        </p:nvSpPr>
        <p:spPr>
          <a:xfrm>
            <a:off x="1690426" y="1917547"/>
            <a:ext cx="142692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von Mises Stress</a:t>
            </a:r>
          </a:p>
          <a:p>
            <a:pPr algn="ctr"/>
            <a:r>
              <a:rPr lang="en-US" sz="1400" dirty="0" smtClean="0"/>
              <a:t>Scale</a:t>
            </a:r>
            <a:r>
              <a:rPr lang="en-US" sz="1400" dirty="0"/>
              <a:t>:  0 to 15 </a:t>
            </a:r>
            <a:r>
              <a:rPr lang="en-US" sz="1400" u="sng" dirty="0" err="1"/>
              <a:t>ksi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5927148" y="2331210"/>
            <a:ext cx="304800" cy="169359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3740" y="1976056"/>
            <a:ext cx="2186816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Displacement</a:t>
            </a:r>
          </a:p>
          <a:p>
            <a:pPr algn="r"/>
            <a:r>
              <a:rPr lang="en-US" sz="1400" dirty="0" smtClean="0"/>
              <a:t>Scale:     0.006 to 0.218 </a:t>
            </a:r>
            <a:r>
              <a:rPr lang="en-US" sz="1400" u="sng" dirty="0" smtClean="0"/>
              <a:t>mm</a:t>
            </a:r>
          </a:p>
          <a:p>
            <a:pPr algn="r"/>
            <a:r>
              <a:rPr lang="en-US" sz="1400" dirty="0" smtClean="0"/>
              <a:t>0.00024 to 0.0086 </a:t>
            </a:r>
            <a:r>
              <a:rPr lang="en-US" sz="1400" u="sng" dirty="0" smtClean="0"/>
              <a:t>in</a:t>
            </a:r>
            <a:endParaRPr lang="en-US" sz="1400" u="sng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 flipV="1">
            <a:off x="3939822" y="3427297"/>
            <a:ext cx="429134" cy="20433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368335" y="3588864"/>
            <a:ext cx="1880065" cy="50783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Geometry Different!</a:t>
            </a:r>
          </a:p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Can not compare to ABAQUS</a:t>
            </a:r>
            <a:endParaRPr lang="en-US" sz="1100" i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79064">
            <a:off x="7233507" y="1403636"/>
            <a:ext cx="1196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Solidworks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flipH="1" flipV="1">
            <a:off x="1699604" y="4200645"/>
            <a:ext cx="281596" cy="1999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 rot="1533301">
            <a:off x="358376" y="316987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ABAQUS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2155900">
            <a:off x="3245224" y="1403636"/>
            <a:ext cx="1196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Solidworks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37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29405" y="2038350"/>
            <a:ext cx="5505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Dome Configuration #2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219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91044" y="46562"/>
            <a:ext cx="4531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Dome Configuration #2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031381" y="819150"/>
            <a:ext cx="359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Failure During External Pressure Test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74551" y="81915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26" y="1393030"/>
            <a:ext cx="3152499" cy="261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0" y="400744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Added Groove to Support</a:t>
            </a:r>
            <a:endParaRPr lang="en-US" sz="12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175" y="1276350"/>
            <a:ext cx="336341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1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C:\_Active\Work\Clients\MBARI\Models\2D Dome Port\Config_2\abaqus\pics\v08\Config2_v08_tied_2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" r="54008" b="32062"/>
          <a:stretch/>
        </p:blipFill>
        <p:spPr bwMode="auto">
          <a:xfrm>
            <a:off x="58503" y="1253574"/>
            <a:ext cx="4561102" cy="339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C:\_Active\Work\Clients\MBARI\Models\2D Dome Port\Config_2\abaqus\pics\v08\Config2_v08_nofric_1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r="53487" b="31515"/>
          <a:stretch/>
        </p:blipFill>
        <p:spPr bwMode="auto">
          <a:xfrm>
            <a:off x="4603928" y="1281710"/>
            <a:ext cx="4475670" cy="334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Displacements:  External Pressure 2,750 psi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715000" y="2607144"/>
            <a:ext cx="1999650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/>
              <a:t>Dome-2-Kapton – </a:t>
            </a:r>
            <a:r>
              <a:rPr lang="en-US" sz="1200" b="1" u="sng" dirty="0">
                <a:solidFill>
                  <a:srgbClr val="00B050"/>
                </a:solidFill>
              </a:rPr>
              <a:t>Frictionless</a:t>
            </a:r>
          </a:p>
          <a:p>
            <a:r>
              <a:rPr lang="en-US" sz="1200" dirty="0"/>
              <a:t>Kapton-2-Support – </a:t>
            </a:r>
            <a:r>
              <a:rPr lang="en-US" sz="1200" dirty="0" smtClean="0"/>
              <a:t>Bonded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1143000" y="2607144"/>
            <a:ext cx="1879425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/>
              <a:t>Dome-2-Kapton – </a:t>
            </a:r>
            <a:r>
              <a:rPr lang="en-US" sz="1200" b="1" u="sng" dirty="0" smtClean="0">
                <a:solidFill>
                  <a:srgbClr val="C00000"/>
                </a:solidFill>
              </a:rPr>
              <a:t>Bonded</a:t>
            </a:r>
            <a:endParaRPr lang="en-US" sz="1200" b="1" u="sng" dirty="0">
              <a:solidFill>
                <a:srgbClr val="C00000"/>
              </a:solidFill>
            </a:endParaRPr>
          </a:p>
          <a:p>
            <a:r>
              <a:rPr lang="en-US" sz="1200" dirty="0"/>
              <a:t>Kapton-2-Support – </a:t>
            </a:r>
            <a:r>
              <a:rPr lang="en-US" sz="1200" dirty="0" smtClean="0"/>
              <a:t>Bonded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707992" y="4857750"/>
            <a:ext cx="1739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#2 @ 2750 psi</a:t>
            </a:r>
            <a:endParaRPr lang="en-US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6019800" y="938103"/>
            <a:ext cx="911147" cy="31547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0.0196 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91434" y="945269"/>
            <a:ext cx="911147" cy="31547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0.0124 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3752" y="4248150"/>
            <a:ext cx="141096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/>
              <a:t>Deformation Scale:  5x</a:t>
            </a:r>
            <a:endParaRPr lang="en-US" sz="105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93724" y="4886295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v08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5881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C:\_Active\Work\Clients\MBARI\Models\2D Dome Port\Config_2\abaqus\pics\v08\Config2_v08_tied_20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r="43462" b="43402"/>
          <a:stretch/>
        </p:blipFill>
        <p:spPr bwMode="auto">
          <a:xfrm>
            <a:off x="152891" y="1696521"/>
            <a:ext cx="4495309" cy="22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_Active\Work\Clients\MBARI\Models\2D Dome Port\Config_2\abaqus\pics\v08\Config2_v08_nofric_108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r="42583" b="40993"/>
          <a:stretch/>
        </p:blipFill>
        <p:spPr bwMode="auto">
          <a:xfrm>
            <a:off x="4509797" y="1675484"/>
            <a:ext cx="4445954" cy="226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Principal Stress &amp; Volume Reliability </a:t>
            </a:r>
            <a:r>
              <a:rPr lang="en-US" sz="1600" i="1" dirty="0" smtClean="0"/>
              <a:t>(example)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5070972" y="3096218"/>
            <a:ext cx="2004395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Dome-2-Kapton – </a:t>
            </a:r>
            <a:r>
              <a:rPr kumimoji="0" lang="en-US" sz="1200" b="1" i="0" u="sng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Frictionless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Kapton-2-Support – Bonded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68652" y="3096218"/>
            <a:ext cx="1884170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Dome-2-Kapton – </a:t>
            </a:r>
            <a:r>
              <a:rPr kumimoji="0" lang="en-US" sz="1200" b="1" i="0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Bonded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Kapton-2-Support – Bonded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239000" y="1709282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20,050 psi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883676" y="1827539"/>
            <a:ext cx="795731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1,260 psi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707992" y="4857750"/>
            <a:ext cx="1739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#2 @ 2750 psi</a:t>
            </a:r>
            <a:endParaRPr lang="en-US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3724" y="4886295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v08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4337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29405" y="2038350"/>
            <a:ext cx="5505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Dome Configuration #3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6117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91044" y="46562"/>
            <a:ext cx="4531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Dome Configuration #3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704025" y="1885950"/>
            <a:ext cx="2296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External Pressure Test:</a:t>
            </a:r>
          </a:p>
          <a:p>
            <a:pPr algn="ctr"/>
            <a:r>
              <a:rPr lang="en-US" i="1" dirty="0" smtClean="0"/>
              <a:t>to be performed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774551" y="81915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73" y="1352549"/>
            <a:ext cx="254795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6122" y="3497615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Titanium Ring prevents Radial Displacement of Dome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 flipV="1">
            <a:off x="2743200" y="2266950"/>
            <a:ext cx="990600" cy="12306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8391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" y="859631"/>
            <a:ext cx="8610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Perform Brittle Material Reliability Predictions on the Deep Water Camera Port of MBARI’s Autonomous Underwater Vehicle (AUV)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Acquire Dome and Dome Support geometry from MBARI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 finite element analyses of 3 Dome Configurations and calibrate models to MBARI FEA as well as Pressure Test Measurements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i="1" dirty="0"/>
              <a:t>Challenge</a:t>
            </a:r>
            <a:r>
              <a:rPr lang="en-US" sz="1600" dirty="0"/>
              <a:t>:  Coefficient of Friction of </a:t>
            </a:r>
            <a:r>
              <a:rPr lang="en-US" sz="1600" dirty="0" err="1"/>
              <a:t>Kapton</a:t>
            </a:r>
            <a:r>
              <a:rPr lang="en-US" sz="1600" dirty="0"/>
              <a:t> Gasket unknown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 Weibull Material Properties from provided specimen failure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 </a:t>
            </a:r>
            <a:r>
              <a:rPr lang="en-US" dirty="0"/>
              <a:t>a Proof Test Protocol to improve the </a:t>
            </a:r>
            <a:r>
              <a:rPr lang="en-US" dirty="0" smtClean="0"/>
              <a:t>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</p:spTree>
    <p:extLst>
      <p:ext uri="{BB962C8B-B14F-4D97-AF65-F5344CB8AC3E}">
        <p14:creationId xmlns:p14="http://schemas.microsoft.com/office/powerpoint/2010/main" val="249649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 #3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8/5/16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4" t="6601" r="28061" b="8156"/>
          <a:stretch/>
        </p:blipFill>
        <p:spPr>
          <a:xfrm>
            <a:off x="34834" y="725542"/>
            <a:ext cx="3622766" cy="3936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r="12662"/>
          <a:stretch/>
        </p:blipFill>
        <p:spPr>
          <a:xfrm>
            <a:off x="4114800" y="971550"/>
            <a:ext cx="4835770" cy="3429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5677" y="725542"/>
            <a:ext cx="7489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</a:t>
            </a:r>
          </a:p>
          <a:p>
            <a:pPr algn="ctr"/>
            <a:r>
              <a:rPr lang="en-US" sz="1100" dirty="0" smtClean="0"/>
              <a:t>H-K9L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3257550"/>
            <a:ext cx="15520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Actual:  Ti-6Al-4V</a:t>
            </a:r>
          </a:p>
          <a:p>
            <a:pPr algn="ctr"/>
            <a:r>
              <a:rPr lang="en-US" sz="1100" dirty="0" smtClean="0"/>
              <a:t>Test:  6061-T6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4191000" y="1914084"/>
            <a:ext cx="12262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Resin 0.030”</a:t>
            </a:r>
          </a:p>
          <a:p>
            <a:pPr algn="ctr"/>
            <a:r>
              <a:rPr lang="en-US" sz="1000" dirty="0" smtClean="0"/>
              <a:t>Crystal Clear #200</a:t>
            </a:r>
            <a:endParaRPr lang="en-US" sz="1000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5351399" y="2105718"/>
            <a:ext cx="2268601" cy="3408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04800" y="2225590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040842" y="2516242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30" idx="0"/>
          </p:cNvCxnSpPr>
          <p:nvPr/>
        </p:nvCxnSpPr>
        <p:spPr bwMode="auto">
          <a:xfrm flipH="1" flipV="1">
            <a:off x="7696201" y="2607859"/>
            <a:ext cx="418945" cy="6454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4964667" y="3384694"/>
            <a:ext cx="1709122" cy="24622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Frictionless – free to separate</a:t>
            </a:r>
            <a:endParaRPr lang="en-US" sz="1000" i="1" dirty="0"/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6668587" y="3630915"/>
            <a:ext cx="234495" cy="4123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308292" y="2537662"/>
            <a:ext cx="1372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err="1" smtClean="0"/>
              <a:t>Kapton</a:t>
            </a:r>
            <a:r>
              <a:rPr lang="en-US" sz="1600" dirty="0" smtClean="0"/>
              <a:t> 0.020”</a:t>
            </a:r>
            <a:endParaRPr lang="en-US" sz="1600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5627172" y="2705656"/>
            <a:ext cx="697428" cy="2470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828048" y="3253353"/>
            <a:ext cx="574196" cy="24622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bonded</a:t>
            </a:r>
            <a:endParaRPr lang="en-US" sz="1000" i="1" dirty="0"/>
          </a:p>
        </p:txBody>
      </p:sp>
      <p:cxnSp>
        <p:nvCxnSpPr>
          <p:cNvPr id="31" name="Straight Arrow Connector 30"/>
          <p:cNvCxnSpPr>
            <a:stCxn id="30" idx="2"/>
          </p:cNvCxnSpPr>
          <p:nvPr/>
        </p:nvCxnSpPr>
        <p:spPr bwMode="auto">
          <a:xfrm flipH="1">
            <a:off x="8077200" y="3499574"/>
            <a:ext cx="37946" cy="391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4" name="Freeform 43"/>
          <p:cNvSpPr/>
          <p:nvPr/>
        </p:nvSpPr>
        <p:spPr bwMode="auto">
          <a:xfrm>
            <a:off x="6668587" y="2680685"/>
            <a:ext cx="450668" cy="702595"/>
          </a:xfrm>
          <a:custGeom>
            <a:avLst/>
            <a:gdLst>
              <a:gd name="connsiteX0" fmla="*/ 0 w 450668"/>
              <a:gd name="connsiteY0" fmla="*/ 702595 h 702595"/>
              <a:gd name="connsiteX1" fmla="*/ 222068 w 450668"/>
              <a:gd name="connsiteY1" fmla="*/ 10263 h 702595"/>
              <a:gd name="connsiteX2" fmla="*/ 450668 w 450668"/>
              <a:gd name="connsiteY2" fmla="*/ 271520 h 702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0668" h="702595">
                <a:moveTo>
                  <a:pt x="0" y="702595"/>
                </a:moveTo>
                <a:cubicBezTo>
                  <a:pt x="73478" y="392352"/>
                  <a:pt x="146957" y="82109"/>
                  <a:pt x="222068" y="10263"/>
                </a:cubicBezTo>
                <a:cubicBezTo>
                  <a:pt x="297179" y="-61583"/>
                  <a:pt x="395151" y="267166"/>
                  <a:pt x="450668" y="271520"/>
                </a:cubicBezTo>
              </a:path>
            </a:pathLst>
          </a:cu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H="1" flipV="1">
            <a:off x="2743200" y="4248150"/>
            <a:ext cx="2286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2970327" y="4337601"/>
            <a:ext cx="9028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Axial = fixed</a:t>
            </a:r>
          </a:p>
          <a:p>
            <a:r>
              <a:rPr lang="en-US" sz="1100" dirty="0" smtClean="0"/>
              <a:t>Radial = free</a:t>
            </a:r>
            <a:endParaRPr lang="en-US" sz="1100" dirty="0"/>
          </a:p>
        </p:txBody>
      </p:sp>
      <p:sp>
        <p:nvSpPr>
          <p:cNvPr id="56" name="Freeform 55"/>
          <p:cNvSpPr/>
          <p:nvPr/>
        </p:nvSpPr>
        <p:spPr bwMode="auto">
          <a:xfrm>
            <a:off x="7231685" y="1958356"/>
            <a:ext cx="1044455" cy="1290170"/>
          </a:xfrm>
          <a:custGeom>
            <a:avLst/>
            <a:gdLst>
              <a:gd name="connsiteX0" fmla="*/ 877599 w 1044455"/>
              <a:gd name="connsiteY0" fmla="*/ 1290170 h 1290170"/>
              <a:gd name="connsiteX1" fmla="*/ 979868 w 1044455"/>
              <a:gd name="connsiteY1" fmla="*/ 213344 h 1290170"/>
              <a:gd name="connsiteX2" fmla="*/ 17341 w 1044455"/>
              <a:gd name="connsiteY2" fmla="*/ 2791 h 1290170"/>
              <a:gd name="connsiteX3" fmla="*/ 378289 w 1044455"/>
              <a:gd name="connsiteY3" fmla="*/ 273502 h 129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455" h="1290170">
                <a:moveTo>
                  <a:pt x="877599" y="1290170"/>
                </a:moveTo>
                <a:cubicBezTo>
                  <a:pt x="1000421" y="859038"/>
                  <a:pt x="1123244" y="427907"/>
                  <a:pt x="979868" y="213344"/>
                </a:cubicBezTo>
                <a:cubicBezTo>
                  <a:pt x="836492" y="-1219"/>
                  <a:pt x="117604" y="-7235"/>
                  <a:pt x="17341" y="2791"/>
                </a:cubicBezTo>
                <a:cubicBezTo>
                  <a:pt x="-82922" y="12817"/>
                  <a:pt x="280031" y="204320"/>
                  <a:pt x="378289" y="273502"/>
                </a:cubicBezTo>
              </a:path>
            </a:pathLst>
          </a:cu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7" name="Straight Arrow Connector 56"/>
          <p:cNvCxnSpPr>
            <a:stCxn id="30" idx="0"/>
          </p:cNvCxnSpPr>
          <p:nvPr/>
        </p:nvCxnSpPr>
        <p:spPr bwMode="auto">
          <a:xfrm flipH="1" flipV="1">
            <a:off x="7360917" y="2998469"/>
            <a:ext cx="754229" cy="2548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4227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_Active\Work\Clients\MBARI\Models\2D Dome Port\Config_3\abaqus\pics\v10\C3_v10_2nofric_alumn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" r="45264" b="33462"/>
          <a:stretch/>
        </p:blipFill>
        <p:spPr bwMode="auto">
          <a:xfrm>
            <a:off x="4495800" y="1254469"/>
            <a:ext cx="4555692" cy="32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0" y="1265287"/>
            <a:ext cx="4535023" cy="34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Displacements:  External Pressure 2,750 psi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373965" y="2698834"/>
            <a:ext cx="1521635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/>
              <a:t>Titanium Coupler Ring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707992" y="4857750"/>
            <a:ext cx="1739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#3 @ 2750 psi</a:t>
            </a:r>
            <a:endParaRPr lang="en-US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6019800" y="938103"/>
            <a:ext cx="911147" cy="31547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0.0138 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91434" y="945269"/>
            <a:ext cx="911147" cy="31547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0.0131 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3752" y="4248150"/>
            <a:ext cx="141096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/>
              <a:t>Deformation Scale:  1x</a:t>
            </a:r>
            <a:endParaRPr lang="en-US" sz="105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93724" y="4886295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v10</a:t>
            </a:r>
            <a:endParaRPr lang="en-US" sz="600" dirty="0"/>
          </a:p>
        </p:txBody>
      </p:sp>
      <p:sp>
        <p:nvSpPr>
          <p:cNvPr id="23" name="TextBox 22"/>
          <p:cNvSpPr txBox="1"/>
          <p:nvPr/>
        </p:nvSpPr>
        <p:spPr>
          <a:xfrm>
            <a:off x="5945965" y="2698834"/>
            <a:ext cx="1616468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/>
              <a:t>Aluminum Coupler Ring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133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_Active\Work\Clients\MBARI\Models\2D Dome Port\Config_3\abaqus\pics\v10\C3_v10_2nofric_alumn_01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" t="114" r="33281" b="48239"/>
          <a:stretch/>
        </p:blipFill>
        <p:spPr bwMode="auto">
          <a:xfrm>
            <a:off x="4419600" y="1604276"/>
            <a:ext cx="4687830" cy="211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152891" y="1604276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Principal Stress &amp; Volume Reliability </a:t>
            </a:r>
            <a:r>
              <a:rPr lang="en-US" sz="1600" i="1" dirty="0" smtClean="0"/>
              <a:t>(example)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7239000" y="1614948"/>
            <a:ext cx="795731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7,617 psi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883676" y="1733205"/>
            <a:ext cx="795731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7,778 psi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707992" y="4857750"/>
            <a:ext cx="1739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#3 @ 2750 psi</a:t>
            </a:r>
            <a:endParaRPr lang="en-US" sz="1050" dirty="0"/>
          </a:p>
        </p:txBody>
      </p:sp>
      <p:sp>
        <p:nvSpPr>
          <p:cNvPr id="33" name="TextBox 32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3724" y="4886295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v10</a:t>
            </a:r>
            <a:endParaRPr lang="en-US" sz="600" dirty="0"/>
          </a:p>
        </p:txBody>
      </p:sp>
      <p:sp>
        <p:nvSpPr>
          <p:cNvPr id="16" name="TextBox 15"/>
          <p:cNvSpPr txBox="1"/>
          <p:nvPr/>
        </p:nvSpPr>
        <p:spPr>
          <a:xfrm>
            <a:off x="1373965" y="3003634"/>
            <a:ext cx="1635448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/>
              <a:t>Titanium Dome Support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5945965" y="3003634"/>
            <a:ext cx="1725472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1200" dirty="0" smtClean="0"/>
              <a:t>Aluminum Dome Support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269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Support Material Trade Study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8/5/16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375" y="818405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400" dirty="0" smtClean="0"/>
              <a:t>Ti-6Al-4V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51583" y="818404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400" dirty="0" smtClean="0"/>
              <a:t>6061-T6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85" b="25948"/>
          <a:stretch/>
        </p:blipFill>
        <p:spPr>
          <a:xfrm>
            <a:off x="304800" y="1885950"/>
            <a:ext cx="3577651" cy="2775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07" b="27412"/>
          <a:stretch/>
        </p:blipFill>
        <p:spPr>
          <a:xfrm>
            <a:off x="4953000" y="1912035"/>
            <a:ext cx="3657600" cy="27620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1200" y="1403180"/>
            <a:ext cx="2439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55.10 </a:t>
            </a:r>
            <a:r>
              <a:rPr lang="en-US" dirty="0" err="1" smtClean="0">
                <a:solidFill>
                  <a:srgbClr val="C00000"/>
                </a:solidFill>
              </a:rPr>
              <a:t>ksi</a:t>
            </a:r>
            <a:r>
              <a:rPr lang="en-US" dirty="0" smtClean="0">
                <a:solidFill>
                  <a:srgbClr val="C00000"/>
                </a:solidFill>
              </a:rPr>
              <a:t> &gt; 40 </a:t>
            </a:r>
            <a:r>
              <a:rPr lang="en-US" dirty="0" err="1" smtClean="0">
                <a:solidFill>
                  <a:srgbClr val="C00000"/>
                </a:solidFill>
              </a:rPr>
              <a:t>ksi</a:t>
            </a:r>
            <a:r>
              <a:rPr lang="en-US" dirty="0" smtClean="0">
                <a:solidFill>
                  <a:srgbClr val="C00000"/>
                </a:solidFill>
              </a:rPr>
              <a:t> (yield)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7186" y="1403180"/>
            <a:ext cx="255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55.97 </a:t>
            </a:r>
            <a:r>
              <a:rPr lang="en-US" dirty="0" err="1" smtClean="0">
                <a:solidFill>
                  <a:srgbClr val="00B050"/>
                </a:solidFill>
              </a:rPr>
              <a:t>ksi</a:t>
            </a:r>
            <a:r>
              <a:rPr lang="en-US" dirty="0" smtClean="0">
                <a:solidFill>
                  <a:srgbClr val="00B050"/>
                </a:solidFill>
              </a:rPr>
              <a:t> &lt; 120 </a:t>
            </a:r>
            <a:r>
              <a:rPr lang="en-US" dirty="0" err="1" smtClean="0">
                <a:solidFill>
                  <a:srgbClr val="00B050"/>
                </a:solidFill>
              </a:rPr>
              <a:t>ksi</a:t>
            </a:r>
            <a:r>
              <a:rPr lang="en-US" dirty="0" smtClean="0">
                <a:solidFill>
                  <a:srgbClr val="00B050"/>
                </a:solidFill>
              </a:rPr>
              <a:t> (yield)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6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Support – Aluminum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8/5/16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07" b="27412"/>
          <a:stretch/>
        </p:blipFill>
        <p:spPr>
          <a:xfrm>
            <a:off x="0" y="666750"/>
            <a:ext cx="272445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40" b="35532"/>
          <a:stretch/>
        </p:blipFill>
        <p:spPr>
          <a:xfrm>
            <a:off x="152401" y="2876550"/>
            <a:ext cx="4267200" cy="18411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41" b="35536"/>
          <a:stretch/>
        </p:blipFill>
        <p:spPr>
          <a:xfrm>
            <a:off x="4420197" y="2876895"/>
            <a:ext cx="4266603" cy="184080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1524000" y="2190750"/>
            <a:ext cx="533400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1828800" y="2419350"/>
            <a:ext cx="22860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163277" y="2571750"/>
            <a:ext cx="23805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/>
              <a:t>Colors Scaled 40 </a:t>
            </a:r>
            <a:r>
              <a:rPr lang="en-US" sz="1400" i="1" dirty="0" err="1" smtClean="0"/>
              <a:t>ksi</a:t>
            </a:r>
            <a:r>
              <a:rPr lang="en-US" sz="1400" i="1" dirty="0" smtClean="0"/>
              <a:t> to 55.1 </a:t>
            </a:r>
            <a:r>
              <a:rPr lang="en-US" sz="1400" i="1" dirty="0" err="1" smtClean="0"/>
              <a:t>ksi</a:t>
            </a:r>
            <a:endParaRPr lang="en-US" sz="14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2724455" y="895350"/>
            <a:ext cx="6168745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(glass) stresses are very similar whether the Support is Titanium or Aluminum.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 </a:t>
            </a:r>
            <a:r>
              <a:rPr lang="en-US" i="1" u="sng" dirty="0" smtClean="0"/>
              <a:t>very small</a:t>
            </a:r>
            <a:r>
              <a:rPr lang="en-US" dirty="0" smtClean="0"/>
              <a:t> region of the Aluminum Support exceeds the Aluminum yield strength – </a:t>
            </a:r>
            <a:r>
              <a:rPr lang="en-US" sz="1400" i="1" dirty="0" smtClean="0"/>
              <a:t>potentially due to the Boundary Condition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789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2833" b="3599"/>
          <a:stretch/>
        </p:blipFill>
        <p:spPr>
          <a:xfrm>
            <a:off x="76200" y="742950"/>
            <a:ext cx="6067425" cy="39624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 #3 Test </a:t>
            </a:r>
            <a:r>
              <a:rPr lang="en-US" dirty="0" err="1" smtClean="0"/>
              <a:t>Measurment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8/25/16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3364832" y="1051758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609600" y="1988221"/>
            <a:ext cx="4114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flipV="1">
            <a:off x="3639552" y="1047750"/>
            <a:ext cx="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609600" y="1787694"/>
            <a:ext cx="4114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464" y="2628782"/>
            <a:ext cx="5006421" cy="4861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62600" y="1432343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C00000"/>
                </a:solidFill>
              </a:rPr>
              <a:t>Based on Chart 1500 psi would be ~0.0062” displacement …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71361" y="3409950"/>
            <a:ext cx="2839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REF:  DescriptionOfPressureTestsOfDomePort.docx</a:t>
            </a:r>
          </a:p>
        </p:txBody>
      </p:sp>
    </p:spTree>
    <p:extLst>
      <p:ext uri="{BB962C8B-B14F-4D97-AF65-F5344CB8AC3E}">
        <p14:creationId xmlns:p14="http://schemas.microsoft.com/office/powerpoint/2010/main" val="174203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526506" y="2038350"/>
            <a:ext cx="21115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RESULTS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8168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COMPARSION of FEA’s &amp; Test Measurements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8/25/16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57350"/>
            <a:ext cx="8576330" cy="15240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 bwMode="auto">
          <a:xfrm flipV="1">
            <a:off x="7010400" y="2800350"/>
            <a:ext cx="30480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6477000" y="3714750"/>
            <a:ext cx="23214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/>
              <a:t>Read from Chart – different than text…</a:t>
            </a:r>
            <a:endParaRPr lang="en-US" sz="1050" i="1" dirty="0"/>
          </a:p>
        </p:txBody>
      </p:sp>
    </p:spTree>
    <p:extLst>
      <p:ext uri="{BB962C8B-B14F-4D97-AF65-F5344CB8AC3E}">
        <p14:creationId xmlns:p14="http://schemas.microsoft.com/office/powerpoint/2010/main" val="94113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707" y="702846"/>
            <a:ext cx="6428327" cy="405634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1000" y="2828422"/>
            <a:ext cx="156164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 smtClean="0"/>
              <a:t>Arbitrary Weibull Parameters</a:t>
            </a:r>
          </a:p>
          <a:p>
            <a:pPr algn="ctr"/>
            <a:r>
              <a:rPr lang="en-US" sz="900" i="1" dirty="0" smtClean="0"/>
              <a:t>10  &amp;  9,000</a:t>
            </a:r>
            <a:endParaRPr lang="en-US" sz="9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8/25/16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55" y="3988840"/>
            <a:ext cx="1082334" cy="1831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9760466">
            <a:off x="383956" y="1119155"/>
            <a:ext cx="24709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i="1" u="sng" dirty="0" smtClean="0">
                <a:solidFill>
                  <a:srgbClr val="C00000"/>
                </a:solidFill>
              </a:rPr>
              <a:t>PRELIMINARY</a:t>
            </a:r>
            <a:endParaRPr lang="en-US" sz="3200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557796" y="2038350"/>
            <a:ext cx="20489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BACKUP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9299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6" y="1047750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04775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 smtClean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2537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Coordinate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107" y="702741"/>
            <a:ext cx="4020527" cy="20126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15" y="2779593"/>
            <a:ext cx="3948904" cy="19957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107" y="2779593"/>
            <a:ext cx="4020527" cy="19957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83" y="702740"/>
            <a:ext cx="3858370" cy="20126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4549" y="1962150"/>
            <a:ext cx="1966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Local Coordinate System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4221" y="4171950"/>
            <a:ext cx="2132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Global X-direction Stresses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1862" y="4171950"/>
            <a:ext cx="1960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Normal (Radial) Stresses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9458" y="1962150"/>
            <a:ext cx="15709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Tangential Stresses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28592" y="4857750"/>
            <a:ext cx="10983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#1</a:t>
            </a:r>
            <a:endParaRPr lang="en-US" sz="1050" dirty="0"/>
          </a:p>
        </p:txBody>
      </p:sp>
      <p:sp>
        <p:nvSpPr>
          <p:cNvPr id="3" name="Arc 2"/>
          <p:cNvSpPr/>
          <p:nvPr/>
        </p:nvSpPr>
        <p:spPr bwMode="auto">
          <a:xfrm>
            <a:off x="2362200" y="1123950"/>
            <a:ext cx="6019190" cy="4584290"/>
          </a:xfrm>
          <a:prstGeom prst="arc">
            <a:avLst>
              <a:gd name="adj1" fmla="val 18214274"/>
              <a:gd name="adj2" fmla="val 19380384"/>
            </a:avLst>
          </a:prstGeom>
          <a:noFill/>
          <a:ln w="22225" cap="flat" cmpd="sng" algn="ctr">
            <a:solidFill>
              <a:schemeClr val="bg1"/>
            </a:solidFill>
            <a:prstDash val="solid"/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2210410" y="3714750"/>
            <a:ext cx="1904390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bg1"/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6781800" y="3028951"/>
            <a:ext cx="609600" cy="990599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bg1"/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</p:spTree>
    <p:extLst>
      <p:ext uri="{BB962C8B-B14F-4D97-AF65-F5344CB8AC3E}">
        <p14:creationId xmlns:p14="http://schemas.microsoft.com/office/powerpoint/2010/main" val="35277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8/5/16</a:t>
            </a:r>
          </a:p>
        </p:txBody>
      </p:sp>
    </p:spTree>
    <p:extLst>
      <p:ext uri="{BB962C8B-B14F-4D97-AF65-F5344CB8AC3E}">
        <p14:creationId xmlns:p14="http://schemas.microsoft.com/office/powerpoint/2010/main" val="185381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  <p:pic>
        <p:nvPicPr>
          <p:cNvPr id="1027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/>
          <a:stretch/>
        </p:blipFill>
        <p:spPr bwMode="auto">
          <a:xfrm>
            <a:off x="152400" y="895350"/>
            <a:ext cx="301051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_Active\Work\Clients\MBARI\Models\2D Dome Port\Config_2\abaqus\Config2_v08_00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0" r="31471"/>
          <a:stretch/>
        </p:blipFill>
        <p:spPr bwMode="auto">
          <a:xfrm>
            <a:off x="3048000" y="895350"/>
            <a:ext cx="295274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44" y="1419225"/>
            <a:ext cx="254795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07298" y="74295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81800" y="75782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35498" y="74295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1544049" y="2571750"/>
            <a:ext cx="818151" cy="157162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896842" y="2338685"/>
            <a:ext cx="627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/>
              <a:t>Kapton</a:t>
            </a:r>
            <a:endParaRPr lang="en-US" sz="1200" dirty="0" smtClean="0"/>
          </a:p>
          <a:p>
            <a:pPr algn="ctr"/>
            <a:r>
              <a:rPr lang="en-US" sz="1200" dirty="0" smtClean="0"/>
              <a:t>0.005”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538277" y="2559129"/>
            <a:ext cx="62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/>
              <a:t>Kapton</a:t>
            </a:r>
            <a:endParaRPr lang="en-US" sz="1200" dirty="0" smtClean="0"/>
          </a:p>
          <a:p>
            <a:pPr algn="ctr"/>
            <a:r>
              <a:rPr lang="en-US" sz="1200" dirty="0" smtClean="0"/>
              <a:t>0.020”</a:t>
            </a:r>
            <a:endParaRPr lang="en-US" sz="120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4191000" y="2782653"/>
            <a:ext cx="1066800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800600" y="2929154"/>
            <a:ext cx="381000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218527" y="2791679"/>
            <a:ext cx="640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Groove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4608102" y="2500312"/>
            <a:ext cx="649698" cy="22860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745832" y="2282719"/>
            <a:ext cx="966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Added Bevel</a:t>
            </a:r>
            <a:endParaRPr lang="en-US" sz="1200" i="1" dirty="0"/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8335988" y="1419225"/>
            <a:ext cx="53393" cy="91946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7696200" y="789116"/>
            <a:ext cx="125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C00000"/>
                </a:solidFill>
              </a:rPr>
              <a:t>Restricted</a:t>
            </a:r>
            <a:r>
              <a:rPr lang="en-US" sz="1200" dirty="0" smtClean="0"/>
              <a:t> from Moving Radially</a:t>
            </a:r>
            <a:endParaRPr lang="en-US" sz="1200" dirty="0"/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2667000" y="17702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133600" y="11239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/>
              <a:t> to Move Radially</a:t>
            </a:r>
            <a:endParaRPr lang="en-US" sz="1200" dirty="0"/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5509207" y="17702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4975807" y="11239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>
                <a:solidFill>
                  <a:srgbClr val="00B050"/>
                </a:solidFill>
              </a:rPr>
              <a:t> </a:t>
            </a:r>
            <a:r>
              <a:rPr lang="en-US" sz="1200" dirty="0" smtClean="0"/>
              <a:t>to Move Radially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457200" y="18097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838200" y="3193018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Boundary Conditions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C00FD7-576D-4A54-BB26-C475BF8AD96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03816"/>
            <a:ext cx="3171879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r="-1"/>
          <a:stretch/>
        </p:blipFill>
        <p:spPr bwMode="auto">
          <a:xfrm>
            <a:off x="533400" y="755063"/>
            <a:ext cx="2770239" cy="396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39836" y="1313586"/>
            <a:ext cx="98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10400" y="3220819"/>
            <a:ext cx="1592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BC Axial:  Fixed</a:t>
            </a:r>
          </a:p>
          <a:p>
            <a:pPr algn="r"/>
            <a:r>
              <a:rPr lang="en-US" dirty="0" smtClean="0"/>
              <a:t>Radial:  Free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05200" y="4834154"/>
            <a:ext cx="84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Per MBARI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6077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1276350"/>
            <a:ext cx="5652253" cy="146351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39" y="1276350"/>
            <a:ext cx="3044661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059012" y="715746"/>
            <a:ext cx="899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Weibull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10956" y="715746"/>
            <a:ext cx="126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Mechanical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8/5/16</a:t>
            </a:r>
          </a:p>
        </p:txBody>
      </p:sp>
      <p:cxnSp>
        <p:nvCxnSpPr>
          <p:cNvPr id="8" name="Straight Arrow Connector 7"/>
          <p:cNvCxnSpPr>
            <a:stCxn id="9" idx="0"/>
          </p:cNvCxnSpPr>
          <p:nvPr/>
        </p:nvCxnSpPr>
        <p:spPr bwMode="auto">
          <a:xfrm flipV="1">
            <a:off x="3277490" y="2782031"/>
            <a:ext cx="307492" cy="350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516379" y="3132634"/>
            <a:ext cx="1522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Configuration #3</a:t>
            </a:r>
            <a:br>
              <a:rPr lang="en-US" sz="1100" i="1" dirty="0" smtClean="0"/>
            </a:br>
            <a:r>
              <a:rPr lang="en-US" sz="1100" i="1" dirty="0" smtClean="0"/>
              <a:t>Dome Support</a:t>
            </a:r>
            <a:br>
              <a:rPr lang="en-US" sz="1100" i="1" dirty="0" smtClean="0"/>
            </a:br>
            <a:r>
              <a:rPr lang="en-US" sz="1100" i="1" dirty="0" smtClean="0"/>
              <a:t>Material Trade-study</a:t>
            </a:r>
            <a:endParaRPr lang="en-US" sz="1100" i="1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4690238" y="2008109"/>
            <a:ext cx="338962" cy="10887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4250722" y="3096845"/>
            <a:ext cx="1096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smtClean="0">
                <a:solidFill>
                  <a:srgbClr val="C00000"/>
                </a:solidFill>
              </a:rPr>
              <a:t>Values needed</a:t>
            </a:r>
            <a:endParaRPr lang="en-US" sz="1200" u="sng" dirty="0">
              <a:solidFill>
                <a:srgbClr val="C0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4690238" y="2665959"/>
            <a:ext cx="338962" cy="4308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875323"/>
            <a:ext cx="3581400" cy="906227"/>
          </a:xfrm>
          <a:prstGeom prst="rect">
            <a:avLst/>
          </a:prstGeom>
        </p:spPr>
      </p:pic>
      <p:cxnSp>
        <p:nvCxnSpPr>
          <p:cNvPr id="30" name="Straight Arrow Connector 29"/>
          <p:cNvCxnSpPr>
            <a:stCxn id="9" idx="0"/>
          </p:cNvCxnSpPr>
          <p:nvPr/>
        </p:nvCxnSpPr>
        <p:spPr bwMode="auto">
          <a:xfrm flipH="1" flipV="1">
            <a:off x="2895484" y="2782032"/>
            <a:ext cx="382006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334425" y="4248150"/>
            <a:ext cx="23523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Waiting for Material Testing…</a:t>
            </a:r>
            <a:endParaRPr lang="en-US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29405" y="2038350"/>
            <a:ext cx="5505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Dome Configuration #1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219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91044" y="46562"/>
            <a:ext cx="4531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Dome Configuration #1</a:t>
            </a:r>
            <a:endParaRPr lang="en-US" sz="3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683" y="1459467"/>
            <a:ext cx="4286250" cy="3322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31381" y="819150"/>
            <a:ext cx="3598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Failure During External Pressure Test</a:t>
            </a:r>
            <a:br>
              <a:rPr lang="en-US" dirty="0" smtClean="0"/>
            </a:br>
            <a:r>
              <a:rPr lang="en-US" dirty="0" smtClean="0"/>
              <a:t>2,750 psi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74551" y="81915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pic>
        <p:nvPicPr>
          <p:cNvPr id="9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342290" y="1085850"/>
            <a:ext cx="301051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 bwMode="auto">
          <a:xfrm>
            <a:off x="1733939" y="2762250"/>
            <a:ext cx="818151" cy="157162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086732" y="2529185"/>
            <a:ext cx="627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/>
              <a:t>Kapton</a:t>
            </a:r>
            <a:endParaRPr lang="en-US" sz="1200" dirty="0" smtClean="0"/>
          </a:p>
          <a:p>
            <a:pPr algn="ctr"/>
            <a:r>
              <a:rPr lang="en-US" sz="1200" dirty="0" smtClean="0"/>
              <a:t>0.005”</a:t>
            </a:r>
            <a:endParaRPr lang="en-US" sz="12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856890" y="19607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323490" y="13144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/>
              <a:t> to Move Radially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47090" y="20002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28090" y="3383518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54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537035" y="589291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Axisymmetric Model:  Configuration #1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4" r="31196" b="8888"/>
          <a:stretch/>
        </p:blipFill>
        <p:spPr>
          <a:xfrm>
            <a:off x="5081769" y="586321"/>
            <a:ext cx="3440928" cy="39803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1349242">
            <a:off x="1495816" y="1031370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External Pressure Load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0" y="2433531"/>
            <a:ext cx="66268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Mesh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277321" y="1776336"/>
            <a:ext cx="304079" cy="566814"/>
          </a:xfrm>
          <a:prstGeom prst="straightConnector1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406555" y="1428750"/>
            <a:ext cx="784445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Partition Line </a:t>
            </a:r>
            <a:br>
              <a:rPr kumimoji="0" lang="en-US" sz="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en-US" sz="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for Mesh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70862" y="1733550"/>
            <a:ext cx="57612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46982" y="3486150"/>
            <a:ext cx="72199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Support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99651" y="4527634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BC:  Radial = free, Axial = fixed</a:t>
            </a: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4007749" y="4857750"/>
            <a:ext cx="11400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 smtClean="0"/>
              <a:t>Configuration #1</a:t>
            </a:r>
            <a:endParaRPr lang="en-US" sz="1050" dirty="0"/>
          </a:p>
        </p:txBody>
      </p:sp>
      <p:sp>
        <p:nvSpPr>
          <p:cNvPr id="24" name="TextBox 23"/>
          <p:cNvSpPr txBox="1"/>
          <p:nvPr/>
        </p:nvSpPr>
        <p:spPr>
          <a:xfrm>
            <a:off x="1923240" y="2464310"/>
            <a:ext cx="662681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algn="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Kapton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2573580" y="264795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584449" y="390661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Dome is free to move Radially</a:t>
            </a:r>
            <a:endParaRPr lang="en-US" sz="1400" i="1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3657600" y="2800350"/>
            <a:ext cx="533402" cy="11430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3157784" y="426256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805</Words>
  <Application>Microsoft Office PowerPoint</Application>
  <PresentationFormat>On-screen Show (16:9)</PresentationFormat>
  <Paragraphs>248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Default Design</vt:lpstr>
      <vt:lpstr>Optical Dome Reliability Analysis Monterey Bay Aquarium Research Institute (MBARI)</vt:lpstr>
      <vt:lpstr>Outline</vt:lpstr>
      <vt:lpstr>CARES with ABAQUS Flowchart</vt:lpstr>
      <vt:lpstr>Dome Configurations</vt:lpstr>
      <vt:lpstr>Boundary Conditions</vt:lpstr>
      <vt:lpstr>Material Properties</vt:lpstr>
      <vt:lpstr>PowerPoint Presentation</vt:lpstr>
      <vt:lpstr>PowerPoint Presentation</vt:lpstr>
      <vt:lpstr>2D Axisymmetric Model:  Configuration #1</vt:lpstr>
      <vt:lpstr>Dome Mesh Refinements on Bevels</vt:lpstr>
      <vt:lpstr>Displacements:  External Pressure 2,750 psi</vt:lpstr>
      <vt:lpstr>Maximum Principal Stress &amp; Volume Reliability (example)</vt:lpstr>
      <vt:lpstr>Solidworks FEA (provided results)</vt:lpstr>
      <vt:lpstr>PowerPoint Presentation</vt:lpstr>
      <vt:lpstr>PowerPoint Presentation</vt:lpstr>
      <vt:lpstr>Displacements:  External Pressure 2,750 psi</vt:lpstr>
      <vt:lpstr>Maximum Principal Stress &amp; Volume Reliability (example)</vt:lpstr>
      <vt:lpstr>PowerPoint Presentation</vt:lpstr>
      <vt:lpstr>PowerPoint Presentation</vt:lpstr>
      <vt:lpstr>Dome Configuration #3</vt:lpstr>
      <vt:lpstr>Displacements:  External Pressure 2,750 psi</vt:lpstr>
      <vt:lpstr>Maximum Principal Stress &amp; Volume Reliability (example)</vt:lpstr>
      <vt:lpstr>Dome Support Material Trade Study</vt:lpstr>
      <vt:lpstr>Dome Support – Aluminum</vt:lpstr>
      <vt:lpstr>Dome Configuration #3 Test Measurment</vt:lpstr>
      <vt:lpstr>PowerPoint Presentation</vt:lpstr>
      <vt:lpstr>COMPARSION of FEA’s &amp; Test Measurements</vt:lpstr>
      <vt:lpstr>SUMMARY OF RESULTS</vt:lpstr>
      <vt:lpstr>PowerPoint Presentation</vt:lpstr>
      <vt:lpstr>Local Coordinate System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ehbaker</dc:creator>
  <cp:lastModifiedBy>Francois Cazenave</cp:lastModifiedBy>
  <cp:revision>128</cp:revision>
  <dcterms:created xsi:type="dcterms:W3CDTF">2006-08-16T00:00:00Z</dcterms:created>
  <dcterms:modified xsi:type="dcterms:W3CDTF">2016-12-08T19:22:04Z</dcterms:modified>
</cp:coreProperties>
</file>