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9" r:id="rId14"/>
    <p:sldId id="270"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30" d="100"/>
          <a:sy n="130" d="100"/>
        </p:scale>
        <p:origin x="-107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040B9E-8904-4FCC-B267-FF77A3022663}" type="datetimeFigureOut">
              <a:rPr lang="en-US" smtClean="0"/>
              <a:t>3/31/2016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DBA99A-D3C2-48D5-BCE4-041A4B03EC5B}" type="slidenum">
              <a:rPr lang="en-US" smtClean="0"/>
              <a:t>‹#›</a:t>
            </a:fld>
            <a:endParaRPr lang="en-US"/>
          </a:p>
        </p:txBody>
      </p:sp>
    </p:spTree>
    <p:extLst>
      <p:ext uri="{BB962C8B-B14F-4D97-AF65-F5344CB8AC3E}">
        <p14:creationId xmlns:p14="http://schemas.microsoft.com/office/powerpoint/2010/main" val="970276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grove case is not as</a:t>
            </a:r>
            <a:r>
              <a:rPr lang="en-US" baseline="0" dirty="0" smtClean="0"/>
              <a:t> bad</a:t>
            </a:r>
            <a:endParaRPr lang="en-US" dirty="0"/>
          </a:p>
        </p:txBody>
      </p:sp>
      <p:sp>
        <p:nvSpPr>
          <p:cNvPr id="4" name="Slide Number Placeholder 3"/>
          <p:cNvSpPr>
            <a:spLocks noGrp="1"/>
          </p:cNvSpPr>
          <p:nvPr>
            <p:ph type="sldNum" sz="quarter" idx="10"/>
          </p:nvPr>
        </p:nvSpPr>
        <p:spPr/>
        <p:txBody>
          <a:bodyPr/>
          <a:lstStyle/>
          <a:p>
            <a:fld id="{24DBA99A-D3C2-48D5-BCE4-041A4B03EC5B}" type="slidenum">
              <a:rPr lang="en-US" smtClean="0"/>
              <a:t>4</a:t>
            </a:fld>
            <a:endParaRPr lang="en-US"/>
          </a:p>
        </p:txBody>
      </p:sp>
    </p:spTree>
    <p:extLst>
      <p:ext uri="{BB962C8B-B14F-4D97-AF65-F5344CB8AC3E}">
        <p14:creationId xmlns:p14="http://schemas.microsoft.com/office/powerpoint/2010/main" val="3489860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grove case is not </a:t>
            </a:r>
            <a:r>
              <a:rPr lang="en-US" smtClean="0"/>
              <a:t>as</a:t>
            </a:r>
            <a:r>
              <a:rPr lang="en-US" baseline="0" smtClean="0"/>
              <a:t> bad</a:t>
            </a:r>
            <a:endParaRPr lang="en-US" dirty="0"/>
          </a:p>
        </p:txBody>
      </p:sp>
      <p:sp>
        <p:nvSpPr>
          <p:cNvPr id="4" name="Slide Number Placeholder 3"/>
          <p:cNvSpPr>
            <a:spLocks noGrp="1"/>
          </p:cNvSpPr>
          <p:nvPr>
            <p:ph type="sldNum" sz="quarter" idx="10"/>
          </p:nvPr>
        </p:nvSpPr>
        <p:spPr/>
        <p:txBody>
          <a:bodyPr/>
          <a:lstStyle/>
          <a:p>
            <a:fld id="{24DBA99A-D3C2-48D5-BCE4-041A4B03EC5B}" type="slidenum">
              <a:rPr lang="en-US" smtClean="0"/>
              <a:t>5</a:t>
            </a:fld>
            <a:endParaRPr lang="en-US"/>
          </a:p>
        </p:txBody>
      </p:sp>
    </p:spTree>
    <p:extLst>
      <p:ext uri="{BB962C8B-B14F-4D97-AF65-F5344CB8AC3E}">
        <p14:creationId xmlns:p14="http://schemas.microsoft.com/office/powerpoint/2010/main" val="3489860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72BA9D-0E3E-4BB1-AB9B-5298E48D729C}"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2793791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2BA9D-0E3E-4BB1-AB9B-5298E48D729C}"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872454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2BA9D-0E3E-4BB1-AB9B-5298E48D729C}"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3380995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72BA9D-0E3E-4BB1-AB9B-5298E48D729C}"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333424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72BA9D-0E3E-4BB1-AB9B-5298E48D729C}" type="datetimeFigureOut">
              <a:rPr lang="en-US" smtClean="0"/>
              <a:t>3/31/2016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5171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72BA9D-0E3E-4BB1-AB9B-5298E48D729C}"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157220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72BA9D-0E3E-4BB1-AB9B-5298E48D729C}" type="datetimeFigureOut">
              <a:rPr lang="en-US" smtClean="0"/>
              <a:t>3/31/2016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6142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72BA9D-0E3E-4BB1-AB9B-5298E48D729C}" type="datetimeFigureOut">
              <a:rPr lang="en-US" smtClean="0"/>
              <a:t>3/31/2016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69397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2BA9D-0E3E-4BB1-AB9B-5298E48D729C}" type="datetimeFigureOut">
              <a:rPr lang="en-US" smtClean="0"/>
              <a:t>3/31/2016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1026695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72BA9D-0E3E-4BB1-AB9B-5298E48D729C}"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2285575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72BA9D-0E3E-4BB1-AB9B-5298E48D729C}" type="datetimeFigureOut">
              <a:rPr lang="en-US" smtClean="0"/>
              <a:t>3/31/2016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FECA0E-557C-43E7-9085-9781DA134C0D}" type="slidenum">
              <a:rPr lang="en-US" smtClean="0"/>
              <a:t>‹#›</a:t>
            </a:fld>
            <a:endParaRPr lang="en-US"/>
          </a:p>
        </p:txBody>
      </p:sp>
    </p:spTree>
    <p:extLst>
      <p:ext uri="{BB962C8B-B14F-4D97-AF65-F5344CB8AC3E}">
        <p14:creationId xmlns:p14="http://schemas.microsoft.com/office/powerpoint/2010/main" val="95986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2BA9D-0E3E-4BB1-AB9B-5298E48D729C}" type="datetimeFigureOut">
              <a:rPr lang="en-US" smtClean="0"/>
              <a:t>3/31/2016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ECA0E-557C-43E7-9085-9781DA134C0D}" type="slidenum">
              <a:rPr lang="en-US" smtClean="0"/>
              <a:t>‹#›</a:t>
            </a:fld>
            <a:endParaRPr lang="en-US"/>
          </a:p>
        </p:txBody>
      </p:sp>
    </p:spTree>
    <p:extLst>
      <p:ext uri="{BB962C8B-B14F-4D97-AF65-F5344CB8AC3E}">
        <p14:creationId xmlns:p14="http://schemas.microsoft.com/office/powerpoint/2010/main" val="9587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696200" cy="2590800"/>
          </a:xfrm>
        </p:spPr>
        <p:txBody>
          <a:bodyPr>
            <a:normAutofit/>
          </a:bodyPr>
          <a:lstStyle/>
          <a:p>
            <a:r>
              <a:rPr lang="en-US" dirty="0" smtClean="0"/>
              <a:t>I2map dome port </a:t>
            </a:r>
            <a:r>
              <a:rPr lang="en-US" dirty="0" smtClean="0"/>
              <a:t>design</a:t>
            </a:r>
            <a:br>
              <a:rPr lang="en-US" dirty="0" smtClean="0"/>
            </a:br>
            <a:r>
              <a:rPr lang="en-US" sz="2000" dirty="0" smtClean="0"/>
              <a:t>Description of previous designs and failures.</a:t>
            </a:r>
            <a:br>
              <a:rPr lang="en-US" sz="2000" dirty="0" smtClean="0"/>
            </a:br>
            <a:r>
              <a:rPr lang="en-US" sz="2000" dirty="0" smtClean="0"/>
              <a:t>Description of new designs.</a:t>
            </a:r>
            <a:endParaRPr lang="en-US" sz="2000" dirty="0"/>
          </a:p>
        </p:txBody>
      </p:sp>
      <p:sp>
        <p:nvSpPr>
          <p:cNvPr id="3" name="Subtitle 2"/>
          <p:cNvSpPr>
            <a:spLocks noGrp="1"/>
          </p:cNvSpPr>
          <p:nvPr>
            <p:ph type="subTitle" idx="1"/>
          </p:nvPr>
        </p:nvSpPr>
        <p:spPr>
          <a:xfrm>
            <a:off x="1371600" y="4724400"/>
            <a:ext cx="6400800" cy="1752600"/>
          </a:xfrm>
        </p:spPr>
        <p:txBody>
          <a:bodyPr>
            <a:normAutofit/>
          </a:bodyPr>
          <a:lstStyle/>
          <a:p>
            <a:r>
              <a:rPr lang="en-US" sz="2400" dirty="0" smtClean="0"/>
              <a:t>3/31/2016 update</a:t>
            </a:r>
            <a:endParaRPr lang="en-US" sz="2400" dirty="0"/>
          </a:p>
        </p:txBody>
      </p:sp>
    </p:spTree>
    <p:extLst>
      <p:ext uri="{BB962C8B-B14F-4D97-AF65-F5344CB8AC3E}">
        <p14:creationId xmlns:p14="http://schemas.microsoft.com/office/powerpoint/2010/main" val="859369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Glass bonded to titanium: FEA results</a:t>
            </a:r>
            <a:endParaRPr lang="en-US" dirty="0"/>
          </a:p>
        </p:txBody>
      </p:sp>
      <p:sp>
        <p:nvSpPr>
          <p:cNvPr id="3" name="Content Placeholder 2"/>
          <p:cNvSpPr>
            <a:spLocks noGrp="1"/>
          </p:cNvSpPr>
          <p:nvPr>
            <p:ph idx="1"/>
          </p:nvPr>
        </p:nvSpPr>
        <p:spPr>
          <a:xfrm>
            <a:off x="152399" y="1600200"/>
            <a:ext cx="3733801" cy="4876800"/>
          </a:xfrm>
        </p:spPr>
        <p:txBody>
          <a:bodyPr>
            <a:noAutofit/>
          </a:bodyPr>
          <a:lstStyle/>
          <a:p>
            <a:r>
              <a:rPr lang="en-US" sz="1200" dirty="0" smtClean="0"/>
              <a:t>Initial temperature: 30</a:t>
            </a:r>
            <a:r>
              <a:rPr lang="en-US" sz="1200" baseline="30000" dirty="0" smtClean="0"/>
              <a:t>o</a:t>
            </a:r>
            <a:r>
              <a:rPr lang="en-US" sz="1200" dirty="0" smtClean="0"/>
              <a:t>C</a:t>
            </a:r>
          </a:p>
          <a:p>
            <a:r>
              <a:rPr lang="en-US" sz="1200" dirty="0" smtClean="0"/>
              <a:t>Pressure applied: 2200 PSI (1500m depth)</a:t>
            </a:r>
          </a:p>
          <a:p>
            <a:r>
              <a:rPr lang="en-US" sz="1200" dirty="0" smtClean="0"/>
              <a:t>Temperature applied: 4</a:t>
            </a:r>
            <a:r>
              <a:rPr lang="en-US" sz="1200" baseline="30000" dirty="0" smtClean="0"/>
              <a:t>o</a:t>
            </a:r>
            <a:r>
              <a:rPr lang="en-US" sz="1200" dirty="0" smtClean="0"/>
              <a:t>C</a:t>
            </a:r>
          </a:p>
          <a:p>
            <a:r>
              <a:rPr lang="en-US" sz="1200" dirty="0" smtClean="0"/>
              <a:t>Thickness of resin buffer: 0.030”</a:t>
            </a:r>
          </a:p>
          <a:p>
            <a:endParaRPr lang="en-US" sz="1200" dirty="0" smtClean="0"/>
          </a:p>
          <a:p>
            <a:r>
              <a:rPr lang="en-US" sz="1200" dirty="0" smtClean="0"/>
              <a:t>Max radial displacement of glass: -0.0005”</a:t>
            </a:r>
          </a:p>
          <a:p>
            <a:r>
              <a:rPr lang="en-US" sz="1200" dirty="0" smtClean="0"/>
              <a:t>Max axial displacement of glass:  0.007”</a:t>
            </a:r>
          </a:p>
          <a:p>
            <a:endParaRPr lang="en-US" sz="1200" dirty="0"/>
          </a:p>
          <a:p>
            <a:r>
              <a:rPr lang="en-US" sz="1200" dirty="0" smtClean="0"/>
              <a:t>Contact force of perimeter: 44000 </a:t>
            </a:r>
            <a:r>
              <a:rPr lang="en-US" sz="1200" dirty="0" err="1" smtClean="0"/>
              <a:t>lb</a:t>
            </a:r>
            <a:endParaRPr lang="en-US" sz="1200" dirty="0" smtClean="0"/>
          </a:p>
          <a:p>
            <a:r>
              <a:rPr lang="en-US" sz="1200" dirty="0" smtClean="0"/>
              <a:t>Mean contact pressure on perimeter: 2328 PSI</a:t>
            </a:r>
          </a:p>
          <a:p>
            <a:r>
              <a:rPr lang="en-US" sz="1200" dirty="0" smtClean="0"/>
              <a:t>Contact force on seat: 170000 </a:t>
            </a:r>
            <a:r>
              <a:rPr lang="en-US" sz="1200" dirty="0" err="1" smtClean="0"/>
              <a:t>lb</a:t>
            </a:r>
            <a:endParaRPr lang="en-US" sz="1200" dirty="0" smtClean="0"/>
          </a:p>
          <a:p>
            <a:r>
              <a:rPr lang="en-US" sz="1200" dirty="0" smtClean="0"/>
              <a:t>Mean contact </a:t>
            </a:r>
            <a:r>
              <a:rPr lang="en-US" sz="1200" dirty="0"/>
              <a:t>pressure on </a:t>
            </a:r>
            <a:r>
              <a:rPr lang="en-US" sz="1200" dirty="0" smtClean="0"/>
              <a:t>seat: 10300 </a:t>
            </a:r>
            <a:r>
              <a:rPr lang="en-US" sz="1200" dirty="0"/>
              <a:t>PSI</a:t>
            </a:r>
          </a:p>
          <a:p>
            <a:endParaRPr lang="en-US" sz="1200" dirty="0"/>
          </a:p>
          <a:p>
            <a:r>
              <a:rPr lang="en-US" sz="1200" dirty="0" smtClean="0"/>
              <a:t>Stress is compressive in most of the glass. 	</a:t>
            </a:r>
          </a:p>
          <a:p>
            <a:r>
              <a:rPr lang="en-US" sz="1200" dirty="0"/>
              <a:t>Max principal stress in glass: </a:t>
            </a:r>
            <a:r>
              <a:rPr lang="en-US" sz="1200" dirty="0" smtClean="0"/>
              <a:t> Approximately  800 PSI.</a:t>
            </a:r>
          </a:p>
          <a:p>
            <a:r>
              <a:rPr lang="en-US" sz="1200" dirty="0" smtClean="0"/>
              <a:t>There is also a risk of higher tensile  stress  (2000PSI) developing at the upper edge of the outer surface. The titanium moves away from the resin and pulls on it. This could be remedied by applying mold release on the glass or titanium to prevent bonding.</a:t>
            </a:r>
          </a:p>
        </p:txBody>
      </p:sp>
      <p:pic>
        <p:nvPicPr>
          <p:cNvPr id="2050" name="Picture 2" descr="C:\Users\francois\Desktop\Dome+Titanium_Insert-30 mil gap no friction-Results-Stress2.analysis.jpg"/>
          <p:cNvPicPr>
            <a:picLocks noChangeAspect="1" noChangeArrowheads="1"/>
          </p:cNvPicPr>
          <p:nvPr/>
        </p:nvPicPr>
        <p:blipFill rotWithShape="1">
          <a:blip r:embed="rId2">
            <a:extLst>
              <a:ext uri="{28A0092B-C50C-407E-A947-70E740481C1C}">
                <a14:useLocalDpi xmlns:a14="http://schemas.microsoft.com/office/drawing/2010/main" val="0"/>
              </a:ext>
            </a:extLst>
          </a:blip>
          <a:srcRect l="30972" t="15453" r="10585" b="28139"/>
          <a:stretch/>
        </p:blipFill>
        <p:spPr bwMode="auto">
          <a:xfrm>
            <a:off x="3886200" y="1770797"/>
            <a:ext cx="5369970" cy="391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167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Solution 2: Glass held with plastic buffer </a:t>
            </a:r>
            <a:endParaRPr lang="en-US" sz="3600" dirty="0"/>
          </a:p>
        </p:txBody>
      </p:sp>
      <p:sp>
        <p:nvSpPr>
          <p:cNvPr id="3" name="Content Placeholder 2"/>
          <p:cNvSpPr>
            <a:spLocks noGrp="1"/>
          </p:cNvSpPr>
          <p:nvPr>
            <p:ph idx="1"/>
          </p:nvPr>
        </p:nvSpPr>
        <p:spPr>
          <a:xfrm>
            <a:off x="457200" y="1600200"/>
            <a:ext cx="8229600" cy="4724400"/>
          </a:xfrm>
        </p:spPr>
        <p:txBody>
          <a:bodyPr>
            <a:noAutofit/>
          </a:bodyPr>
          <a:lstStyle/>
          <a:p>
            <a:r>
              <a:rPr lang="en-US" sz="1400" dirty="0" smtClean="0"/>
              <a:t>This design is very similar to the first one, except a plastic spacer (0.020” thick </a:t>
            </a:r>
            <a:r>
              <a:rPr lang="en-US" sz="1400" dirty="0" smtClean="0"/>
              <a:t>ABS </a:t>
            </a:r>
            <a:r>
              <a:rPr lang="en-US" sz="1400" dirty="0" smtClean="0"/>
              <a:t>film)  is used instead of resin. This design requires very tight machining tolerances on the dome diameter and the titanium ring ID. There must  be near zero clearance between the glass, the plastic spacer and the titanium.</a:t>
            </a:r>
          </a:p>
          <a:p>
            <a:endParaRPr lang="en-US" sz="1400" dirty="0" smtClean="0"/>
          </a:p>
          <a:p>
            <a:r>
              <a:rPr lang="en-US" sz="1400" dirty="0" smtClean="0"/>
              <a:t>The assembly process has been successfully tested with aluminum pieces of the same size. The steps are outlined below:</a:t>
            </a:r>
          </a:p>
          <a:p>
            <a:pPr marL="0" indent="0">
              <a:buNone/>
            </a:pPr>
            <a:r>
              <a:rPr lang="en-US" sz="1400" dirty="0" smtClean="0"/>
              <a:t>1- The titanium spacer will have been machined such that at room temperature:</a:t>
            </a:r>
          </a:p>
          <a:p>
            <a:pPr marL="0" indent="0">
              <a:buNone/>
            </a:pPr>
            <a:r>
              <a:rPr lang="en-US" sz="1400" dirty="0" smtClean="0"/>
              <a:t>	OD of glass port + 2 x thickness of plastic spacer = ID of titanium ring +0.0000”- 0.0005”</a:t>
            </a:r>
          </a:p>
          <a:p>
            <a:pPr marL="0" indent="0">
              <a:buNone/>
            </a:pPr>
            <a:r>
              <a:rPr lang="en-US" sz="1400" dirty="0" smtClean="0"/>
              <a:t>	I have spoken with Ray and he thinks he can meet the tolerances.</a:t>
            </a:r>
          </a:p>
          <a:p>
            <a:pPr marL="0" indent="0">
              <a:buNone/>
            </a:pPr>
            <a:endParaRPr lang="en-US" sz="1400" dirty="0" smtClean="0"/>
          </a:p>
          <a:p>
            <a:pPr marL="0" indent="0">
              <a:buNone/>
            </a:pPr>
            <a:r>
              <a:rPr lang="en-US" sz="1400" dirty="0" smtClean="0"/>
              <a:t>2- the titanium spacer ring will be mounted to the titanium base and placed in an oven at 70</a:t>
            </a:r>
            <a:r>
              <a:rPr lang="en-US" sz="1400" baseline="30000" dirty="0" smtClean="0"/>
              <a:t>o</a:t>
            </a:r>
            <a:r>
              <a:rPr lang="en-US" sz="1400" dirty="0" smtClean="0"/>
              <a:t>C overnight. This will result in a 0.004” increase in diameter. The glass will be kept at room temperature.</a:t>
            </a:r>
          </a:p>
          <a:p>
            <a:pPr marL="0" indent="0">
              <a:buNone/>
            </a:pPr>
            <a:endParaRPr lang="en-US" sz="1400" dirty="0" smtClean="0"/>
          </a:p>
          <a:p>
            <a:pPr marL="0" indent="0">
              <a:buNone/>
            </a:pPr>
            <a:r>
              <a:rPr lang="en-US" sz="1400" dirty="0" smtClean="0"/>
              <a:t>3- The components will be taken out of the oven and  the </a:t>
            </a:r>
            <a:r>
              <a:rPr lang="en-US" sz="1400" dirty="0" err="1" smtClean="0"/>
              <a:t>kapton</a:t>
            </a:r>
            <a:r>
              <a:rPr lang="en-US" sz="1400" dirty="0" smtClean="0"/>
              <a:t> gasket and the glass dome will be inserted. Then the plastic spacer will be inserted in the gap around the glass. </a:t>
            </a:r>
          </a:p>
          <a:p>
            <a:pPr marL="0" indent="0">
              <a:buNone/>
            </a:pPr>
            <a:endParaRPr lang="en-US" sz="1400" dirty="0" smtClean="0"/>
          </a:p>
          <a:p>
            <a:pPr marL="0" indent="0">
              <a:buNone/>
            </a:pPr>
            <a:r>
              <a:rPr lang="en-US" sz="1400" dirty="0" smtClean="0"/>
              <a:t>4- A vacuum will be pulled inside the chamber to make sure that the glass is properly seated and the assembly will be left to cool at room temperature. At room temperature, the glass will be under slight compression from the titanium ring</a:t>
            </a:r>
            <a:r>
              <a:rPr lang="en-US" sz="1400" dirty="0" smtClean="0"/>
              <a:t>.</a:t>
            </a:r>
            <a:endParaRPr lang="en-US" sz="1400" dirty="0" smtClean="0"/>
          </a:p>
          <a:p>
            <a:pPr marL="0" indent="0">
              <a:buNone/>
            </a:pPr>
            <a:endParaRPr lang="en-US" sz="1400" dirty="0"/>
          </a:p>
          <a:p>
            <a:pPr marL="0" indent="0">
              <a:buNone/>
            </a:pPr>
            <a:endParaRPr lang="en-US" sz="1400" dirty="0" smtClean="0"/>
          </a:p>
        </p:txBody>
      </p:sp>
    </p:spTree>
    <p:extLst>
      <p:ext uri="{BB962C8B-B14F-4D97-AF65-F5344CB8AC3E}">
        <p14:creationId xmlns:p14="http://schemas.microsoft.com/office/powerpoint/2010/main" val="2732578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2: FEA</a:t>
            </a:r>
            <a:endParaRPr lang="en-US" dirty="0"/>
          </a:p>
        </p:txBody>
      </p:sp>
      <p:sp>
        <p:nvSpPr>
          <p:cNvPr id="3" name="Content Placeholder 2"/>
          <p:cNvSpPr>
            <a:spLocks noGrp="1"/>
          </p:cNvSpPr>
          <p:nvPr>
            <p:ph idx="1"/>
          </p:nvPr>
        </p:nvSpPr>
        <p:spPr/>
        <p:txBody>
          <a:bodyPr>
            <a:normAutofit/>
          </a:bodyPr>
          <a:lstStyle/>
          <a:p>
            <a:r>
              <a:rPr lang="en-US" sz="1200" dirty="0" smtClean="0"/>
              <a:t>The results are very similar to the case with resin. The main difference is that no tensile stress can occur at the glass to plastic interface because there is no bond.</a:t>
            </a:r>
          </a:p>
          <a:p>
            <a:pPr marL="0" indent="0">
              <a:buNone/>
            </a:pPr>
            <a:endParaRPr lang="en-US" sz="1200" dirty="0"/>
          </a:p>
          <a:p>
            <a:pPr marL="0" indent="0">
              <a:buNone/>
            </a:pPr>
            <a:endParaRPr lang="en-US" sz="1200" dirty="0" smtClean="0"/>
          </a:p>
        </p:txBody>
      </p:sp>
      <p:sp>
        <p:nvSpPr>
          <p:cNvPr id="4" name="Content Placeholder 2"/>
          <p:cNvSpPr txBox="1">
            <a:spLocks/>
          </p:cNvSpPr>
          <p:nvPr/>
        </p:nvSpPr>
        <p:spPr>
          <a:xfrm>
            <a:off x="381000" y="2133600"/>
            <a:ext cx="3505201"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smtClean="0"/>
              <a:t>Initial temperature: 30</a:t>
            </a:r>
            <a:r>
              <a:rPr lang="en-US" sz="1200" baseline="30000" dirty="0" smtClean="0"/>
              <a:t>o</a:t>
            </a:r>
            <a:r>
              <a:rPr lang="en-US" sz="1200" dirty="0" smtClean="0"/>
              <a:t>C</a:t>
            </a:r>
          </a:p>
          <a:p>
            <a:r>
              <a:rPr lang="en-US" sz="1200" dirty="0" smtClean="0"/>
              <a:t>Pressure applied: 2200 PSI (1500m depth)</a:t>
            </a:r>
          </a:p>
          <a:p>
            <a:r>
              <a:rPr lang="en-US" sz="1200" dirty="0" smtClean="0"/>
              <a:t>Temperature applied: 4</a:t>
            </a:r>
            <a:r>
              <a:rPr lang="en-US" sz="1200" baseline="30000" dirty="0" smtClean="0"/>
              <a:t>o</a:t>
            </a:r>
            <a:r>
              <a:rPr lang="en-US" sz="1200" dirty="0" smtClean="0"/>
              <a:t>C</a:t>
            </a:r>
          </a:p>
          <a:p>
            <a:r>
              <a:rPr lang="en-US" sz="1200" dirty="0" smtClean="0"/>
              <a:t>Buffer material: </a:t>
            </a:r>
            <a:r>
              <a:rPr lang="en-US" sz="1200" dirty="0" err="1" smtClean="0"/>
              <a:t>Kapton</a:t>
            </a:r>
            <a:r>
              <a:rPr lang="en-US" sz="1200" dirty="0" smtClean="0"/>
              <a:t> or ABS, 0.020” thick</a:t>
            </a:r>
          </a:p>
          <a:p>
            <a:endParaRPr lang="en-US" sz="1200" dirty="0" smtClean="0"/>
          </a:p>
          <a:p>
            <a:r>
              <a:rPr lang="en-US" sz="1200" dirty="0" smtClean="0"/>
              <a:t>Max radial displacement of glass: -0.0004”</a:t>
            </a:r>
          </a:p>
          <a:p>
            <a:r>
              <a:rPr lang="en-US" sz="1200" dirty="0" smtClean="0"/>
              <a:t>Max axial displacement of glass:  0.007”</a:t>
            </a:r>
          </a:p>
          <a:p>
            <a:endParaRPr lang="en-US" sz="1200" dirty="0" smtClean="0"/>
          </a:p>
          <a:p>
            <a:r>
              <a:rPr lang="en-US" sz="1200" dirty="0" smtClean="0"/>
              <a:t>Contact force of periphery: 46000 </a:t>
            </a:r>
            <a:r>
              <a:rPr lang="en-US" sz="1200" dirty="0" err="1" smtClean="0"/>
              <a:t>lb</a:t>
            </a:r>
            <a:endParaRPr lang="en-US" sz="1200" dirty="0" smtClean="0"/>
          </a:p>
          <a:p>
            <a:r>
              <a:rPr lang="en-US" sz="1200" dirty="0" smtClean="0"/>
              <a:t>Mean contact pressure on periphery: 2433 PSI</a:t>
            </a:r>
          </a:p>
          <a:p>
            <a:r>
              <a:rPr lang="en-US" sz="1200" dirty="0" smtClean="0"/>
              <a:t>Contact force on seat: 168000 </a:t>
            </a:r>
            <a:r>
              <a:rPr lang="en-US" sz="1200" dirty="0" err="1" smtClean="0"/>
              <a:t>lb</a:t>
            </a:r>
            <a:endParaRPr lang="en-US" sz="1200" dirty="0" smtClean="0"/>
          </a:p>
          <a:p>
            <a:r>
              <a:rPr lang="en-US" sz="1200" dirty="0" smtClean="0"/>
              <a:t>Mean contact pressure on seat: 10178 PSI</a:t>
            </a:r>
          </a:p>
          <a:p>
            <a:endParaRPr lang="en-US" sz="1200" dirty="0" smtClean="0"/>
          </a:p>
          <a:p>
            <a:r>
              <a:rPr lang="en-US" sz="1200" dirty="0" smtClean="0"/>
              <a:t>Stress is compressive is most of the glass. 	</a:t>
            </a:r>
          </a:p>
          <a:p>
            <a:r>
              <a:rPr lang="en-US" sz="1200" dirty="0" smtClean="0"/>
              <a:t>Max principal stress in glass:  Approximately  1400PSI.</a:t>
            </a:r>
          </a:p>
        </p:txBody>
      </p:sp>
      <p:pic>
        <p:nvPicPr>
          <p:cNvPr id="3074" name="Picture 2" descr="\\atlas\ProjectLibrary\901209 i2MAP\EngineeringDesignDocs\MechanicalDesign\Camera Housing\FEA files\Dome And Titanium Ring Simulation\SimFiles\Dome+Titanium_Insert-Copy of [Titanium Ring- No Friction]\Dome+Titaniu.analysis.jpg"/>
          <p:cNvPicPr>
            <a:picLocks noChangeAspect="1" noChangeArrowheads="1"/>
          </p:cNvPicPr>
          <p:nvPr/>
        </p:nvPicPr>
        <p:blipFill rotWithShape="1">
          <a:blip r:embed="rId2">
            <a:extLst>
              <a:ext uri="{28A0092B-C50C-407E-A947-70E740481C1C}">
                <a14:useLocalDpi xmlns:a14="http://schemas.microsoft.com/office/drawing/2010/main" val="0"/>
              </a:ext>
            </a:extLst>
          </a:blip>
          <a:srcRect l="7200" t="9804" r="11796" b="5060"/>
          <a:stretch/>
        </p:blipFill>
        <p:spPr bwMode="auto">
          <a:xfrm>
            <a:off x="4092053" y="2406551"/>
            <a:ext cx="5007591" cy="3980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443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O-ring compression</a:t>
            </a:r>
            <a:endParaRPr lang="en-US" dirty="0"/>
          </a:p>
        </p:txBody>
      </p:sp>
      <p:sp>
        <p:nvSpPr>
          <p:cNvPr id="3" name="Content Placeholder 2"/>
          <p:cNvSpPr>
            <a:spLocks noGrp="1"/>
          </p:cNvSpPr>
          <p:nvPr>
            <p:ph idx="1"/>
          </p:nvPr>
        </p:nvSpPr>
        <p:spPr/>
        <p:txBody>
          <a:bodyPr>
            <a:normAutofit fontScale="62500" lnSpcReduction="20000"/>
          </a:bodyPr>
          <a:lstStyle/>
          <a:p>
            <a:pPr marL="0" indent="0">
              <a:buNone/>
            </a:pPr>
            <a:r>
              <a:rPr lang="en-US" dirty="0" smtClean="0"/>
              <a:t>An </a:t>
            </a:r>
            <a:r>
              <a:rPr lang="en-US" dirty="0" err="1" smtClean="0"/>
              <a:t>o-ring</a:t>
            </a:r>
            <a:r>
              <a:rPr lang="en-US" dirty="0" smtClean="0"/>
              <a:t> will be used to seal the port. Even in the case of the resin bonded dome, an </a:t>
            </a:r>
            <a:r>
              <a:rPr lang="en-US" dirty="0" err="1" smtClean="0"/>
              <a:t>o-ring</a:t>
            </a:r>
            <a:r>
              <a:rPr lang="en-US" dirty="0" smtClean="0"/>
              <a:t> will be used to prevent water intrusion in case the bond is broken. A retainer will be used to hold the </a:t>
            </a:r>
            <a:r>
              <a:rPr lang="en-US" dirty="0" err="1" smtClean="0"/>
              <a:t>o-ring</a:t>
            </a:r>
            <a:r>
              <a:rPr lang="en-US" dirty="0" smtClean="0"/>
              <a:t> in the groove an provide the required compression</a:t>
            </a:r>
          </a:p>
          <a:p>
            <a:pPr marL="0" indent="0">
              <a:buNone/>
            </a:pPr>
            <a:r>
              <a:rPr lang="en-US" dirty="0" smtClean="0"/>
              <a:t>O-ring size: 178, material: EPDM, A70 durometer.</a:t>
            </a:r>
          </a:p>
          <a:p>
            <a:pPr marL="0" indent="0">
              <a:buNone/>
            </a:pPr>
            <a:r>
              <a:rPr lang="en-US" dirty="0" smtClean="0"/>
              <a:t>According to Figure 2-5 of parker </a:t>
            </a:r>
            <a:r>
              <a:rPr lang="en-US" dirty="0" err="1" smtClean="0"/>
              <a:t>o-ring</a:t>
            </a:r>
            <a:r>
              <a:rPr lang="en-US" dirty="0" smtClean="0"/>
              <a:t> handbook, the compression load for 10% compression is up to 9lb per linear inches. Total for entire </a:t>
            </a:r>
            <a:r>
              <a:rPr lang="en-US" dirty="0" err="1" smtClean="0"/>
              <a:t>o-ring</a:t>
            </a:r>
            <a:r>
              <a:rPr lang="en-US" dirty="0" smtClean="0"/>
              <a:t> is 9x31” = 279lb.</a:t>
            </a:r>
          </a:p>
          <a:p>
            <a:pPr marL="0" indent="0">
              <a:buNone/>
            </a:pPr>
            <a:r>
              <a:rPr lang="en-US" dirty="0" smtClean="0"/>
              <a:t>To determine the proper thickness and material for the </a:t>
            </a:r>
            <a:r>
              <a:rPr lang="en-US" dirty="0" err="1" smtClean="0"/>
              <a:t>o-ring</a:t>
            </a:r>
            <a:r>
              <a:rPr lang="en-US" dirty="0" smtClean="0"/>
              <a:t> retainer, I modeled it in SW simulation.</a:t>
            </a:r>
          </a:p>
          <a:p>
            <a:pPr marL="0" indent="0">
              <a:buNone/>
            </a:pPr>
            <a:r>
              <a:rPr lang="en-US" dirty="0" smtClean="0"/>
              <a:t>A 3/16” thick titanium ring held by 12 screws would only deflect 0.0001”. A </a:t>
            </a:r>
            <a:r>
              <a:rPr lang="en-US" dirty="0" err="1" smtClean="0"/>
              <a:t>delrin</a:t>
            </a:r>
            <a:r>
              <a:rPr lang="en-US" dirty="0" smtClean="0"/>
              <a:t> ring of the same size would deflect 0.004”. An ABS ring would deflect 0.006”. </a:t>
            </a:r>
          </a:p>
          <a:p>
            <a:pPr marL="0" indent="0">
              <a:buNone/>
            </a:pPr>
            <a:r>
              <a:rPr lang="en-US" dirty="0" smtClean="0"/>
              <a:t>ABS is the easiest because it can easily be printed so we will use it for the prototype. If </a:t>
            </a:r>
            <a:r>
              <a:rPr lang="en-US" dirty="0"/>
              <a:t>i</a:t>
            </a:r>
            <a:r>
              <a:rPr lang="en-US" dirty="0" smtClean="0"/>
              <a:t>t appears to be too soft, we use thicker ring or stiffer material.</a:t>
            </a:r>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2954053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testing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PhD Students at UC Berkeley are currently working on a proof testing protocol. Their work is based on the literature suggested by the </a:t>
            </a:r>
            <a:r>
              <a:rPr lang="en-US" dirty="0" err="1" smtClean="0"/>
              <a:t>facturographer</a:t>
            </a:r>
            <a:r>
              <a:rPr lang="en-US" dirty="0" smtClean="0"/>
              <a:t> (George Quinn).</a:t>
            </a:r>
          </a:p>
          <a:p>
            <a:r>
              <a:rPr lang="en-US" dirty="0" smtClean="0"/>
              <a:t>Proof testing pressure will be determined to insure 95% confidence that the dome will not fail during its life cycle (5 years of operation, 60 dives, 60 hours under pressure).</a:t>
            </a:r>
          </a:p>
          <a:p>
            <a:r>
              <a:rPr lang="en-US" dirty="0" smtClean="0"/>
              <a:t>During proof testing, deflection of the dome and pressure will be measured and recorded to make sure that it matches the FEA.</a:t>
            </a:r>
            <a:endParaRPr lang="en-US" dirty="0"/>
          </a:p>
        </p:txBody>
      </p:sp>
    </p:spTree>
    <p:extLst>
      <p:ext uri="{BB962C8B-B14F-4D97-AF65-F5344CB8AC3E}">
        <p14:creationId xmlns:p14="http://schemas.microsoft.com/office/powerpoint/2010/main" val="1600593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a:t>
            </a:r>
            <a:endParaRPr lang="en-US" dirty="0"/>
          </a:p>
        </p:txBody>
      </p:sp>
      <p:sp>
        <p:nvSpPr>
          <p:cNvPr id="3" name="Content Placeholder 2"/>
          <p:cNvSpPr>
            <a:spLocks noGrp="1"/>
          </p:cNvSpPr>
          <p:nvPr>
            <p:ph idx="1"/>
          </p:nvPr>
        </p:nvSpPr>
        <p:spPr>
          <a:xfrm>
            <a:off x="457200" y="1447800"/>
            <a:ext cx="8229600" cy="5257800"/>
          </a:xfrm>
        </p:spPr>
        <p:txBody>
          <a:bodyPr>
            <a:noAutofit/>
          </a:bodyPr>
          <a:lstStyle/>
          <a:p>
            <a:pPr marL="457200" lvl="1" indent="0">
              <a:buNone/>
            </a:pPr>
            <a:r>
              <a:rPr lang="en-US" sz="1200" dirty="0"/>
              <a:t> </a:t>
            </a:r>
          </a:p>
          <a:p>
            <a:pPr marL="457200" lvl="1" indent="0">
              <a:buNone/>
            </a:pPr>
            <a:r>
              <a:rPr lang="en-US" sz="1200" b="1" dirty="0" smtClean="0"/>
              <a:t>Week of 3/28</a:t>
            </a:r>
            <a:endParaRPr lang="en-US" sz="1200" b="1" dirty="0"/>
          </a:p>
          <a:p>
            <a:pPr marL="457200" lvl="1" indent="0">
              <a:buNone/>
            </a:pPr>
            <a:r>
              <a:rPr lang="en-US" sz="1200" dirty="0"/>
              <a:t>Review </a:t>
            </a:r>
            <a:r>
              <a:rPr lang="en-US" sz="1200" dirty="0" smtClean="0"/>
              <a:t>design,  Jon </a:t>
            </a:r>
            <a:r>
              <a:rPr lang="en-US" sz="1200" dirty="0"/>
              <a:t>Erickson reviews </a:t>
            </a:r>
            <a:r>
              <a:rPr lang="en-US" sz="1200" dirty="0" smtClean="0"/>
              <a:t>FEA,  Francois </a:t>
            </a:r>
            <a:r>
              <a:rPr lang="en-US" sz="1200" dirty="0"/>
              <a:t>finishes drawing</a:t>
            </a:r>
          </a:p>
          <a:p>
            <a:pPr marL="457200" lvl="1" indent="0">
              <a:buNone/>
            </a:pPr>
            <a:r>
              <a:rPr lang="en-US" sz="1200" dirty="0"/>
              <a:t> </a:t>
            </a:r>
          </a:p>
          <a:p>
            <a:pPr marL="457200" lvl="1" indent="0">
              <a:buNone/>
            </a:pPr>
            <a:r>
              <a:rPr lang="en-US" sz="1200" b="1" dirty="0"/>
              <a:t>4/4 </a:t>
            </a:r>
          </a:p>
          <a:p>
            <a:pPr marL="457200" lvl="1" indent="0">
              <a:buNone/>
            </a:pPr>
            <a:r>
              <a:rPr lang="en-US" sz="1200" dirty="0"/>
              <a:t>Ordering </a:t>
            </a:r>
            <a:r>
              <a:rPr lang="en-US" sz="1200" dirty="0" smtClean="0"/>
              <a:t>materials, Refining </a:t>
            </a:r>
            <a:r>
              <a:rPr lang="en-US" sz="1200" dirty="0"/>
              <a:t>assembly </a:t>
            </a:r>
            <a:r>
              <a:rPr lang="en-US" sz="1200" dirty="0" smtClean="0"/>
              <a:t>process,  Preparing </a:t>
            </a:r>
            <a:r>
              <a:rPr lang="en-US" sz="1200" dirty="0"/>
              <a:t>components pressure for testing</a:t>
            </a:r>
          </a:p>
          <a:p>
            <a:pPr marL="457200" lvl="1" indent="0">
              <a:buNone/>
            </a:pPr>
            <a:r>
              <a:rPr lang="en-US" sz="1200" dirty="0"/>
              <a:t>Working on pressure test protocol with students</a:t>
            </a:r>
          </a:p>
          <a:p>
            <a:pPr marL="457200" lvl="1" indent="0">
              <a:buNone/>
            </a:pPr>
            <a:r>
              <a:rPr lang="en-US" sz="1200" dirty="0"/>
              <a:t> </a:t>
            </a:r>
          </a:p>
          <a:p>
            <a:pPr marL="457200" lvl="1" indent="0">
              <a:buNone/>
            </a:pPr>
            <a:r>
              <a:rPr lang="en-US" sz="1200" b="1" dirty="0"/>
              <a:t>4/11</a:t>
            </a:r>
            <a:r>
              <a:rPr lang="en-US" sz="1200" dirty="0"/>
              <a:t> </a:t>
            </a:r>
            <a:endParaRPr lang="en-US" sz="1200" dirty="0" smtClean="0"/>
          </a:p>
          <a:p>
            <a:pPr marL="457200" lvl="1" indent="0">
              <a:buNone/>
            </a:pPr>
            <a:r>
              <a:rPr lang="en-US" sz="1200" dirty="0" smtClean="0"/>
              <a:t>Ray </a:t>
            </a:r>
            <a:r>
              <a:rPr lang="en-US" sz="1200" dirty="0"/>
              <a:t>starts </a:t>
            </a:r>
            <a:r>
              <a:rPr lang="en-US" sz="1200" dirty="0" smtClean="0"/>
              <a:t>machining, Preparing components for </a:t>
            </a:r>
            <a:r>
              <a:rPr lang="en-US" sz="1200" dirty="0"/>
              <a:t>pressure </a:t>
            </a:r>
            <a:r>
              <a:rPr lang="en-US" sz="1200" dirty="0" smtClean="0"/>
              <a:t>testing, Working </a:t>
            </a:r>
            <a:r>
              <a:rPr lang="en-US" sz="1200" dirty="0"/>
              <a:t>on pressure test protocol with students</a:t>
            </a:r>
          </a:p>
          <a:p>
            <a:pPr marL="457200" lvl="1" indent="0">
              <a:buNone/>
            </a:pPr>
            <a:r>
              <a:rPr lang="en-US" sz="1200" dirty="0"/>
              <a:t> </a:t>
            </a:r>
          </a:p>
          <a:p>
            <a:pPr marL="457200" lvl="1" indent="0">
              <a:buNone/>
            </a:pPr>
            <a:r>
              <a:rPr lang="en-US" sz="1200" b="1" dirty="0"/>
              <a:t>4/25</a:t>
            </a:r>
            <a:r>
              <a:rPr lang="en-US" sz="1200" dirty="0"/>
              <a:t> </a:t>
            </a:r>
            <a:endParaRPr lang="en-US" sz="1200" dirty="0" smtClean="0"/>
          </a:p>
          <a:p>
            <a:pPr marL="457200" lvl="1" indent="0">
              <a:buNone/>
            </a:pPr>
            <a:r>
              <a:rPr lang="en-US" sz="1200" dirty="0" smtClean="0"/>
              <a:t>Machining </a:t>
            </a:r>
            <a:r>
              <a:rPr lang="en-US" sz="1200" dirty="0"/>
              <a:t>continues. Revisions are made as needed</a:t>
            </a:r>
          </a:p>
          <a:p>
            <a:pPr marL="457200" lvl="1" indent="0">
              <a:buNone/>
            </a:pPr>
            <a:r>
              <a:rPr lang="en-US" sz="1200" dirty="0"/>
              <a:t>Assembly of 2 domes at end of the if parts are </a:t>
            </a:r>
            <a:r>
              <a:rPr lang="en-US" sz="1200" dirty="0" smtClean="0"/>
              <a:t>ready (domes must have been shipped back from China)</a:t>
            </a:r>
            <a:endParaRPr lang="en-US" sz="1200" dirty="0"/>
          </a:p>
          <a:p>
            <a:pPr marL="457200" lvl="1" indent="0">
              <a:buNone/>
            </a:pPr>
            <a:r>
              <a:rPr lang="en-US" sz="1200" dirty="0"/>
              <a:t>Preparation of pressure testing (calibration, wiring, software </a:t>
            </a:r>
            <a:r>
              <a:rPr lang="en-US" sz="1200" dirty="0" err="1"/>
              <a:t>etc</a:t>
            </a:r>
            <a:endParaRPr lang="en-US" sz="1200" dirty="0"/>
          </a:p>
          <a:p>
            <a:pPr marL="457200" lvl="1" indent="0">
              <a:buNone/>
            </a:pPr>
            <a:r>
              <a:rPr lang="en-US" sz="1200" dirty="0"/>
              <a:t> </a:t>
            </a:r>
          </a:p>
          <a:p>
            <a:pPr marL="457200" lvl="1" indent="0">
              <a:buNone/>
            </a:pPr>
            <a:r>
              <a:rPr lang="en-US" sz="1200" b="1" dirty="0" smtClean="0"/>
              <a:t>5/2</a:t>
            </a:r>
            <a:endParaRPr lang="en-US" sz="1200" dirty="0" smtClean="0"/>
          </a:p>
          <a:p>
            <a:pPr marL="457200" lvl="1" indent="0">
              <a:buNone/>
            </a:pPr>
            <a:r>
              <a:rPr lang="en-US" sz="1200" dirty="0" smtClean="0"/>
              <a:t>Pressure </a:t>
            </a:r>
            <a:r>
              <a:rPr lang="en-US" sz="1200" dirty="0"/>
              <a:t>testing at Port Hueneme (3-4  days there</a:t>
            </a:r>
            <a:r>
              <a:rPr lang="en-US" sz="1200" dirty="0" smtClean="0"/>
              <a:t>)</a:t>
            </a:r>
          </a:p>
          <a:p>
            <a:pPr marL="457200" lvl="1" indent="0">
              <a:buNone/>
            </a:pPr>
            <a:endParaRPr lang="en-US" sz="1200" dirty="0"/>
          </a:p>
          <a:p>
            <a:pPr marL="457200" lvl="1" indent="0">
              <a:buNone/>
            </a:pPr>
            <a:r>
              <a:rPr lang="en-US" sz="1200" b="1" dirty="0" smtClean="0"/>
              <a:t>5/9</a:t>
            </a:r>
          </a:p>
          <a:p>
            <a:pPr marL="457200" lvl="1" indent="0">
              <a:buNone/>
            </a:pPr>
            <a:r>
              <a:rPr lang="en-US" sz="1200" dirty="0" smtClean="0"/>
              <a:t>Assembly of camera housing</a:t>
            </a:r>
            <a:endParaRPr lang="en-US" sz="1200" dirty="0"/>
          </a:p>
          <a:p>
            <a:pPr marL="457200" lvl="1" indent="0">
              <a:buNone/>
            </a:pPr>
            <a:endParaRPr lang="en-US" sz="1200" dirty="0" smtClean="0"/>
          </a:p>
          <a:p>
            <a:pPr marL="457200" lvl="1" indent="0">
              <a:buNone/>
            </a:pPr>
            <a:r>
              <a:rPr lang="en-US" sz="1200" dirty="0" smtClean="0"/>
              <a:t>The schedule is very tight but  can be met if everything goes right. Lead time of glass port could be an issue.</a:t>
            </a:r>
            <a:endParaRPr lang="en-US" sz="1200" dirty="0"/>
          </a:p>
        </p:txBody>
      </p:sp>
    </p:spTree>
    <p:extLst>
      <p:ext uri="{BB962C8B-B14F-4D97-AF65-F5344CB8AC3E}">
        <p14:creationId xmlns:p14="http://schemas.microsoft.com/office/powerpoint/2010/main" val="2920703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design</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595" t="6113" r="10376"/>
          <a:stretch/>
        </p:blipFill>
        <p:spPr>
          <a:xfrm>
            <a:off x="0" y="1371600"/>
            <a:ext cx="4800143" cy="3501484"/>
          </a:xfrm>
        </p:spPr>
      </p:pic>
      <p:sp>
        <p:nvSpPr>
          <p:cNvPr id="5" name="TextBox 4"/>
          <p:cNvSpPr txBox="1"/>
          <p:nvPr/>
        </p:nvSpPr>
        <p:spPr>
          <a:xfrm>
            <a:off x="381000" y="4953000"/>
            <a:ext cx="8305800" cy="1815882"/>
          </a:xfrm>
          <a:prstGeom prst="rect">
            <a:avLst/>
          </a:prstGeom>
          <a:noFill/>
        </p:spPr>
        <p:txBody>
          <a:bodyPr wrap="square" rtlCol="0">
            <a:spAutoFit/>
          </a:bodyPr>
          <a:lstStyle/>
          <a:p>
            <a:pPr marL="285750" indent="-285750">
              <a:buFontTx/>
              <a:buChar char="-"/>
            </a:pPr>
            <a:r>
              <a:rPr lang="en-US" sz="1600" dirty="0" smtClean="0"/>
              <a:t>The </a:t>
            </a:r>
            <a:r>
              <a:rPr lang="en-US" sz="1600" dirty="0" smtClean="0"/>
              <a:t>coefficients </a:t>
            </a:r>
            <a:r>
              <a:rPr lang="en-US" sz="1600" dirty="0" smtClean="0"/>
              <a:t>of friction between glass and </a:t>
            </a:r>
            <a:r>
              <a:rPr lang="en-US" sz="1600" dirty="0" smtClean="0"/>
              <a:t>titanium, and between titanium and </a:t>
            </a:r>
            <a:r>
              <a:rPr lang="en-US" sz="1600" dirty="0" err="1" smtClean="0"/>
              <a:t>kapton</a:t>
            </a:r>
            <a:r>
              <a:rPr lang="en-US" sz="1600" dirty="0" smtClean="0"/>
              <a:t> </a:t>
            </a:r>
            <a:r>
              <a:rPr lang="en-US" sz="1600" dirty="0" smtClean="0"/>
              <a:t>are </a:t>
            </a:r>
            <a:r>
              <a:rPr lang="en-US" sz="1600" dirty="0" smtClean="0"/>
              <a:t>unknown. When using a medium (0.5) COF in SW Simulation, no sliding would occur between the glass and support ring so I assumed it was the </a:t>
            </a:r>
            <a:r>
              <a:rPr lang="en-US" sz="1600" dirty="0" smtClean="0"/>
              <a:t>case in reality.</a:t>
            </a:r>
            <a:endParaRPr lang="en-US" sz="1600" dirty="0" smtClean="0"/>
          </a:p>
          <a:p>
            <a:pPr marL="285750" indent="-285750">
              <a:buFontTx/>
              <a:buChar char="-"/>
            </a:pPr>
            <a:r>
              <a:rPr lang="en-US" sz="1600" dirty="0" smtClean="0"/>
              <a:t>I was most concerned with compressive stress near the inner edge and I thought tensile stress was low.</a:t>
            </a:r>
            <a:endParaRPr lang="en-US" sz="1600" dirty="0"/>
          </a:p>
          <a:p>
            <a:pPr marL="285750" indent="-285750">
              <a:buFontTx/>
              <a:buChar char="-"/>
            </a:pPr>
            <a:r>
              <a:rPr lang="en-US" sz="1600" dirty="0" smtClean="0"/>
              <a:t>During the first test, there was no sliding and tensile stress was low (glass exhibits low stress failure). The failure occurred at 2750PSI after 10 cycles and several </a:t>
            </a:r>
            <a:r>
              <a:rPr lang="en-US" sz="1600" dirty="0" smtClean="0"/>
              <a:t>hours under pressure.</a:t>
            </a:r>
            <a:endParaRPr lang="en-US" sz="1600" dirty="0" smtClean="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1215" r="11242"/>
          <a:stretch/>
        </p:blipFill>
        <p:spPr>
          <a:xfrm>
            <a:off x="4907304" y="1371600"/>
            <a:ext cx="4154921" cy="3581400"/>
          </a:xfrm>
          <a:prstGeom prst="rect">
            <a:avLst/>
          </a:prstGeom>
        </p:spPr>
      </p:pic>
      <p:sp>
        <p:nvSpPr>
          <p:cNvPr id="7" name="TextBox 6"/>
          <p:cNvSpPr txBox="1"/>
          <p:nvPr/>
        </p:nvSpPr>
        <p:spPr>
          <a:xfrm>
            <a:off x="1752600" y="3962400"/>
            <a:ext cx="1826910" cy="369332"/>
          </a:xfrm>
          <a:prstGeom prst="rect">
            <a:avLst/>
          </a:prstGeom>
          <a:noFill/>
        </p:spPr>
        <p:txBody>
          <a:bodyPr wrap="none" rtlCol="0">
            <a:spAutoFit/>
          </a:bodyPr>
          <a:lstStyle/>
          <a:p>
            <a:r>
              <a:rPr lang="en-US" dirty="0" smtClean="0"/>
              <a:t>Von Misses </a:t>
            </a:r>
            <a:r>
              <a:rPr lang="en-US" dirty="0" smtClean="0"/>
              <a:t>stress</a:t>
            </a:r>
            <a:endParaRPr lang="en-US" dirty="0"/>
          </a:p>
        </p:txBody>
      </p:sp>
      <p:sp>
        <p:nvSpPr>
          <p:cNvPr id="8" name="TextBox 7"/>
          <p:cNvSpPr txBox="1"/>
          <p:nvPr/>
        </p:nvSpPr>
        <p:spPr>
          <a:xfrm>
            <a:off x="6400800" y="4038600"/>
            <a:ext cx="1464953" cy="369332"/>
          </a:xfrm>
          <a:prstGeom prst="rect">
            <a:avLst/>
          </a:prstGeom>
          <a:noFill/>
        </p:spPr>
        <p:txBody>
          <a:bodyPr wrap="none" rtlCol="0">
            <a:spAutoFit/>
          </a:bodyPr>
          <a:lstStyle/>
          <a:p>
            <a:r>
              <a:rPr lang="en-US" dirty="0" smtClean="0"/>
              <a:t>Displacement</a:t>
            </a:r>
            <a:endParaRPr lang="en-US" dirty="0"/>
          </a:p>
        </p:txBody>
      </p:sp>
    </p:spTree>
    <p:extLst>
      <p:ext uri="{BB962C8B-B14F-4D97-AF65-F5344CB8AC3E}">
        <p14:creationId xmlns:p14="http://schemas.microsoft.com/office/powerpoint/2010/main" val="1610569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Design</a:t>
            </a:r>
            <a:endParaRPr lang="en-US" dirty="0"/>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r="11043"/>
          <a:stretch/>
        </p:blipFill>
        <p:spPr>
          <a:xfrm>
            <a:off x="304800" y="1219200"/>
            <a:ext cx="4537477" cy="3733800"/>
          </a:xfr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r="7031"/>
          <a:stretch/>
        </p:blipFill>
        <p:spPr>
          <a:xfrm>
            <a:off x="4688401" y="1143000"/>
            <a:ext cx="4419600" cy="3727764"/>
          </a:xfrm>
          <a:prstGeom prst="rect">
            <a:avLst/>
          </a:prstGeom>
        </p:spPr>
      </p:pic>
      <p:sp>
        <p:nvSpPr>
          <p:cNvPr id="8" name="TextBox 7"/>
          <p:cNvSpPr txBox="1"/>
          <p:nvPr/>
        </p:nvSpPr>
        <p:spPr>
          <a:xfrm>
            <a:off x="381000" y="4953000"/>
            <a:ext cx="800100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we added a groove in the titanium to decrease compressive stress and to center it.</a:t>
            </a:r>
          </a:p>
          <a:p>
            <a:pPr marL="285750" indent="-285750">
              <a:buFont typeface="Arial" panose="020B0604020202020204" pitchFamily="34" charset="0"/>
              <a:buChar char="•"/>
            </a:pPr>
            <a:r>
              <a:rPr lang="en-US" sz="1600" dirty="0" smtClean="0"/>
              <a:t>We had the glass </a:t>
            </a:r>
            <a:r>
              <a:rPr lang="en-US" sz="1600" dirty="0" smtClean="0"/>
              <a:t>polished and increased </a:t>
            </a:r>
            <a:r>
              <a:rPr lang="en-US" sz="1600" dirty="0" smtClean="0"/>
              <a:t>the </a:t>
            </a:r>
            <a:r>
              <a:rPr lang="en-US" sz="1600" dirty="0" err="1" smtClean="0"/>
              <a:t>kapton</a:t>
            </a:r>
            <a:r>
              <a:rPr lang="en-US" sz="1600" dirty="0" smtClean="0"/>
              <a:t> thickness. The smoother surface and even stress across the seat decreased friction and resulted in sliding.</a:t>
            </a:r>
          </a:p>
          <a:p>
            <a:pPr marL="285750" indent="-285750">
              <a:buFont typeface="Arial" panose="020B0604020202020204" pitchFamily="34" charset="0"/>
              <a:buChar char="•"/>
            </a:pPr>
            <a:r>
              <a:rPr lang="en-US" sz="1600" dirty="0" smtClean="0"/>
              <a:t>Glass failed in tension due to hoop stresses on the periphery. Hoop tensile stress at failure was about 9000 PSI and radial displacement was 0.0045”, according to FEA (6000 PSI according to glass facture analysis). The failure occurred at 1570PSI, during the first cycle.</a:t>
            </a:r>
          </a:p>
          <a:p>
            <a:pPr marL="285750" indent="-285750">
              <a:buFontTx/>
              <a:buChar char="-"/>
            </a:pPr>
            <a:endParaRPr lang="en-US" sz="1600" dirty="0"/>
          </a:p>
        </p:txBody>
      </p:sp>
    </p:spTree>
    <p:extLst>
      <p:ext uri="{BB962C8B-B14F-4D97-AF65-F5344CB8AC3E}">
        <p14:creationId xmlns:p14="http://schemas.microsoft.com/office/powerpoint/2010/main" val="1662115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Comparison of sliding/no sliding cases</a:t>
            </a:r>
            <a:endParaRPr lang="en-US" dirty="0"/>
          </a:p>
        </p:txBody>
      </p:sp>
      <p:pic>
        <p:nvPicPr>
          <p:cNvPr id="8" name="Content Placeholder 7"/>
          <p:cNvPicPr>
            <a:picLocks noGrp="1" noChangeAspect="1"/>
          </p:cNvPicPr>
          <p:nvPr>
            <p:ph idx="1"/>
          </p:nvPr>
        </p:nvPicPr>
        <p:blipFill rotWithShape="1">
          <a:blip r:embed="rId3">
            <a:extLst>
              <a:ext uri="{28A0092B-C50C-407E-A947-70E740481C1C}">
                <a14:useLocalDpi xmlns:a14="http://schemas.microsoft.com/office/drawing/2010/main" val="0"/>
              </a:ext>
            </a:extLst>
          </a:blip>
          <a:srcRect l="12028" t="18856" r="28533" b="3192"/>
          <a:stretch/>
        </p:blipFill>
        <p:spPr>
          <a:xfrm>
            <a:off x="4846320" y="1160569"/>
            <a:ext cx="3878580" cy="3528060"/>
          </a:xfr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11463" t="20558" r="29124" b="4467"/>
          <a:stretch/>
        </p:blipFill>
        <p:spPr>
          <a:xfrm>
            <a:off x="365277" y="1189732"/>
            <a:ext cx="3917542" cy="3429000"/>
          </a:xfrm>
          <a:prstGeom prst="rect">
            <a:avLst/>
          </a:prstGeom>
        </p:spPr>
      </p:pic>
      <p:sp>
        <p:nvSpPr>
          <p:cNvPr id="10" name="TextBox 9"/>
          <p:cNvSpPr txBox="1"/>
          <p:nvPr/>
        </p:nvSpPr>
        <p:spPr>
          <a:xfrm>
            <a:off x="365277" y="4876800"/>
            <a:ext cx="4191000" cy="2031325"/>
          </a:xfrm>
          <a:prstGeom prst="rect">
            <a:avLst/>
          </a:prstGeom>
          <a:noFill/>
        </p:spPr>
        <p:txBody>
          <a:bodyPr wrap="square" rtlCol="0">
            <a:spAutoFit/>
          </a:bodyPr>
          <a:lstStyle/>
          <a:p>
            <a:r>
              <a:rPr lang="en-US" dirty="0" smtClean="0"/>
              <a:t>Case with friction: n</a:t>
            </a:r>
            <a:r>
              <a:rPr lang="en-US" dirty="0" smtClean="0"/>
              <a:t>o sliding</a:t>
            </a:r>
            <a:endParaRPr lang="en-US" dirty="0" smtClean="0"/>
          </a:p>
          <a:p>
            <a:r>
              <a:rPr lang="en-US" dirty="0" smtClean="0"/>
              <a:t>There is almost </a:t>
            </a:r>
            <a:r>
              <a:rPr lang="en-US" dirty="0" smtClean="0"/>
              <a:t>no tensile </a:t>
            </a:r>
            <a:r>
              <a:rPr lang="en-US" dirty="0" smtClean="0"/>
              <a:t>stress.</a:t>
            </a:r>
            <a:endParaRPr lang="en-US" dirty="0" smtClean="0"/>
          </a:p>
          <a:p>
            <a:r>
              <a:rPr lang="en-US" dirty="0" smtClean="0"/>
              <a:t>Mean 1</a:t>
            </a:r>
            <a:r>
              <a:rPr lang="en-US" baseline="30000" dirty="0" smtClean="0"/>
              <a:t>st</a:t>
            </a:r>
            <a:r>
              <a:rPr lang="en-US" dirty="0" smtClean="0"/>
              <a:t> principal stress (at 1577 </a:t>
            </a:r>
            <a:r>
              <a:rPr lang="en-US" dirty="0" smtClean="0"/>
              <a:t>psi hydrostatic pressure):</a:t>
            </a:r>
            <a:endParaRPr lang="en-US" dirty="0" smtClean="0"/>
          </a:p>
          <a:p>
            <a:r>
              <a:rPr lang="en-US" dirty="0" smtClean="0"/>
              <a:t>	on periphery: -</a:t>
            </a:r>
            <a:r>
              <a:rPr lang="en-US" dirty="0" smtClean="0"/>
              <a:t>188PSI</a:t>
            </a:r>
            <a:endParaRPr lang="en-US" dirty="0" smtClean="0"/>
          </a:p>
          <a:p>
            <a:r>
              <a:rPr lang="en-US" dirty="0" smtClean="0"/>
              <a:t>	on seat: -</a:t>
            </a:r>
            <a:r>
              <a:rPr lang="en-US" dirty="0" smtClean="0"/>
              <a:t>355PSI</a:t>
            </a:r>
          </a:p>
          <a:p>
            <a:r>
              <a:rPr lang="en-US" dirty="0" smtClean="0"/>
              <a:t>(negative means compressive stress)</a:t>
            </a:r>
            <a:endParaRPr lang="en-US" dirty="0"/>
          </a:p>
        </p:txBody>
      </p:sp>
      <p:sp>
        <p:nvSpPr>
          <p:cNvPr id="11" name="TextBox 10"/>
          <p:cNvSpPr txBox="1"/>
          <p:nvPr/>
        </p:nvSpPr>
        <p:spPr>
          <a:xfrm>
            <a:off x="5353627" y="4876800"/>
            <a:ext cx="3778791" cy="1754326"/>
          </a:xfrm>
          <a:prstGeom prst="rect">
            <a:avLst/>
          </a:prstGeom>
          <a:noFill/>
        </p:spPr>
        <p:txBody>
          <a:bodyPr wrap="none" rtlCol="0">
            <a:spAutoFit/>
          </a:bodyPr>
          <a:lstStyle/>
          <a:p>
            <a:r>
              <a:rPr lang="en-US" dirty="0" smtClean="0"/>
              <a:t>Case with no friction: sliding occurred.</a:t>
            </a:r>
            <a:endParaRPr lang="en-US" dirty="0" smtClean="0"/>
          </a:p>
          <a:p>
            <a:r>
              <a:rPr lang="en-US" dirty="0" smtClean="0"/>
              <a:t>High tensile stress on periphery</a:t>
            </a:r>
          </a:p>
          <a:p>
            <a:r>
              <a:rPr lang="en-US" dirty="0" smtClean="0"/>
              <a:t>MFPS on periphery: 6513PSI</a:t>
            </a:r>
          </a:p>
          <a:p>
            <a:r>
              <a:rPr lang="en-US" dirty="0"/>
              <a:t>	</a:t>
            </a:r>
            <a:r>
              <a:rPr lang="en-US" dirty="0" smtClean="0"/>
              <a:t>on seat: </a:t>
            </a:r>
            <a:r>
              <a:rPr lang="en-US" dirty="0" smtClean="0"/>
              <a:t>8982PSI</a:t>
            </a:r>
          </a:p>
          <a:p>
            <a:r>
              <a:rPr lang="en-US" dirty="0" smtClean="0"/>
              <a:t>(positive means tensile stress)</a:t>
            </a:r>
            <a:endParaRPr lang="en-US" dirty="0" smtClean="0"/>
          </a:p>
          <a:p>
            <a:endParaRPr lang="en-US" dirty="0"/>
          </a:p>
        </p:txBody>
      </p:sp>
      <p:sp>
        <p:nvSpPr>
          <p:cNvPr id="12" name="TextBox 11"/>
          <p:cNvSpPr txBox="1"/>
          <p:nvPr/>
        </p:nvSpPr>
        <p:spPr>
          <a:xfrm>
            <a:off x="7467600" y="990599"/>
            <a:ext cx="2514600" cy="461665"/>
          </a:xfrm>
          <a:prstGeom prst="rect">
            <a:avLst/>
          </a:prstGeom>
          <a:noFill/>
        </p:spPr>
        <p:txBody>
          <a:bodyPr wrap="square" rtlCol="0">
            <a:spAutoFit/>
          </a:bodyPr>
          <a:lstStyle/>
          <a:p>
            <a:r>
              <a:rPr lang="en-US" sz="1200" dirty="0" smtClean="0"/>
              <a:t>Blue: compressive stress</a:t>
            </a:r>
          </a:p>
          <a:p>
            <a:r>
              <a:rPr lang="en-US" sz="1200" dirty="0" smtClean="0"/>
              <a:t>Red: tensile stress</a:t>
            </a:r>
            <a:endParaRPr lang="en-US" sz="1200" dirty="0"/>
          </a:p>
        </p:txBody>
      </p:sp>
    </p:spTree>
    <p:extLst>
      <p:ext uri="{BB962C8B-B14F-4D97-AF65-F5344CB8AC3E}">
        <p14:creationId xmlns:p14="http://schemas.microsoft.com/office/powerpoint/2010/main" val="2004789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Comparison of sliding/no sliding, groove/no groove cases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41207797"/>
              </p:ext>
            </p:extLst>
          </p:nvPr>
        </p:nvGraphicFramePr>
        <p:xfrm>
          <a:off x="152400" y="2125732"/>
          <a:ext cx="5587999" cy="2095500"/>
        </p:xfrm>
        <a:graphic>
          <a:graphicData uri="http://schemas.openxmlformats.org/drawingml/2006/table">
            <a:tbl>
              <a:tblPr>
                <a:tableStyleId>{5C22544A-7EE6-4342-B048-85BDC9FD1C3A}</a:tableStyleId>
              </a:tblPr>
              <a:tblGrid>
                <a:gridCol w="2740086"/>
                <a:gridCol w="713564"/>
                <a:gridCol w="811877"/>
                <a:gridCol w="713564"/>
                <a:gridCol w="608908"/>
              </a:tblGrid>
              <a:tr h="190500">
                <a:tc>
                  <a:txBody>
                    <a:bodyPr/>
                    <a:lstStyle/>
                    <a:p>
                      <a:pPr algn="l" fontAlgn="b"/>
                      <a:r>
                        <a:rPr lang="en-US" sz="1100" u="none" strike="noStrike" dirty="0">
                          <a:effectLst/>
                        </a:rPr>
                        <a:t>Stress analysis for 1577 PSI (failure pressure)</a:t>
                      </a:r>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Distances are in inches</a:t>
                      </a:r>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dirty="0">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a:effectLst/>
                        </a:rPr>
                        <a:t>Stresses are in PSI</a:t>
                      </a:r>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190500">
                <a:tc gridSpan="5">
                  <a:txBody>
                    <a:bodyPr/>
                    <a:lstStyle/>
                    <a:p>
                      <a:pPr algn="l" fontAlgn="b"/>
                      <a:r>
                        <a:rPr lang="en-US" sz="1100" u="none" strike="noStrike" dirty="0">
                          <a:effectLst/>
                        </a:rPr>
                        <a:t>FPS: first principal stress (pure normal stress, positive is tension, negative is compression)</a:t>
                      </a:r>
                      <a:endParaRPr lang="en-US" sz="1100" b="0" i="0" u="none" strike="noStrike" dirty="0">
                        <a:solidFill>
                          <a:srgbClr val="000000"/>
                        </a:solidFill>
                        <a:effectLst/>
                        <a:latin typeface="Calibri"/>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0500">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endParaRPr lang="en-US" sz="1100" b="0" i="0" u="none" strike="noStrike">
                        <a:solidFill>
                          <a:srgbClr val="000000"/>
                        </a:solidFill>
                        <a:effectLst/>
                        <a:latin typeface="Calibri"/>
                      </a:endParaRPr>
                    </a:p>
                  </a:txBody>
                  <a:tcPr marL="9525" marR="9525" marT="9525" marB="0" anchor="b"/>
                </a:tc>
              </a:tr>
              <a:tr h="190500">
                <a:tc>
                  <a:txBody>
                    <a:bodyPr/>
                    <a:lstStyle/>
                    <a:p>
                      <a:pPr algn="l" fontAlgn="b"/>
                      <a:endParaRPr lang="en-US" sz="1100" b="0" i="0" u="none" strike="noStrike">
                        <a:solidFill>
                          <a:srgbClr val="000000"/>
                        </a:solidFill>
                        <a:effectLst/>
                        <a:latin typeface="Calibri"/>
                      </a:endParaRPr>
                    </a:p>
                  </a:txBody>
                  <a:tcPr marL="9525" marR="9525" marT="9525" marB="0" anchor="b"/>
                </a:tc>
                <a:tc gridSpan="2">
                  <a:txBody>
                    <a:bodyPr/>
                    <a:lstStyle/>
                    <a:p>
                      <a:pPr algn="l" fontAlgn="b"/>
                      <a:r>
                        <a:rPr lang="en-US" sz="1100" u="none" strike="noStrike" dirty="0" smtClean="0">
                          <a:effectLst/>
                        </a:rPr>
                        <a:t>Groove </a:t>
                      </a:r>
                      <a:r>
                        <a:rPr lang="en-US" sz="1100" u="none" strike="noStrike" dirty="0">
                          <a:effectLst/>
                        </a:rPr>
                        <a:t>in titanium ring</a:t>
                      </a:r>
                      <a:endParaRPr lang="en-US" sz="1100" b="0" i="0" u="none" strike="noStrike" dirty="0">
                        <a:solidFill>
                          <a:srgbClr val="000000"/>
                        </a:solidFill>
                        <a:effectLst/>
                        <a:latin typeface="Calibri"/>
                      </a:endParaRPr>
                    </a:p>
                  </a:txBody>
                  <a:tcPr marL="9525" marR="9525" marT="9525" marB="0" anchor="b"/>
                </a:tc>
                <a:tc hMerge="1">
                  <a:txBody>
                    <a:bodyPr/>
                    <a:lstStyle/>
                    <a:p>
                      <a:endParaRPr lang="en-US"/>
                    </a:p>
                  </a:txBody>
                  <a:tcPr/>
                </a:tc>
                <a:tc gridSpan="2">
                  <a:txBody>
                    <a:bodyPr/>
                    <a:lstStyle/>
                    <a:p>
                      <a:pPr algn="l" fontAlgn="b"/>
                      <a:r>
                        <a:rPr lang="en-US" sz="1100" u="none" strike="noStrike" dirty="0">
                          <a:effectLst/>
                        </a:rPr>
                        <a:t>No </a:t>
                      </a:r>
                      <a:r>
                        <a:rPr lang="en-US" sz="1100" u="none" strike="noStrike" dirty="0" smtClean="0">
                          <a:effectLst/>
                        </a:rPr>
                        <a:t>groove</a:t>
                      </a:r>
                      <a:endParaRPr lang="en-US" sz="1100" b="0" i="0" u="none" strike="noStrike" dirty="0">
                        <a:solidFill>
                          <a:srgbClr val="000000"/>
                        </a:solidFill>
                        <a:effectLst/>
                        <a:latin typeface="Calibri"/>
                      </a:endParaRPr>
                    </a:p>
                  </a:txBody>
                  <a:tcPr marL="9525" marR="9525" marT="9525" marB="0" anchor="b"/>
                </a:tc>
                <a:tc hMerge="1">
                  <a:txBody>
                    <a:bodyPr/>
                    <a:lstStyle/>
                    <a:p>
                      <a:endParaRPr lang="en-US"/>
                    </a:p>
                  </a:txBody>
                  <a:tcPr/>
                </a:tc>
              </a:tr>
              <a:tr h="190500">
                <a:tc>
                  <a:txBody>
                    <a:bodyPr/>
                    <a:lstStyle/>
                    <a:p>
                      <a:pPr algn="l" fontAlgn="b"/>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No Friction</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Friction</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No Friction</a:t>
                      </a:r>
                      <a:endParaRPr lang="en-US" sz="1100" b="0" i="0" u="none" strike="noStrike">
                        <a:solidFill>
                          <a:srgbClr val="000000"/>
                        </a:solidFill>
                        <a:effectLst/>
                        <a:latin typeface="Calibri"/>
                      </a:endParaRPr>
                    </a:p>
                  </a:txBody>
                  <a:tcPr marL="9525" marR="9525" marT="9525" marB="0" anchor="b"/>
                </a:tc>
                <a:tc>
                  <a:txBody>
                    <a:bodyPr/>
                    <a:lstStyle/>
                    <a:p>
                      <a:pPr algn="l" fontAlgn="b"/>
                      <a:r>
                        <a:rPr lang="en-US" sz="1100" u="none" strike="noStrike">
                          <a:effectLst/>
                        </a:rPr>
                        <a:t>Friction</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dirty="0" smtClean="0">
                          <a:effectLst/>
                        </a:rPr>
                        <a:t>Maximum </a:t>
                      </a:r>
                      <a:r>
                        <a:rPr lang="en-US" sz="1100" u="none" strike="noStrike" dirty="0">
                          <a:effectLst/>
                        </a:rPr>
                        <a:t>displacement on dome axis</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0.0114</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0.007</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0.008</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0.006</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dirty="0">
                          <a:effectLst/>
                        </a:rPr>
                        <a:t>Maximum radial displacement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0.0046</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0.001</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0.003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0.0006</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dirty="0">
                          <a:effectLst/>
                        </a:rPr>
                        <a:t>FPS on outside surface</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6513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-188</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4723</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705</a:t>
                      </a:r>
                      <a:endParaRPr lang="en-US" sz="1100" b="0" i="0" u="none" strike="noStrike">
                        <a:solidFill>
                          <a:srgbClr val="000000"/>
                        </a:solidFill>
                        <a:effectLst/>
                        <a:latin typeface="Calibri"/>
                      </a:endParaRPr>
                    </a:p>
                  </a:txBody>
                  <a:tcPr marL="9525" marR="9525" marT="9525" marB="0" anchor="b"/>
                </a:tc>
              </a:tr>
              <a:tr h="190500">
                <a:tc>
                  <a:txBody>
                    <a:bodyPr/>
                    <a:lstStyle/>
                    <a:p>
                      <a:pPr algn="l" fontAlgn="b"/>
                      <a:r>
                        <a:rPr lang="en-US" sz="1100" u="none" strike="noStrike" dirty="0">
                          <a:effectLst/>
                        </a:rPr>
                        <a:t>FPS on Seat</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dirty="0">
                          <a:effectLst/>
                        </a:rPr>
                        <a:t>8982</a:t>
                      </a:r>
                      <a:endParaRPr lang="en-US" sz="1100" b="0" i="0" u="none" strike="noStrike" dirty="0">
                        <a:solidFill>
                          <a:srgbClr val="000000"/>
                        </a:solidFill>
                        <a:effectLst/>
                        <a:latin typeface="Calibri"/>
                      </a:endParaRPr>
                    </a:p>
                  </a:txBody>
                  <a:tcPr marL="9525" marR="9525" marT="9525" marB="0" anchor="b"/>
                </a:tc>
                <a:tc>
                  <a:txBody>
                    <a:bodyPr/>
                    <a:lstStyle/>
                    <a:p>
                      <a:pPr algn="r" fontAlgn="b"/>
                      <a:r>
                        <a:rPr lang="en-US" sz="1100" u="none" strike="noStrike">
                          <a:effectLst/>
                        </a:rPr>
                        <a:t>-355</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a:effectLst/>
                        </a:rPr>
                        <a:t>6471</a:t>
                      </a:r>
                      <a:endParaRPr lang="en-US" sz="1100" b="0" i="0" u="none" strike="noStrike">
                        <a:solidFill>
                          <a:srgbClr val="000000"/>
                        </a:solidFill>
                        <a:effectLst/>
                        <a:latin typeface="Calibri"/>
                      </a:endParaRPr>
                    </a:p>
                  </a:txBody>
                  <a:tcPr marL="9525" marR="9525" marT="9525" marB="0" anchor="b"/>
                </a:tc>
                <a:tc>
                  <a:txBody>
                    <a:bodyPr/>
                    <a:lstStyle/>
                    <a:p>
                      <a:pPr algn="r" fontAlgn="b"/>
                      <a:r>
                        <a:rPr lang="en-US" sz="1100" u="none" strike="noStrike" dirty="0">
                          <a:effectLst/>
                        </a:rPr>
                        <a:t>-758</a:t>
                      </a:r>
                      <a:endParaRPr lang="en-US" sz="1100" b="0" i="0" u="none" strike="noStrike" dirty="0">
                        <a:solidFill>
                          <a:srgbClr val="000000"/>
                        </a:solidFill>
                        <a:effectLst/>
                        <a:latin typeface="Calibri"/>
                      </a:endParaRPr>
                    </a:p>
                  </a:txBody>
                  <a:tcPr marL="9525" marR="9525" marT="9525" marB="0" anchor="b"/>
                </a:tc>
              </a:tr>
            </a:tbl>
          </a:graphicData>
        </a:graphic>
      </p:graphicFrame>
      <p:sp>
        <p:nvSpPr>
          <p:cNvPr id="13" name="TextBox 12"/>
          <p:cNvSpPr txBox="1"/>
          <p:nvPr/>
        </p:nvSpPr>
        <p:spPr>
          <a:xfrm>
            <a:off x="533400" y="5029200"/>
            <a:ext cx="7162800" cy="1200329"/>
          </a:xfrm>
          <a:prstGeom prst="rect">
            <a:avLst/>
          </a:prstGeom>
          <a:noFill/>
        </p:spPr>
        <p:txBody>
          <a:bodyPr wrap="square" rtlCol="0">
            <a:spAutoFit/>
          </a:bodyPr>
          <a:lstStyle/>
          <a:p>
            <a:r>
              <a:rPr lang="en-US" dirty="0" smtClean="0"/>
              <a:t>Measurement of axial displacement during test shows that the FEA matches exactly the case where sliding is allowed.</a:t>
            </a:r>
          </a:p>
          <a:p>
            <a:r>
              <a:rPr lang="en-US" dirty="0" smtClean="0"/>
              <a:t>Sliding causes large hoop </a:t>
            </a:r>
            <a:r>
              <a:rPr lang="en-US" dirty="0" smtClean="0"/>
              <a:t>stresses </a:t>
            </a:r>
            <a:r>
              <a:rPr lang="en-US" dirty="0" smtClean="0"/>
              <a:t>(tension in the glass near the perimeter).</a:t>
            </a:r>
          </a:p>
          <a:p>
            <a:r>
              <a:rPr lang="en-US" dirty="0" smtClean="0"/>
              <a:t>The groove causes even larger tensile stress when sliding is allowed.</a:t>
            </a:r>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28565" t="9213" r="12773" b="22921"/>
          <a:stretch/>
        </p:blipFill>
        <p:spPr>
          <a:xfrm>
            <a:off x="6172200" y="1817650"/>
            <a:ext cx="2955073" cy="2403582"/>
          </a:xfrm>
          <a:prstGeom prst="rect">
            <a:avLst/>
          </a:prstGeom>
        </p:spPr>
      </p:pic>
    </p:spTree>
    <p:extLst>
      <p:ext uri="{BB962C8B-B14F-4D97-AF65-F5344CB8AC3E}">
        <p14:creationId xmlns:p14="http://schemas.microsoft.com/office/powerpoint/2010/main" val="71430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constrain the glass on the perimeter to prevent radial deflection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The glass will be mounted to a titanium ring</a:t>
            </a:r>
          </a:p>
          <a:p>
            <a:pPr marL="0" indent="0">
              <a:buNone/>
            </a:pPr>
            <a:r>
              <a:rPr lang="en-US" sz="2800" dirty="0" smtClean="0"/>
              <a:t>Solution 1: The glass will be bonded to the titanium ring using resin.</a:t>
            </a:r>
            <a:endParaRPr lang="en-US" sz="2800" dirty="0"/>
          </a:p>
          <a:p>
            <a:pPr marL="0" indent="0">
              <a:buNone/>
            </a:pPr>
            <a:r>
              <a:rPr lang="en-US" sz="2800" dirty="0" smtClean="0"/>
              <a:t>Solution 2: A plastic buffer with tight fit will be used to hold the glass in the titanium ring</a:t>
            </a:r>
          </a:p>
          <a:p>
            <a:pPr marL="0" indent="0">
              <a:buNone/>
            </a:pPr>
            <a:endParaRPr lang="en-US" sz="2800" dirty="0"/>
          </a:p>
          <a:p>
            <a:pPr marL="0" indent="0">
              <a:buNone/>
            </a:pPr>
            <a:r>
              <a:rPr lang="en-US" sz="2800" dirty="0" smtClean="0"/>
              <a:t>Both solutions will be implemented and tested. The best solution will be adopted</a:t>
            </a:r>
            <a:r>
              <a:rPr lang="en-US" sz="2800" dirty="0" smtClean="0"/>
              <a:t>.</a:t>
            </a:r>
            <a:endParaRPr lang="en-US" sz="2800" dirty="0" smtClean="0"/>
          </a:p>
        </p:txBody>
      </p:sp>
    </p:spTree>
    <p:extLst>
      <p:ext uri="{BB962C8B-B14F-4D97-AF65-F5344CB8AC3E}">
        <p14:creationId xmlns:p14="http://schemas.microsoft.com/office/powerpoint/2010/main" val="184074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tlas\ProjectLibrary\901209 i2MAP\EngineeringDesignDocs\MechanicalDesign\Camera Housing\I2Map_Camera_Housing_Front_End_REV2.JPG"/>
          <p:cNvPicPr>
            <a:picLocks noChangeAspect="1" noChangeArrowheads="1"/>
          </p:cNvPicPr>
          <p:nvPr/>
        </p:nvPicPr>
        <p:blipFill rotWithShape="1">
          <a:blip r:embed="rId2">
            <a:extLst>
              <a:ext uri="{28A0092B-C50C-407E-A947-70E740481C1C}">
                <a14:useLocalDpi xmlns:a14="http://schemas.microsoft.com/office/drawing/2010/main" val="0"/>
              </a:ext>
            </a:extLst>
          </a:blip>
          <a:srcRect l="10014" r="9429"/>
          <a:stretch/>
        </p:blipFill>
        <p:spPr bwMode="auto">
          <a:xfrm>
            <a:off x="228600" y="1147037"/>
            <a:ext cx="8529600" cy="57013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sz="3200" dirty="0" smtClean="0"/>
              <a:t>Solution 1: </a:t>
            </a:r>
            <a:r>
              <a:rPr lang="en-US" sz="3200" dirty="0"/>
              <a:t>g</a:t>
            </a:r>
            <a:r>
              <a:rPr lang="en-US" sz="3200" dirty="0" smtClean="0"/>
              <a:t>lass bonded to titanium with resin</a:t>
            </a:r>
            <a:endParaRPr lang="en-US" sz="3200" dirty="0"/>
          </a:p>
        </p:txBody>
      </p:sp>
    </p:spTree>
    <p:extLst>
      <p:ext uri="{BB962C8B-B14F-4D97-AF65-F5344CB8AC3E}">
        <p14:creationId xmlns:p14="http://schemas.microsoft.com/office/powerpoint/2010/main" val="2404537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1: Glass bonded to titanium</a:t>
            </a:r>
            <a:endParaRPr lang="en-US" dirty="0"/>
          </a:p>
        </p:txBody>
      </p:sp>
      <p:sp>
        <p:nvSpPr>
          <p:cNvPr id="3" name="Content Placeholder 2"/>
          <p:cNvSpPr>
            <a:spLocks noGrp="1"/>
          </p:cNvSpPr>
          <p:nvPr>
            <p:ph idx="1"/>
          </p:nvPr>
        </p:nvSpPr>
        <p:spPr>
          <a:xfrm>
            <a:off x="457200" y="1600200"/>
            <a:ext cx="8305800" cy="4267200"/>
          </a:xfrm>
        </p:spPr>
        <p:txBody>
          <a:bodyPr>
            <a:noAutofit/>
          </a:bodyPr>
          <a:lstStyle/>
          <a:p>
            <a:r>
              <a:rPr lang="en-US" sz="1200" b="1" dirty="0" smtClean="0"/>
              <a:t>Overview</a:t>
            </a:r>
          </a:p>
          <a:p>
            <a:pPr marL="0" indent="0">
              <a:buNone/>
            </a:pPr>
            <a:r>
              <a:rPr lang="en-US" sz="1200" dirty="0" smtClean="0"/>
              <a:t>In this design, the glass is </a:t>
            </a:r>
            <a:r>
              <a:rPr lang="en-US" sz="1200" dirty="0"/>
              <a:t>supported by a </a:t>
            </a:r>
            <a:r>
              <a:rPr lang="en-US" sz="1200" dirty="0" err="1"/>
              <a:t>kapton</a:t>
            </a:r>
            <a:r>
              <a:rPr lang="en-US" sz="1200" dirty="0"/>
              <a:t> ring on the bottom, and by resin on the </a:t>
            </a:r>
            <a:r>
              <a:rPr lang="en-US" sz="1200" dirty="0" smtClean="0"/>
              <a:t>perimeter. </a:t>
            </a:r>
            <a:r>
              <a:rPr lang="en-US" sz="1200" dirty="0"/>
              <a:t>This purpose of this design is to make assembly easier (compared to having resin on both </a:t>
            </a:r>
            <a:r>
              <a:rPr lang="en-US" sz="1200" dirty="0" smtClean="0"/>
              <a:t>surfaces) </a:t>
            </a:r>
            <a:r>
              <a:rPr lang="en-US" sz="1200" dirty="0"/>
              <a:t>and to provide an even support for the glass. The coupler ring will be made out of titanium. Stainless steel was first considered but the large difference in coefficient of expansion with the glass makes it inappropriate. The design relies on tensile </a:t>
            </a:r>
            <a:r>
              <a:rPr lang="en-US" sz="1200" dirty="0" smtClean="0"/>
              <a:t>hoop stresses </a:t>
            </a:r>
            <a:r>
              <a:rPr lang="en-US" sz="1200" dirty="0"/>
              <a:t>in the titanium </a:t>
            </a:r>
            <a:r>
              <a:rPr lang="en-US" sz="1200" dirty="0" smtClean="0"/>
              <a:t>ring </a:t>
            </a:r>
            <a:r>
              <a:rPr lang="en-US" sz="1200" dirty="0"/>
              <a:t>to cancel out the radial force exerted by the glass. FEA has shown that at </a:t>
            </a:r>
            <a:r>
              <a:rPr lang="en-US" sz="1200" dirty="0" smtClean="0"/>
              <a:t>2200PSI </a:t>
            </a:r>
            <a:r>
              <a:rPr lang="en-US" sz="1200" dirty="0"/>
              <a:t>and 4</a:t>
            </a:r>
            <a:r>
              <a:rPr lang="en-US" sz="1200" baseline="30000" dirty="0"/>
              <a:t>o</a:t>
            </a:r>
            <a:r>
              <a:rPr lang="en-US" sz="1200" dirty="0"/>
              <a:t>C, the radial displacement of the titanium is close to zero</a:t>
            </a:r>
            <a:r>
              <a:rPr lang="en-US" sz="1200" dirty="0" smtClean="0"/>
              <a:t>.</a:t>
            </a:r>
            <a:endParaRPr lang="en-US" sz="1200" dirty="0"/>
          </a:p>
          <a:p>
            <a:pPr marL="0" indent="0">
              <a:buNone/>
            </a:pPr>
            <a:endParaRPr lang="en-US" sz="1200" dirty="0"/>
          </a:p>
          <a:p>
            <a:r>
              <a:rPr lang="en-US" sz="1200" b="1" dirty="0"/>
              <a:t>Assembly procedure:</a:t>
            </a:r>
            <a:endParaRPr lang="en-US" sz="1200" dirty="0"/>
          </a:p>
          <a:p>
            <a:pPr marL="0" indent="0">
              <a:buNone/>
            </a:pPr>
            <a:r>
              <a:rPr lang="en-US" sz="1200" dirty="0"/>
              <a:t>- All components (titanium rings assembled with aluminum dummy endcap, and glass port) are placed in the oven overnight at 30</a:t>
            </a:r>
            <a:r>
              <a:rPr lang="en-US" sz="1200" baseline="30000" dirty="0"/>
              <a:t>o</a:t>
            </a:r>
            <a:r>
              <a:rPr lang="en-US" sz="1200" dirty="0"/>
              <a:t>C.</a:t>
            </a:r>
          </a:p>
          <a:p>
            <a:pPr marL="0" indent="0">
              <a:buNone/>
            </a:pPr>
            <a:r>
              <a:rPr lang="en-US" sz="1200" dirty="0"/>
              <a:t>- Titanium rings are placed on a work bench, dome seat facing up. Ideally, the operation should be done in a room where the temperature is 30</a:t>
            </a:r>
            <a:r>
              <a:rPr lang="en-US" sz="1200" baseline="30000" dirty="0"/>
              <a:t>o</a:t>
            </a:r>
            <a:r>
              <a:rPr lang="en-US" sz="1200" dirty="0"/>
              <a:t>C.</a:t>
            </a:r>
          </a:p>
          <a:p>
            <a:pPr marL="0" indent="0">
              <a:buNone/>
            </a:pPr>
            <a:r>
              <a:rPr lang="en-US" sz="1200" dirty="0"/>
              <a:t>- </a:t>
            </a:r>
            <a:r>
              <a:rPr lang="en-US" sz="1200" dirty="0" err="1"/>
              <a:t>Kapton</a:t>
            </a:r>
            <a:r>
              <a:rPr lang="en-US" sz="1200" dirty="0"/>
              <a:t> gasket is placed on the titanium ring.</a:t>
            </a:r>
          </a:p>
          <a:p>
            <a:pPr marL="0" indent="0">
              <a:buNone/>
            </a:pPr>
            <a:r>
              <a:rPr lang="en-US" sz="1200" dirty="0"/>
              <a:t>- Glass port is placed on the </a:t>
            </a:r>
            <a:r>
              <a:rPr lang="en-US" sz="1200" dirty="0" err="1"/>
              <a:t>kapton</a:t>
            </a:r>
            <a:r>
              <a:rPr lang="en-US" sz="1200" dirty="0"/>
              <a:t> ring, and </a:t>
            </a:r>
            <a:r>
              <a:rPr lang="en-US" sz="1200" dirty="0" smtClean="0"/>
              <a:t>0.030</a:t>
            </a:r>
            <a:r>
              <a:rPr lang="en-US" sz="1200" dirty="0"/>
              <a:t>" shims are placed in the groove around it to center it.</a:t>
            </a:r>
          </a:p>
          <a:p>
            <a:pPr marL="0" indent="0">
              <a:buNone/>
            </a:pPr>
            <a:r>
              <a:rPr lang="en-US" sz="1200" dirty="0"/>
              <a:t>- A vacuum is pulled on the housing, resulting in about 1000 </a:t>
            </a:r>
            <a:r>
              <a:rPr lang="en-US" sz="1200" dirty="0" err="1"/>
              <a:t>lb</a:t>
            </a:r>
            <a:r>
              <a:rPr lang="en-US" sz="1200" dirty="0"/>
              <a:t> force </a:t>
            </a:r>
            <a:r>
              <a:rPr lang="en-US" sz="1200" dirty="0" smtClean="0"/>
              <a:t>on the </a:t>
            </a:r>
            <a:r>
              <a:rPr lang="en-US" sz="1200" dirty="0"/>
              <a:t>glass (I tested this using the old </a:t>
            </a:r>
            <a:r>
              <a:rPr lang="en-US" sz="1200" dirty="0" err="1"/>
              <a:t>kapton</a:t>
            </a:r>
            <a:r>
              <a:rPr lang="en-US" sz="1200" dirty="0"/>
              <a:t> gasket, it held a vacuum for several hours).</a:t>
            </a:r>
          </a:p>
          <a:p>
            <a:pPr marL="0" indent="0">
              <a:buNone/>
            </a:pPr>
            <a:r>
              <a:rPr lang="en-US" sz="1200" dirty="0"/>
              <a:t>- Shims can be removed</a:t>
            </a:r>
          </a:p>
          <a:p>
            <a:pPr marL="0" indent="0">
              <a:buNone/>
            </a:pPr>
            <a:r>
              <a:rPr lang="en-US" sz="1200" dirty="0"/>
              <a:t>- Epoxy resin is inserted in the groove using a syringe (I </a:t>
            </a:r>
            <a:r>
              <a:rPr lang="en-US" sz="1200" dirty="0" smtClean="0"/>
              <a:t>have been experimenting with various resins and syringe/needle sizes)</a:t>
            </a:r>
            <a:endParaRPr lang="en-US" sz="1200" dirty="0"/>
          </a:p>
          <a:p>
            <a:pPr marL="0" indent="0">
              <a:buNone/>
            </a:pPr>
            <a:r>
              <a:rPr lang="en-US" sz="1200" dirty="0" smtClean="0"/>
              <a:t>- Once </a:t>
            </a:r>
            <a:r>
              <a:rPr lang="en-US" sz="1200" dirty="0"/>
              <a:t>the groove is filled, the assembly is placed in the oven at 30</a:t>
            </a:r>
            <a:r>
              <a:rPr lang="en-US" sz="1200" baseline="30000" dirty="0"/>
              <a:t>o</a:t>
            </a:r>
            <a:r>
              <a:rPr lang="en-US" sz="1200" dirty="0"/>
              <a:t>C for several days (until material has fully cured</a:t>
            </a:r>
            <a:r>
              <a:rPr lang="en-US" sz="1200" dirty="0" smtClean="0"/>
              <a:t>).</a:t>
            </a:r>
          </a:p>
          <a:p>
            <a:pPr marL="0" indent="0">
              <a:buNone/>
            </a:pPr>
            <a:endParaRPr lang="en-US" sz="1200" dirty="0"/>
          </a:p>
          <a:p>
            <a:endParaRPr lang="en-US" sz="1200" dirty="0"/>
          </a:p>
        </p:txBody>
      </p:sp>
    </p:spTree>
    <p:extLst>
      <p:ext uri="{BB962C8B-B14F-4D97-AF65-F5344CB8AC3E}">
        <p14:creationId xmlns:p14="http://schemas.microsoft.com/office/powerpoint/2010/main" val="103737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1: Glass bonded to titanium</a:t>
            </a:r>
            <a:endParaRPr lang="en-US" dirty="0"/>
          </a:p>
        </p:txBody>
      </p:sp>
      <p:sp>
        <p:nvSpPr>
          <p:cNvPr id="3" name="Content Placeholder 2"/>
          <p:cNvSpPr>
            <a:spLocks noGrp="1"/>
          </p:cNvSpPr>
          <p:nvPr>
            <p:ph idx="1"/>
          </p:nvPr>
        </p:nvSpPr>
        <p:spPr>
          <a:xfrm>
            <a:off x="457200" y="1600200"/>
            <a:ext cx="8305800" cy="3429000"/>
          </a:xfrm>
        </p:spPr>
        <p:txBody>
          <a:bodyPr>
            <a:noAutofit/>
          </a:bodyPr>
          <a:lstStyle/>
          <a:p>
            <a:r>
              <a:rPr lang="en-US" sz="1400" b="1" dirty="0" smtClean="0"/>
              <a:t>Resin choice:</a:t>
            </a:r>
          </a:p>
          <a:p>
            <a:pPr marL="0" indent="0">
              <a:buNone/>
            </a:pPr>
            <a:r>
              <a:rPr lang="en-US" sz="1400" dirty="0" smtClean="0"/>
              <a:t> I have been experimenting with various resins. The best candidate so far is a clear urethane. It has very low viscosity, negligible shrinkage, it’s not brittle, it has a fairly low tensile strength (which prevents high tensile stress from building), and a high compressive strength. I subjected a 2in</a:t>
            </a:r>
            <a:r>
              <a:rPr lang="en-US" sz="1400" baseline="30000" dirty="0" smtClean="0"/>
              <a:t>2</a:t>
            </a:r>
            <a:r>
              <a:rPr lang="en-US" sz="1400" dirty="0" smtClean="0"/>
              <a:t>, 0.020” thick sample to 30000 PSI (30 tons) </a:t>
            </a:r>
            <a:r>
              <a:rPr lang="en-US" sz="1400" dirty="0" smtClean="0"/>
              <a:t>for several hours and </a:t>
            </a:r>
            <a:r>
              <a:rPr lang="en-US" sz="1400" dirty="0" smtClean="0"/>
              <a:t>it did not fail. Also, it has a fairly long pot life (20 min) making application easier.</a:t>
            </a:r>
          </a:p>
          <a:p>
            <a:pPr marL="0" indent="0">
              <a:buNone/>
            </a:pPr>
            <a:endParaRPr lang="en-US" sz="1400" dirty="0" smtClean="0"/>
          </a:p>
          <a:p>
            <a:r>
              <a:rPr lang="en-US" sz="1400" b="1" dirty="0" smtClean="0"/>
              <a:t>Material cost and machine shop time</a:t>
            </a:r>
          </a:p>
          <a:p>
            <a:pPr marL="0" indent="0">
              <a:buNone/>
            </a:pPr>
            <a:r>
              <a:rPr lang="en-US" sz="1400" dirty="0" smtClean="0"/>
              <a:t>The material cost for two titanium rings is $650.</a:t>
            </a:r>
          </a:p>
          <a:p>
            <a:pPr marL="0" indent="0">
              <a:buNone/>
            </a:pPr>
            <a:r>
              <a:rPr lang="en-US" sz="1400" dirty="0" smtClean="0"/>
              <a:t>Cost of resin is negligible</a:t>
            </a:r>
          </a:p>
          <a:p>
            <a:pPr marL="0" indent="0">
              <a:buNone/>
            </a:pPr>
            <a:r>
              <a:rPr lang="en-US" sz="1400" dirty="0" smtClean="0"/>
              <a:t>Cost of </a:t>
            </a:r>
            <a:r>
              <a:rPr lang="en-US" sz="1400" dirty="0" err="1" smtClean="0"/>
              <a:t>kapton</a:t>
            </a:r>
            <a:r>
              <a:rPr lang="en-US" sz="1400" dirty="0" smtClean="0"/>
              <a:t> sheet needed to make 2 gaskets: $250</a:t>
            </a:r>
          </a:p>
          <a:p>
            <a:pPr marL="0" indent="0">
              <a:buNone/>
            </a:pPr>
            <a:r>
              <a:rPr lang="en-US" sz="1400" dirty="0" smtClean="0"/>
              <a:t>Machine shop time to build two titanium rings, to modify existing titanium ring, and to cut </a:t>
            </a:r>
            <a:r>
              <a:rPr lang="en-US" sz="1400" dirty="0" err="1" smtClean="0"/>
              <a:t>kapton</a:t>
            </a:r>
            <a:r>
              <a:rPr lang="en-US" sz="1400" dirty="0" smtClean="0"/>
              <a:t> ring is about 1.5 to 2 weeks and about $400  in materials for fixtures</a:t>
            </a:r>
            <a:endParaRPr lang="en-US" sz="1400" dirty="0"/>
          </a:p>
          <a:p>
            <a:endParaRPr lang="en-US" sz="1400" dirty="0"/>
          </a:p>
        </p:txBody>
      </p:sp>
    </p:spTree>
    <p:extLst>
      <p:ext uri="{BB962C8B-B14F-4D97-AF65-F5344CB8AC3E}">
        <p14:creationId xmlns:p14="http://schemas.microsoft.com/office/powerpoint/2010/main" val="3962687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3817</TotalTime>
  <Words>1575</Words>
  <Application>Microsoft Office PowerPoint</Application>
  <PresentationFormat>On-screen Show (4:3)</PresentationFormat>
  <Paragraphs>175</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I2map dome port design Description of previous designs and failures. Description of new designs.</vt:lpstr>
      <vt:lpstr>First design</vt:lpstr>
      <vt:lpstr>Second Design</vt:lpstr>
      <vt:lpstr>Comparison of sliding/no sliding cases</vt:lpstr>
      <vt:lpstr>Comparison of sliding/no sliding, groove/no groove cases</vt:lpstr>
      <vt:lpstr>Solution: constrain the glass on the perimeter to prevent radial deflection</vt:lpstr>
      <vt:lpstr>Solution 1: glass bonded to titanium with resin</vt:lpstr>
      <vt:lpstr>Solution 1: Glass bonded to titanium</vt:lpstr>
      <vt:lpstr>Solution 1: Glass bonded to titanium</vt:lpstr>
      <vt:lpstr>Glass bonded to titanium: FEA results</vt:lpstr>
      <vt:lpstr>Solution 2: Glass held with plastic buffer </vt:lpstr>
      <vt:lpstr>Solution 2: FEA</vt:lpstr>
      <vt:lpstr>O-ring compression</vt:lpstr>
      <vt:lpstr>Proof testing</vt:lpstr>
      <vt:lpstr>Schedule</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I2map dome port design</dc:title>
  <dc:creator>François Cazenave</dc:creator>
  <cp:lastModifiedBy>François Cazenave</cp:lastModifiedBy>
  <cp:revision>48</cp:revision>
  <dcterms:created xsi:type="dcterms:W3CDTF">2016-03-01T18:28:38Z</dcterms:created>
  <dcterms:modified xsi:type="dcterms:W3CDTF">2016-03-31T19:37:33Z</dcterms:modified>
</cp:coreProperties>
</file>