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9"/>
  </p:notesMasterIdLst>
  <p:sldIdLst>
    <p:sldId id="256" r:id="rId2"/>
    <p:sldId id="257" r:id="rId3"/>
    <p:sldId id="258" r:id="rId4"/>
    <p:sldId id="259" r:id="rId5"/>
    <p:sldId id="275" r:id="rId6"/>
    <p:sldId id="276" r:id="rId7"/>
    <p:sldId id="277" r:id="rId8"/>
    <p:sldId id="278" r:id="rId9"/>
    <p:sldId id="261" r:id="rId10"/>
    <p:sldId id="279" r:id="rId11"/>
    <p:sldId id="280" r:id="rId12"/>
    <p:sldId id="262" r:id="rId13"/>
    <p:sldId id="263" r:id="rId14"/>
    <p:sldId id="265" r:id="rId15"/>
    <p:sldId id="281" r:id="rId16"/>
    <p:sldId id="269" r:id="rId17"/>
    <p:sldId id="273"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Untitled Section" id="{6C72008F-6519-41E4-8F4E-B97679F4F082}">
          <p14:sldIdLst>
            <p14:sldId id="256"/>
            <p14:sldId id="257"/>
            <p14:sldId id="258"/>
            <p14:sldId id="259"/>
            <p14:sldId id="275"/>
            <p14:sldId id="276"/>
            <p14:sldId id="277"/>
            <p14:sldId id="278"/>
            <p14:sldId id="261"/>
            <p14:sldId id="279"/>
            <p14:sldId id="280"/>
            <p14:sldId id="262"/>
            <p14:sldId id="263"/>
            <p14:sldId id="265"/>
            <p14:sldId id="281"/>
            <p14:sldId id="269"/>
            <p14:sldId id="273"/>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18" autoAdjust="0"/>
    <p:restoredTop sz="94660"/>
  </p:normalViewPr>
  <p:slideViewPr>
    <p:cSldViewPr snapToGrid="0">
      <p:cViewPr varScale="1">
        <p:scale>
          <a:sx n="132" d="100"/>
          <a:sy n="132" d="100"/>
        </p:scale>
        <p:origin x="126" y="2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ECDB27-B90E-4879-A7F2-389C6962A3ED}" type="datetimeFigureOut">
              <a:rPr lang="en-US" smtClean="0"/>
              <a:t>5/24/2016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77304E6-65EC-40F9-A341-51DF9EABD1AE}" type="slidenum">
              <a:rPr lang="en-US" smtClean="0"/>
              <a:t>‹#›</a:t>
            </a:fld>
            <a:endParaRPr lang="en-US"/>
          </a:p>
        </p:txBody>
      </p:sp>
    </p:spTree>
    <p:extLst>
      <p:ext uri="{BB962C8B-B14F-4D97-AF65-F5344CB8AC3E}">
        <p14:creationId xmlns:p14="http://schemas.microsoft.com/office/powerpoint/2010/main" val="36448782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77304E6-65EC-40F9-A341-51DF9EABD1AE}" type="slidenum">
              <a:rPr lang="en-US" smtClean="0"/>
              <a:t>1</a:t>
            </a:fld>
            <a:endParaRPr lang="en-US"/>
          </a:p>
        </p:txBody>
      </p:sp>
    </p:spTree>
    <p:extLst>
      <p:ext uri="{BB962C8B-B14F-4D97-AF65-F5344CB8AC3E}">
        <p14:creationId xmlns:p14="http://schemas.microsoft.com/office/powerpoint/2010/main" val="8441006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 grove case is not as</a:t>
            </a:r>
            <a:r>
              <a:rPr lang="en-US" baseline="0" dirty="0" smtClean="0"/>
              <a:t> bad</a:t>
            </a:r>
            <a:endParaRPr lang="en-US" dirty="0"/>
          </a:p>
        </p:txBody>
      </p:sp>
      <p:sp>
        <p:nvSpPr>
          <p:cNvPr id="4" name="Slide Number Placeholder 3"/>
          <p:cNvSpPr>
            <a:spLocks noGrp="1"/>
          </p:cNvSpPr>
          <p:nvPr>
            <p:ph type="sldNum" sz="quarter" idx="10"/>
          </p:nvPr>
        </p:nvSpPr>
        <p:spPr/>
        <p:txBody>
          <a:bodyPr/>
          <a:lstStyle/>
          <a:p>
            <a:fld id="{24DBA99A-D3C2-48D5-BCE4-041A4B03EC5B}" type="slidenum">
              <a:rPr lang="en-US" smtClean="0"/>
              <a:t>13</a:t>
            </a:fld>
            <a:endParaRPr lang="en-US"/>
          </a:p>
        </p:txBody>
      </p:sp>
    </p:spTree>
    <p:extLst>
      <p:ext uri="{BB962C8B-B14F-4D97-AF65-F5344CB8AC3E}">
        <p14:creationId xmlns:p14="http://schemas.microsoft.com/office/powerpoint/2010/main" val="8169773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9F7FF67-ED25-4BC5-9665-4FC078BD8BBD}" type="datetimeFigureOut">
              <a:rPr lang="en-US" smtClean="0"/>
              <a:t>5/24/2016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A2EEF8-E74F-4B3C-BF94-3D3C5A81F9CE}" type="slidenum">
              <a:rPr lang="en-US" smtClean="0"/>
              <a:t>‹#›</a:t>
            </a:fld>
            <a:endParaRPr lang="en-US"/>
          </a:p>
        </p:txBody>
      </p:sp>
    </p:spTree>
    <p:extLst>
      <p:ext uri="{BB962C8B-B14F-4D97-AF65-F5344CB8AC3E}">
        <p14:creationId xmlns:p14="http://schemas.microsoft.com/office/powerpoint/2010/main" val="963725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9F7FF67-ED25-4BC5-9665-4FC078BD8BBD}" type="datetimeFigureOut">
              <a:rPr lang="en-US" smtClean="0"/>
              <a:t>5/24/2016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A2EEF8-E74F-4B3C-BF94-3D3C5A81F9CE}" type="slidenum">
              <a:rPr lang="en-US" smtClean="0"/>
              <a:t>‹#›</a:t>
            </a:fld>
            <a:endParaRPr lang="en-US"/>
          </a:p>
        </p:txBody>
      </p:sp>
    </p:spTree>
    <p:extLst>
      <p:ext uri="{BB962C8B-B14F-4D97-AF65-F5344CB8AC3E}">
        <p14:creationId xmlns:p14="http://schemas.microsoft.com/office/powerpoint/2010/main" val="39262490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9F7FF67-ED25-4BC5-9665-4FC078BD8BBD}" type="datetimeFigureOut">
              <a:rPr lang="en-US" smtClean="0"/>
              <a:t>5/24/2016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A2EEF8-E74F-4B3C-BF94-3D3C5A81F9CE}" type="slidenum">
              <a:rPr lang="en-US" smtClean="0"/>
              <a:t>‹#›</a:t>
            </a:fld>
            <a:endParaRPr lang="en-US"/>
          </a:p>
        </p:txBody>
      </p:sp>
    </p:spTree>
    <p:extLst>
      <p:ext uri="{BB962C8B-B14F-4D97-AF65-F5344CB8AC3E}">
        <p14:creationId xmlns:p14="http://schemas.microsoft.com/office/powerpoint/2010/main" val="26193530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9F7FF67-ED25-4BC5-9665-4FC078BD8BBD}" type="datetimeFigureOut">
              <a:rPr lang="en-US" smtClean="0"/>
              <a:t>5/24/2016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A2EEF8-E74F-4B3C-BF94-3D3C5A81F9CE}" type="slidenum">
              <a:rPr lang="en-US" smtClean="0"/>
              <a:t>‹#›</a:t>
            </a:fld>
            <a:endParaRPr lang="en-US"/>
          </a:p>
        </p:txBody>
      </p:sp>
    </p:spTree>
    <p:extLst>
      <p:ext uri="{BB962C8B-B14F-4D97-AF65-F5344CB8AC3E}">
        <p14:creationId xmlns:p14="http://schemas.microsoft.com/office/powerpoint/2010/main" val="37253096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9F7FF67-ED25-4BC5-9665-4FC078BD8BBD}" type="datetimeFigureOut">
              <a:rPr lang="en-US" smtClean="0"/>
              <a:t>5/24/2016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A2EEF8-E74F-4B3C-BF94-3D3C5A81F9CE}" type="slidenum">
              <a:rPr lang="en-US" smtClean="0"/>
              <a:t>‹#›</a:t>
            </a:fld>
            <a:endParaRPr lang="en-US"/>
          </a:p>
        </p:txBody>
      </p:sp>
    </p:spTree>
    <p:extLst>
      <p:ext uri="{BB962C8B-B14F-4D97-AF65-F5344CB8AC3E}">
        <p14:creationId xmlns:p14="http://schemas.microsoft.com/office/powerpoint/2010/main" val="5786816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9F7FF67-ED25-4BC5-9665-4FC078BD8BBD}" type="datetimeFigureOut">
              <a:rPr lang="en-US" smtClean="0"/>
              <a:t>5/24/2016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DA2EEF8-E74F-4B3C-BF94-3D3C5A81F9CE}" type="slidenum">
              <a:rPr lang="en-US" smtClean="0"/>
              <a:t>‹#›</a:t>
            </a:fld>
            <a:endParaRPr lang="en-US"/>
          </a:p>
        </p:txBody>
      </p:sp>
    </p:spTree>
    <p:extLst>
      <p:ext uri="{BB962C8B-B14F-4D97-AF65-F5344CB8AC3E}">
        <p14:creationId xmlns:p14="http://schemas.microsoft.com/office/powerpoint/2010/main" val="17720264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9F7FF67-ED25-4BC5-9665-4FC078BD8BBD}" type="datetimeFigureOut">
              <a:rPr lang="en-US" smtClean="0"/>
              <a:t>5/24/2016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DA2EEF8-E74F-4B3C-BF94-3D3C5A81F9CE}" type="slidenum">
              <a:rPr lang="en-US" smtClean="0"/>
              <a:t>‹#›</a:t>
            </a:fld>
            <a:endParaRPr lang="en-US"/>
          </a:p>
        </p:txBody>
      </p:sp>
    </p:spTree>
    <p:extLst>
      <p:ext uri="{BB962C8B-B14F-4D97-AF65-F5344CB8AC3E}">
        <p14:creationId xmlns:p14="http://schemas.microsoft.com/office/powerpoint/2010/main" val="37473406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9F7FF67-ED25-4BC5-9665-4FC078BD8BBD}" type="datetimeFigureOut">
              <a:rPr lang="en-US" smtClean="0"/>
              <a:t>5/24/2016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DA2EEF8-E74F-4B3C-BF94-3D3C5A81F9CE}" type="slidenum">
              <a:rPr lang="en-US" smtClean="0"/>
              <a:t>‹#›</a:t>
            </a:fld>
            <a:endParaRPr lang="en-US"/>
          </a:p>
        </p:txBody>
      </p:sp>
    </p:spTree>
    <p:extLst>
      <p:ext uri="{BB962C8B-B14F-4D97-AF65-F5344CB8AC3E}">
        <p14:creationId xmlns:p14="http://schemas.microsoft.com/office/powerpoint/2010/main" val="25312611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9F7FF67-ED25-4BC5-9665-4FC078BD8BBD}" type="datetimeFigureOut">
              <a:rPr lang="en-US" smtClean="0"/>
              <a:t>5/24/2016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DA2EEF8-E74F-4B3C-BF94-3D3C5A81F9CE}" type="slidenum">
              <a:rPr lang="en-US" smtClean="0"/>
              <a:t>‹#›</a:t>
            </a:fld>
            <a:endParaRPr lang="en-US"/>
          </a:p>
        </p:txBody>
      </p:sp>
    </p:spTree>
    <p:extLst>
      <p:ext uri="{BB962C8B-B14F-4D97-AF65-F5344CB8AC3E}">
        <p14:creationId xmlns:p14="http://schemas.microsoft.com/office/powerpoint/2010/main" val="31533369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9F7FF67-ED25-4BC5-9665-4FC078BD8BBD}" type="datetimeFigureOut">
              <a:rPr lang="en-US" smtClean="0"/>
              <a:t>5/24/2016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DA2EEF8-E74F-4B3C-BF94-3D3C5A81F9CE}" type="slidenum">
              <a:rPr lang="en-US" smtClean="0"/>
              <a:t>‹#›</a:t>
            </a:fld>
            <a:endParaRPr lang="en-US"/>
          </a:p>
        </p:txBody>
      </p:sp>
    </p:spTree>
    <p:extLst>
      <p:ext uri="{BB962C8B-B14F-4D97-AF65-F5344CB8AC3E}">
        <p14:creationId xmlns:p14="http://schemas.microsoft.com/office/powerpoint/2010/main" val="16757256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9F7FF67-ED25-4BC5-9665-4FC078BD8BBD}" type="datetimeFigureOut">
              <a:rPr lang="en-US" smtClean="0"/>
              <a:t>5/24/2016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DA2EEF8-E74F-4B3C-BF94-3D3C5A81F9CE}" type="slidenum">
              <a:rPr lang="en-US" smtClean="0"/>
              <a:t>‹#›</a:t>
            </a:fld>
            <a:endParaRPr lang="en-US"/>
          </a:p>
        </p:txBody>
      </p:sp>
    </p:spTree>
    <p:extLst>
      <p:ext uri="{BB962C8B-B14F-4D97-AF65-F5344CB8AC3E}">
        <p14:creationId xmlns:p14="http://schemas.microsoft.com/office/powerpoint/2010/main" val="8922912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F7FF67-ED25-4BC5-9665-4FC078BD8BBD}" type="datetimeFigureOut">
              <a:rPr lang="en-US" smtClean="0"/>
              <a:t>5/24/2016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A2EEF8-E74F-4B3C-BF94-3D3C5A81F9CE}" type="slidenum">
              <a:rPr lang="en-US" smtClean="0"/>
              <a:t>‹#›</a:t>
            </a:fld>
            <a:endParaRPr lang="en-US"/>
          </a:p>
        </p:txBody>
      </p:sp>
    </p:spTree>
    <p:extLst>
      <p:ext uri="{BB962C8B-B14F-4D97-AF65-F5344CB8AC3E}">
        <p14:creationId xmlns:p14="http://schemas.microsoft.com/office/powerpoint/2010/main" val="374137786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12.emf"/></Relationships>
</file>

<file path=ppt/slides/_rels/slide12.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6.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jpeg"/><Relationship Id="rId1" Type="http://schemas.openxmlformats.org/officeDocument/2006/relationships/slideLayout" Target="../slideLayouts/slideLayout6.xml"/><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Proof testing of deep water</a:t>
            </a:r>
            <a:br>
              <a:rPr lang="en-US" dirty="0" smtClean="0"/>
            </a:br>
            <a:r>
              <a:rPr lang="en-US" dirty="0" smtClean="0"/>
              <a:t>camera port</a:t>
            </a:r>
            <a:endParaRPr lang="en-US" dirty="0"/>
          </a:p>
        </p:txBody>
      </p:sp>
      <p:sp>
        <p:nvSpPr>
          <p:cNvPr id="3" name="Subtitle 2"/>
          <p:cNvSpPr>
            <a:spLocks noGrp="1"/>
          </p:cNvSpPr>
          <p:nvPr>
            <p:ph type="subTitle" idx="1"/>
          </p:nvPr>
        </p:nvSpPr>
        <p:spPr/>
        <p:txBody>
          <a:bodyPr/>
          <a:lstStyle/>
          <a:p>
            <a:r>
              <a:rPr lang="en-US" dirty="0" smtClean="0"/>
              <a:t>Francois Cazenave</a:t>
            </a:r>
          </a:p>
          <a:p>
            <a:r>
              <a:rPr lang="en-US" dirty="0" smtClean="0"/>
              <a:t>Monterey Bay Aquarium Research Institute</a:t>
            </a:r>
          </a:p>
          <a:p>
            <a:r>
              <a:rPr lang="en-US" dirty="0" smtClean="0"/>
              <a:t>May 24, 2016</a:t>
            </a:r>
            <a:endParaRPr lang="en-US" dirty="0"/>
          </a:p>
        </p:txBody>
      </p:sp>
    </p:spTree>
    <p:extLst>
      <p:ext uri="{BB962C8B-B14F-4D97-AF65-F5344CB8AC3E}">
        <p14:creationId xmlns:p14="http://schemas.microsoft.com/office/powerpoint/2010/main" val="22062088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chma\Downloads\Stress_in _Glas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457200"/>
            <a:ext cx="6629400" cy="446584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457200" y="274638"/>
            <a:ext cx="8229600" cy="944562"/>
          </a:xfrm>
        </p:spPr>
        <p:txBody>
          <a:bodyPr/>
          <a:lstStyle/>
          <a:p>
            <a:r>
              <a:rPr lang="en-US" dirty="0" smtClean="0"/>
              <a:t>Dome Seat Design #2</a:t>
            </a:r>
            <a:endParaRPr lang="en-US" dirty="0"/>
          </a:p>
        </p:txBody>
      </p:sp>
      <p:sp>
        <p:nvSpPr>
          <p:cNvPr id="4" name="TextBox 3"/>
          <p:cNvSpPr txBox="1"/>
          <p:nvPr/>
        </p:nvSpPr>
        <p:spPr>
          <a:xfrm>
            <a:off x="914400" y="5244052"/>
            <a:ext cx="6781800" cy="1323439"/>
          </a:xfrm>
          <a:prstGeom prst="rect">
            <a:avLst/>
          </a:prstGeom>
          <a:noFill/>
        </p:spPr>
        <p:txBody>
          <a:bodyPr wrap="square" rtlCol="0">
            <a:spAutoFit/>
          </a:bodyPr>
          <a:lstStyle/>
          <a:p>
            <a:r>
              <a:rPr lang="en-US" sz="1600" dirty="0" smtClean="0"/>
              <a:t>Same design as #1 except for; addition of groove below the seat to allow slight flexure of dome seat under hydrostatic pressure, </a:t>
            </a:r>
            <a:r>
              <a:rPr lang="en-US" sz="1600" dirty="0" err="1" smtClean="0"/>
              <a:t>Kapton</a:t>
            </a:r>
            <a:r>
              <a:rPr lang="en-US" sz="1600" dirty="0" smtClean="0"/>
              <a:t> ring thickness under dome seat was increased from 0.005 to 0.020 thickness, the seat areas was optically polished, and a small polished chamfer was added to the dome inside radius (outside radius already had a ground chamfer).</a:t>
            </a:r>
            <a:endParaRPr lang="en-US" sz="1600" dirty="0"/>
          </a:p>
        </p:txBody>
      </p:sp>
      <p:cxnSp>
        <p:nvCxnSpPr>
          <p:cNvPr id="6" name="Straight Arrow Connector 5"/>
          <p:cNvCxnSpPr/>
          <p:nvPr/>
        </p:nvCxnSpPr>
        <p:spPr>
          <a:xfrm flipV="1">
            <a:off x="4495800" y="3276600"/>
            <a:ext cx="304800" cy="1967452"/>
          </a:xfrm>
          <a:prstGeom prst="straightConnector1">
            <a:avLst/>
          </a:prstGeom>
          <a:ln w="444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3505200" y="3848213"/>
            <a:ext cx="1125071" cy="738664"/>
          </a:xfrm>
          <a:prstGeom prst="rect">
            <a:avLst/>
          </a:prstGeom>
          <a:noFill/>
        </p:spPr>
        <p:txBody>
          <a:bodyPr wrap="square" rtlCol="0">
            <a:spAutoFit/>
          </a:bodyPr>
          <a:lstStyle/>
          <a:p>
            <a:pPr algn="ctr"/>
            <a:r>
              <a:rPr lang="en-US" sz="1400" dirty="0" smtClean="0"/>
              <a:t>Added chamfer to glass</a:t>
            </a:r>
            <a:endParaRPr lang="en-US" sz="1400" dirty="0"/>
          </a:p>
        </p:txBody>
      </p:sp>
      <p:cxnSp>
        <p:nvCxnSpPr>
          <p:cNvPr id="11" name="Straight Arrow Connector 10"/>
          <p:cNvCxnSpPr>
            <a:stCxn id="9" idx="0"/>
          </p:cNvCxnSpPr>
          <p:nvPr/>
        </p:nvCxnSpPr>
        <p:spPr>
          <a:xfrm flipV="1">
            <a:off x="4067736" y="3200400"/>
            <a:ext cx="275664" cy="647813"/>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2726257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85800"/>
          </a:xfrm>
        </p:spPr>
        <p:txBody>
          <a:bodyPr>
            <a:normAutofit/>
          </a:bodyPr>
          <a:lstStyle/>
          <a:p>
            <a:r>
              <a:rPr lang="en-US" sz="2800" dirty="0" smtClean="0"/>
              <a:t>Design #2 Dome Failure</a:t>
            </a:r>
            <a:endParaRPr lang="en-US" sz="2800" dirty="0"/>
          </a:p>
        </p:txBody>
      </p:sp>
      <p:pic>
        <p:nvPicPr>
          <p:cNvPr id="3074" name="Picture 2" descr="\\ATLAS.SHORE.MBARI.ORG\ProjectLibrary\901209 i2MAP\Images\Dead Dome\MarkPhotosDome1&amp;2\Panasonic\P1060735.JPG"/>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rightnessContrast bright="21000"/>
                    </a14:imgEffect>
                  </a14:imgLayer>
                </a14:imgProps>
              </a:ext>
              <a:ext uri="{28A0092B-C50C-407E-A947-70E740481C1C}">
                <a14:useLocalDpi xmlns:a14="http://schemas.microsoft.com/office/drawing/2010/main" val="0"/>
              </a:ext>
            </a:extLst>
          </a:blip>
          <a:srcRect/>
          <a:stretch/>
        </p:blipFill>
        <p:spPr bwMode="auto">
          <a:xfrm>
            <a:off x="1981200" y="901004"/>
            <a:ext cx="4999745" cy="4387532"/>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599" y="5303141"/>
            <a:ext cx="7924801" cy="14326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6" name="Straight Arrow Connector 5"/>
          <p:cNvCxnSpPr>
            <a:stCxn id="5" idx="1"/>
          </p:cNvCxnSpPr>
          <p:nvPr/>
        </p:nvCxnSpPr>
        <p:spPr>
          <a:xfrm flipH="1">
            <a:off x="6781800" y="3200400"/>
            <a:ext cx="838200" cy="0"/>
          </a:xfrm>
          <a:prstGeom prst="straightConnector1">
            <a:avLst/>
          </a:prstGeom>
          <a:ln w="635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7620000" y="2738735"/>
            <a:ext cx="1219200" cy="923330"/>
          </a:xfrm>
          <a:prstGeom prst="rect">
            <a:avLst/>
          </a:prstGeom>
          <a:noFill/>
        </p:spPr>
        <p:txBody>
          <a:bodyPr wrap="square" rtlCol="0">
            <a:spAutoFit/>
          </a:bodyPr>
          <a:lstStyle/>
          <a:p>
            <a:r>
              <a:rPr lang="en-US" dirty="0" smtClean="0"/>
              <a:t>Initial failure point?</a:t>
            </a:r>
            <a:endParaRPr lang="en-US" dirty="0"/>
          </a:p>
        </p:txBody>
      </p:sp>
    </p:spTree>
    <p:extLst>
      <p:ext uri="{BB962C8B-B14F-4D97-AF65-F5344CB8AC3E}">
        <p14:creationId xmlns:p14="http://schemas.microsoft.com/office/powerpoint/2010/main" val="277409468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7678" y="205469"/>
            <a:ext cx="7886700" cy="1325563"/>
          </a:xfrm>
        </p:spPr>
        <p:txBody>
          <a:bodyPr/>
          <a:lstStyle/>
          <a:p>
            <a:r>
              <a:rPr lang="en-US" dirty="0" smtClean="0"/>
              <a:t>FEA of second design:</a:t>
            </a:r>
            <a:endParaRPr lang="en-US" dirty="0"/>
          </a:p>
        </p:txBody>
      </p:sp>
      <p:pic>
        <p:nvPicPr>
          <p:cNvPr id="6" name="Content Placeholder 5"/>
          <p:cNvPicPr>
            <a:picLocks noGrp="1" noChangeAspect="1"/>
          </p:cNvPicPr>
          <p:nvPr>
            <p:ph idx="1"/>
          </p:nvPr>
        </p:nvPicPr>
        <p:blipFill rotWithShape="1">
          <a:blip r:embed="rId2">
            <a:extLst>
              <a:ext uri="{28A0092B-C50C-407E-A947-70E740481C1C}">
                <a14:useLocalDpi xmlns:a14="http://schemas.microsoft.com/office/drawing/2010/main" val="0"/>
              </a:ext>
            </a:extLst>
          </a:blip>
          <a:srcRect r="11043"/>
          <a:stretch/>
        </p:blipFill>
        <p:spPr>
          <a:xfrm>
            <a:off x="304800" y="1219200"/>
            <a:ext cx="4537477" cy="3733800"/>
          </a:xfrm>
        </p:spPr>
      </p:pic>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r="7031"/>
          <a:stretch/>
        </p:blipFill>
        <p:spPr>
          <a:xfrm>
            <a:off x="4688401" y="1143000"/>
            <a:ext cx="4419600" cy="3727764"/>
          </a:xfrm>
          <a:prstGeom prst="rect">
            <a:avLst/>
          </a:prstGeom>
        </p:spPr>
      </p:pic>
      <p:sp>
        <p:nvSpPr>
          <p:cNvPr id="8" name="TextBox 7"/>
          <p:cNvSpPr txBox="1"/>
          <p:nvPr/>
        </p:nvSpPr>
        <p:spPr>
          <a:xfrm>
            <a:off x="381000" y="4953000"/>
            <a:ext cx="8001000" cy="1815882"/>
          </a:xfrm>
          <a:prstGeom prst="rect">
            <a:avLst/>
          </a:prstGeom>
          <a:noFill/>
        </p:spPr>
        <p:txBody>
          <a:bodyPr wrap="square" rtlCol="0">
            <a:spAutoFit/>
          </a:bodyPr>
          <a:lstStyle/>
          <a:p>
            <a:pPr marL="285750" indent="-285750">
              <a:buFont typeface="Arial" panose="020B0604020202020204" pitchFamily="34" charset="0"/>
              <a:buChar char="•"/>
            </a:pPr>
            <a:r>
              <a:rPr lang="en-US" sz="1600" dirty="0" smtClean="0"/>
              <a:t>we added a groove in the titanium to decrease compressive stress and to center it.</a:t>
            </a:r>
          </a:p>
          <a:p>
            <a:pPr marL="285750" indent="-285750">
              <a:buFont typeface="Arial" panose="020B0604020202020204" pitchFamily="34" charset="0"/>
              <a:buChar char="•"/>
            </a:pPr>
            <a:r>
              <a:rPr lang="en-US" sz="1600" dirty="0" smtClean="0"/>
              <a:t>We had the glass polished and increased the </a:t>
            </a:r>
            <a:r>
              <a:rPr lang="en-US" sz="1600" dirty="0" err="1" smtClean="0"/>
              <a:t>kapton</a:t>
            </a:r>
            <a:r>
              <a:rPr lang="en-US" sz="1600" dirty="0" smtClean="0"/>
              <a:t> thickness. The smoother surface and even stress across the seat decreased friction and resulted in sliding.</a:t>
            </a:r>
          </a:p>
          <a:p>
            <a:pPr marL="285750" indent="-285750">
              <a:buFont typeface="Arial" panose="020B0604020202020204" pitchFamily="34" charset="0"/>
              <a:buChar char="•"/>
            </a:pPr>
            <a:r>
              <a:rPr lang="en-US" sz="1600" dirty="0" smtClean="0"/>
              <a:t>Glass failed in tension due to hoop stresses on the periphery. Hoop tensile stress at failure was about 9000 PSI and radial displacement was 0.0045”, according to FEA (6000 PSI according to glass facture analysis). The failure occurred at 1570PSI, during the first cycle.</a:t>
            </a:r>
          </a:p>
          <a:p>
            <a:pPr marL="285750" indent="-285750">
              <a:buFontTx/>
              <a:buChar char="-"/>
            </a:pPr>
            <a:endParaRPr lang="en-US" sz="1600" dirty="0"/>
          </a:p>
        </p:txBody>
      </p:sp>
    </p:spTree>
    <p:extLst>
      <p:ext uri="{BB962C8B-B14F-4D97-AF65-F5344CB8AC3E}">
        <p14:creationId xmlns:p14="http://schemas.microsoft.com/office/powerpoint/2010/main" val="18911544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fontScale="90000"/>
          </a:bodyPr>
          <a:lstStyle/>
          <a:p>
            <a:r>
              <a:rPr lang="en-US" dirty="0" smtClean="0"/>
              <a:t>Comparison of sliding/no sliding cases</a:t>
            </a:r>
            <a:endParaRPr lang="en-US" dirty="0"/>
          </a:p>
        </p:txBody>
      </p:sp>
      <p:pic>
        <p:nvPicPr>
          <p:cNvPr id="8" name="Content Placeholder 7"/>
          <p:cNvPicPr>
            <a:picLocks noGrp="1" noChangeAspect="1"/>
          </p:cNvPicPr>
          <p:nvPr>
            <p:ph idx="1"/>
          </p:nvPr>
        </p:nvPicPr>
        <p:blipFill rotWithShape="1">
          <a:blip r:embed="rId3">
            <a:extLst>
              <a:ext uri="{28A0092B-C50C-407E-A947-70E740481C1C}">
                <a14:useLocalDpi xmlns:a14="http://schemas.microsoft.com/office/drawing/2010/main" val="0"/>
              </a:ext>
            </a:extLst>
          </a:blip>
          <a:srcRect l="12028" t="18856" r="28533" b="3192"/>
          <a:stretch/>
        </p:blipFill>
        <p:spPr>
          <a:xfrm>
            <a:off x="4846320" y="1160569"/>
            <a:ext cx="3878580" cy="3528060"/>
          </a:xfrm>
        </p:spPr>
      </p:pic>
      <p:pic>
        <p:nvPicPr>
          <p:cNvPr id="9" name="Picture 8"/>
          <p:cNvPicPr>
            <a:picLocks noChangeAspect="1"/>
          </p:cNvPicPr>
          <p:nvPr/>
        </p:nvPicPr>
        <p:blipFill rotWithShape="1">
          <a:blip r:embed="rId4">
            <a:extLst>
              <a:ext uri="{28A0092B-C50C-407E-A947-70E740481C1C}">
                <a14:useLocalDpi xmlns:a14="http://schemas.microsoft.com/office/drawing/2010/main" val="0"/>
              </a:ext>
            </a:extLst>
          </a:blip>
          <a:srcRect l="11463" t="20558" r="29124" b="4467"/>
          <a:stretch/>
        </p:blipFill>
        <p:spPr>
          <a:xfrm>
            <a:off x="365277" y="1189732"/>
            <a:ext cx="3917542" cy="3429000"/>
          </a:xfrm>
          <a:prstGeom prst="rect">
            <a:avLst/>
          </a:prstGeom>
        </p:spPr>
      </p:pic>
      <p:sp>
        <p:nvSpPr>
          <p:cNvPr id="10" name="TextBox 9"/>
          <p:cNvSpPr txBox="1"/>
          <p:nvPr/>
        </p:nvSpPr>
        <p:spPr>
          <a:xfrm>
            <a:off x="365277" y="4876800"/>
            <a:ext cx="4191000" cy="1754326"/>
          </a:xfrm>
          <a:prstGeom prst="rect">
            <a:avLst/>
          </a:prstGeom>
          <a:noFill/>
        </p:spPr>
        <p:txBody>
          <a:bodyPr wrap="square" rtlCol="0">
            <a:spAutoFit/>
          </a:bodyPr>
          <a:lstStyle/>
          <a:p>
            <a:r>
              <a:rPr lang="en-US" dirty="0" smtClean="0"/>
              <a:t>Case with friction: no sliding</a:t>
            </a:r>
          </a:p>
          <a:p>
            <a:r>
              <a:rPr lang="en-US" dirty="0" smtClean="0"/>
              <a:t>There is almost no tensile stress.</a:t>
            </a:r>
          </a:p>
          <a:p>
            <a:r>
              <a:rPr lang="en-US" dirty="0" smtClean="0"/>
              <a:t>Mean 1</a:t>
            </a:r>
            <a:r>
              <a:rPr lang="en-US" baseline="30000" dirty="0" smtClean="0"/>
              <a:t>st</a:t>
            </a:r>
            <a:r>
              <a:rPr lang="en-US" dirty="0" smtClean="0"/>
              <a:t> principal stress (at 1577 psi hydrostatic pressure):</a:t>
            </a:r>
          </a:p>
          <a:p>
            <a:r>
              <a:rPr lang="en-US" dirty="0" smtClean="0"/>
              <a:t>	on periphery: -188PSI</a:t>
            </a:r>
          </a:p>
          <a:p>
            <a:r>
              <a:rPr lang="en-US" dirty="0" smtClean="0"/>
              <a:t>	on seat: -</a:t>
            </a:r>
            <a:r>
              <a:rPr lang="en-US" dirty="0" smtClean="0"/>
              <a:t>355PSI</a:t>
            </a:r>
            <a:endParaRPr lang="en-US" dirty="0"/>
          </a:p>
        </p:txBody>
      </p:sp>
      <p:sp>
        <p:nvSpPr>
          <p:cNvPr id="11" name="TextBox 10"/>
          <p:cNvSpPr txBox="1"/>
          <p:nvPr/>
        </p:nvSpPr>
        <p:spPr>
          <a:xfrm>
            <a:off x="5353627" y="4876800"/>
            <a:ext cx="3778791" cy="1200329"/>
          </a:xfrm>
          <a:prstGeom prst="rect">
            <a:avLst/>
          </a:prstGeom>
          <a:noFill/>
        </p:spPr>
        <p:txBody>
          <a:bodyPr wrap="none" rtlCol="0">
            <a:spAutoFit/>
          </a:bodyPr>
          <a:lstStyle/>
          <a:p>
            <a:r>
              <a:rPr lang="en-US" dirty="0" smtClean="0"/>
              <a:t>Case with no friction: sliding occurred.</a:t>
            </a:r>
          </a:p>
          <a:p>
            <a:r>
              <a:rPr lang="en-US" dirty="0" smtClean="0"/>
              <a:t>High tensile stress on periphery</a:t>
            </a:r>
          </a:p>
          <a:p>
            <a:r>
              <a:rPr lang="en-US" dirty="0" smtClean="0"/>
              <a:t>MFPS on periphery: 6513PSI</a:t>
            </a:r>
          </a:p>
          <a:p>
            <a:r>
              <a:rPr lang="en-US" dirty="0"/>
              <a:t>	</a:t>
            </a:r>
            <a:r>
              <a:rPr lang="en-US" dirty="0" smtClean="0"/>
              <a:t>on seat: </a:t>
            </a:r>
            <a:r>
              <a:rPr lang="en-US" dirty="0" smtClean="0"/>
              <a:t>8982PSI</a:t>
            </a:r>
            <a:endParaRPr lang="en-US" dirty="0"/>
          </a:p>
        </p:txBody>
      </p:sp>
      <p:sp>
        <p:nvSpPr>
          <p:cNvPr id="12" name="TextBox 11"/>
          <p:cNvSpPr txBox="1"/>
          <p:nvPr/>
        </p:nvSpPr>
        <p:spPr>
          <a:xfrm>
            <a:off x="7467600" y="990599"/>
            <a:ext cx="2514600" cy="461665"/>
          </a:xfrm>
          <a:prstGeom prst="rect">
            <a:avLst/>
          </a:prstGeom>
          <a:noFill/>
        </p:spPr>
        <p:txBody>
          <a:bodyPr wrap="square" rtlCol="0">
            <a:spAutoFit/>
          </a:bodyPr>
          <a:lstStyle/>
          <a:p>
            <a:r>
              <a:rPr lang="en-US" sz="1200" dirty="0" smtClean="0"/>
              <a:t>Blue: compressive stress</a:t>
            </a:r>
          </a:p>
          <a:p>
            <a:r>
              <a:rPr lang="en-US" sz="1200" dirty="0" smtClean="0"/>
              <a:t>Red: tensile stress</a:t>
            </a:r>
            <a:endParaRPr lang="en-US" sz="1200" dirty="0"/>
          </a:p>
        </p:txBody>
      </p:sp>
    </p:spTree>
    <p:extLst>
      <p:ext uri="{BB962C8B-B14F-4D97-AF65-F5344CB8AC3E}">
        <p14:creationId xmlns:p14="http://schemas.microsoft.com/office/powerpoint/2010/main" val="1765147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Third and latest </a:t>
            </a:r>
            <a:r>
              <a:rPr lang="en-US" dirty="0" smtClean="0"/>
              <a:t>design:</a:t>
            </a:r>
            <a:endParaRPr lang="en-US" dirty="0"/>
          </a:p>
        </p:txBody>
      </p:sp>
      <p:sp>
        <p:nvSpPr>
          <p:cNvPr id="3" name="Content Placeholder 2"/>
          <p:cNvSpPr>
            <a:spLocks noGrp="1"/>
          </p:cNvSpPr>
          <p:nvPr>
            <p:ph idx="1"/>
          </p:nvPr>
        </p:nvSpPr>
        <p:spPr/>
        <p:txBody>
          <a:bodyPr>
            <a:normAutofit/>
          </a:bodyPr>
          <a:lstStyle/>
          <a:p>
            <a:pPr marL="0" indent="0">
              <a:buNone/>
            </a:pPr>
            <a:r>
              <a:rPr lang="en-US" sz="2800" dirty="0" smtClean="0"/>
              <a:t>The glass </a:t>
            </a:r>
            <a:r>
              <a:rPr lang="en-US" sz="2800" dirty="0" smtClean="0"/>
              <a:t>is bonded to </a:t>
            </a:r>
            <a:r>
              <a:rPr lang="en-US" sz="2800" dirty="0" smtClean="0"/>
              <a:t>a titanium </a:t>
            </a:r>
            <a:r>
              <a:rPr lang="en-US" sz="2800" dirty="0" smtClean="0"/>
              <a:t>ring using PU resin. The titanium prevents radial displacement of the dome and eliminates tensile hoop stress.</a:t>
            </a:r>
          </a:p>
          <a:p>
            <a:pPr marL="0" indent="0">
              <a:buNone/>
            </a:pPr>
            <a:endParaRPr lang="en-US" dirty="0"/>
          </a:p>
          <a:p>
            <a:pPr marL="0" indent="0">
              <a:buNone/>
            </a:pPr>
            <a:r>
              <a:rPr lang="en-US" sz="2800" dirty="0" smtClean="0"/>
              <a:t>This design was successfully pressure tested to 1600m. Measurement of axial displacement of the glass matches FEA.</a:t>
            </a:r>
          </a:p>
        </p:txBody>
      </p:sp>
    </p:spTree>
    <p:extLst>
      <p:ext uri="{BB962C8B-B14F-4D97-AF65-F5344CB8AC3E}">
        <p14:creationId xmlns:p14="http://schemas.microsoft.com/office/powerpoint/2010/main" val="12340045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6707" y="234497"/>
            <a:ext cx="7886700" cy="861331"/>
          </a:xfrm>
        </p:spPr>
        <p:txBody>
          <a:bodyPr/>
          <a:lstStyle/>
          <a:p>
            <a:r>
              <a:rPr lang="en-US" dirty="0" smtClean="0"/>
              <a:t>Camera front end cross section</a:t>
            </a:r>
            <a:endParaRPr lang="en-US" dirty="0"/>
          </a:p>
        </p:txBody>
      </p:sp>
      <p:pic>
        <p:nvPicPr>
          <p:cNvPr id="4" name="Content Placeholder 3"/>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18987" t="3661" r="18376" b="11758"/>
          <a:stretch/>
        </p:blipFill>
        <p:spPr>
          <a:xfrm>
            <a:off x="442686" y="953459"/>
            <a:ext cx="7866742" cy="5719875"/>
          </a:xfrm>
        </p:spPr>
      </p:pic>
    </p:spTree>
    <p:extLst>
      <p:ext uri="{BB962C8B-B14F-4D97-AF65-F5344CB8AC3E}">
        <p14:creationId xmlns:p14="http://schemas.microsoft.com/office/powerpoint/2010/main" val="19345278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Glass bonded to titanium: FEA results</a:t>
            </a:r>
            <a:endParaRPr lang="en-US" dirty="0"/>
          </a:p>
        </p:txBody>
      </p:sp>
      <p:sp>
        <p:nvSpPr>
          <p:cNvPr id="3" name="Content Placeholder 2"/>
          <p:cNvSpPr>
            <a:spLocks noGrp="1"/>
          </p:cNvSpPr>
          <p:nvPr>
            <p:ph idx="1"/>
          </p:nvPr>
        </p:nvSpPr>
        <p:spPr>
          <a:xfrm>
            <a:off x="152399" y="1600199"/>
            <a:ext cx="4049487" cy="5337629"/>
          </a:xfrm>
        </p:spPr>
        <p:txBody>
          <a:bodyPr>
            <a:noAutofit/>
          </a:bodyPr>
          <a:lstStyle/>
          <a:p>
            <a:r>
              <a:rPr lang="en-US" sz="1200" dirty="0" smtClean="0"/>
              <a:t>Initial temperature: 30</a:t>
            </a:r>
            <a:r>
              <a:rPr lang="en-US" sz="1200" baseline="30000" dirty="0" smtClean="0"/>
              <a:t>o</a:t>
            </a:r>
            <a:r>
              <a:rPr lang="en-US" sz="1200" dirty="0" smtClean="0"/>
              <a:t>C</a:t>
            </a:r>
          </a:p>
          <a:p>
            <a:r>
              <a:rPr lang="en-US" sz="1200" dirty="0" smtClean="0"/>
              <a:t>Pressure applied: 2200 PSI (1500m depth)</a:t>
            </a:r>
          </a:p>
          <a:p>
            <a:r>
              <a:rPr lang="en-US" sz="1200" dirty="0" smtClean="0"/>
              <a:t>Temperature applied: 4</a:t>
            </a:r>
            <a:r>
              <a:rPr lang="en-US" sz="1200" baseline="30000" dirty="0" smtClean="0"/>
              <a:t>o</a:t>
            </a:r>
            <a:r>
              <a:rPr lang="en-US" sz="1200" dirty="0" smtClean="0"/>
              <a:t>C</a:t>
            </a:r>
          </a:p>
          <a:p>
            <a:r>
              <a:rPr lang="en-US" sz="1200" dirty="0" smtClean="0"/>
              <a:t>Thickness of resin buffer: 0.030”</a:t>
            </a:r>
          </a:p>
          <a:p>
            <a:endParaRPr lang="en-US" sz="1200" dirty="0" smtClean="0"/>
          </a:p>
          <a:p>
            <a:r>
              <a:rPr lang="en-US" sz="1200" dirty="0" smtClean="0"/>
              <a:t>Max radial displacement of glass: -0.0005”</a:t>
            </a:r>
          </a:p>
          <a:p>
            <a:r>
              <a:rPr lang="en-US" sz="1200" dirty="0" smtClean="0"/>
              <a:t>Max axial displacement of glass:  0.007”</a:t>
            </a:r>
          </a:p>
          <a:p>
            <a:endParaRPr lang="en-US" sz="1200" dirty="0"/>
          </a:p>
          <a:p>
            <a:r>
              <a:rPr lang="en-US" sz="1200" dirty="0" smtClean="0"/>
              <a:t>Contact force of perimeter: 44000 </a:t>
            </a:r>
            <a:r>
              <a:rPr lang="en-US" sz="1200" dirty="0" err="1" smtClean="0"/>
              <a:t>lb</a:t>
            </a:r>
            <a:endParaRPr lang="en-US" sz="1200" dirty="0" smtClean="0"/>
          </a:p>
          <a:p>
            <a:r>
              <a:rPr lang="en-US" sz="1200" dirty="0" smtClean="0"/>
              <a:t>Mean contact pressure on perimeter: 2328 PSI</a:t>
            </a:r>
          </a:p>
          <a:p>
            <a:r>
              <a:rPr lang="en-US" sz="1200" dirty="0" smtClean="0"/>
              <a:t>Contact force on seat: 170000 </a:t>
            </a:r>
            <a:r>
              <a:rPr lang="en-US" sz="1200" dirty="0" err="1" smtClean="0"/>
              <a:t>lb</a:t>
            </a:r>
            <a:endParaRPr lang="en-US" sz="1200" dirty="0" smtClean="0"/>
          </a:p>
          <a:p>
            <a:r>
              <a:rPr lang="en-US" sz="1200" dirty="0" smtClean="0"/>
              <a:t>Mean contact </a:t>
            </a:r>
            <a:r>
              <a:rPr lang="en-US" sz="1200" dirty="0"/>
              <a:t>pressure on </a:t>
            </a:r>
            <a:r>
              <a:rPr lang="en-US" sz="1200" dirty="0" smtClean="0"/>
              <a:t>seat: 10300 </a:t>
            </a:r>
            <a:r>
              <a:rPr lang="en-US" sz="1200" dirty="0"/>
              <a:t>PSI</a:t>
            </a:r>
          </a:p>
          <a:p>
            <a:endParaRPr lang="en-US" sz="1200" dirty="0"/>
          </a:p>
          <a:p>
            <a:r>
              <a:rPr lang="en-US" sz="1200" dirty="0" smtClean="0"/>
              <a:t>Stress is compressive in most of the glass. 	</a:t>
            </a:r>
          </a:p>
          <a:p>
            <a:r>
              <a:rPr lang="en-US" sz="1200" dirty="0"/>
              <a:t>Max principal stress in glass: </a:t>
            </a:r>
            <a:r>
              <a:rPr lang="en-US" sz="1200" dirty="0" smtClean="0"/>
              <a:t> Approximately  800 PSI.</a:t>
            </a:r>
          </a:p>
          <a:p>
            <a:r>
              <a:rPr lang="en-US" sz="1200" dirty="0" smtClean="0"/>
              <a:t>There is also a risk of higher tensile  stress  (2000PSI) developing at the upper edge of the outer surface. The titanium moves away from the resin and pulls on it. This could be remedied by applying mold release on the glass or titanium to prevent bonding.</a:t>
            </a:r>
          </a:p>
        </p:txBody>
      </p:sp>
      <p:pic>
        <p:nvPicPr>
          <p:cNvPr id="2050" name="Picture 2" descr="C:\Users\francois\Desktop\Dome+Titanium_Insert-30 mil gap no friction-Results-Stress2.analysis.jpg"/>
          <p:cNvPicPr>
            <a:picLocks noChangeAspect="1" noChangeArrowheads="1"/>
          </p:cNvPicPr>
          <p:nvPr/>
        </p:nvPicPr>
        <p:blipFill rotWithShape="1">
          <a:blip r:embed="rId2">
            <a:extLst>
              <a:ext uri="{28A0092B-C50C-407E-A947-70E740481C1C}">
                <a14:useLocalDpi xmlns:a14="http://schemas.microsoft.com/office/drawing/2010/main" val="0"/>
              </a:ext>
            </a:extLst>
          </a:blip>
          <a:srcRect l="30972" t="15453" r="10585" b="28139"/>
          <a:stretch/>
        </p:blipFill>
        <p:spPr bwMode="auto">
          <a:xfrm>
            <a:off x="3886200" y="1770797"/>
            <a:ext cx="5369970" cy="39195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97753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Proof testing</a:t>
            </a:r>
            <a:endParaRPr lang="en-US" dirty="0"/>
          </a:p>
        </p:txBody>
      </p:sp>
      <p:sp>
        <p:nvSpPr>
          <p:cNvPr id="3" name="Content Placeholder 2"/>
          <p:cNvSpPr>
            <a:spLocks noGrp="1"/>
          </p:cNvSpPr>
          <p:nvPr>
            <p:ph idx="1"/>
          </p:nvPr>
        </p:nvSpPr>
        <p:spPr/>
        <p:txBody>
          <a:bodyPr>
            <a:normAutofit/>
          </a:bodyPr>
          <a:lstStyle/>
          <a:p>
            <a:r>
              <a:rPr lang="en-US" dirty="0" smtClean="0"/>
              <a:t>PhD Students at UC Berkeley </a:t>
            </a:r>
            <a:r>
              <a:rPr lang="en-US" dirty="0" smtClean="0"/>
              <a:t>calculated proof test values</a:t>
            </a:r>
            <a:r>
              <a:rPr lang="en-US" dirty="0" smtClean="0"/>
              <a:t>. </a:t>
            </a:r>
            <a:r>
              <a:rPr lang="en-US" dirty="0" smtClean="0"/>
              <a:t>Their work </a:t>
            </a:r>
            <a:r>
              <a:rPr lang="en-US" dirty="0" smtClean="0"/>
              <a:t>was </a:t>
            </a:r>
            <a:r>
              <a:rPr lang="en-US" dirty="0" smtClean="0"/>
              <a:t>based on the literature suggested by the </a:t>
            </a:r>
            <a:r>
              <a:rPr lang="en-US" dirty="0" err="1" smtClean="0"/>
              <a:t>facturographer</a:t>
            </a:r>
            <a:r>
              <a:rPr lang="en-US" dirty="0" smtClean="0"/>
              <a:t> (George Quinn</a:t>
            </a:r>
            <a:r>
              <a:rPr lang="en-US" dirty="0" smtClean="0"/>
              <a:t>). They suggested 3.3:1 test pressure ratio. </a:t>
            </a:r>
            <a:r>
              <a:rPr lang="en-US" dirty="0" smtClean="0"/>
              <a:t>Quinn looked at their report and thought it was in error.</a:t>
            </a:r>
          </a:p>
          <a:p>
            <a:pPr marL="0" indent="0">
              <a:buNone/>
            </a:pPr>
            <a:endParaRPr lang="en-US" dirty="0" smtClean="0"/>
          </a:p>
          <a:p>
            <a:r>
              <a:rPr lang="en-US" dirty="0" smtClean="0"/>
              <a:t>Proof testing pressure </a:t>
            </a:r>
            <a:r>
              <a:rPr lang="en-US" dirty="0" smtClean="0"/>
              <a:t>should</a:t>
            </a:r>
            <a:r>
              <a:rPr lang="en-US" dirty="0" smtClean="0"/>
              <a:t> </a:t>
            </a:r>
            <a:r>
              <a:rPr lang="en-US" dirty="0" smtClean="0"/>
              <a:t>be determined to insure 95% confidence that the dome will not fail during its life cycle (5 years of operation, 60 dives, </a:t>
            </a:r>
            <a:r>
              <a:rPr lang="en-US" dirty="0" smtClean="0"/>
              <a:t>100 </a:t>
            </a:r>
            <a:r>
              <a:rPr lang="en-US" dirty="0" smtClean="0"/>
              <a:t>hours under pressure</a:t>
            </a:r>
            <a:r>
              <a:rPr lang="en-US" dirty="0" smtClean="0"/>
              <a:t>).</a:t>
            </a:r>
            <a:endParaRPr lang="en-US" dirty="0"/>
          </a:p>
        </p:txBody>
      </p:sp>
    </p:spTree>
    <p:extLst>
      <p:ext uri="{BB962C8B-B14F-4D97-AF65-F5344CB8AC3E}">
        <p14:creationId xmlns:p14="http://schemas.microsoft.com/office/powerpoint/2010/main" val="14289710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759731"/>
          </a:xfrm>
        </p:spPr>
        <p:txBody>
          <a:bodyPr/>
          <a:lstStyle/>
          <a:p>
            <a:pPr algn="ctr"/>
            <a:r>
              <a:rPr lang="en-US" dirty="0" smtClean="0"/>
              <a:t>Application</a:t>
            </a:r>
            <a:endParaRPr lang="en-US"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473200" y="1229719"/>
            <a:ext cx="6044779" cy="4046224"/>
          </a:xfrm>
        </p:spPr>
      </p:pic>
      <p:sp>
        <p:nvSpPr>
          <p:cNvPr id="5" name="TextBox 4"/>
          <p:cNvSpPr txBox="1"/>
          <p:nvPr/>
        </p:nvSpPr>
        <p:spPr>
          <a:xfrm>
            <a:off x="1901371" y="5558971"/>
            <a:ext cx="5495800" cy="923330"/>
          </a:xfrm>
          <a:prstGeom prst="rect">
            <a:avLst/>
          </a:prstGeom>
          <a:noFill/>
        </p:spPr>
        <p:txBody>
          <a:bodyPr wrap="none" rtlCol="0">
            <a:spAutoFit/>
          </a:bodyPr>
          <a:lstStyle/>
          <a:p>
            <a:r>
              <a:rPr lang="en-US" dirty="0" smtClean="0"/>
              <a:t>AUV (autonomous underwater vehicle) based imaging of</a:t>
            </a:r>
          </a:p>
          <a:p>
            <a:r>
              <a:rPr lang="en-US" dirty="0" err="1" smtClean="0"/>
              <a:t>midwater</a:t>
            </a:r>
            <a:r>
              <a:rPr lang="en-US" dirty="0" smtClean="0"/>
              <a:t> animals from 50m to 1500m depth. </a:t>
            </a:r>
          </a:p>
          <a:p>
            <a:r>
              <a:rPr lang="en-US" dirty="0" smtClean="0"/>
              <a:t>Only 1 unit will be built.</a:t>
            </a:r>
            <a:endParaRPr lang="en-US" dirty="0"/>
          </a:p>
        </p:txBody>
      </p:sp>
    </p:spTree>
    <p:extLst>
      <p:ext uri="{BB962C8B-B14F-4D97-AF65-F5344CB8AC3E}">
        <p14:creationId xmlns:p14="http://schemas.microsoft.com/office/powerpoint/2010/main" val="12411957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Camera Housing design</a:t>
            </a:r>
            <a:endParaRPr lang="en-US" dirty="0"/>
          </a:p>
        </p:txBody>
      </p:sp>
      <p:pic>
        <p:nvPicPr>
          <p:cNvPr id="4" name="Content Placeholder 3"/>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22833" t="15904" r="27656" b="29447"/>
          <a:stretch/>
        </p:blipFill>
        <p:spPr>
          <a:xfrm>
            <a:off x="1647372" y="2075542"/>
            <a:ext cx="5885542" cy="3497943"/>
          </a:xfrm>
        </p:spPr>
      </p:pic>
      <p:sp>
        <p:nvSpPr>
          <p:cNvPr id="5" name="TextBox 4"/>
          <p:cNvSpPr txBox="1"/>
          <p:nvPr/>
        </p:nvSpPr>
        <p:spPr>
          <a:xfrm>
            <a:off x="1894113" y="5638800"/>
            <a:ext cx="6429829" cy="1477328"/>
          </a:xfrm>
          <a:prstGeom prst="rect">
            <a:avLst/>
          </a:prstGeom>
          <a:noFill/>
        </p:spPr>
        <p:txBody>
          <a:bodyPr wrap="square" rtlCol="0">
            <a:spAutoFit/>
          </a:bodyPr>
          <a:lstStyle/>
          <a:p>
            <a:r>
              <a:rPr lang="en-US" dirty="0"/>
              <a:t>D</a:t>
            </a:r>
            <a:r>
              <a:rPr lang="en-US" dirty="0" smtClean="0"/>
              <a:t>epth rating: 1500m</a:t>
            </a:r>
          </a:p>
          <a:p>
            <a:r>
              <a:rPr lang="en-US" dirty="0" smtClean="0"/>
              <a:t>Temperature: Max 40 </a:t>
            </a:r>
            <a:r>
              <a:rPr lang="en-US" dirty="0" err="1" smtClean="0"/>
              <a:t>degC</a:t>
            </a:r>
            <a:r>
              <a:rPr lang="en-US" dirty="0" smtClean="0"/>
              <a:t> in the lab, minimum 4 </a:t>
            </a:r>
            <a:r>
              <a:rPr lang="en-US" dirty="0" err="1" smtClean="0"/>
              <a:t>degC</a:t>
            </a:r>
            <a:r>
              <a:rPr lang="en-US" dirty="0" smtClean="0"/>
              <a:t> at depth.</a:t>
            </a:r>
          </a:p>
          <a:p>
            <a:r>
              <a:rPr lang="en-US" dirty="0" smtClean="0"/>
              <a:t>12 dives per year. 1 hour per dive at 1500m. </a:t>
            </a:r>
            <a:endParaRPr lang="en-US" dirty="0"/>
          </a:p>
          <a:p>
            <a:r>
              <a:rPr lang="en-US" dirty="0" smtClean="0"/>
              <a:t>Minimum service life: 100 hours at depth.</a:t>
            </a:r>
          </a:p>
          <a:p>
            <a:endParaRPr lang="en-US" dirty="0" smtClean="0"/>
          </a:p>
        </p:txBody>
      </p:sp>
    </p:spTree>
    <p:extLst>
      <p:ext uri="{BB962C8B-B14F-4D97-AF65-F5344CB8AC3E}">
        <p14:creationId xmlns:p14="http://schemas.microsoft.com/office/powerpoint/2010/main" val="3758926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Camera housing cross section</a:t>
            </a:r>
            <a:endParaRPr lang="en-US" dirty="0"/>
          </a:p>
        </p:txBody>
      </p:sp>
      <p:pic>
        <p:nvPicPr>
          <p:cNvPr id="4" name="Content Placeholder 3"/>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17521" t="13411" r="15446" b="27406"/>
          <a:stretch/>
        </p:blipFill>
        <p:spPr>
          <a:xfrm>
            <a:off x="626616" y="1872343"/>
            <a:ext cx="8426295" cy="4005943"/>
          </a:xfrm>
        </p:spPr>
      </p:pic>
    </p:spTree>
    <p:extLst>
      <p:ext uri="{BB962C8B-B14F-4D97-AF65-F5344CB8AC3E}">
        <p14:creationId xmlns:p14="http://schemas.microsoft.com/office/powerpoint/2010/main" val="20295164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Dome mechanical design</a:t>
            </a:r>
            <a:endParaRPr lang="en-US" dirty="0"/>
          </a:p>
        </p:txBody>
      </p:sp>
      <p:sp>
        <p:nvSpPr>
          <p:cNvPr id="3" name="Content Placeholder 2"/>
          <p:cNvSpPr>
            <a:spLocks noGrp="1"/>
          </p:cNvSpPr>
          <p:nvPr>
            <p:ph idx="1"/>
          </p:nvPr>
        </p:nvSpPr>
        <p:spPr>
          <a:xfrm>
            <a:off x="628650" y="1825624"/>
            <a:ext cx="7886700" cy="4640489"/>
          </a:xfrm>
        </p:spPr>
        <p:txBody>
          <a:bodyPr>
            <a:normAutofit fontScale="70000" lnSpcReduction="20000"/>
          </a:bodyPr>
          <a:lstStyle/>
          <a:p>
            <a:r>
              <a:rPr lang="en-US" dirty="0" smtClean="0"/>
              <a:t>FEA was performed using </a:t>
            </a:r>
            <a:r>
              <a:rPr lang="en-US" dirty="0" err="1" smtClean="0"/>
              <a:t>Solidworks</a:t>
            </a:r>
            <a:r>
              <a:rPr lang="en-US" dirty="0" smtClean="0"/>
              <a:t> simulation</a:t>
            </a:r>
          </a:p>
          <a:p>
            <a:r>
              <a:rPr lang="en-US" dirty="0" smtClean="0"/>
              <a:t>Materials:</a:t>
            </a:r>
          </a:p>
          <a:p>
            <a:pPr>
              <a:buFontTx/>
              <a:buChar char="-"/>
            </a:pPr>
            <a:r>
              <a:rPr lang="en-US" dirty="0" smtClean="0"/>
              <a:t>Grade 5 titanium</a:t>
            </a:r>
          </a:p>
          <a:p>
            <a:pPr>
              <a:buFontTx/>
              <a:buChar char="-"/>
            </a:pPr>
            <a:r>
              <a:rPr lang="en-US" dirty="0" smtClean="0"/>
              <a:t>H-K9L glass (Chinese BK7)</a:t>
            </a:r>
          </a:p>
          <a:p>
            <a:pPr>
              <a:buFontTx/>
              <a:buChar char="-"/>
            </a:pPr>
            <a:r>
              <a:rPr lang="en-US" dirty="0" err="1" smtClean="0"/>
              <a:t>Kapton</a:t>
            </a:r>
            <a:r>
              <a:rPr lang="en-US" dirty="0" smtClean="0"/>
              <a:t> (polyimide)</a:t>
            </a:r>
          </a:p>
          <a:p>
            <a:pPr>
              <a:buFontTx/>
              <a:buChar char="-"/>
            </a:pPr>
            <a:r>
              <a:rPr lang="en-US" dirty="0" smtClean="0"/>
              <a:t>Polyurethane resin</a:t>
            </a:r>
          </a:p>
          <a:p>
            <a:pPr>
              <a:buFontTx/>
              <a:buChar char="-"/>
            </a:pPr>
            <a:endParaRPr lang="en-US" dirty="0"/>
          </a:p>
          <a:p>
            <a:r>
              <a:rPr lang="en-US" dirty="0"/>
              <a:t>Design was optimized for optical quality, not for mechanical properties</a:t>
            </a:r>
            <a:r>
              <a:rPr lang="en-US" dirty="0" smtClean="0"/>
              <a:t>.</a:t>
            </a:r>
          </a:p>
          <a:p>
            <a:endParaRPr lang="en-US" dirty="0"/>
          </a:p>
          <a:p>
            <a:r>
              <a:rPr lang="en-US" dirty="0"/>
              <a:t>5 domes were purchased ($1800 each). 2 were broken during pressure testing.</a:t>
            </a:r>
          </a:p>
          <a:p>
            <a:pPr marL="0" indent="0">
              <a:buNone/>
            </a:pPr>
            <a:endParaRPr lang="en-US" dirty="0"/>
          </a:p>
          <a:p>
            <a:r>
              <a:rPr lang="en-US" dirty="0" smtClean="0"/>
              <a:t>The following slides shows previous designs that failed during pressure testing.</a:t>
            </a:r>
          </a:p>
        </p:txBody>
      </p:sp>
    </p:spTree>
    <p:extLst>
      <p:ext uri="{BB962C8B-B14F-4D97-AF65-F5344CB8AC3E}">
        <p14:creationId xmlns:p14="http://schemas.microsoft.com/office/powerpoint/2010/main" val="22463992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Dome Seat Design #1</a:t>
            </a:r>
            <a:endParaRPr lang="en-US" dirty="0"/>
          </a:p>
        </p:txBody>
      </p:sp>
      <p:pic>
        <p:nvPicPr>
          <p:cNvPr id="4" name="Picture 1" descr="Assembly image 01"/>
          <p:cNvPicPr>
            <a:picLocks noGrp="1" noChangeAspect="1"/>
          </p:cNvPicPr>
          <p:nvPr isPhoto="1"/>
        </p:nvPicPr>
        <p:blipFill>
          <a:blip r:embed="rId2">
            <a:extLst>
              <a:ext uri="{28A0092B-C50C-407E-A947-70E740481C1C}">
                <a14:useLocalDpi xmlns:a14="http://schemas.microsoft.com/office/drawing/2010/main" val="0"/>
              </a:ext>
            </a:extLst>
          </a:blip>
          <a:srcRect/>
          <a:stretch>
            <a:fillRect/>
          </a:stretch>
        </p:blipFill>
        <p:spPr bwMode="auto">
          <a:xfrm>
            <a:off x="805543" y="1295400"/>
            <a:ext cx="7379903" cy="3974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1752600" y="5280671"/>
            <a:ext cx="5791200" cy="1477328"/>
          </a:xfrm>
          <a:prstGeom prst="rect">
            <a:avLst/>
          </a:prstGeom>
          <a:noFill/>
        </p:spPr>
        <p:txBody>
          <a:bodyPr wrap="square" rtlCol="0">
            <a:spAutoFit/>
          </a:bodyPr>
          <a:lstStyle/>
          <a:p>
            <a:r>
              <a:rPr lang="en-US" dirty="0" smtClean="0"/>
              <a:t>Dome material: H-K9L glass (similar to BK7)</a:t>
            </a:r>
          </a:p>
          <a:p>
            <a:r>
              <a:rPr lang="en-US" dirty="0" smtClean="0"/>
              <a:t>Outer Diameter: 250mm</a:t>
            </a:r>
          </a:p>
          <a:p>
            <a:r>
              <a:rPr lang="en-US" dirty="0" smtClean="0"/>
              <a:t>Thickness at apex: 22mm</a:t>
            </a:r>
          </a:p>
          <a:p>
            <a:r>
              <a:rPr lang="en-US" dirty="0" smtClean="0"/>
              <a:t>Design depth: 1500 meters seawater (~2175 </a:t>
            </a:r>
            <a:r>
              <a:rPr lang="en-US" dirty="0" err="1" smtClean="0"/>
              <a:t>p.s.i</a:t>
            </a:r>
            <a:r>
              <a:rPr lang="en-US" dirty="0" smtClean="0"/>
              <a:t>)</a:t>
            </a:r>
            <a:br>
              <a:rPr lang="en-US" dirty="0" smtClean="0"/>
            </a:br>
            <a:r>
              <a:rPr lang="en-US" dirty="0" err="1" smtClean="0"/>
              <a:t>Kapton</a:t>
            </a:r>
            <a:r>
              <a:rPr lang="en-US" dirty="0" smtClean="0"/>
              <a:t> support gasket thickness: 0.005”</a:t>
            </a:r>
            <a:endParaRPr lang="en-US" dirty="0"/>
          </a:p>
        </p:txBody>
      </p:sp>
    </p:spTree>
    <p:extLst>
      <p:ext uri="{BB962C8B-B14F-4D97-AF65-F5344CB8AC3E}">
        <p14:creationId xmlns:p14="http://schemas.microsoft.com/office/powerpoint/2010/main" val="346534077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Detail of Design #1 Dome Seat</a:t>
            </a: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1415827"/>
            <a:ext cx="6962775" cy="54101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901679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33400"/>
          </a:xfrm>
        </p:spPr>
        <p:txBody>
          <a:bodyPr>
            <a:noAutofit/>
          </a:bodyPr>
          <a:lstStyle/>
          <a:p>
            <a:r>
              <a:rPr lang="en-US" sz="2800" dirty="0" smtClean="0"/>
              <a:t>Design #1 Dome Failure</a:t>
            </a:r>
            <a:endParaRPr lang="en-US" sz="2800" dirty="0"/>
          </a:p>
        </p:txBody>
      </p:sp>
      <p:pic>
        <p:nvPicPr>
          <p:cNvPr id="2050" name="Picture 2" descr="I:\DCIM\106_PANA\P1060732.JPG"/>
          <p:cNvPicPr>
            <a:picLocks noChangeAspect="1" noChangeArrowheads="1"/>
          </p:cNvPicPr>
          <p:nvPr/>
        </p:nvPicPr>
        <p:blipFill>
          <a:blip r:embed="rId2" cstate="print">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tretch>
            <a:fillRect/>
          </a:stretch>
        </p:blipFill>
        <p:spPr bwMode="auto">
          <a:xfrm>
            <a:off x="1586753" y="1066800"/>
            <a:ext cx="6096000" cy="457200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4187" y="5638800"/>
            <a:ext cx="8175625" cy="1127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5" name="Straight Arrow Connector 4"/>
          <p:cNvCxnSpPr/>
          <p:nvPr/>
        </p:nvCxnSpPr>
        <p:spPr>
          <a:xfrm flipH="1">
            <a:off x="7004317" y="3505200"/>
            <a:ext cx="533401" cy="0"/>
          </a:xfrm>
          <a:prstGeom prst="straightConnector1">
            <a:avLst/>
          </a:prstGeom>
          <a:ln w="635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7682753" y="2971800"/>
            <a:ext cx="1219200" cy="923330"/>
          </a:xfrm>
          <a:prstGeom prst="rect">
            <a:avLst/>
          </a:prstGeom>
          <a:noFill/>
        </p:spPr>
        <p:txBody>
          <a:bodyPr wrap="square" rtlCol="0">
            <a:spAutoFit/>
          </a:bodyPr>
          <a:lstStyle/>
          <a:p>
            <a:r>
              <a:rPr lang="en-US" dirty="0" smtClean="0"/>
              <a:t>Initial failure points?</a:t>
            </a:r>
            <a:endParaRPr lang="en-US" dirty="0"/>
          </a:p>
        </p:txBody>
      </p:sp>
      <p:cxnSp>
        <p:nvCxnSpPr>
          <p:cNvPr id="9" name="Straight Arrow Connector 8"/>
          <p:cNvCxnSpPr/>
          <p:nvPr/>
        </p:nvCxnSpPr>
        <p:spPr>
          <a:xfrm flipH="1" flipV="1">
            <a:off x="6836870" y="4191000"/>
            <a:ext cx="533400" cy="304800"/>
          </a:xfrm>
          <a:prstGeom prst="straightConnector1">
            <a:avLst/>
          </a:prstGeom>
          <a:ln w="635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H="1">
            <a:off x="5867402" y="990600"/>
            <a:ext cx="152398" cy="381000"/>
          </a:xfrm>
          <a:prstGeom prst="straightConnector1">
            <a:avLst/>
          </a:prstGeom>
          <a:ln w="635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3769339" y="914400"/>
            <a:ext cx="228601" cy="304800"/>
          </a:xfrm>
          <a:prstGeom prst="straightConnector1">
            <a:avLst/>
          </a:prstGeom>
          <a:ln w="635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2840934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2607" y="197870"/>
            <a:ext cx="6702879" cy="999557"/>
          </a:xfrm>
        </p:spPr>
        <p:txBody>
          <a:bodyPr>
            <a:normAutofit/>
          </a:bodyPr>
          <a:lstStyle/>
          <a:p>
            <a:r>
              <a:rPr lang="en-US" sz="4000" dirty="0" smtClean="0"/>
              <a:t>FEA of first design</a:t>
            </a:r>
            <a:endParaRPr lang="en-US" sz="4000" dirty="0"/>
          </a:p>
        </p:txBody>
      </p:sp>
      <p:pic>
        <p:nvPicPr>
          <p:cNvPr id="4" name="Content Placeholder 3"/>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3595" t="6113" r="10376"/>
          <a:stretch/>
        </p:blipFill>
        <p:spPr>
          <a:xfrm>
            <a:off x="0" y="1371600"/>
            <a:ext cx="4800143" cy="3501484"/>
          </a:xfrm>
        </p:spPr>
      </p:pic>
      <p:sp>
        <p:nvSpPr>
          <p:cNvPr id="5" name="TextBox 4"/>
          <p:cNvSpPr txBox="1"/>
          <p:nvPr/>
        </p:nvSpPr>
        <p:spPr>
          <a:xfrm>
            <a:off x="381000" y="4953000"/>
            <a:ext cx="8305800" cy="1815882"/>
          </a:xfrm>
          <a:prstGeom prst="rect">
            <a:avLst/>
          </a:prstGeom>
          <a:noFill/>
        </p:spPr>
        <p:txBody>
          <a:bodyPr wrap="square" rtlCol="0">
            <a:spAutoFit/>
          </a:bodyPr>
          <a:lstStyle/>
          <a:p>
            <a:pPr marL="285750" indent="-285750">
              <a:buFontTx/>
              <a:buChar char="-"/>
            </a:pPr>
            <a:r>
              <a:rPr lang="en-US" sz="1600" dirty="0" smtClean="0"/>
              <a:t>The coefficients of friction between glass and titanium, and between titanium and </a:t>
            </a:r>
            <a:r>
              <a:rPr lang="en-US" sz="1600" dirty="0" err="1" smtClean="0"/>
              <a:t>kapton</a:t>
            </a:r>
            <a:r>
              <a:rPr lang="en-US" sz="1600" dirty="0" smtClean="0"/>
              <a:t> are unknown. When using a medium (0.5) COF in SW Simulation, no sliding would occur between the glass and support ring so I assumed it was the case in reality.</a:t>
            </a:r>
          </a:p>
          <a:p>
            <a:pPr marL="285750" indent="-285750">
              <a:buFontTx/>
              <a:buChar char="-"/>
            </a:pPr>
            <a:r>
              <a:rPr lang="en-US" sz="1600" dirty="0" smtClean="0"/>
              <a:t>I was most concerned with compressive stress near the inner edge and I thought tensile stress was low.</a:t>
            </a:r>
            <a:endParaRPr lang="en-US" sz="1600" dirty="0"/>
          </a:p>
          <a:p>
            <a:pPr marL="285750" indent="-285750">
              <a:buFontTx/>
              <a:buChar char="-"/>
            </a:pPr>
            <a:r>
              <a:rPr lang="en-US" sz="1600" dirty="0" smtClean="0"/>
              <a:t>During the first test, there was no sliding and tensile stress was low (glass exhibits low stress failure). The failure occurred at 2750PSI after 10 cycles and several hours under pressure.</a:t>
            </a:r>
          </a:p>
        </p:txBody>
      </p:sp>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l="11215" r="11242"/>
          <a:stretch/>
        </p:blipFill>
        <p:spPr>
          <a:xfrm>
            <a:off x="4907304" y="1371600"/>
            <a:ext cx="4154921" cy="3581400"/>
          </a:xfrm>
          <a:prstGeom prst="rect">
            <a:avLst/>
          </a:prstGeom>
        </p:spPr>
      </p:pic>
      <p:sp>
        <p:nvSpPr>
          <p:cNvPr id="7" name="TextBox 6"/>
          <p:cNvSpPr txBox="1"/>
          <p:nvPr/>
        </p:nvSpPr>
        <p:spPr>
          <a:xfrm>
            <a:off x="1752600" y="3962400"/>
            <a:ext cx="1826910" cy="369332"/>
          </a:xfrm>
          <a:prstGeom prst="rect">
            <a:avLst/>
          </a:prstGeom>
          <a:noFill/>
        </p:spPr>
        <p:txBody>
          <a:bodyPr wrap="none" rtlCol="0">
            <a:spAutoFit/>
          </a:bodyPr>
          <a:lstStyle/>
          <a:p>
            <a:r>
              <a:rPr lang="en-US" dirty="0" smtClean="0"/>
              <a:t>Von Misses stress</a:t>
            </a:r>
            <a:endParaRPr lang="en-US" dirty="0"/>
          </a:p>
        </p:txBody>
      </p:sp>
      <p:sp>
        <p:nvSpPr>
          <p:cNvPr id="8" name="TextBox 7"/>
          <p:cNvSpPr txBox="1"/>
          <p:nvPr/>
        </p:nvSpPr>
        <p:spPr>
          <a:xfrm>
            <a:off x="6400800" y="4038600"/>
            <a:ext cx="1464953" cy="369332"/>
          </a:xfrm>
          <a:prstGeom prst="rect">
            <a:avLst/>
          </a:prstGeom>
          <a:noFill/>
        </p:spPr>
        <p:txBody>
          <a:bodyPr wrap="none" rtlCol="0">
            <a:spAutoFit/>
          </a:bodyPr>
          <a:lstStyle/>
          <a:p>
            <a:r>
              <a:rPr lang="en-US" dirty="0" smtClean="0"/>
              <a:t>Displacement</a:t>
            </a:r>
            <a:endParaRPr lang="en-US" dirty="0"/>
          </a:p>
        </p:txBody>
      </p:sp>
    </p:spTree>
    <p:extLst>
      <p:ext uri="{BB962C8B-B14F-4D97-AF65-F5344CB8AC3E}">
        <p14:creationId xmlns:p14="http://schemas.microsoft.com/office/powerpoint/2010/main" val="155020831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74</TotalTime>
  <Words>784</Words>
  <Application>Microsoft Office PowerPoint</Application>
  <PresentationFormat>On-screen Show (4:3)</PresentationFormat>
  <Paragraphs>91</Paragraphs>
  <Slides>17</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Calibri</vt:lpstr>
      <vt:lpstr>Calibri Light</vt:lpstr>
      <vt:lpstr>Office Theme</vt:lpstr>
      <vt:lpstr>Proof testing of deep water camera port</vt:lpstr>
      <vt:lpstr>Application</vt:lpstr>
      <vt:lpstr>Camera Housing design</vt:lpstr>
      <vt:lpstr>Camera housing cross section</vt:lpstr>
      <vt:lpstr>Dome mechanical design</vt:lpstr>
      <vt:lpstr>Dome Seat Design #1</vt:lpstr>
      <vt:lpstr>Detail of Design #1 Dome Seat</vt:lpstr>
      <vt:lpstr>Design #1 Dome Failure</vt:lpstr>
      <vt:lpstr>FEA of first design</vt:lpstr>
      <vt:lpstr>Dome Seat Design #2</vt:lpstr>
      <vt:lpstr>Design #2 Dome Failure</vt:lpstr>
      <vt:lpstr>FEA of second design:</vt:lpstr>
      <vt:lpstr>Comparison of sliding/no sliding cases</vt:lpstr>
      <vt:lpstr>Third and latest design:</vt:lpstr>
      <vt:lpstr>Camera front end cross section</vt:lpstr>
      <vt:lpstr>Glass bonded to titanium: FEA results</vt:lpstr>
      <vt:lpstr>Proof testing</vt:lpstr>
    </vt:vector>
  </TitlesOfParts>
  <Company>MBARI</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Proof testing of deep water camera port</dc:title>
  <dc:creator>Francois Cazenave</dc:creator>
  <cp:lastModifiedBy>Francois Cazenave</cp:lastModifiedBy>
  <cp:revision>8</cp:revision>
  <dcterms:created xsi:type="dcterms:W3CDTF">2016-05-24T15:50:32Z</dcterms:created>
  <dcterms:modified xsi:type="dcterms:W3CDTF">2016-05-24T17:04:46Z</dcterms:modified>
</cp:coreProperties>
</file>