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491" r:id="rId2"/>
    <p:sldId id="301" r:id="rId3"/>
    <p:sldId id="506" r:id="rId4"/>
    <p:sldId id="507" r:id="rId5"/>
    <p:sldId id="505" r:id="rId6"/>
    <p:sldId id="510" r:id="rId7"/>
    <p:sldId id="514" r:id="rId8"/>
    <p:sldId id="516" r:id="rId9"/>
    <p:sldId id="517" r:id="rId10"/>
    <p:sldId id="518" r:id="rId11"/>
    <p:sldId id="519" r:id="rId12"/>
    <p:sldId id="492" r:id="rId13"/>
    <p:sldId id="488" r:id="rId14"/>
    <p:sldId id="504" r:id="rId15"/>
    <p:sldId id="502" r:id="rId16"/>
    <p:sldId id="520" r:id="rId17"/>
    <p:sldId id="521" r:id="rId18"/>
    <p:sldId id="523" r:id="rId19"/>
    <p:sldId id="522" r:id="rId2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ois Cazenave" initials="FC" lastIdx="1" clrIdx="0">
    <p:extLst>
      <p:ext uri="{19B8F6BF-5375-455C-9EA6-DF929625EA0E}">
        <p15:presenceInfo xmlns:p15="http://schemas.microsoft.com/office/powerpoint/2012/main" userId="S-1-5-21-2020293289-1447888985-561332275-11904" providerId="AD"/>
      </p:ext>
    </p:extLst>
  </p:cmAuthor>
  <p:cmAuthor id="2" name="Salem, Jonathan A. (GRC-LMC0)" initials="SJA(" lastIdx="1" clrIdx="1">
    <p:extLst>
      <p:ext uri="{19B8F6BF-5375-455C-9EA6-DF929625EA0E}">
        <p15:presenceInfo xmlns:p15="http://schemas.microsoft.com/office/powerpoint/2012/main" userId="S-1-5-21-330711430-3775241029-4075259233-436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035D"/>
    <a:srgbClr val="2E0FB1"/>
    <a:srgbClr val="00FF00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88" autoAdjust="0"/>
    <p:restoredTop sz="94629" autoAdjust="0"/>
  </p:normalViewPr>
  <p:slideViewPr>
    <p:cSldViewPr>
      <p:cViewPr varScale="1">
        <p:scale>
          <a:sx n="127" d="100"/>
          <a:sy n="127" d="100"/>
        </p:scale>
        <p:origin x="147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980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2-22T11:32:51.287" idx="1">
    <p:pos x="10" y="10"/>
    <p:text/>
    <p:extLst>
      <p:ext uri="{C676402C-5697-4E1C-873F-D02D1690AC5C}">
        <p15:threadingInfo xmlns:p15="http://schemas.microsoft.com/office/powerpoint/2012/main" timeZoneBias="4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4-01T12:43:55.389" idx="1">
    <p:pos x="10" y="10"/>
    <p:text/>
    <p:extLst>
      <p:ext uri="{C676402C-5697-4E1C-873F-D02D1690AC5C}">
        <p15:threadingInfo xmlns:p15="http://schemas.microsoft.com/office/powerpoint/2012/main" timeZoneBias="240"/>
      </p:ext>
    </p:extLst>
  </p:cm>
</p:cmLst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07D8A1B-5AC4-41CF-A613-6A72E729D8E5}" type="datetimeFigureOut">
              <a:rPr lang="en-US" smtClean="0"/>
              <a:t>4/2/2018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7B09058-8F50-477F-9C90-A9CD6968F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39604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FA4D658-1A8D-40FB-8D1A-05AC6575B5A9}" type="datetimeFigureOut">
              <a:rPr lang="en-US" smtClean="0"/>
              <a:t>4/2/2018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FE2C287-AAF6-4FD1-9C15-A9F173273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2411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523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21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24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Saxon Glass Technologies,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42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721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108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Saxon Glass Technologies,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307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655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975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217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216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27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833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59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11/08/2017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Saxon Glass Technologies,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5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notesSlide" Target="../notesSlides/notesSlide2.xml"/><Relationship Id="rId7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8.emf"/><Relationship Id="rId5" Type="http://schemas.openxmlformats.org/officeDocument/2006/relationships/image" Target="../media/image20.png"/><Relationship Id="rId10" Type="http://schemas.openxmlformats.org/officeDocument/2006/relationships/package" Target="../embeddings/Microsoft_Excel_Worksheet2.xlsx"/><Relationship Id="rId4" Type="http://schemas.openxmlformats.org/officeDocument/2006/relationships/image" Target="../media/image19.png"/><Relationship Id="rId9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notesSlide" Target="../notesSlides/notesSlide3.xml"/><Relationship Id="rId7" Type="http://schemas.openxmlformats.org/officeDocument/2006/relationships/package" Target="../embeddings/Microsoft_Excel_Worksheet3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22.emf"/><Relationship Id="rId5" Type="http://schemas.openxmlformats.org/officeDocument/2006/relationships/image" Target="../media/image20.png"/><Relationship Id="rId10" Type="http://schemas.openxmlformats.org/officeDocument/2006/relationships/package" Target="../embeddings/Microsoft_Excel_Worksheet4.xlsx"/><Relationship Id="rId4" Type="http://schemas.openxmlformats.org/officeDocument/2006/relationships/image" Target="../media/image19.png"/><Relationship Id="rId9" Type="http://schemas.openxmlformats.org/officeDocument/2006/relationships/oleObject" Target="../embeddings/oleObject4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5.bin"/><Relationship Id="rId7" Type="http://schemas.openxmlformats.org/officeDocument/2006/relationships/image" Target="../media/image2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package" Target="../embeddings/Microsoft_Excel_Worksheet5.xlsx"/><Relationship Id="rId5" Type="http://schemas.openxmlformats.org/officeDocument/2006/relationships/oleObject" Target="../embeddings/oleObject6.bin"/><Relationship Id="rId4" Type="http://schemas.openxmlformats.org/officeDocument/2006/relationships/image" Target="../media/image23.emf"/><Relationship Id="rId9" Type="http://schemas.openxmlformats.org/officeDocument/2006/relationships/image" Target="../media/image2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38200" y="152400"/>
            <a:ext cx="8229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Design and testing of a large sub-hemispherical glass port for a deep-sea </a:t>
            </a:r>
            <a:r>
              <a:rPr lang="en-US" sz="3200" b="1" dirty="0" smtClean="0">
                <a:solidFill>
                  <a:srgbClr val="C00000"/>
                </a:solidFill>
              </a:rPr>
              <a:t>camera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38528" y="1447800"/>
            <a:ext cx="61386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7035D"/>
                </a:solidFill>
              </a:rPr>
              <a:t>Francois Cazenave</a:t>
            </a:r>
            <a:r>
              <a:rPr lang="en-US" sz="2800" b="1" baseline="30000" dirty="0" smtClean="0">
                <a:solidFill>
                  <a:srgbClr val="07035D"/>
                </a:solidFill>
              </a:rPr>
              <a:t>1</a:t>
            </a:r>
            <a:r>
              <a:rPr lang="en-US" sz="2800" b="1" dirty="0" smtClean="0">
                <a:solidFill>
                  <a:srgbClr val="07035D"/>
                </a:solidFill>
              </a:rPr>
              <a:t>; Eric H. Baker</a:t>
            </a:r>
            <a:r>
              <a:rPr lang="en-US" sz="2800" b="1" baseline="30000" dirty="0" smtClean="0">
                <a:solidFill>
                  <a:srgbClr val="07035D"/>
                </a:solidFill>
              </a:rPr>
              <a:t>2</a:t>
            </a:r>
            <a:r>
              <a:rPr lang="en-US" sz="2800" b="1" dirty="0" smtClean="0">
                <a:solidFill>
                  <a:srgbClr val="07035D"/>
                </a:solidFill>
              </a:rPr>
              <a:t> </a:t>
            </a:r>
          </a:p>
          <a:p>
            <a:r>
              <a:rPr lang="en-US" sz="2800" b="1" dirty="0" smtClean="0">
                <a:solidFill>
                  <a:srgbClr val="07035D"/>
                </a:solidFill>
              </a:rPr>
              <a:t>Nathan D. Card</a:t>
            </a:r>
            <a:r>
              <a:rPr lang="en-US" sz="2800" b="1" baseline="30000" dirty="0" smtClean="0">
                <a:solidFill>
                  <a:srgbClr val="07035D"/>
                </a:solidFill>
              </a:rPr>
              <a:t>3</a:t>
            </a:r>
            <a:r>
              <a:rPr lang="en-US" sz="2800" b="1" dirty="0" smtClean="0">
                <a:solidFill>
                  <a:srgbClr val="07035D"/>
                </a:solidFill>
              </a:rPr>
              <a:t>; George D. Quinn</a:t>
            </a:r>
            <a:r>
              <a:rPr lang="en-US" sz="2800" b="1" baseline="30000" dirty="0" smtClean="0">
                <a:solidFill>
                  <a:srgbClr val="07035D"/>
                </a:solidFill>
              </a:rPr>
              <a:t>4</a:t>
            </a:r>
            <a:r>
              <a:rPr lang="en-US" sz="2800" b="1" dirty="0" smtClean="0">
                <a:solidFill>
                  <a:srgbClr val="07035D"/>
                </a:solidFill>
              </a:rPr>
              <a:t> </a:t>
            </a:r>
          </a:p>
          <a:p>
            <a:r>
              <a:rPr lang="en-US" sz="2800" b="1" dirty="0" smtClean="0">
                <a:solidFill>
                  <a:srgbClr val="07035D"/>
                </a:solidFill>
              </a:rPr>
              <a:t>Paul Remijan</a:t>
            </a:r>
            <a:r>
              <a:rPr lang="en-US" sz="2800" b="1" baseline="30000" dirty="0" smtClean="0">
                <a:solidFill>
                  <a:srgbClr val="07035D"/>
                </a:solidFill>
              </a:rPr>
              <a:t>5</a:t>
            </a:r>
            <a:r>
              <a:rPr lang="en-US" sz="2800" b="1" dirty="0" smtClean="0">
                <a:solidFill>
                  <a:srgbClr val="07035D"/>
                </a:solidFill>
              </a:rPr>
              <a:t>; Jonathan Salem</a:t>
            </a:r>
            <a:r>
              <a:rPr lang="en-US" sz="2800" b="1" baseline="30000" dirty="0" smtClean="0">
                <a:solidFill>
                  <a:srgbClr val="07035D"/>
                </a:solidFill>
              </a:rPr>
              <a:t>6</a:t>
            </a:r>
          </a:p>
          <a:p>
            <a:r>
              <a:rPr lang="en-US" sz="2800" b="1" dirty="0" err="1" smtClean="0">
                <a:solidFill>
                  <a:srgbClr val="07035D"/>
                </a:solidFill>
              </a:rPr>
              <a:t>Arun</a:t>
            </a:r>
            <a:r>
              <a:rPr lang="en-US" sz="2800" b="1" dirty="0" smtClean="0">
                <a:solidFill>
                  <a:srgbClr val="07035D"/>
                </a:solidFill>
              </a:rPr>
              <a:t> K. Varshneya</a:t>
            </a:r>
            <a:r>
              <a:rPr lang="en-US" sz="2800" b="1" baseline="30000" dirty="0" smtClean="0">
                <a:solidFill>
                  <a:srgbClr val="07035D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4038600"/>
            <a:ext cx="8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dirty="0" smtClean="0">
              <a:solidFill>
                <a:srgbClr val="00B050"/>
              </a:solidFill>
            </a:endParaRPr>
          </a:p>
          <a:p>
            <a:pPr algn="ctr"/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3429000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</a:t>
            </a:r>
            <a:r>
              <a:rPr lang="en-US" sz="2000" b="1" dirty="0" smtClean="0"/>
              <a:t>Monterey </a:t>
            </a:r>
            <a:r>
              <a:rPr lang="en-US" sz="2000" b="1" dirty="0"/>
              <a:t>Bay </a:t>
            </a:r>
            <a:r>
              <a:rPr lang="en-US" sz="2000" b="1" dirty="0" err="1"/>
              <a:t>Aquariun</a:t>
            </a:r>
            <a:r>
              <a:rPr lang="en-US" sz="2000" b="1" dirty="0"/>
              <a:t> Research Institute, Moss Landing, </a:t>
            </a:r>
            <a:r>
              <a:rPr lang="en-US" sz="2000" b="1" dirty="0" smtClean="0"/>
              <a:t>CA</a:t>
            </a:r>
            <a:endParaRPr lang="en-US" sz="2000" b="1" dirty="0"/>
          </a:p>
          <a:p>
            <a:r>
              <a:rPr lang="en-US" sz="2000" b="1" dirty="0"/>
              <a:t>2</a:t>
            </a:r>
            <a:r>
              <a:rPr lang="en-US" sz="2000" b="1" dirty="0" smtClean="0"/>
              <a:t>.</a:t>
            </a:r>
            <a:r>
              <a:rPr lang="en-US" sz="2000" b="1" dirty="0"/>
              <a:t> Connecticut Reserve Technologies, Gates Mills, OH</a:t>
            </a:r>
          </a:p>
          <a:p>
            <a:r>
              <a:rPr lang="en-US" sz="2000" b="1" dirty="0" smtClean="0"/>
              <a:t>3</a:t>
            </a:r>
            <a:r>
              <a:rPr lang="en-US" sz="2000" b="1" dirty="0"/>
              <a:t>. Saxon Glass technologies, Alfred, </a:t>
            </a:r>
            <a:r>
              <a:rPr lang="en-US" sz="2000" b="1" dirty="0" smtClean="0"/>
              <a:t>NY</a:t>
            </a:r>
          </a:p>
          <a:p>
            <a:r>
              <a:rPr lang="en-US" sz="2000" b="1" dirty="0" smtClean="0"/>
              <a:t>4</a:t>
            </a:r>
            <a:r>
              <a:rPr lang="en-US" sz="2000" b="1" dirty="0"/>
              <a:t>. National institute of Standard and Technology, Gaithersburg, MD</a:t>
            </a:r>
          </a:p>
          <a:p>
            <a:r>
              <a:rPr lang="en-US" sz="2000" b="1" dirty="0" smtClean="0"/>
              <a:t>5. Fathom </a:t>
            </a:r>
            <a:r>
              <a:rPr lang="en-US" sz="2000" b="1" dirty="0"/>
              <a:t>Imaging Inc., Brimfield, </a:t>
            </a:r>
            <a:r>
              <a:rPr lang="en-US" sz="2000" b="1" dirty="0" smtClean="0"/>
              <a:t>MA</a:t>
            </a:r>
            <a:endParaRPr lang="en-US" sz="2000" b="1" dirty="0"/>
          </a:p>
          <a:p>
            <a:r>
              <a:rPr lang="en-US" sz="2000" b="1" dirty="0" smtClean="0"/>
              <a:t>6. </a:t>
            </a:r>
            <a:r>
              <a:rPr lang="en-US" sz="2000" b="1" dirty="0"/>
              <a:t>NASA Glenn Research Center, Cleveland, OH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50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765175"/>
          </a:xfrm>
        </p:spPr>
        <p:txBody>
          <a:bodyPr/>
          <a:lstStyle/>
          <a:p>
            <a:r>
              <a:rPr lang="en-US" dirty="0" smtClean="0"/>
              <a:t>Modified design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029200" y="1400617"/>
            <a:ext cx="335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Dome was bonded to titanium ring </a:t>
            </a:r>
            <a:r>
              <a:rPr lang="en-US" dirty="0" smtClean="0"/>
              <a:t>with epoxy to </a:t>
            </a:r>
            <a:r>
              <a:rPr lang="en-US" dirty="0"/>
              <a:t>prevent lateral motion of dome seat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Edges </a:t>
            </a:r>
            <a:r>
              <a:rPr lang="en-US" dirty="0"/>
              <a:t>were beveled and polished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Seat was polished and flatness tolerance was  decreased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smtClean="0"/>
              <a:t>Thicker </a:t>
            </a:r>
            <a:r>
              <a:rPr lang="en-US" dirty="0" err="1" smtClean="0"/>
              <a:t>kapton</a:t>
            </a:r>
            <a:r>
              <a:rPr lang="en-US" dirty="0" smtClean="0"/>
              <a:t> ring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1" t="16667" r="16666" b="23611"/>
          <a:stretch/>
        </p:blipFill>
        <p:spPr>
          <a:xfrm>
            <a:off x="304800" y="1905000"/>
            <a:ext cx="4648200" cy="3276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6" t="6601" r="28061" b="8890"/>
          <a:stretch/>
        </p:blipFill>
        <p:spPr>
          <a:xfrm>
            <a:off x="5807758" y="3801991"/>
            <a:ext cx="2403112" cy="27592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16843" y="5848683"/>
            <a:ext cx="1552028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Dome Support</a:t>
            </a:r>
          </a:p>
          <a:p>
            <a:pPr algn="ctr"/>
            <a:r>
              <a:rPr lang="en-US" sz="1100" dirty="0" smtClean="0"/>
              <a:t>Ti-6Al-4V</a:t>
            </a:r>
            <a:endParaRPr lang="en-US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5095016" y="4703268"/>
            <a:ext cx="1795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Dome Coupler Ring</a:t>
            </a:r>
          </a:p>
          <a:p>
            <a:pPr algn="ctr"/>
            <a:r>
              <a:rPr lang="en-US" sz="1100" dirty="0" smtClean="0"/>
              <a:t>Ti-6Al-4V</a:t>
            </a:r>
            <a:endParaRPr lang="en-US" sz="1100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>
            <a:off x="6847616" y="5011403"/>
            <a:ext cx="604393" cy="3124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018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765175"/>
          </a:xfrm>
        </p:spPr>
        <p:txBody>
          <a:bodyPr/>
          <a:lstStyle/>
          <a:p>
            <a:r>
              <a:rPr lang="en-US" dirty="0" smtClean="0"/>
              <a:t>FEA of Modified design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066800" y="1543089"/>
            <a:ext cx="701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Axial displacement unchanged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Tensile stress reduced 30%</a:t>
            </a:r>
          </a:p>
        </p:txBody>
      </p:sp>
      <p:pic>
        <p:nvPicPr>
          <p:cNvPr id="13" name="Picture 2" descr="C:\_Active\Work\Clients\MBARI\Models\2D Dome Port\Config_3\abaqus\pics\v10\C3_v10_2nofric_00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" r="43586" b="28011"/>
          <a:stretch/>
        </p:blipFill>
        <p:spPr bwMode="auto">
          <a:xfrm>
            <a:off x="304800" y="2514600"/>
            <a:ext cx="3506093" cy="265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_Active\Work\Clients\MBARI\Models\2D Dome Port\Config_3\abaqus\pics\v10\C3_v10_2nofric_02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" r="36976" b="48673"/>
          <a:stretch/>
        </p:blipFill>
        <p:spPr bwMode="auto">
          <a:xfrm>
            <a:off x="4648200" y="2514600"/>
            <a:ext cx="4858537" cy="233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800" y="5791200"/>
            <a:ext cx="42476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Axial displacement at 2,750 PSI pressure</a:t>
            </a:r>
          </a:p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   = 0.013”.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Same displacement as original design.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80995" y="5410200"/>
            <a:ext cx="32247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First principal stress at 2750 PSI</a:t>
            </a:r>
          </a:p>
          <a:p>
            <a:r>
              <a:rPr lang="en-US" dirty="0" smtClean="0"/>
              <a:t>Max = 7779 PSI </a:t>
            </a:r>
            <a:r>
              <a:rPr lang="en-US" dirty="0" smtClean="0">
                <a:solidFill>
                  <a:srgbClr val="FF0000"/>
                </a:solidFill>
              </a:rPr>
              <a:t>(54 MPa)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70% of original design stress.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447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862013" y="7620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smtClean="0">
                <a:solidFill>
                  <a:srgbClr val="C00000"/>
                </a:solidFill>
                <a:latin typeface="Constantia" pitchFamily="18" charset="0"/>
              </a:rPr>
              <a:t>Chemical Strengthening of glass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7200" y="1600200"/>
            <a:ext cx="30480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b="1" smtClean="0">
                <a:solidFill>
                  <a:srgbClr val="FF0000"/>
                </a:solidFill>
                <a:latin typeface="Constantia" pitchFamily="18" charset="0"/>
              </a:rPr>
              <a:t>How it works:</a:t>
            </a:r>
          </a:p>
        </p:txBody>
      </p:sp>
      <p:sp>
        <p:nvSpPr>
          <p:cNvPr id="9" name="TextBox 26"/>
          <p:cNvSpPr txBox="1">
            <a:spLocks noChangeArrowheads="1"/>
          </p:cNvSpPr>
          <p:nvPr/>
        </p:nvSpPr>
        <p:spPr bwMode="auto">
          <a:xfrm>
            <a:off x="1143000" y="2362200"/>
            <a:ext cx="2209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 pitchFamily="18" charset="0"/>
              </a:rPr>
              <a:t>Original surface</a:t>
            </a:r>
          </a:p>
        </p:txBody>
      </p:sp>
      <p:sp>
        <p:nvSpPr>
          <p:cNvPr id="10" name="TextBox 38"/>
          <p:cNvSpPr txBox="1">
            <a:spLocks noChangeArrowheads="1"/>
          </p:cNvSpPr>
          <p:nvPr/>
        </p:nvSpPr>
        <p:spPr bwMode="auto">
          <a:xfrm>
            <a:off x="573088" y="4281488"/>
            <a:ext cx="31765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Surface in compression</a:t>
            </a:r>
          </a:p>
        </p:txBody>
      </p:sp>
      <p:sp>
        <p:nvSpPr>
          <p:cNvPr id="11" name="Oval 10"/>
          <p:cNvSpPr/>
          <p:nvPr/>
        </p:nvSpPr>
        <p:spPr>
          <a:xfrm>
            <a:off x="914400" y="28923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914400" y="331078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181100" y="30828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295400" y="3429000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745479" y="28923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053483" y="3046780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641505" y="325096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981200" y="342508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286712" y="3315768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2400300" y="28923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2554836" y="353938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3010612" y="348490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3247045" y="323458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170845" y="2908416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631179" y="3631963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990600" y="3717777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2164579" y="3746263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2895600" y="3822463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29" name="Group 227"/>
          <p:cNvGrpSpPr>
            <a:grpSpLocks/>
          </p:cNvGrpSpPr>
          <p:nvPr/>
        </p:nvGrpSpPr>
        <p:grpSpPr bwMode="auto">
          <a:xfrm>
            <a:off x="1679575" y="5780088"/>
            <a:ext cx="1905000" cy="812800"/>
            <a:chOff x="7696200" y="1378757"/>
            <a:chExt cx="1905000" cy="812709"/>
          </a:xfrm>
        </p:grpSpPr>
        <p:sp>
          <p:nvSpPr>
            <p:cNvPr id="30" name="Oval 29"/>
            <p:cNvSpPr/>
            <p:nvPr/>
          </p:nvSpPr>
          <p:spPr>
            <a:xfrm>
              <a:off x="7734300" y="1449123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7696200" y="1862626"/>
              <a:ext cx="320111" cy="293606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1F497D"/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1F497D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</a:endParaRPr>
            </a:p>
          </p:txBody>
        </p:sp>
        <p:sp>
          <p:nvSpPr>
            <p:cNvPr id="32" name="TextBox 63"/>
            <p:cNvSpPr txBox="1">
              <a:spLocks noChangeArrowheads="1"/>
            </p:cNvSpPr>
            <p:nvPr/>
          </p:nvSpPr>
          <p:spPr bwMode="auto">
            <a:xfrm>
              <a:off x="7899400" y="1378757"/>
              <a:ext cx="1701800" cy="369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buFont typeface="Arial" charset="0"/>
                <a:defRPr sz="3200">
                  <a:solidFill>
                    <a:schemeClr val="tx1"/>
                  </a:solidFill>
                  <a:latin typeface="Constantia" pitchFamily="18" charset="0"/>
                </a:defRPr>
              </a:lvl1pPr>
              <a:lvl2pPr marL="742950" indent="-285750" eaLnBrk="0" hangingPunct="0"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onstantia" pitchFamily="18" charset="0"/>
                </a:defRPr>
              </a:lvl2pPr>
              <a:lvl3pPr marL="1143000" indent="-228600" eaLnBrk="0" hangingPunct="0">
                <a:buFont typeface="Arial" charset="0"/>
                <a:defRPr sz="2400">
                  <a:solidFill>
                    <a:schemeClr val="tx1"/>
                  </a:solidFill>
                  <a:latin typeface="Constantia" pitchFamily="18" charset="0"/>
                </a:defRPr>
              </a:lvl3pPr>
              <a:lvl4pPr marL="1600200" indent="-228600" eaLnBrk="0" hangingPunct="0"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4pPr>
              <a:lvl5pPr marL="2057400" indent="-228600" eaLnBrk="0" hangingPunct="0"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Na</a:t>
              </a:r>
              <a:r>
                <a:rPr kumimoji="0" lang="en-US" altLang="en-US" sz="1800" b="0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+</a:t>
              </a:r>
              <a:r>
                <a:rPr kumimoji="0" lang="en-US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 (0.95 Å)</a:t>
              </a:r>
              <a:endParaRPr kumimoji="0" lang="en-US" altLang="en-US" sz="18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endParaRPr>
            </a:p>
          </p:txBody>
        </p:sp>
        <p:sp>
          <p:nvSpPr>
            <p:cNvPr id="33" name="TextBox 64"/>
            <p:cNvSpPr txBox="1">
              <a:spLocks noChangeArrowheads="1"/>
            </p:cNvSpPr>
            <p:nvPr/>
          </p:nvSpPr>
          <p:spPr bwMode="auto">
            <a:xfrm>
              <a:off x="8001000" y="1821619"/>
              <a:ext cx="1473200" cy="369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buFont typeface="Arial" charset="0"/>
                <a:defRPr sz="3200">
                  <a:solidFill>
                    <a:schemeClr val="tx1"/>
                  </a:solidFill>
                  <a:latin typeface="Constantia" pitchFamily="18" charset="0"/>
                </a:defRPr>
              </a:lvl1pPr>
              <a:lvl2pPr marL="742950" indent="-285750" eaLnBrk="0" hangingPunct="0"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onstantia" pitchFamily="18" charset="0"/>
                </a:defRPr>
              </a:lvl2pPr>
              <a:lvl3pPr marL="1143000" indent="-228600" eaLnBrk="0" hangingPunct="0">
                <a:buFont typeface="Arial" charset="0"/>
                <a:defRPr sz="2400">
                  <a:solidFill>
                    <a:schemeClr val="tx1"/>
                  </a:solidFill>
                  <a:latin typeface="Constantia" pitchFamily="18" charset="0"/>
                </a:defRPr>
              </a:lvl3pPr>
              <a:lvl4pPr marL="1600200" indent="-228600" eaLnBrk="0" hangingPunct="0"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4pPr>
              <a:lvl5pPr marL="2057400" indent="-228600" eaLnBrk="0" hangingPunct="0"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K</a:t>
              </a:r>
              <a:r>
                <a:rPr kumimoji="0" lang="en-US" altLang="en-US" sz="1800" b="0" i="0" u="none" strike="noStrike" kern="0" cap="none" spc="0" normalizeH="0" baseline="30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+</a:t>
              </a:r>
              <a:r>
                <a:rPr kumimoji="0" lang="en-US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 (1.33 Å)</a:t>
              </a:r>
              <a:endParaRPr kumimoji="0" lang="en-US" altLang="en-US" sz="1800" b="0" i="0" u="none" strike="noStrike" kern="0" cap="none" spc="0" normalizeH="0" baseline="3000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endParaRPr>
            </a:p>
          </p:txBody>
        </p:sp>
      </p:grpSp>
      <p:sp>
        <p:nvSpPr>
          <p:cNvPr id="34" name="Curved Down Arrow 33"/>
          <p:cNvSpPr/>
          <p:nvPr/>
        </p:nvSpPr>
        <p:spPr>
          <a:xfrm>
            <a:off x="3505200" y="2254250"/>
            <a:ext cx="1365250" cy="482600"/>
          </a:xfrm>
          <a:prstGeom prst="curved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5" name="TextBox 97"/>
          <p:cNvSpPr txBox="1">
            <a:spLocks noChangeArrowheads="1"/>
          </p:cNvSpPr>
          <p:nvPr/>
        </p:nvSpPr>
        <p:spPr bwMode="auto">
          <a:xfrm>
            <a:off x="4748213" y="1042988"/>
            <a:ext cx="26908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 pitchFamily="18" charset="0"/>
              </a:rPr>
              <a:t>Submerge in a bath of molten KNO</a:t>
            </a:r>
            <a:r>
              <a:rPr kumimoji="0" lang="en-US" altLang="en-US" sz="18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 pitchFamily="18" charset="0"/>
              </a:rPr>
              <a:t>3</a:t>
            </a:r>
          </a:p>
        </p:txBody>
      </p:sp>
      <p:sp>
        <p:nvSpPr>
          <p:cNvPr id="36" name="Curved Left Arrow 35"/>
          <p:cNvSpPr/>
          <p:nvPr/>
        </p:nvSpPr>
        <p:spPr>
          <a:xfrm>
            <a:off x="7391400" y="2813050"/>
            <a:ext cx="762000" cy="2520950"/>
          </a:xfrm>
          <a:prstGeom prst="curved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4603625" y="28988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4603625" y="331719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870325" y="30893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4984625" y="3435409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434704" y="28988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742708" y="3046780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330730" y="325737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670425" y="343149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5975937" y="3322177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6089525" y="28988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6244061" y="354579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6699837" y="349131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6755694" y="3185799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6955063" y="291482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5320404" y="363837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4679825" y="3724186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5853804" y="375267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6584825" y="382887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55" name="Group 225"/>
          <p:cNvGrpSpPr>
            <a:grpSpLocks/>
          </p:cNvGrpSpPr>
          <p:nvPr/>
        </p:nvGrpSpPr>
        <p:grpSpPr bwMode="auto">
          <a:xfrm>
            <a:off x="4748213" y="4240213"/>
            <a:ext cx="2287587" cy="854075"/>
            <a:chOff x="4748369" y="4240033"/>
            <a:chExt cx="2286768" cy="853699"/>
          </a:xfrm>
        </p:grpSpPr>
        <p:sp>
          <p:nvSpPr>
            <p:cNvPr id="56" name="Oval 55"/>
            <p:cNvSpPr/>
            <p:nvPr/>
          </p:nvSpPr>
          <p:spPr>
            <a:xfrm>
              <a:off x="4829132" y="4468900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5318201" y="486513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58" name="Oval 57"/>
            <p:cNvSpPr/>
            <p:nvPr/>
          </p:nvSpPr>
          <p:spPr>
            <a:xfrm>
              <a:off x="5129904" y="461781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59" name="Oval 58"/>
            <p:cNvSpPr/>
            <p:nvPr/>
          </p:nvSpPr>
          <p:spPr>
            <a:xfrm>
              <a:off x="4748369" y="4829787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0" name="Oval 59"/>
            <p:cNvSpPr/>
            <p:nvPr/>
          </p:nvSpPr>
          <p:spPr>
            <a:xfrm>
              <a:off x="5685849" y="4596691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1" name="Oval 60"/>
            <p:cNvSpPr/>
            <p:nvPr/>
          </p:nvSpPr>
          <p:spPr>
            <a:xfrm>
              <a:off x="6024703" y="4680466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6476967" y="486513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3" name="Oval 62"/>
            <p:cNvSpPr/>
            <p:nvPr/>
          </p:nvSpPr>
          <p:spPr>
            <a:xfrm>
              <a:off x="5842587" y="4338960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4" name="Oval 63"/>
            <p:cNvSpPr/>
            <p:nvPr/>
          </p:nvSpPr>
          <p:spPr>
            <a:xfrm>
              <a:off x="6775325" y="4376637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5" name="Oval 64"/>
            <p:cNvSpPr/>
            <p:nvPr/>
          </p:nvSpPr>
          <p:spPr>
            <a:xfrm>
              <a:off x="5022724" y="4262337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6" name="Oval 65"/>
            <p:cNvSpPr/>
            <p:nvPr/>
          </p:nvSpPr>
          <p:spPr>
            <a:xfrm>
              <a:off x="6806537" y="4724400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6445532" y="4550198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8" name="Oval 67"/>
            <p:cNvSpPr/>
            <p:nvPr/>
          </p:nvSpPr>
          <p:spPr>
            <a:xfrm>
              <a:off x="6144228" y="4399429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5272446" y="438921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6464055" y="4240033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</p:grpSp>
      <p:cxnSp>
        <p:nvCxnSpPr>
          <p:cNvPr id="71" name="Straight Connector 223"/>
          <p:cNvCxnSpPr>
            <a:cxnSpLocks noChangeShapeType="1"/>
          </p:cNvCxnSpPr>
          <p:nvPr/>
        </p:nvCxnSpPr>
        <p:spPr bwMode="auto">
          <a:xfrm>
            <a:off x="533400" y="4191000"/>
            <a:ext cx="7366000" cy="0"/>
          </a:xfrm>
          <a:prstGeom prst="line">
            <a:avLst/>
          </a:prstGeom>
          <a:noFill/>
          <a:ln w="31750" algn="ctr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2" name="Oval 71"/>
          <p:cNvSpPr/>
          <p:nvPr/>
        </p:nvSpPr>
        <p:spPr>
          <a:xfrm>
            <a:off x="4976969" y="234489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5603376" y="1906818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5386746" y="226668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6023155" y="1973081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4748369" y="193298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6737225" y="252455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6543441" y="193191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6312605" y="248955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5864648" y="2473749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6863552" y="2200424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6974370" y="178511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4623321" y="154236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5158145" y="182125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7050570" y="1454483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5057732" y="269591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7" name="Oval 86"/>
          <p:cNvSpPr/>
          <p:nvPr/>
        </p:nvSpPr>
        <p:spPr>
          <a:xfrm>
            <a:off x="4762500" y="6070646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5399274" y="616048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9" name="Oval 88"/>
          <p:cNvSpPr/>
          <p:nvPr/>
        </p:nvSpPr>
        <p:spPr>
          <a:xfrm>
            <a:off x="6622925" y="614538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0" name="Oval 89"/>
          <p:cNvSpPr/>
          <p:nvPr/>
        </p:nvSpPr>
        <p:spPr>
          <a:xfrm>
            <a:off x="4561964" y="563930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1" name="Oval 90"/>
          <p:cNvSpPr/>
          <p:nvPr/>
        </p:nvSpPr>
        <p:spPr>
          <a:xfrm>
            <a:off x="6071187" y="5212676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2" name="Oval 91"/>
          <p:cNvSpPr/>
          <p:nvPr/>
        </p:nvSpPr>
        <p:spPr>
          <a:xfrm>
            <a:off x="5827711" y="543748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3" name="Oval 92"/>
          <p:cNvSpPr/>
          <p:nvPr/>
        </p:nvSpPr>
        <p:spPr>
          <a:xfrm>
            <a:off x="4789609" y="5212676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4" name="Oval 93"/>
          <p:cNvSpPr/>
          <p:nvPr/>
        </p:nvSpPr>
        <p:spPr>
          <a:xfrm>
            <a:off x="5343193" y="5566754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5" name="Oval 94"/>
          <p:cNvSpPr/>
          <p:nvPr/>
        </p:nvSpPr>
        <p:spPr>
          <a:xfrm>
            <a:off x="6302814" y="595462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6" name="Oval 95"/>
          <p:cNvSpPr/>
          <p:nvPr/>
        </p:nvSpPr>
        <p:spPr>
          <a:xfrm>
            <a:off x="6901834" y="5209264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7" name="Oval 96"/>
          <p:cNvSpPr/>
          <p:nvPr/>
        </p:nvSpPr>
        <p:spPr>
          <a:xfrm>
            <a:off x="4952335" y="552773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8" name="Oval 97"/>
          <p:cNvSpPr/>
          <p:nvPr/>
        </p:nvSpPr>
        <p:spPr>
          <a:xfrm>
            <a:off x="5084148" y="584879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9" name="Oval 98"/>
          <p:cNvSpPr/>
          <p:nvPr/>
        </p:nvSpPr>
        <p:spPr>
          <a:xfrm>
            <a:off x="5522476" y="523703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0" name="Oval 99"/>
          <p:cNvSpPr/>
          <p:nvPr/>
        </p:nvSpPr>
        <p:spPr>
          <a:xfrm>
            <a:off x="6154363" y="5628101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1" name="Oval 100"/>
          <p:cNvSpPr/>
          <p:nvPr/>
        </p:nvSpPr>
        <p:spPr>
          <a:xfrm>
            <a:off x="6653369" y="545389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6615269" y="577704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5674136" y="573194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4" name="Oval 103"/>
          <p:cNvSpPr/>
          <p:nvPr/>
        </p:nvSpPr>
        <p:spPr>
          <a:xfrm>
            <a:off x="5905724" y="6039923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5" name="Left Arrow 104"/>
          <p:cNvSpPr/>
          <p:nvPr/>
        </p:nvSpPr>
        <p:spPr>
          <a:xfrm>
            <a:off x="3657600" y="5029200"/>
            <a:ext cx="884238" cy="23495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106" name="Group 20"/>
          <p:cNvGrpSpPr>
            <a:grpSpLocks/>
          </p:cNvGrpSpPr>
          <p:nvPr/>
        </p:nvGrpSpPr>
        <p:grpSpPr bwMode="auto">
          <a:xfrm>
            <a:off x="1254125" y="4941888"/>
            <a:ext cx="1865313" cy="1066800"/>
            <a:chOff x="1253395" y="5018125"/>
            <a:chExt cx="1865932" cy="1066800"/>
          </a:xfrm>
        </p:grpSpPr>
        <p:sp>
          <p:nvSpPr>
            <p:cNvPr id="107" name="Rectangle 106"/>
            <p:cNvSpPr/>
            <p:nvPr/>
          </p:nvSpPr>
          <p:spPr>
            <a:xfrm>
              <a:off x="1253395" y="5018125"/>
              <a:ext cx="1865932" cy="1066800"/>
            </a:xfrm>
            <a:prstGeom prst="rect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1F497D"/>
                </a:gs>
              </a:gsLst>
              <a:lin ang="162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grpSp>
          <p:nvGrpSpPr>
            <p:cNvPr id="108" name="Group 18"/>
            <p:cNvGrpSpPr>
              <a:grpSpLocks/>
            </p:cNvGrpSpPr>
            <p:nvPr/>
          </p:nvGrpSpPr>
          <p:grpSpPr bwMode="auto">
            <a:xfrm>
              <a:off x="1253395" y="5018125"/>
              <a:ext cx="1865932" cy="693120"/>
              <a:chOff x="1253395" y="5018125"/>
              <a:chExt cx="1865932" cy="693120"/>
            </a:xfrm>
          </p:grpSpPr>
          <p:grpSp>
            <p:nvGrpSpPr>
              <p:cNvPr id="109" name="Group 194"/>
              <p:cNvGrpSpPr>
                <a:grpSpLocks/>
              </p:cNvGrpSpPr>
              <p:nvPr/>
            </p:nvGrpSpPr>
            <p:grpSpPr bwMode="auto">
              <a:xfrm>
                <a:off x="1253395" y="5018125"/>
                <a:ext cx="1865932" cy="462080"/>
                <a:chOff x="5334000" y="2355791"/>
                <a:chExt cx="2590800" cy="462080"/>
              </a:xfrm>
            </p:grpSpPr>
            <p:cxnSp>
              <p:nvCxnSpPr>
                <p:cNvPr id="111" name="Straight Connector 263"/>
                <p:cNvCxnSpPr>
                  <a:cxnSpLocks noChangeShapeType="1"/>
                </p:cNvCxnSpPr>
                <p:nvPr/>
              </p:nvCxnSpPr>
              <p:spPr bwMode="auto">
                <a:xfrm>
                  <a:off x="5334000" y="2362141"/>
                  <a:ext cx="381455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2" name="Straight Connector 264"/>
                <p:cNvCxnSpPr>
                  <a:cxnSpLocks noChangeShapeType="1"/>
                </p:cNvCxnSpPr>
                <p:nvPr/>
              </p:nvCxnSpPr>
              <p:spPr bwMode="auto">
                <a:xfrm>
                  <a:off x="6171876" y="2362141"/>
                  <a:ext cx="381455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3" name="Straight Connector 265"/>
                <p:cNvCxnSpPr>
                  <a:cxnSpLocks noChangeShapeType="1"/>
                </p:cNvCxnSpPr>
                <p:nvPr/>
              </p:nvCxnSpPr>
              <p:spPr bwMode="auto">
                <a:xfrm>
                  <a:off x="6705470" y="2355791"/>
                  <a:ext cx="540210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4" name="Straight Connector 266"/>
                <p:cNvCxnSpPr>
                  <a:cxnSpLocks noChangeShapeType="1"/>
                </p:cNvCxnSpPr>
                <p:nvPr/>
              </p:nvCxnSpPr>
              <p:spPr bwMode="auto">
                <a:xfrm>
                  <a:off x="7391206" y="2355791"/>
                  <a:ext cx="533594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5" name="Straight Connector 267"/>
                <p:cNvCxnSpPr>
                  <a:cxnSpLocks noChangeShapeType="1"/>
                </p:cNvCxnSpPr>
                <p:nvPr/>
              </p:nvCxnSpPr>
              <p:spPr bwMode="auto">
                <a:xfrm>
                  <a:off x="5715455" y="2355791"/>
                  <a:ext cx="227108" cy="38735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6" name="Straight Connector 268"/>
                <p:cNvCxnSpPr>
                  <a:cxnSpLocks noChangeShapeType="1"/>
                </p:cNvCxnSpPr>
                <p:nvPr/>
              </p:nvCxnSpPr>
              <p:spPr bwMode="auto">
                <a:xfrm flipH="1">
                  <a:off x="5942562" y="2355791"/>
                  <a:ext cx="229313" cy="38735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7" name="Straight Connector 269"/>
                <p:cNvCxnSpPr>
                  <a:cxnSpLocks noChangeShapeType="1"/>
                </p:cNvCxnSpPr>
                <p:nvPr/>
              </p:nvCxnSpPr>
              <p:spPr bwMode="auto">
                <a:xfrm>
                  <a:off x="7245680" y="2355791"/>
                  <a:ext cx="70558" cy="461962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8" name="Straight Connector 270"/>
                <p:cNvCxnSpPr>
                  <a:cxnSpLocks noChangeShapeType="1"/>
                </p:cNvCxnSpPr>
                <p:nvPr/>
              </p:nvCxnSpPr>
              <p:spPr bwMode="auto">
                <a:xfrm flipH="1">
                  <a:off x="7316238" y="2355791"/>
                  <a:ext cx="74968" cy="461962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9" name="Straight Connector 271"/>
                <p:cNvCxnSpPr>
                  <a:cxnSpLocks noChangeShapeType="1"/>
                </p:cNvCxnSpPr>
                <p:nvPr/>
              </p:nvCxnSpPr>
              <p:spPr bwMode="auto">
                <a:xfrm>
                  <a:off x="6553330" y="2355791"/>
                  <a:ext cx="94812" cy="193675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20" name="Straight Connector 272"/>
                <p:cNvCxnSpPr>
                  <a:cxnSpLocks noChangeShapeType="1"/>
                </p:cNvCxnSpPr>
                <p:nvPr/>
              </p:nvCxnSpPr>
              <p:spPr bwMode="auto">
                <a:xfrm flipH="1">
                  <a:off x="6648142" y="2363728"/>
                  <a:ext cx="57328" cy="185738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110" name="Straight Connector 262"/>
              <p:cNvCxnSpPr>
                <a:cxnSpLocks noChangeShapeType="1"/>
              </p:cNvCxnSpPr>
              <p:nvPr/>
            </p:nvCxnSpPr>
            <p:spPr bwMode="auto">
              <a:xfrm>
                <a:off x="2681032" y="5480087"/>
                <a:ext cx="0" cy="231775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121" name="Freeform 120"/>
          <p:cNvSpPr/>
          <p:nvPr/>
        </p:nvSpPr>
        <p:spPr>
          <a:xfrm>
            <a:off x="1527175" y="4965700"/>
            <a:ext cx="338138" cy="395288"/>
          </a:xfrm>
          <a:custGeom>
            <a:avLst/>
            <a:gdLst>
              <a:gd name="connsiteX0" fmla="*/ 0 w 338138"/>
              <a:gd name="connsiteY0" fmla="*/ 0 h 395287"/>
              <a:gd name="connsiteX1" fmla="*/ 166688 w 338138"/>
              <a:gd name="connsiteY1" fmla="*/ 395287 h 395287"/>
              <a:gd name="connsiteX2" fmla="*/ 338138 w 338138"/>
              <a:gd name="connsiteY2" fmla="*/ 0 h 395287"/>
              <a:gd name="connsiteX3" fmla="*/ 0 w 338138"/>
              <a:gd name="connsiteY3" fmla="*/ 0 h 395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138" h="395287">
                <a:moveTo>
                  <a:pt x="0" y="0"/>
                </a:moveTo>
                <a:lnTo>
                  <a:pt x="166688" y="395287"/>
                </a:lnTo>
                <a:lnTo>
                  <a:pt x="338138" y="0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22" name="Freeform 121"/>
          <p:cNvSpPr/>
          <p:nvPr/>
        </p:nvSpPr>
        <p:spPr>
          <a:xfrm>
            <a:off x="2122488" y="4960938"/>
            <a:ext cx="119062" cy="190500"/>
          </a:xfrm>
          <a:custGeom>
            <a:avLst/>
            <a:gdLst>
              <a:gd name="connsiteX0" fmla="*/ 0 w 119062"/>
              <a:gd name="connsiteY0" fmla="*/ 0 h 190500"/>
              <a:gd name="connsiteX1" fmla="*/ 71437 w 119062"/>
              <a:gd name="connsiteY1" fmla="*/ 190500 h 190500"/>
              <a:gd name="connsiteX2" fmla="*/ 119062 w 119062"/>
              <a:gd name="connsiteY2" fmla="*/ 4763 h 190500"/>
              <a:gd name="connsiteX3" fmla="*/ 0 w 119062"/>
              <a:gd name="connsiteY3" fmla="*/ 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062" h="190500">
                <a:moveTo>
                  <a:pt x="0" y="0"/>
                </a:moveTo>
                <a:lnTo>
                  <a:pt x="71437" y="190500"/>
                </a:lnTo>
                <a:lnTo>
                  <a:pt x="119062" y="4763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23" name="Freeform 122"/>
          <p:cNvSpPr/>
          <p:nvPr/>
        </p:nvSpPr>
        <p:spPr>
          <a:xfrm>
            <a:off x="2632075" y="4927600"/>
            <a:ext cx="109538" cy="371475"/>
          </a:xfrm>
          <a:custGeom>
            <a:avLst/>
            <a:gdLst>
              <a:gd name="connsiteX0" fmla="*/ 0 w 109538"/>
              <a:gd name="connsiteY0" fmla="*/ 0 h 371475"/>
              <a:gd name="connsiteX1" fmla="*/ 52388 w 109538"/>
              <a:gd name="connsiteY1" fmla="*/ 371475 h 371475"/>
              <a:gd name="connsiteX2" fmla="*/ 109538 w 109538"/>
              <a:gd name="connsiteY2" fmla="*/ 4762 h 371475"/>
              <a:gd name="connsiteX3" fmla="*/ 0 w 109538"/>
              <a:gd name="connsiteY3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538" h="371475">
                <a:moveTo>
                  <a:pt x="0" y="0"/>
                </a:moveTo>
                <a:lnTo>
                  <a:pt x="52388" y="371475"/>
                </a:lnTo>
                <a:lnTo>
                  <a:pt x="109538" y="4762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124" name="Group 209"/>
          <p:cNvGrpSpPr>
            <a:grpSpLocks/>
          </p:cNvGrpSpPr>
          <p:nvPr/>
        </p:nvGrpSpPr>
        <p:grpSpPr bwMode="auto">
          <a:xfrm>
            <a:off x="873125" y="2800350"/>
            <a:ext cx="2590800" cy="844550"/>
            <a:chOff x="5334000" y="2355791"/>
            <a:chExt cx="2590800" cy="844609"/>
          </a:xfrm>
        </p:grpSpPr>
        <p:cxnSp>
          <p:nvCxnSpPr>
            <p:cNvPr id="125" name="Straight Connector 277"/>
            <p:cNvCxnSpPr>
              <a:cxnSpLocks noChangeShapeType="1"/>
            </p:cNvCxnSpPr>
            <p:nvPr/>
          </p:nvCxnSpPr>
          <p:spPr bwMode="auto">
            <a:xfrm>
              <a:off x="53340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6" name="Straight Connector 278"/>
            <p:cNvCxnSpPr>
              <a:cxnSpLocks noChangeShapeType="1"/>
            </p:cNvCxnSpPr>
            <p:nvPr/>
          </p:nvCxnSpPr>
          <p:spPr bwMode="auto">
            <a:xfrm>
              <a:off x="61722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7" name="Straight Connector 279"/>
            <p:cNvCxnSpPr>
              <a:cxnSpLocks noChangeShapeType="1"/>
            </p:cNvCxnSpPr>
            <p:nvPr/>
          </p:nvCxnSpPr>
          <p:spPr bwMode="auto">
            <a:xfrm>
              <a:off x="6705600" y="2355791"/>
              <a:ext cx="541338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8" name="Straight Connector 280"/>
            <p:cNvCxnSpPr>
              <a:cxnSpLocks noChangeShapeType="1"/>
            </p:cNvCxnSpPr>
            <p:nvPr/>
          </p:nvCxnSpPr>
          <p:spPr bwMode="auto">
            <a:xfrm>
              <a:off x="7391400" y="2355791"/>
              <a:ext cx="5334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9" name="Straight Connector 281"/>
            <p:cNvCxnSpPr>
              <a:cxnSpLocks noChangeShapeType="1"/>
            </p:cNvCxnSpPr>
            <p:nvPr/>
          </p:nvCxnSpPr>
          <p:spPr bwMode="auto">
            <a:xfrm>
              <a:off x="57150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0" name="Straight Connector 282"/>
            <p:cNvCxnSpPr>
              <a:cxnSpLocks noChangeShapeType="1"/>
            </p:cNvCxnSpPr>
            <p:nvPr/>
          </p:nvCxnSpPr>
          <p:spPr bwMode="auto">
            <a:xfrm flipH="1">
              <a:off x="59436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1" name="Straight Connector 283"/>
            <p:cNvCxnSpPr>
              <a:cxnSpLocks noChangeShapeType="1"/>
            </p:cNvCxnSpPr>
            <p:nvPr/>
          </p:nvCxnSpPr>
          <p:spPr bwMode="auto">
            <a:xfrm>
              <a:off x="7246938" y="2355791"/>
              <a:ext cx="68262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2" name="Straight Connector 284"/>
            <p:cNvCxnSpPr>
              <a:cxnSpLocks noChangeShapeType="1"/>
            </p:cNvCxnSpPr>
            <p:nvPr/>
          </p:nvCxnSpPr>
          <p:spPr bwMode="auto">
            <a:xfrm flipH="1">
              <a:off x="7315200" y="2355791"/>
              <a:ext cx="76200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" name="Straight Connector 285"/>
            <p:cNvCxnSpPr>
              <a:cxnSpLocks noChangeShapeType="1"/>
            </p:cNvCxnSpPr>
            <p:nvPr/>
          </p:nvCxnSpPr>
          <p:spPr bwMode="auto">
            <a:xfrm>
              <a:off x="6551613" y="2355791"/>
              <a:ext cx="96837" cy="19368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" name="Straight Connector 286"/>
            <p:cNvCxnSpPr>
              <a:cxnSpLocks noChangeShapeType="1"/>
            </p:cNvCxnSpPr>
            <p:nvPr/>
          </p:nvCxnSpPr>
          <p:spPr bwMode="auto">
            <a:xfrm flipH="1">
              <a:off x="6648450" y="2363730"/>
              <a:ext cx="57150" cy="18575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35" name="Group 234"/>
          <p:cNvGrpSpPr>
            <a:grpSpLocks/>
          </p:cNvGrpSpPr>
          <p:nvPr/>
        </p:nvGrpSpPr>
        <p:grpSpPr bwMode="auto">
          <a:xfrm>
            <a:off x="4597400" y="2835275"/>
            <a:ext cx="2590800" cy="844550"/>
            <a:chOff x="5334000" y="2355791"/>
            <a:chExt cx="2590800" cy="844609"/>
          </a:xfrm>
        </p:grpSpPr>
        <p:cxnSp>
          <p:nvCxnSpPr>
            <p:cNvPr id="136" name="Straight Connector 288"/>
            <p:cNvCxnSpPr>
              <a:cxnSpLocks noChangeShapeType="1"/>
            </p:cNvCxnSpPr>
            <p:nvPr/>
          </p:nvCxnSpPr>
          <p:spPr bwMode="auto">
            <a:xfrm>
              <a:off x="53340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7" name="Straight Connector 289"/>
            <p:cNvCxnSpPr>
              <a:cxnSpLocks noChangeShapeType="1"/>
            </p:cNvCxnSpPr>
            <p:nvPr/>
          </p:nvCxnSpPr>
          <p:spPr bwMode="auto">
            <a:xfrm>
              <a:off x="61722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8" name="Straight Connector 290"/>
            <p:cNvCxnSpPr>
              <a:cxnSpLocks noChangeShapeType="1"/>
            </p:cNvCxnSpPr>
            <p:nvPr/>
          </p:nvCxnSpPr>
          <p:spPr bwMode="auto">
            <a:xfrm>
              <a:off x="6705600" y="2355791"/>
              <a:ext cx="541338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9" name="Straight Connector 291"/>
            <p:cNvCxnSpPr>
              <a:cxnSpLocks noChangeShapeType="1"/>
            </p:cNvCxnSpPr>
            <p:nvPr/>
          </p:nvCxnSpPr>
          <p:spPr bwMode="auto">
            <a:xfrm>
              <a:off x="7391400" y="2355791"/>
              <a:ext cx="5334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0" name="Straight Connector 292"/>
            <p:cNvCxnSpPr>
              <a:cxnSpLocks noChangeShapeType="1"/>
            </p:cNvCxnSpPr>
            <p:nvPr/>
          </p:nvCxnSpPr>
          <p:spPr bwMode="auto">
            <a:xfrm>
              <a:off x="57150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1" name="Straight Connector 293"/>
            <p:cNvCxnSpPr>
              <a:cxnSpLocks noChangeShapeType="1"/>
            </p:cNvCxnSpPr>
            <p:nvPr/>
          </p:nvCxnSpPr>
          <p:spPr bwMode="auto">
            <a:xfrm flipH="1">
              <a:off x="59436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2" name="Straight Connector 294"/>
            <p:cNvCxnSpPr>
              <a:cxnSpLocks noChangeShapeType="1"/>
            </p:cNvCxnSpPr>
            <p:nvPr/>
          </p:nvCxnSpPr>
          <p:spPr bwMode="auto">
            <a:xfrm>
              <a:off x="7246938" y="2355791"/>
              <a:ext cx="68262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" name="Straight Connector 295"/>
            <p:cNvCxnSpPr>
              <a:cxnSpLocks noChangeShapeType="1"/>
            </p:cNvCxnSpPr>
            <p:nvPr/>
          </p:nvCxnSpPr>
          <p:spPr bwMode="auto">
            <a:xfrm flipH="1">
              <a:off x="7315200" y="2355791"/>
              <a:ext cx="76200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4" name="Straight Connector 296"/>
            <p:cNvCxnSpPr>
              <a:cxnSpLocks noChangeShapeType="1"/>
            </p:cNvCxnSpPr>
            <p:nvPr/>
          </p:nvCxnSpPr>
          <p:spPr bwMode="auto">
            <a:xfrm>
              <a:off x="6551613" y="2355791"/>
              <a:ext cx="96837" cy="19368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5" name="Straight Connector 297"/>
            <p:cNvCxnSpPr>
              <a:cxnSpLocks noChangeShapeType="1"/>
            </p:cNvCxnSpPr>
            <p:nvPr/>
          </p:nvCxnSpPr>
          <p:spPr bwMode="auto">
            <a:xfrm flipH="1">
              <a:off x="6648450" y="2363730"/>
              <a:ext cx="57150" cy="18575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46" name="Straight Connector 298"/>
          <p:cNvCxnSpPr>
            <a:cxnSpLocks noChangeShapeType="1"/>
          </p:cNvCxnSpPr>
          <p:nvPr/>
        </p:nvCxnSpPr>
        <p:spPr bwMode="auto">
          <a:xfrm>
            <a:off x="4718050" y="5170488"/>
            <a:ext cx="355600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7" name="Straight Connector 299"/>
          <p:cNvCxnSpPr>
            <a:cxnSpLocks noChangeShapeType="1"/>
          </p:cNvCxnSpPr>
          <p:nvPr/>
        </p:nvCxnSpPr>
        <p:spPr bwMode="auto">
          <a:xfrm>
            <a:off x="5499100" y="5170488"/>
            <a:ext cx="355600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8" name="Straight Connector 300"/>
          <p:cNvCxnSpPr>
            <a:cxnSpLocks noChangeShapeType="1"/>
          </p:cNvCxnSpPr>
          <p:nvPr/>
        </p:nvCxnSpPr>
        <p:spPr bwMode="auto">
          <a:xfrm>
            <a:off x="5997575" y="5164138"/>
            <a:ext cx="504825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9" name="Straight Connector 301"/>
          <p:cNvCxnSpPr>
            <a:cxnSpLocks noChangeShapeType="1"/>
          </p:cNvCxnSpPr>
          <p:nvPr/>
        </p:nvCxnSpPr>
        <p:spPr bwMode="auto">
          <a:xfrm>
            <a:off x="6637338" y="5164138"/>
            <a:ext cx="496887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0" name="Straight Connector 302"/>
          <p:cNvCxnSpPr>
            <a:cxnSpLocks noChangeShapeType="1"/>
          </p:cNvCxnSpPr>
          <p:nvPr/>
        </p:nvCxnSpPr>
        <p:spPr bwMode="auto">
          <a:xfrm>
            <a:off x="5073650" y="5164138"/>
            <a:ext cx="212725" cy="3873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1" name="Straight Connector 303"/>
          <p:cNvCxnSpPr>
            <a:cxnSpLocks noChangeShapeType="1"/>
          </p:cNvCxnSpPr>
          <p:nvPr/>
        </p:nvCxnSpPr>
        <p:spPr bwMode="auto">
          <a:xfrm flipH="1">
            <a:off x="5286375" y="5164138"/>
            <a:ext cx="212725" cy="3873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2" name="Straight Connector 304"/>
          <p:cNvCxnSpPr>
            <a:cxnSpLocks noChangeShapeType="1"/>
          </p:cNvCxnSpPr>
          <p:nvPr/>
        </p:nvCxnSpPr>
        <p:spPr bwMode="auto">
          <a:xfrm>
            <a:off x="6502400" y="5164138"/>
            <a:ext cx="63500" cy="4635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" name="Straight Connector 305"/>
          <p:cNvCxnSpPr>
            <a:cxnSpLocks noChangeShapeType="1"/>
          </p:cNvCxnSpPr>
          <p:nvPr/>
        </p:nvCxnSpPr>
        <p:spPr bwMode="auto">
          <a:xfrm flipH="1">
            <a:off x="6565900" y="5164138"/>
            <a:ext cx="71438" cy="4635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4" name="Straight Connector 306"/>
          <p:cNvCxnSpPr>
            <a:cxnSpLocks noChangeShapeType="1"/>
          </p:cNvCxnSpPr>
          <p:nvPr/>
        </p:nvCxnSpPr>
        <p:spPr bwMode="auto">
          <a:xfrm>
            <a:off x="5854700" y="5164138"/>
            <a:ext cx="90488" cy="193675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5" name="Straight Connector 307"/>
          <p:cNvCxnSpPr>
            <a:cxnSpLocks noChangeShapeType="1"/>
          </p:cNvCxnSpPr>
          <p:nvPr/>
        </p:nvCxnSpPr>
        <p:spPr bwMode="auto">
          <a:xfrm flipH="1">
            <a:off x="5945188" y="5172075"/>
            <a:ext cx="52387" cy="185738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6" name="Straight Connector 308"/>
          <p:cNvCxnSpPr>
            <a:cxnSpLocks noChangeShapeType="1"/>
          </p:cNvCxnSpPr>
          <p:nvPr/>
        </p:nvCxnSpPr>
        <p:spPr bwMode="auto">
          <a:xfrm>
            <a:off x="6565900" y="5614988"/>
            <a:ext cx="0" cy="231775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7" name="TextBox 288"/>
          <p:cNvSpPr txBox="1">
            <a:spLocks noChangeArrowheads="1"/>
          </p:cNvSpPr>
          <p:nvPr/>
        </p:nvSpPr>
        <p:spPr bwMode="auto">
          <a:xfrm>
            <a:off x="3176588" y="5405438"/>
            <a:ext cx="1387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Ion Size</a:t>
            </a:r>
          </a:p>
        </p:txBody>
      </p:sp>
      <p:sp>
        <p:nvSpPr>
          <p:cNvPr id="158" name="TextBox 289"/>
          <p:cNvSpPr txBox="1">
            <a:spLocks noChangeArrowheads="1"/>
          </p:cNvSpPr>
          <p:nvPr/>
        </p:nvSpPr>
        <p:spPr bwMode="auto">
          <a:xfrm>
            <a:off x="7167563" y="5637213"/>
            <a:ext cx="1897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*</a:t>
            </a:r>
            <a:r>
              <a:rPr kumimoji="0" lang="en-US" altLang="en-US" sz="1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Not drawn to scale, demonstration only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57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04187E-6 L 0.00156 -0.083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41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3.33333E-6 0.0888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0.01615 0.06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" y="312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509 L -0.00694 -0.0564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307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7407E-6 L -0.02847 0.055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4" y="275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46 L 0.02153 -0.056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-277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773E-6 L 0.04427 0.0987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5" y="49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0.00741 L -0.04358 -0.0969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-5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07528"/>
              </p:ext>
            </p:extLst>
          </p:nvPr>
        </p:nvGraphicFramePr>
        <p:xfrm>
          <a:off x="381000" y="5105400"/>
          <a:ext cx="1452282" cy="420624"/>
        </p:xfrm>
        <a:graphic>
          <a:graphicData uri="http://schemas.openxmlformats.org/drawingml/2006/table">
            <a:tbl>
              <a:tblPr firstRow="1" firstCol="1" bandRow="1"/>
              <a:tblGrid>
                <a:gridCol w="1452282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MS Reference Sans Serif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MS Reference Sans Serif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457200" y="3217863"/>
            <a:ext cx="20764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457200" y="3217863"/>
            <a:ext cx="21526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C:\Users\Kreski\Desktop\fig1a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712483"/>
            <a:ext cx="2512695" cy="243859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8"/>
              <p:cNvSpPr txBox="1"/>
              <p:nvPr/>
            </p:nvSpPr>
            <p:spPr>
              <a:xfrm>
                <a:off x="1396340" y="3870390"/>
                <a:ext cx="6324600" cy="9727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kern="120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𝑥𝑥</m:t>
                              </m:r>
                            </m:sub>
                          </m:sSub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)</m:t>
                          </m:r>
                        </m:e>
                        <m:sub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𝑧</m:t>
                          </m:r>
                        </m:sub>
                      </m:sSub>
                      <m:r>
                        <a:rPr lang="en-US" b="0" i="1" kern="1200" smtClean="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mbria Math"/>
                          <a:cs typeface="Times New Roman"/>
                        </a:rPr>
                        <m:t> </m:t>
                      </m:r>
                      <m:r>
                        <a:rPr lang="en-US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𝑦𝑦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)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𝑧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ctrlP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𝐵𝐶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𝑧</m:t>
                                  </m:r>
                                </m:sub>
                              </m:sSub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 </m:t>
                              </m:r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𝐸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1−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𝑣</m:t>
                                  </m:r>
                                </m:e>
                              </m:d>
                            </m:den>
                          </m:f>
                        </m:e>
                      </m:d>
                      <m:r>
                        <a:rPr lang="en-US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 −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fPr>
                            <m:num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𝐸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1−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 </m:t>
                              </m:r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𝐻</m:t>
                              </m:r>
                            </m:den>
                          </m:f>
                          <m:nary>
                            <m:nary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naryPr>
                            <m:sub>
                              <m:f>
                                <m:f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𝐻</m:t>
                                  </m:r>
                                </m:num>
                                <m:den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  <m:sup>
                              <m:f>
                                <m:f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+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𝐻</m:t>
                                  </m:r>
                                </m:num>
                                <m:den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  <m:e>
                              <m:sSub>
                                <m:sSub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ctrlP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𝐵𝐶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𝑧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𝑑𝑧</m:t>
                          </m:r>
                        </m:e>
                      </m:d>
                    </m:oMath>
                  </m:oMathPara>
                </a14:m>
                <a:endParaRPr lang="en-US" dirty="0">
                  <a:effectLst/>
                  <a:latin typeface="Times New Roman"/>
                  <a:ea typeface="Times New Roman"/>
                </a:endParaRPr>
              </a:p>
            </p:txBody>
          </p:sp>
        </mc:Choice>
        <mc:Fallback xmlns="">
          <p:sp>
            <p:nvSpPr>
              <p:cNvPr id="12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340" y="3870390"/>
                <a:ext cx="6324600" cy="97270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3009900" y="5105485"/>
            <a:ext cx="61341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</a:t>
            </a:r>
            <a:r>
              <a:rPr lang="en-US" dirty="0" smtClean="0"/>
              <a:t> = concentration of the invading ion</a:t>
            </a:r>
          </a:p>
          <a:p>
            <a:r>
              <a:rPr lang="en-US" i="1" dirty="0" smtClean="0"/>
              <a:t>H</a:t>
            </a:r>
            <a:r>
              <a:rPr lang="en-US" dirty="0" smtClean="0"/>
              <a:t> = plate width ; </a:t>
            </a:r>
            <a:r>
              <a:rPr lang="en-US" i="1" dirty="0" smtClean="0"/>
              <a:t>d</a:t>
            </a:r>
            <a:r>
              <a:rPr lang="en-US" dirty="0" smtClean="0"/>
              <a:t> = case-depth  = </a:t>
            </a:r>
            <a:r>
              <a:rPr lang="en-US" sz="2400" b="1" dirty="0" smtClean="0">
                <a:solidFill>
                  <a:srgbClr val="C00000"/>
                </a:solidFill>
              </a:rPr>
              <a:t>DOL</a:t>
            </a:r>
          </a:p>
          <a:p>
            <a:r>
              <a:rPr lang="en-US" i="1" dirty="0" smtClean="0"/>
              <a:t>E </a:t>
            </a:r>
            <a:r>
              <a:rPr lang="en-US" dirty="0" smtClean="0"/>
              <a:t>= Young’s modulus; </a:t>
            </a:r>
            <a:r>
              <a:rPr lang="en-US" dirty="0" smtClean="0">
                <a:latin typeface="Symbol" panose="05050102010706020507" pitchFamily="18" charset="2"/>
              </a:rPr>
              <a:t>n</a:t>
            </a:r>
            <a:r>
              <a:rPr lang="en-US" dirty="0" smtClean="0"/>
              <a:t> = Poisson’s ratio</a:t>
            </a:r>
          </a:p>
          <a:p>
            <a:r>
              <a:rPr lang="en-US" i="1" dirty="0" smtClean="0"/>
              <a:t>B</a:t>
            </a:r>
            <a:r>
              <a:rPr lang="en-US" dirty="0" smtClean="0"/>
              <a:t> = linear network dilation coefficient ( = “Cooper Coefficient”)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0940" y="3951446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In-plane stresses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52400"/>
            <a:ext cx="3962400" cy="37179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19200" y="76200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 Math…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529538" y="4095131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= CS</a:t>
            </a:r>
            <a:endParaRPr lang="en-US" sz="28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634164" y="4920819"/>
                <a:ext cx="126143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𝑧𝑧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)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𝑧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 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4164" y="4920819"/>
                <a:ext cx="1261436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19689" y="4782319"/>
            <a:ext cx="1514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perpendicular stress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56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990600" y="0"/>
            <a:ext cx="80010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i="1" dirty="0" smtClean="0">
                <a:solidFill>
                  <a:srgbClr val="00B050"/>
                </a:solidFill>
              </a:rPr>
              <a:t>Glass composition and physical properties</a:t>
            </a:r>
            <a:endParaRPr lang="en-US" altLang="en-US" b="1" dirty="0" smtClean="0">
              <a:solidFill>
                <a:srgbClr val="C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11826" y="1295400"/>
            <a:ext cx="8915400" cy="4800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400" b="1" i="1" dirty="0" smtClean="0">
                <a:solidFill>
                  <a:srgbClr val="0000FF"/>
                </a:solidFill>
              </a:rPr>
              <a:t>Type: H-K9L (similar to Schott BK7)</a:t>
            </a:r>
            <a:endParaRPr lang="en-US" altLang="en-US" sz="2400" b="1" dirty="0" smtClean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2400" b="1" i="1" dirty="0" smtClean="0"/>
              <a:t>Nominal composition (</a:t>
            </a:r>
            <a:r>
              <a:rPr lang="en-US" altLang="en-US" sz="2400" b="1" i="1" dirty="0" err="1" smtClean="0"/>
              <a:t>wt</a:t>
            </a:r>
            <a:r>
              <a:rPr lang="en-US" altLang="en-US" sz="2400" b="1" i="1" dirty="0" smtClean="0"/>
              <a:t>%):</a:t>
            </a:r>
          </a:p>
          <a:p>
            <a:pPr eaLnBrk="1" hangingPunct="1"/>
            <a:endParaRPr lang="en-US" altLang="en-US" sz="2400" b="1" i="1" dirty="0" smtClean="0"/>
          </a:p>
          <a:p>
            <a:pPr marL="0" indent="0" eaLnBrk="1" hangingPunct="1">
              <a:buNone/>
            </a:pPr>
            <a:r>
              <a:rPr lang="en-US" altLang="en-US" sz="2400" b="1" i="1" dirty="0" smtClean="0"/>
              <a:t>69.13 SiO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; 10.75 B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</a:t>
            </a:r>
            <a:r>
              <a:rPr lang="en-US" altLang="en-US" sz="2400" b="1" i="1" baseline="-25000" dirty="0" smtClean="0"/>
              <a:t>3</a:t>
            </a:r>
            <a:r>
              <a:rPr lang="en-US" altLang="en-US" sz="2400" b="1" i="1" dirty="0" smtClean="0"/>
              <a:t>;3.07 </a:t>
            </a:r>
            <a:r>
              <a:rPr lang="en-US" altLang="en-US" sz="2400" b="1" i="1" dirty="0" err="1" smtClean="0"/>
              <a:t>CaO</a:t>
            </a:r>
            <a:r>
              <a:rPr lang="en-US" altLang="en-US" sz="2400" b="1" i="1" dirty="0" smtClean="0"/>
              <a:t>; 10.40 Na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O; 6.29 K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O; 0.36 As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</a:t>
            </a:r>
            <a:r>
              <a:rPr lang="en-US" altLang="en-US" sz="2400" b="1" i="1" baseline="-25000" dirty="0" smtClean="0"/>
              <a:t>3</a:t>
            </a:r>
          </a:p>
          <a:p>
            <a:pPr eaLnBrk="1" hangingPunct="1"/>
            <a:endParaRPr lang="en-US" altLang="en-US" sz="2400" b="1" i="1" dirty="0" smtClean="0"/>
          </a:p>
          <a:p>
            <a:pPr eaLnBrk="1" hangingPunct="1"/>
            <a:r>
              <a:rPr lang="en-US" altLang="en-US" sz="2400" b="1" i="1" dirty="0" smtClean="0"/>
              <a:t>Density = 2.55 g/cm3</a:t>
            </a:r>
          </a:p>
          <a:p>
            <a:pPr eaLnBrk="1" hangingPunct="1"/>
            <a:r>
              <a:rPr lang="en-US" altLang="en-US" sz="2400" b="1" i="1" dirty="0" err="1" smtClean="0"/>
              <a:t>Tg</a:t>
            </a:r>
            <a:r>
              <a:rPr lang="en-US" altLang="en-US" sz="2400" b="1" i="1" dirty="0" smtClean="0"/>
              <a:t> = 550</a:t>
            </a:r>
            <a:r>
              <a:rPr lang="en-US" altLang="en-US" sz="2400" b="1" i="1" dirty="0" smtClean="0">
                <a:latin typeface="Calibri"/>
                <a:cs typeface="Calibri"/>
              </a:rPr>
              <a:t>°</a:t>
            </a:r>
            <a:r>
              <a:rPr lang="en-US" altLang="en-US" sz="2400" b="1" i="1" dirty="0" smtClean="0"/>
              <a:t>C</a:t>
            </a:r>
          </a:p>
          <a:p>
            <a:r>
              <a:rPr lang="en-US" altLang="en-US" sz="2400" b="1" i="1" dirty="0" smtClean="0"/>
              <a:t>TEC = 70x10</a:t>
            </a:r>
            <a:r>
              <a:rPr lang="en-US" altLang="en-US" sz="2400" b="1" i="1" baseline="30000" dirty="0" smtClean="0"/>
              <a:t>-7</a:t>
            </a:r>
            <a:r>
              <a:rPr lang="en-US" altLang="en-US" sz="2400" b="1" i="1" dirty="0" smtClean="0"/>
              <a:t>/</a:t>
            </a:r>
            <a:r>
              <a:rPr lang="en-US" altLang="en-US" sz="2400" b="1" i="1" dirty="0">
                <a:cs typeface="Calibri"/>
              </a:rPr>
              <a:t>°</a:t>
            </a:r>
            <a:r>
              <a:rPr lang="en-US" altLang="en-US" sz="2400" b="1" i="1" dirty="0" smtClean="0"/>
              <a:t>C</a:t>
            </a:r>
          </a:p>
          <a:p>
            <a:pPr eaLnBrk="1" hangingPunct="1"/>
            <a:r>
              <a:rPr lang="en-US" altLang="en-US" sz="2400" b="1" i="1" dirty="0" smtClean="0"/>
              <a:t>E = 71.GPa</a:t>
            </a:r>
          </a:p>
          <a:p>
            <a:pPr eaLnBrk="1" hangingPunct="1"/>
            <a:r>
              <a:rPr lang="en-US" altLang="en-US" sz="2400" b="1" i="1" dirty="0" smtClean="0">
                <a:latin typeface="Symbol" panose="05050102010706020507" pitchFamily="18" charset="2"/>
              </a:rPr>
              <a:t>n </a:t>
            </a:r>
            <a:r>
              <a:rPr lang="en-US" altLang="en-US" sz="2400" b="1" i="1" dirty="0" smtClean="0"/>
              <a:t>= 0.219</a:t>
            </a:r>
          </a:p>
          <a:p>
            <a:pPr eaLnBrk="1" hangingPunct="1"/>
            <a:r>
              <a:rPr lang="en-US" altLang="en-US" sz="2400" b="1" i="1" dirty="0" err="1"/>
              <a:t>n</a:t>
            </a:r>
            <a:r>
              <a:rPr lang="en-US" altLang="en-US" sz="2400" b="1" i="1" baseline="-25000" dirty="0" err="1" smtClean="0"/>
              <a:t>d</a:t>
            </a:r>
            <a:r>
              <a:rPr lang="en-US" altLang="en-US" sz="2400" b="1" i="1" dirty="0" smtClean="0"/>
              <a:t> = 1.523</a:t>
            </a:r>
            <a:endParaRPr lang="en-US" altLang="en-US" sz="2400" dirty="0"/>
          </a:p>
          <a:p>
            <a:pPr eaLnBrk="1" hangingPunct="1"/>
            <a:endParaRPr lang="en-US" altLang="en-US" dirty="0" smtClean="0">
              <a:latin typeface="Symbol" panose="05050102010706020507" pitchFamily="18" charset="2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39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04495" y="1032411"/>
            <a:ext cx="8683625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Four domes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15 witness disk samples 2”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New York" charset="0"/>
              </a:rPr>
              <a:t>dia</a:t>
            </a:r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 x 2 mm thick, </a:t>
            </a:r>
          </a:p>
          <a:p>
            <a:pPr eaLnBrk="1" hangingPunct="1"/>
            <a:r>
              <a:rPr lang="en-US" altLang="en-US" sz="2400" b="1" dirty="0">
                <a:solidFill>
                  <a:srgbClr val="0000FF"/>
                </a:solidFill>
                <a:latin typeface="New York" charset="0"/>
              </a:rPr>
              <a:t>(</a:t>
            </a:r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for subsequent biaxial testing and CS/DOL measurement)</a:t>
            </a:r>
          </a:p>
          <a:p>
            <a:pPr eaLnBrk="1" hangingPunct="1"/>
            <a:endParaRPr lang="en-US" altLang="en-US" sz="2400" b="1" dirty="0" smtClean="0">
              <a:solidFill>
                <a:srgbClr val="00206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Hold domes in a stainless steel wire cage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Immerse in </a:t>
            </a:r>
            <a:r>
              <a:rPr lang="en-US" altLang="en-US" sz="2400" b="1" dirty="0">
                <a:solidFill>
                  <a:srgbClr val="002060"/>
                </a:solidFill>
                <a:latin typeface="New York" charset="0"/>
              </a:rPr>
              <a:t>electrically heated steel </a:t>
            </a:r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tank </a:t>
            </a:r>
            <a:r>
              <a:rPr lang="en-US" altLang="en-US" sz="2400" b="1" dirty="0">
                <a:solidFill>
                  <a:srgbClr val="002060"/>
                </a:solidFill>
                <a:latin typeface="New York" charset="0"/>
              </a:rPr>
              <a:t>containing molten </a:t>
            </a:r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KNO</a:t>
            </a:r>
            <a:r>
              <a:rPr lang="en-US" altLang="en-US" sz="2400" b="1" baseline="-25000" dirty="0" smtClean="0">
                <a:solidFill>
                  <a:srgbClr val="002060"/>
                </a:solidFill>
                <a:latin typeface="New York" charset="0"/>
              </a:rPr>
              <a:t>3</a:t>
            </a:r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 salt</a:t>
            </a:r>
            <a:r>
              <a:rPr lang="en-US" altLang="en-US" sz="2400" b="1" dirty="0">
                <a:solidFill>
                  <a:srgbClr val="002060"/>
                </a:solidFill>
                <a:latin typeface="New York" charset="0"/>
              </a:rPr>
              <a:t>.</a:t>
            </a:r>
          </a:p>
          <a:p>
            <a:pPr eaLnBrk="1" hangingPunct="1"/>
            <a:endParaRPr lang="en-US" altLang="en-US" sz="2400" b="1" dirty="0" smtClean="0">
              <a:solidFill>
                <a:srgbClr val="C0000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C00000"/>
                </a:solidFill>
                <a:latin typeface="New York" charset="0"/>
              </a:rPr>
              <a:t>Ion exchange at 450 </a:t>
            </a:r>
            <a:r>
              <a:rPr lang="en-US" altLang="en-US" sz="2400" b="1" dirty="0">
                <a:solidFill>
                  <a:srgbClr val="C00000"/>
                </a:solidFill>
                <a:latin typeface="New York" charset="0"/>
              </a:rPr>
              <a:t>°C for </a:t>
            </a:r>
            <a:r>
              <a:rPr lang="en-US" altLang="en-US" sz="2400" b="1" dirty="0" smtClean="0">
                <a:solidFill>
                  <a:srgbClr val="C00000"/>
                </a:solidFill>
                <a:latin typeface="New York" charset="0"/>
              </a:rPr>
              <a:t>24 </a:t>
            </a:r>
            <a:r>
              <a:rPr lang="en-US" altLang="en-US" sz="2400" b="1" dirty="0">
                <a:solidFill>
                  <a:srgbClr val="C00000"/>
                </a:solidFill>
                <a:latin typeface="New York" charset="0"/>
              </a:rPr>
              <a:t>hrs. </a:t>
            </a:r>
          </a:p>
          <a:p>
            <a:pPr eaLnBrk="1" hangingPunct="1"/>
            <a:endParaRPr lang="en-US" altLang="en-US" sz="2400" b="1" dirty="0" smtClean="0">
              <a:solidFill>
                <a:srgbClr val="00CC0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0070C0"/>
                </a:solidFill>
                <a:latin typeface="New York" charset="0"/>
              </a:rPr>
              <a:t>After extraction, carefully cool, wash and dry.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Compression </a:t>
            </a:r>
            <a:r>
              <a:rPr lang="en-US" altLang="en-US" sz="2400" b="1" dirty="0">
                <a:solidFill>
                  <a:srgbClr val="00CC00"/>
                </a:solidFill>
                <a:latin typeface="New York" charset="0"/>
              </a:rPr>
              <a:t>layer (case 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depth </a:t>
            </a:r>
            <a:r>
              <a:rPr lang="en-US" altLang="en-US" sz="2400" b="1" dirty="0" smtClean="0">
                <a:solidFill>
                  <a:srgbClr val="C00000"/>
                </a:solidFill>
                <a:latin typeface="New York" charset="0"/>
              </a:rPr>
              <a:t>“DOL”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) </a:t>
            </a:r>
            <a:r>
              <a:rPr lang="en-US" altLang="en-US" sz="2400" b="1" dirty="0">
                <a:solidFill>
                  <a:srgbClr val="00CC00"/>
                </a:solidFill>
                <a:latin typeface="New York" charset="0"/>
              </a:rPr>
              <a:t>= 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45 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  <a:sym typeface="Symbol" pitchFamily="18" charset="2"/>
              </a:rPr>
              <a:t></a:t>
            </a:r>
            <a:r>
              <a:rPr lang="en-US" altLang="en-US" sz="2400" b="1" dirty="0">
                <a:solidFill>
                  <a:srgbClr val="00CC00"/>
                </a:solidFill>
                <a:latin typeface="New York" charset="0"/>
              </a:rPr>
              <a:t>m.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FF0000"/>
                </a:solidFill>
                <a:latin typeface="New York" charset="0"/>
              </a:rPr>
              <a:t>Compression (“CS”) = - 430 </a:t>
            </a:r>
            <a:r>
              <a:rPr lang="en-US" altLang="en-US" sz="2400" b="1" dirty="0">
                <a:solidFill>
                  <a:srgbClr val="FF0000"/>
                </a:solidFill>
                <a:latin typeface="New York" charset="0"/>
              </a:rPr>
              <a:t>MPa </a:t>
            </a:r>
            <a:endParaRPr lang="en-US" altLang="en-US" sz="2400" b="1" dirty="0" smtClean="0">
              <a:solidFill>
                <a:srgbClr val="FF000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FF0000"/>
                </a:solidFill>
                <a:latin typeface="New York" charset="0"/>
              </a:rPr>
              <a:t>(measured by FSM-6000LE)</a:t>
            </a: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990600" y="381000"/>
            <a:ext cx="7772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 smtClean="0"/>
              <a:t>Chemical strengthening of the domes</a:t>
            </a:r>
            <a:endParaRPr lang="en-US" altLang="en-US" sz="36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73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6096000" cy="5060950"/>
          </a:xfrm>
        </p:spPr>
        <p:txBody>
          <a:bodyPr/>
          <a:lstStyle/>
          <a:p>
            <a:r>
              <a:rPr lang="en-US" sz="2800" dirty="0" smtClean="0"/>
              <a:t>Fracture strength, slow crack growth parameters and fracture toughness are needed for the reliability analysis but are not published by the manufacturers.</a:t>
            </a:r>
          </a:p>
          <a:p>
            <a:r>
              <a:rPr lang="en-US" sz="2800" dirty="0" smtClean="0"/>
              <a:t>MBARI had Jon Salem to measure these parameters for BK-&amp; and HK-9L (HK-9L is marketed as equal to BK7 but much cheaper)</a:t>
            </a:r>
          </a:p>
          <a:p>
            <a:r>
              <a:rPr lang="en-US" sz="2800" dirty="0" smtClean="0"/>
              <a:t>Chemically strengthened BK7 and HK-9L were also tested.</a:t>
            </a:r>
            <a:endParaRPr lang="en-US" sz="2800" dirty="0"/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685800" y="304800"/>
            <a:ext cx="7772400" cy="7651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Material testing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16</a:t>
            </a:fld>
            <a:endParaRPr lang="en-US" dirty="0"/>
          </a:p>
        </p:txBody>
      </p:sp>
      <p:pic>
        <p:nvPicPr>
          <p:cNvPr id="5" name="Picture 4" descr="ROR 3D Schematic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9" r="4575"/>
          <a:stretch/>
        </p:blipFill>
        <p:spPr bwMode="auto">
          <a:xfrm>
            <a:off x="6458259" y="1388388"/>
            <a:ext cx="2457141" cy="231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934200" y="3756465"/>
            <a:ext cx="16961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ASTM C1499</a:t>
            </a:r>
            <a:endParaRPr lang="en-US" dirty="0">
              <a:latin typeface="Times New Roman" panose="020206030504050203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458259" y="4351222"/>
            <a:ext cx="2767012" cy="1452562"/>
            <a:chOff x="5881688" y="1725613"/>
            <a:chExt cx="2767012" cy="1452562"/>
          </a:xfrm>
        </p:grpSpPr>
        <p:sp>
          <p:nvSpPr>
            <p:cNvPr id="8" name="Text Box 88"/>
            <p:cNvSpPr txBox="1">
              <a:spLocks noChangeArrowheads="1"/>
            </p:cNvSpPr>
            <p:nvPr/>
          </p:nvSpPr>
          <p:spPr bwMode="auto">
            <a:xfrm>
              <a:off x="7019925" y="1725613"/>
              <a:ext cx="381000" cy="32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>
                  <a:latin typeface="Times New Roman" panose="02020603050405020304" pitchFamily="18" charset="0"/>
                </a:rPr>
                <a:t>S</a:t>
              </a:r>
              <a:r>
                <a:rPr lang="en-US" altLang="en-US" sz="1200" baseline="-25000"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9" name="Text Box 89"/>
            <p:cNvSpPr txBox="1">
              <a:spLocks noChangeArrowheads="1"/>
            </p:cNvSpPr>
            <p:nvPr/>
          </p:nvSpPr>
          <p:spPr bwMode="auto">
            <a:xfrm>
              <a:off x="8267700" y="2625725"/>
              <a:ext cx="381000" cy="214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/>
                <a:t>B</a:t>
              </a:r>
              <a:endParaRPr lang="en-US" altLang="en-US"/>
            </a:p>
          </p:txBody>
        </p:sp>
        <p:grpSp>
          <p:nvGrpSpPr>
            <p:cNvPr id="10" name="Group 93"/>
            <p:cNvGrpSpPr>
              <a:grpSpLocks/>
            </p:cNvGrpSpPr>
            <p:nvPr/>
          </p:nvGrpSpPr>
          <p:grpSpPr bwMode="auto">
            <a:xfrm>
              <a:off x="6002338" y="2576513"/>
              <a:ext cx="252412" cy="280987"/>
              <a:chOff x="4133" y="4077"/>
              <a:chExt cx="397" cy="443"/>
            </a:xfrm>
          </p:grpSpPr>
          <p:sp>
            <p:nvSpPr>
              <p:cNvPr id="67" name="Oval 94"/>
              <p:cNvSpPr>
                <a:spLocks noChangeArrowheads="1"/>
              </p:cNvSpPr>
              <p:nvPr/>
            </p:nvSpPr>
            <p:spPr bwMode="auto">
              <a:xfrm>
                <a:off x="4133" y="4377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8" name="Line 95"/>
              <p:cNvSpPr>
                <a:spLocks noChangeShapeType="1"/>
              </p:cNvSpPr>
              <p:nvPr/>
            </p:nvSpPr>
            <p:spPr bwMode="auto">
              <a:xfrm flipH="1">
                <a:off x="4171" y="4103"/>
                <a:ext cx="225" cy="285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Line 96"/>
              <p:cNvSpPr>
                <a:spLocks noChangeShapeType="1"/>
              </p:cNvSpPr>
              <p:nvPr/>
            </p:nvSpPr>
            <p:spPr bwMode="auto">
              <a:xfrm flipH="1">
                <a:off x="4272" y="4211"/>
                <a:ext cx="225" cy="285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Oval 97"/>
              <p:cNvSpPr>
                <a:spLocks noChangeArrowheads="1"/>
              </p:cNvSpPr>
              <p:nvPr/>
            </p:nvSpPr>
            <p:spPr bwMode="auto">
              <a:xfrm>
                <a:off x="4373" y="4077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11" name="Group 98"/>
            <p:cNvGrpSpPr>
              <a:grpSpLocks/>
            </p:cNvGrpSpPr>
            <p:nvPr/>
          </p:nvGrpSpPr>
          <p:grpSpPr bwMode="auto">
            <a:xfrm>
              <a:off x="8005763" y="2576513"/>
              <a:ext cx="250825" cy="280987"/>
              <a:chOff x="7341" y="4085"/>
              <a:chExt cx="394" cy="443"/>
            </a:xfrm>
          </p:grpSpPr>
          <p:sp>
            <p:nvSpPr>
              <p:cNvPr id="62" name="Oval 99"/>
              <p:cNvSpPr>
                <a:spLocks noChangeArrowheads="1"/>
              </p:cNvSpPr>
              <p:nvPr/>
            </p:nvSpPr>
            <p:spPr bwMode="auto">
              <a:xfrm>
                <a:off x="7341" y="4385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grpSp>
            <p:nvGrpSpPr>
              <p:cNvPr id="63" name="Group 100"/>
              <p:cNvGrpSpPr>
                <a:grpSpLocks/>
              </p:cNvGrpSpPr>
              <p:nvPr/>
            </p:nvGrpSpPr>
            <p:grpSpPr bwMode="auto">
              <a:xfrm>
                <a:off x="7376" y="4085"/>
                <a:ext cx="359" cy="419"/>
                <a:chOff x="7379" y="4085"/>
                <a:chExt cx="359" cy="419"/>
              </a:xfrm>
            </p:grpSpPr>
            <p:sp>
              <p:nvSpPr>
                <p:cNvPr id="64" name="Line 101"/>
                <p:cNvSpPr>
                  <a:spLocks noChangeShapeType="1"/>
                </p:cNvSpPr>
                <p:nvPr/>
              </p:nvSpPr>
              <p:spPr bwMode="auto">
                <a:xfrm flipH="1">
                  <a:off x="7379" y="4111"/>
                  <a:ext cx="225" cy="285"/>
                </a:xfrm>
                <a:prstGeom prst="line">
                  <a:avLst/>
                </a:prstGeom>
                <a:noFill/>
                <a:ln w="9525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" name="Line 102"/>
                <p:cNvSpPr>
                  <a:spLocks noChangeShapeType="1"/>
                </p:cNvSpPr>
                <p:nvPr/>
              </p:nvSpPr>
              <p:spPr bwMode="auto">
                <a:xfrm flipH="1">
                  <a:off x="7480" y="4219"/>
                  <a:ext cx="225" cy="285"/>
                </a:xfrm>
                <a:prstGeom prst="line">
                  <a:avLst/>
                </a:prstGeom>
                <a:noFill/>
                <a:ln w="9525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6" name="Oval 103"/>
                <p:cNvSpPr>
                  <a:spLocks noChangeArrowheads="1"/>
                </p:cNvSpPr>
                <p:nvPr/>
              </p:nvSpPr>
              <p:spPr bwMode="auto">
                <a:xfrm>
                  <a:off x="7581" y="4085"/>
                  <a:ext cx="157" cy="143"/>
                </a:xfrm>
                <a:prstGeom prst="ellipse">
                  <a:avLst/>
                </a:prstGeom>
                <a:solidFill>
                  <a:srgbClr val="FFFFFF"/>
                </a:solidFill>
                <a:ln w="9525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</p:grpSp>
        <p:sp>
          <p:nvSpPr>
            <p:cNvPr id="12" name="Line 104"/>
            <p:cNvSpPr>
              <a:spLocks noChangeShapeType="1"/>
            </p:cNvSpPr>
            <p:nvPr/>
          </p:nvSpPr>
          <p:spPr bwMode="auto">
            <a:xfrm>
              <a:off x="6100763" y="2001838"/>
              <a:ext cx="224948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05"/>
            <p:cNvSpPr>
              <a:spLocks noChangeShapeType="1"/>
            </p:cNvSpPr>
            <p:nvPr/>
          </p:nvSpPr>
          <p:spPr bwMode="auto">
            <a:xfrm flipH="1">
              <a:off x="5957888" y="2005013"/>
              <a:ext cx="142875" cy="1809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06"/>
            <p:cNvSpPr>
              <a:spLocks noChangeShapeType="1"/>
            </p:cNvSpPr>
            <p:nvPr/>
          </p:nvSpPr>
          <p:spPr bwMode="auto">
            <a:xfrm flipH="1">
              <a:off x="8207375" y="2008188"/>
              <a:ext cx="142875" cy="1809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07"/>
            <p:cNvSpPr>
              <a:spLocks noChangeShapeType="1"/>
            </p:cNvSpPr>
            <p:nvPr/>
          </p:nvSpPr>
          <p:spPr bwMode="auto">
            <a:xfrm>
              <a:off x="6110288" y="2565400"/>
              <a:ext cx="224948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08"/>
            <p:cNvSpPr>
              <a:spLocks noChangeShapeType="1"/>
            </p:cNvSpPr>
            <p:nvPr/>
          </p:nvSpPr>
          <p:spPr bwMode="auto">
            <a:xfrm flipH="1">
              <a:off x="8205788" y="2576513"/>
              <a:ext cx="144462" cy="1809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09"/>
            <p:cNvSpPr>
              <a:spLocks noChangeShapeType="1"/>
            </p:cNvSpPr>
            <p:nvPr/>
          </p:nvSpPr>
          <p:spPr bwMode="auto">
            <a:xfrm flipH="1">
              <a:off x="5959475" y="2574925"/>
              <a:ext cx="142875" cy="1809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10"/>
            <p:cNvSpPr>
              <a:spLocks noChangeShapeType="1"/>
            </p:cNvSpPr>
            <p:nvPr/>
          </p:nvSpPr>
          <p:spPr bwMode="auto">
            <a:xfrm>
              <a:off x="6103938" y="2008188"/>
              <a:ext cx="0" cy="5476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11"/>
            <p:cNvSpPr>
              <a:spLocks noChangeShapeType="1"/>
            </p:cNvSpPr>
            <p:nvPr/>
          </p:nvSpPr>
          <p:spPr bwMode="auto">
            <a:xfrm>
              <a:off x="8350250" y="2020888"/>
              <a:ext cx="0" cy="5461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17"/>
            <p:cNvSpPr>
              <a:spLocks noChangeShapeType="1"/>
            </p:cNvSpPr>
            <p:nvPr/>
          </p:nvSpPr>
          <p:spPr bwMode="auto">
            <a:xfrm flipH="1">
              <a:off x="7032625" y="2041525"/>
              <a:ext cx="50800" cy="762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18"/>
            <p:cNvSpPr>
              <a:spLocks noChangeShapeType="1"/>
            </p:cNvSpPr>
            <p:nvPr/>
          </p:nvSpPr>
          <p:spPr bwMode="auto">
            <a:xfrm flipH="1">
              <a:off x="7270750" y="2041525"/>
              <a:ext cx="52388" cy="762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19"/>
            <p:cNvSpPr>
              <a:spLocks noChangeShapeType="1"/>
            </p:cNvSpPr>
            <p:nvPr/>
          </p:nvSpPr>
          <p:spPr bwMode="auto">
            <a:xfrm>
              <a:off x="7032625" y="2128838"/>
              <a:ext cx="2381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120"/>
            <p:cNvSpPr>
              <a:spLocks noChangeShapeType="1"/>
            </p:cNvSpPr>
            <p:nvPr/>
          </p:nvSpPr>
          <p:spPr bwMode="auto">
            <a:xfrm>
              <a:off x="7083425" y="2041525"/>
              <a:ext cx="2397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124"/>
            <p:cNvSpPr>
              <a:spLocks noChangeShapeType="1"/>
            </p:cNvSpPr>
            <p:nvPr/>
          </p:nvSpPr>
          <p:spPr bwMode="auto">
            <a:xfrm>
              <a:off x="7077075" y="2062163"/>
              <a:ext cx="23018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125"/>
            <p:cNvSpPr>
              <a:spLocks noChangeShapeType="1"/>
            </p:cNvSpPr>
            <p:nvPr/>
          </p:nvSpPr>
          <p:spPr bwMode="auto">
            <a:xfrm>
              <a:off x="7062788" y="2081213"/>
              <a:ext cx="2286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126"/>
            <p:cNvSpPr>
              <a:spLocks noChangeShapeType="1"/>
            </p:cNvSpPr>
            <p:nvPr/>
          </p:nvSpPr>
          <p:spPr bwMode="auto">
            <a:xfrm>
              <a:off x="7045325" y="2105025"/>
              <a:ext cx="2286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127"/>
            <p:cNvSpPr>
              <a:spLocks noChangeShapeType="1"/>
            </p:cNvSpPr>
            <p:nvPr/>
          </p:nvSpPr>
          <p:spPr bwMode="auto">
            <a:xfrm flipH="1">
              <a:off x="7000875" y="2100263"/>
              <a:ext cx="381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128"/>
            <p:cNvSpPr>
              <a:spLocks noChangeShapeType="1"/>
            </p:cNvSpPr>
            <p:nvPr/>
          </p:nvSpPr>
          <p:spPr bwMode="auto">
            <a:xfrm flipH="1">
              <a:off x="7031038" y="2049463"/>
              <a:ext cx="381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Oval 129"/>
            <p:cNvSpPr>
              <a:spLocks noChangeArrowheads="1"/>
            </p:cNvSpPr>
            <p:nvPr/>
          </p:nvSpPr>
          <p:spPr bwMode="auto">
            <a:xfrm>
              <a:off x="6988175" y="2036763"/>
              <a:ext cx="36513" cy="1905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0" name="Oval 130"/>
            <p:cNvSpPr>
              <a:spLocks noChangeArrowheads="1"/>
            </p:cNvSpPr>
            <p:nvPr/>
          </p:nvSpPr>
          <p:spPr bwMode="auto">
            <a:xfrm>
              <a:off x="6967538" y="2087563"/>
              <a:ext cx="36512" cy="1905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grpSp>
          <p:nvGrpSpPr>
            <p:cNvPr id="31" name="Group 131"/>
            <p:cNvGrpSpPr>
              <a:grpSpLocks/>
            </p:cNvGrpSpPr>
            <p:nvPr/>
          </p:nvGrpSpPr>
          <p:grpSpPr bwMode="auto">
            <a:xfrm>
              <a:off x="6470650" y="1900238"/>
              <a:ext cx="250825" cy="282575"/>
              <a:chOff x="3473" y="3233"/>
              <a:chExt cx="397" cy="443"/>
            </a:xfrm>
          </p:grpSpPr>
          <p:sp>
            <p:nvSpPr>
              <p:cNvPr id="57" name="Oval 132"/>
              <p:cNvSpPr>
                <a:spLocks noChangeArrowheads="1"/>
              </p:cNvSpPr>
              <p:nvPr/>
            </p:nvSpPr>
            <p:spPr bwMode="auto">
              <a:xfrm>
                <a:off x="3713" y="3233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8" name="Oval 133"/>
              <p:cNvSpPr>
                <a:spLocks noChangeArrowheads="1"/>
              </p:cNvSpPr>
              <p:nvPr/>
            </p:nvSpPr>
            <p:spPr bwMode="auto">
              <a:xfrm>
                <a:off x="3473" y="3533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9" name="Line 134"/>
              <p:cNvSpPr>
                <a:spLocks noChangeShapeType="1"/>
              </p:cNvSpPr>
              <p:nvPr/>
            </p:nvSpPr>
            <p:spPr bwMode="auto">
              <a:xfrm flipH="1">
                <a:off x="3511" y="3259"/>
                <a:ext cx="225" cy="2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Line 135"/>
              <p:cNvSpPr>
                <a:spLocks noChangeShapeType="1"/>
              </p:cNvSpPr>
              <p:nvPr/>
            </p:nvSpPr>
            <p:spPr bwMode="auto">
              <a:xfrm flipH="1">
                <a:off x="3612" y="3367"/>
                <a:ext cx="225" cy="2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Oval 136"/>
              <p:cNvSpPr>
                <a:spLocks noChangeArrowheads="1"/>
              </p:cNvSpPr>
              <p:nvPr/>
            </p:nvSpPr>
            <p:spPr bwMode="auto">
              <a:xfrm>
                <a:off x="3713" y="3233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32" name="Group 137"/>
            <p:cNvGrpSpPr>
              <a:grpSpLocks/>
            </p:cNvGrpSpPr>
            <p:nvPr/>
          </p:nvGrpSpPr>
          <p:grpSpPr bwMode="auto">
            <a:xfrm>
              <a:off x="7599363" y="1900238"/>
              <a:ext cx="252412" cy="282575"/>
              <a:chOff x="3473" y="3233"/>
              <a:chExt cx="397" cy="443"/>
            </a:xfrm>
          </p:grpSpPr>
          <p:sp>
            <p:nvSpPr>
              <p:cNvPr id="52" name="Oval 138"/>
              <p:cNvSpPr>
                <a:spLocks noChangeArrowheads="1"/>
              </p:cNvSpPr>
              <p:nvPr/>
            </p:nvSpPr>
            <p:spPr bwMode="auto">
              <a:xfrm>
                <a:off x="3713" y="3233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3" name="Oval 139"/>
              <p:cNvSpPr>
                <a:spLocks noChangeArrowheads="1"/>
              </p:cNvSpPr>
              <p:nvPr/>
            </p:nvSpPr>
            <p:spPr bwMode="auto">
              <a:xfrm>
                <a:off x="3473" y="3533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4" name="Line 140"/>
              <p:cNvSpPr>
                <a:spLocks noChangeShapeType="1"/>
              </p:cNvSpPr>
              <p:nvPr/>
            </p:nvSpPr>
            <p:spPr bwMode="auto">
              <a:xfrm flipH="1">
                <a:off x="3511" y="3259"/>
                <a:ext cx="225" cy="2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Line 141"/>
              <p:cNvSpPr>
                <a:spLocks noChangeShapeType="1"/>
              </p:cNvSpPr>
              <p:nvPr/>
            </p:nvSpPr>
            <p:spPr bwMode="auto">
              <a:xfrm flipH="1">
                <a:off x="3612" y="3367"/>
                <a:ext cx="225" cy="2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Oval 142"/>
              <p:cNvSpPr>
                <a:spLocks noChangeArrowheads="1"/>
              </p:cNvSpPr>
              <p:nvPr/>
            </p:nvSpPr>
            <p:spPr bwMode="auto">
              <a:xfrm>
                <a:off x="3713" y="3233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33" name="Group 143"/>
            <p:cNvGrpSpPr>
              <a:grpSpLocks/>
            </p:cNvGrpSpPr>
            <p:nvPr/>
          </p:nvGrpSpPr>
          <p:grpSpPr bwMode="auto">
            <a:xfrm>
              <a:off x="5956300" y="2192338"/>
              <a:ext cx="2249488" cy="566737"/>
              <a:chOff x="4062" y="3505"/>
              <a:chExt cx="3543" cy="892"/>
            </a:xfrm>
          </p:grpSpPr>
          <p:sp>
            <p:nvSpPr>
              <p:cNvPr id="48" name="Line 144"/>
              <p:cNvSpPr>
                <a:spLocks noChangeShapeType="1"/>
              </p:cNvSpPr>
              <p:nvPr/>
            </p:nvSpPr>
            <p:spPr bwMode="auto">
              <a:xfrm>
                <a:off x="4065" y="3505"/>
                <a:ext cx="35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Line 145"/>
              <p:cNvSpPr>
                <a:spLocks noChangeShapeType="1"/>
              </p:cNvSpPr>
              <p:nvPr/>
            </p:nvSpPr>
            <p:spPr bwMode="auto">
              <a:xfrm>
                <a:off x="4062" y="4397"/>
                <a:ext cx="35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Line 146"/>
              <p:cNvSpPr>
                <a:spLocks noChangeShapeType="1"/>
              </p:cNvSpPr>
              <p:nvPr/>
            </p:nvSpPr>
            <p:spPr bwMode="auto">
              <a:xfrm>
                <a:off x="4065" y="3521"/>
                <a:ext cx="0" cy="8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Line 147"/>
              <p:cNvSpPr>
                <a:spLocks noChangeShapeType="1"/>
              </p:cNvSpPr>
              <p:nvPr/>
            </p:nvSpPr>
            <p:spPr bwMode="auto">
              <a:xfrm>
                <a:off x="7605" y="3521"/>
                <a:ext cx="0" cy="8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4" name="Line 148"/>
            <p:cNvSpPr>
              <a:spLocks noChangeShapeType="1"/>
            </p:cNvSpPr>
            <p:nvPr/>
          </p:nvSpPr>
          <p:spPr bwMode="auto">
            <a:xfrm flipH="1">
              <a:off x="6588125" y="1752600"/>
              <a:ext cx="0" cy="28098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 type="stealth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149"/>
            <p:cNvSpPr>
              <a:spLocks noChangeShapeType="1"/>
            </p:cNvSpPr>
            <p:nvPr/>
          </p:nvSpPr>
          <p:spPr bwMode="auto">
            <a:xfrm flipH="1">
              <a:off x="7732713" y="1747838"/>
              <a:ext cx="0" cy="28098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 type="stealth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Rectangle 150" descr="Wide upward diagonal"/>
            <p:cNvSpPr>
              <a:spLocks noChangeArrowheads="1"/>
            </p:cNvSpPr>
            <p:nvPr/>
          </p:nvSpPr>
          <p:spPr bwMode="auto">
            <a:xfrm>
              <a:off x="5881688" y="2863850"/>
              <a:ext cx="333375" cy="133350"/>
            </a:xfrm>
            <a:prstGeom prst="rect">
              <a:avLst/>
            </a:prstGeom>
            <a:pattFill prst="wdUpDiag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7" name="Rectangle 151" descr="Wide upward diagonal"/>
            <p:cNvSpPr>
              <a:spLocks noChangeArrowheads="1"/>
            </p:cNvSpPr>
            <p:nvPr/>
          </p:nvSpPr>
          <p:spPr bwMode="auto">
            <a:xfrm>
              <a:off x="7886700" y="2863850"/>
              <a:ext cx="333375" cy="133350"/>
            </a:xfrm>
            <a:prstGeom prst="rect">
              <a:avLst/>
            </a:prstGeom>
            <a:pattFill prst="wdUpDiag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8" name="Line 152"/>
            <p:cNvSpPr>
              <a:spLocks noChangeShapeType="1"/>
            </p:cNvSpPr>
            <p:nvPr/>
          </p:nvSpPr>
          <p:spPr bwMode="auto">
            <a:xfrm flipH="1">
              <a:off x="6734175" y="1928813"/>
              <a:ext cx="3429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153"/>
            <p:cNvSpPr>
              <a:spLocks noChangeShapeType="1"/>
            </p:cNvSpPr>
            <p:nvPr/>
          </p:nvSpPr>
          <p:spPr bwMode="auto">
            <a:xfrm>
              <a:off x="7286625" y="1928813"/>
              <a:ext cx="457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154"/>
            <p:cNvSpPr>
              <a:spLocks noChangeShapeType="1"/>
            </p:cNvSpPr>
            <p:nvPr/>
          </p:nvSpPr>
          <p:spPr bwMode="auto">
            <a:xfrm>
              <a:off x="7200900" y="3044825"/>
              <a:ext cx="8001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155"/>
            <p:cNvSpPr>
              <a:spLocks noChangeShapeType="1"/>
            </p:cNvSpPr>
            <p:nvPr/>
          </p:nvSpPr>
          <p:spPr bwMode="auto">
            <a:xfrm flipH="1">
              <a:off x="6056313" y="3044825"/>
              <a:ext cx="80168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 Box 156"/>
            <p:cNvSpPr txBox="1">
              <a:spLocks noChangeArrowheads="1"/>
            </p:cNvSpPr>
            <p:nvPr/>
          </p:nvSpPr>
          <p:spPr bwMode="auto">
            <a:xfrm>
              <a:off x="6897688" y="2906713"/>
              <a:ext cx="430212" cy="271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/>
                <a:t>S</a:t>
              </a:r>
              <a:r>
                <a:rPr lang="en-US" altLang="en-US" sz="1200" baseline="-25000"/>
                <a:t>o</a:t>
              </a:r>
              <a:endParaRPr lang="en-US" altLang="en-US"/>
            </a:p>
          </p:txBody>
        </p:sp>
        <p:sp>
          <p:nvSpPr>
            <p:cNvPr id="43" name="Line 158"/>
            <p:cNvSpPr>
              <a:spLocks noChangeShapeType="1"/>
            </p:cNvSpPr>
            <p:nvPr/>
          </p:nvSpPr>
          <p:spPr bwMode="auto">
            <a:xfrm flipV="1">
              <a:off x="7086600" y="2362200"/>
              <a:ext cx="0" cy="38100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159"/>
            <p:cNvSpPr>
              <a:spLocks noChangeShapeType="1"/>
            </p:cNvSpPr>
            <p:nvPr/>
          </p:nvSpPr>
          <p:spPr bwMode="auto">
            <a:xfrm flipV="1">
              <a:off x="7239000" y="2286000"/>
              <a:ext cx="0" cy="3048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160"/>
            <p:cNvSpPr>
              <a:spLocks noChangeShapeType="1"/>
            </p:cNvSpPr>
            <p:nvPr/>
          </p:nvSpPr>
          <p:spPr bwMode="auto">
            <a:xfrm>
              <a:off x="7086600" y="2362200"/>
              <a:ext cx="76200" cy="3048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161"/>
            <p:cNvSpPr>
              <a:spLocks noChangeShapeType="1"/>
            </p:cNvSpPr>
            <p:nvPr/>
          </p:nvSpPr>
          <p:spPr bwMode="auto">
            <a:xfrm flipH="1">
              <a:off x="7162800" y="2286000"/>
              <a:ext cx="76200" cy="3810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Line 162"/>
            <p:cNvSpPr>
              <a:spLocks noChangeShapeType="1"/>
            </p:cNvSpPr>
            <p:nvPr/>
          </p:nvSpPr>
          <p:spPr bwMode="auto">
            <a:xfrm flipH="1">
              <a:off x="7086600" y="2590800"/>
              <a:ext cx="152400" cy="1524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" name="Rectangle 70"/>
          <p:cNvSpPr/>
          <p:nvPr/>
        </p:nvSpPr>
        <p:spPr>
          <a:xfrm>
            <a:off x="6858000" y="5791200"/>
            <a:ext cx="16961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ASTM C1421</a:t>
            </a:r>
            <a:endParaRPr 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869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685800" y="304800"/>
            <a:ext cx="7772400" cy="7651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Results: Comparison of plain and strengthened glass</a:t>
            </a:r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609600" y="1069975"/>
            <a:ext cx="4876800" cy="25908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5"/>
          <a:stretch>
            <a:fillRect/>
          </a:stretch>
        </p:blipFill>
        <p:spPr>
          <a:xfrm>
            <a:off x="647700" y="3733800"/>
            <a:ext cx="4800600" cy="2743200"/>
          </a:xfrm>
          <a:prstGeom prst="rect">
            <a:avLst/>
          </a:prstGeom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8274392"/>
              </p:ext>
            </p:extLst>
          </p:nvPr>
        </p:nvGraphicFramePr>
        <p:xfrm>
          <a:off x="5918200" y="1335087"/>
          <a:ext cx="255991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Worksheet" r:id="rId7" imgW="1973483" imgH="998136" progId="Excel.Sheet.12">
                  <p:embed/>
                </p:oleObj>
              </mc:Choice>
              <mc:Fallback>
                <p:oleObj name="Worksheet" r:id="rId7" imgW="1973483" imgH="99813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918200" y="1335087"/>
                        <a:ext cx="2559910" cy="1295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2832388"/>
              </p:ext>
            </p:extLst>
          </p:nvPr>
        </p:nvGraphicFramePr>
        <p:xfrm>
          <a:off x="5939097" y="2904066"/>
          <a:ext cx="2502170" cy="15178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Worksheet" r:id="rId10" imgW="1973483" imgH="1196424" progId="Excel.Sheet.12">
                  <p:embed/>
                </p:oleObj>
              </mc:Choice>
              <mc:Fallback>
                <p:oleObj name="Worksheet" r:id="rId10" imgW="1973483" imgH="119642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939097" y="2904066"/>
                        <a:ext cx="2502170" cy="15178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715000" y="4695453"/>
            <a:ext cx="3276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Similar strengths exhibited by both materials.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BK-7 exhibited less scatter.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Ion exchange more than doubles the strength.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171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685800" y="304800"/>
            <a:ext cx="7772400" cy="7651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Results: Comparison of plain and strengthened glass</a:t>
            </a:r>
            <a:endParaRPr lang="en-US" sz="2800" dirty="0"/>
          </a:p>
        </p:txBody>
      </p:sp>
      <p:pic>
        <p:nvPicPr>
          <p:cNvPr id="4" name="Picture 3"/>
          <p:cNvPicPr/>
          <p:nvPr/>
        </p:nvPicPr>
        <p:blipFill rotWithShape="1">
          <a:blip r:embed="rId4"/>
          <a:srcRect r="9375"/>
          <a:stretch/>
        </p:blipFill>
        <p:spPr>
          <a:xfrm>
            <a:off x="609600" y="1069975"/>
            <a:ext cx="4419600" cy="25908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 rotWithShape="1">
          <a:blip r:embed="rId5"/>
          <a:srcRect r="8730"/>
          <a:stretch/>
        </p:blipFill>
        <p:spPr>
          <a:xfrm>
            <a:off x="647700" y="3733800"/>
            <a:ext cx="4381500" cy="2743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86400" y="4631939"/>
            <a:ext cx="32766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Similar strengths exhibited by both materials.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BK-7 exhibited less scatter (greater Weibull modulus).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Ion exchange more than doubles the strength.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18</a:t>
            </a:fld>
            <a:endParaRPr 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2496038"/>
              </p:ext>
            </p:extLst>
          </p:nvPr>
        </p:nvGraphicFramePr>
        <p:xfrm>
          <a:off x="5431367" y="1309687"/>
          <a:ext cx="3116685" cy="120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Worksheet" r:id="rId7" imgW="2583119" imgH="998136" progId="Excel.Sheet.12">
                  <p:embed/>
                </p:oleObj>
              </mc:Choice>
              <mc:Fallback>
                <p:oleObj name="Worksheet" r:id="rId7" imgW="2583119" imgH="99813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31367" y="1309687"/>
                        <a:ext cx="3116685" cy="1204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6666769"/>
              </p:ext>
            </p:extLst>
          </p:nvPr>
        </p:nvGraphicFramePr>
        <p:xfrm>
          <a:off x="5448300" y="2855011"/>
          <a:ext cx="3099752" cy="14365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Worksheet" r:id="rId10" imgW="2583119" imgH="1196424" progId="Excel.Sheet.12">
                  <p:embed/>
                </p:oleObj>
              </mc:Choice>
              <mc:Fallback>
                <p:oleObj name="Worksheet" r:id="rId10" imgW="2583119" imgH="119642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448300" y="2855011"/>
                        <a:ext cx="3099752" cy="14365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8330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685800" y="304800"/>
            <a:ext cx="7772400" cy="7651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Results: crack growth behavior</a:t>
            </a:r>
            <a:endParaRPr lang="en-US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0623401"/>
              </p:ext>
            </p:extLst>
          </p:nvPr>
        </p:nvGraphicFramePr>
        <p:xfrm>
          <a:off x="762000" y="1590267"/>
          <a:ext cx="4105275" cy="400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r:id="rId3" imgW="10078920" imgH="6794280" progId="SigmaPlotGraphicObject.11">
                  <p:embed/>
                </p:oleObj>
              </mc:Choice>
              <mc:Fallback>
                <p:oleObj r:id="rId3" imgW="10078920" imgH="6794280" progId="SigmaPlotGraphicObject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30898"/>
                      <a:stretch>
                        <a:fillRect/>
                      </a:stretch>
                    </p:blipFill>
                    <p:spPr bwMode="auto">
                      <a:xfrm>
                        <a:off x="762000" y="1590267"/>
                        <a:ext cx="4105275" cy="4000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85800" y="1241319"/>
            <a:ext cx="4465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Crack velocity as a function of stress </a:t>
            </a:r>
            <a:r>
              <a:rPr lang="en-US" dirty="0" smtClean="0"/>
              <a:t>intensity.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19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29730" y="1381800"/>
            <a:ext cx="3784070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Material parameters determined in </a:t>
            </a:r>
            <a:r>
              <a:rPr lang="en-US" dirty="0" err="1" smtClean="0"/>
              <a:t>unstrengthened</a:t>
            </a:r>
            <a:r>
              <a:rPr lang="en-US" dirty="0" smtClean="0"/>
              <a:t> state.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Effective parameters derived for the strengthened state.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BK7 </a:t>
            </a:r>
            <a:r>
              <a:rPr lang="en-US" dirty="0"/>
              <a:t>and HK-9L exhibit similar crack growth behavior.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BK-7 has slightly higher fracture toughness and slope n (good), but higher A (bad).  Balances out.</a:t>
            </a:r>
            <a:endParaRPr lang="en-US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197657"/>
              </p:ext>
            </p:extLst>
          </p:nvPr>
        </p:nvGraphicFramePr>
        <p:xfrm>
          <a:off x="5029730" y="4252674"/>
          <a:ext cx="3665537" cy="1020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Worksheet" r:id="rId6" imgW="3665164" imgH="1021032" progId="Excel.Sheet.12">
                  <p:embed/>
                </p:oleObj>
              </mc:Choice>
              <mc:Fallback>
                <p:oleObj name="Worksheet" r:id="rId6" imgW="3665164" imgH="102103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029730" y="4252674"/>
                        <a:ext cx="3665537" cy="1020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8068657"/>
              </p:ext>
            </p:extLst>
          </p:nvPr>
        </p:nvGraphicFramePr>
        <p:xfrm>
          <a:off x="4685831" y="5515943"/>
          <a:ext cx="2278063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Equation" r:id="rId8" imgW="1727200" imgH="419100" progId="Equation.3">
                  <p:embed/>
                </p:oleObj>
              </mc:Choice>
              <mc:Fallback>
                <p:oleObj name="Equation" r:id="rId8" imgW="17272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5831" y="5515943"/>
                        <a:ext cx="2278063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7239000" y="5561394"/>
            <a:ext cx="174401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 smtClean="0">
                <a:solidFill>
                  <a:srgbClr val="000000"/>
                </a:solidFill>
                <a:latin typeface="Times New Roman"/>
                <a:sym typeface="Symbol"/>
              </a:rPr>
              <a:t> </a:t>
            </a:r>
            <a:r>
              <a:rPr lang="pt-BR" sz="2000" i="1" dirty="0">
                <a:solidFill>
                  <a:srgbClr val="000000"/>
                </a:solidFill>
                <a:latin typeface="Times New Roman"/>
              </a:rPr>
              <a:t>t</a:t>
            </a:r>
            <a:r>
              <a:rPr lang="pt-BR" sz="2000" i="1" baseline="-25000" dirty="0">
                <a:solidFill>
                  <a:srgbClr val="000000"/>
                </a:solidFill>
                <a:latin typeface="Times New Roman"/>
              </a:rPr>
              <a:t>f</a:t>
            </a:r>
            <a:r>
              <a:rPr lang="pt-BR" sz="2000" i="1" dirty="0">
                <a:solidFill>
                  <a:srgbClr val="000000"/>
                </a:solidFill>
                <a:latin typeface="Times New Roman"/>
              </a:rPr>
              <a:t> = BS</a:t>
            </a:r>
            <a:r>
              <a:rPr lang="pt-BR" sz="1800" i="1" baseline="-25000" dirty="0">
                <a:solidFill>
                  <a:srgbClr val="000000"/>
                </a:solidFill>
                <a:latin typeface="Times New Roman"/>
                <a:sym typeface="Symbol"/>
              </a:rPr>
              <a:t>I</a:t>
            </a:r>
            <a:r>
              <a:rPr lang="pt-BR" sz="2000" i="1" baseline="30000" dirty="0">
                <a:solidFill>
                  <a:srgbClr val="000000"/>
                </a:solidFill>
                <a:latin typeface="Times New Roman"/>
                <a:sym typeface="Symbol"/>
              </a:rPr>
              <a:t>n-2</a:t>
            </a:r>
            <a:r>
              <a:rPr lang="pt-BR" sz="2000" i="1" dirty="0">
                <a:solidFill>
                  <a:srgbClr val="000000"/>
                </a:solidFill>
                <a:latin typeface="Times New Roman"/>
                <a:sym typeface="Symbol"/>
              </a:rPr>
              <a:t></a:t>
            </a:r>
            <a:r>
              <a:rPr lang="pt-BR" sz="2000" i="1" baseline="-25000" dirty="0" smtClean="0">
                <a:solidFill>
                  <a:srgbClr val="000000"/>
                </a:solidFill>
                <a:latin typeface="Times New Roman"/>
                <a:sym typeface="Symbol"/>
              </a:rPr>
              <a:t>a</a:t>
            </a:r>
            <a:r>
              <a:rPr lang="pt-BR" sz="2000" i="1" baseline="30000" dirty="0" smtClean="0">
                <a:solidFill>
                  <a:srgbClr val="000000"/>
                </a:solidFill>
                <a:latin typeface="Times New Roman"/>
                <a:sym typeface="Symbol"/>
              </a:rPr>
              <a:t>-n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17107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52600" y="0"/>
            <a:ext cx="4724400" cy="1143000"/>
          </a:xfrm>
          <a:prstGeom prst="rect">
            <a:avLst/>
          </a:prstGeom>
        </p:spPr>
        <p:txBody>
          <a:bodyPr/>
          <a:lstStyle/>
          <a:p>
            <a:r>
              <a:rPr lang="en-US" sz="5400" b="1" u="sng" dirty="0" smtClean="0"/>
              <a:t>Outline</a:t>
            </a:r>
            <a:endParaRPr lang="en-US" sz="54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763000" cy="4983163"/>
          </a:xfrm>
        </p:spPr>
        <p:txBody>
          <a:bodyPr>
            <a:normAutofit fontScale="92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b="1" dirty="0" smtClean="0"/>
              <a:t>Introduction 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b="1" dirty="0" smtClean="0"/>
              <a:t>Optical design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Experimental procedure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b="1" dirty="0"/>
              <a:t>E</a:t>
            </a:r>
            <a:r>
              <a:rPr lang="en-US" b="1" dirty="0" smtClean="0"/>
              <a:t>arly design and failure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b="1" dirty="0" err="1" smtClean="0"/>
              <a:t>Fractography</a:t>
            </a:r>
            <a:endParaRPr lang="en-US" b="1" dirty="0" smtClean="0"/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b="1" dirty="0" smtClean="0"/>
              <a:t>Modified design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b="1" dirty="0" smtClean="0"/>
              <a:t>Chemical strengthening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Testing and reliability analysis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b="1" dirty="0" smtClean="0"/>
              <a:t>Non-pressure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b="1" dirty="0" smtClean="0"/>
              <a:t>Pressure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Conclusions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27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52600" y="0"/>
            <a:ext cx="4724400" cy="1143000"/>
          </a:xfrm>
          <a:prstGeom prst="rect">
            <a:avLst/>
          </a:prstGeom>
        </p:spPr>
        <p:txBody>
          <a:bodyPr/>
          <a:lstStyle/>
          <a:p>
            <a:r>
              <a:rPr lang="en-US" sz="5400" b="1" u="sng" dirty="0" smtClean="0"/>
              <a:t>Introduction</a:t>
            </a:r>
            <a:endParaRPr lang="en-US" sz="54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763000" cy="49831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400" dirty="0" smtClean="0"/>
              <a:t>MBARI operates an autonomous underwater vehicle to carry out video surveys in Monterey Bay from 50m to 1500m depth.</a:t>
            </a:r>
          </a:p>
          <a:p>
            <a:pPr marL="457200" lvl="1" indent="0">
              <a:buNone/>
            </a:pPr>
            <a:r>
              <a:rPr lang="en-US" sz="2400" dirty="0" smtClean="0"/>
              <a:t>A new camera system was designed with the goal of achieving the highest image quality.</a:t>
            </a:r>
          </a:p>
          <a:p>
            <a:pPr marL="457200" lvl="1" indent="0">
              <a:buNone/>
            </a:pPr>
            <a:r>
              <a:rPr lang="en-US" sz="2400" dirty="0" smtClean="0"/>
              <a:t>A glass port was designed, built and tested.</a:t>
            </a:r>
          </a:p>
          <a:p>
            <a:pPr marL="457200" lvl="1" indent="0">
              <a:buNone/>
            </a:pPr>
            <a:endParaRPr lang="en-US" sz="2400" dirty="0" smtClean="0"/>
          </a:p>
        </p:txBody>
      </p:sp>
      <p:pic>
        <p:nvPicPr>
          <p:cNvPr id="7" name="Picture 4" descr="CoverPic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3915431"/>
            <a:ext cx="4876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47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52600" y="0"/>
            <a:ext cx="4724400" cy="1143000"/>
          </a:xfrm>
          <a:prstGeom prst="rect">
            <a:avLst/>
          </a:prstGeom>
        </p:spPr>
        <p:txBody>
          <a:bodyPr/>
          <a:lstStyle/>
          <a:p>
            <a:r>
              <a:rPr lang="en-US" sz="5400" b="1" u="sng" dirty="0" smtClean="0"/>
              <a:t>Optical design</a:t>
            </a:r>
            <a:endParaRPr lang="en-US" sz="54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65933"/>
            <a:ext cx="3657600" cy="2901267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en-US" sz="1800" b="1" dirty="0" smtClean="0"/>
              <a:t>Typical camera port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Shape is optimized to resist hydrostatic pressure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Small diameter (&lt;200mm)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Hemispherical shape</a:t>
            </a: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Even and easy to predict stress and strain.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High distortion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BK-7 glass</a:t>
            </a:r>
          </a:p>
          <a:p>
            <a:pPr marL="457200" lvl="1" indent="0">
              <a:buNone/>
            </a:pPr>
            <a:endParaRPr lang="en-US" sz="1800" dirty="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159194" y="1365933"/>
            <a:ext cx="4680005" cy="273753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itchFamily="34" charset="0"/>
              <a:buNone/>
            </a:pPr>
            <a:r>
              <a:rPr lang="en-US" sz="1800" b="1" dirty="0" smtClean="0"/>
              <a:t>New camera port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Shape is optimized for high optical quality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Large diameter (250mm)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Flattened hemispherical shape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Uneven and hard to predict stress and strain.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HK9-L glass (Chinese equivalent to BK-7</a:t>
            </a:r>
            <a:r>
              <a:rPr lang="en-US" sz="1800" dirty="0" smtClean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45" y="4203030"/>
            <a:ext cx="3908248" cy="26549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91"/>
          <a:stretch/>
        </p:blipFill>
        <p:spPr>
          <a:xfrm>
            <a:off x="4686300" y="4103465"/>
            <a:ext cx="3581400" cy="246606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03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design and failure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1" t="4762" r="12820"/>
          <a:stretch/>
        </p:blipFill>
        <p:spPr>
          <a:xfrm>
            <a:off x="342384" y="2008805"/>
            <a:ext cx="5181600" cy="391064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74490" y="1718889"/>
            <a:ext cx="2514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Dome sits on </a:t>
            </a:r>
            <a:r>
              <a:rPr lang="en-US" dirty="0" err="1" smtClean="0"/>
              <a:t>kapton</a:t>
            </a:r>
            <a:r>
              <a:rPr lang="en-US" dirty="0" smtClean="0"/>
              <a:t> gasket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Dome is held with plastic retainer.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O-ring around dome 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8" name="Picture 3" descr="C:\_Active\Work\Clients\MBARI\Models\2D Dome Port\Config_1\abaqus\pics\v06\Config1_00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2" r="31797" b="9000"/>
          <a:stretch/>
        </p:blipFill>
        <p:spPr bwMode="auto">
          <a:xfrm>
            <a:off x="6132535" y="3462635"/>
            <a:ext cx="2381942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22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_Active\Work\Clients\MBARI\Models\2D Dome Port\Config_1\abaqus\pics\v07\Config1_10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5" r="29647"/>
          <a:stretch/>
        </p:blipFill>
        <p:spPr bwMode="auto">
          <a:xfrm>
            <a:off x="2209800" y="2057400"/>
            <a:ext cx="3624470" cy="4350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500391"/>
          </a:xfrm>
        </p:spPr>
        <p:txBody>
          <a:bodyPr/>
          <a:lstStyle/>
          <a:p>
            <a:r>
              <a:rPr lang="en-US" dirty="0" smtClean="0"/>
              <a:t>FEA of early design:</a:t>
            </a:r>
            <a:br>
              <a:rPr lang="en-US" dirty="0" smtClean="0"/>
            </a:br>
            <a:r>
              <a:rPr lang="en-US" dirty="0" smtClean="0"/>
              <a:t>2D Axisymmetric Model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 rot="1349242">
            <a:off x="3297135" y="2469496"/>
            <a:ext cx="1805623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1400" kern="0" dirty="0">
                <a:solidFill>
                  <a:schemeClr val="accent4"/>
                </a:solidFill>
              </a:rPr>
              <a:t>External Pressure Load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3752" y="5750869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600" kern="0" dirty="0">
                <a:solidFill>
                  <a:prstClr val="black"/>
                </a:solidFill>
              </a:rPr>
              <a:t>8/2/16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43627" y="3201660"/>
            <a:ext cx="983283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1400" kern="0" dirty="0" smtClean="0">
                <a:solidFill>
                  <a:prstClr val="black"/>
                </a:solidFill>
              </a:rPr>
              <a:t>Glass dome</a:t>
            </a:r>
            <a:endParaRPr lang="en-US" sz="1400" kern="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857021" y="4817671"/>
            <a:ext cx="1401666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1400" kern="0" dirty="0" smtClean="0">
                <a:solidFill>
                  <a:prstClr val="black"/>
                </a:solidFill>
              </a:rPr>
              <a:t>Titanium support</a:t>
            </a:r>
            <a:endParaRPr lang="en-US" sz="1400" kern="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72416" y="5995743"/>
            <a:ext cx="18325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/>
              <a:t>BC:  Radial = free, Axial = fixed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081441" y="3932420"/>
            <a:ext cx="1177246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r" defTabSz="685800">
              <a:defRPr/>
            </a:pPr>
            <a:r>
              <a:rPr lang="en-US" sz="1400" kern="0" dirty="0" err="1" smtClean="0">
                <a:solidFill>
                  <a:prstClr val="black"/>
                </a:solidFill>
              </a:rPr>
              <a:t>Kapton</a:t>
            </a:r>
            <a:r>
              <a:rPr lang="en-US" sz="1400" kern="0" dirty="0" smtClean="0">
                <a:solidFill>
                  <a:prstClr val="black"/>
                </a:solidFill>
              </a:rPr>
              <a:t> gasket</a:t>
            </a:r>
            <a:endParaRPr lang="en-US" sz="1400" kern="0" dirty="0">
              <a:solidFill>
                <a:prstClr val="black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4246346" y="4116060"/>
            <a:ext cx="627347" cy="733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5705106" y="5049489"/>
            <a:ext cx="1673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Dome is free to move Radially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 flipH="1" flipV="1">
            <a:off x="5330365" y="4268461"/>
            <a:ext cx="613235" cy="9442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flipH="1" flipV="1">
            <a:off x="4830549" y="5730673"/>
            <a:ext cx="271576" cy="29038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58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 results at 2750 PSI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522287"/>
          </a:xfrm>
        </p:spPr>
        <p:txBody>
          <a:bodyPr/>
          <a:lstStyle/>
          <a:p>
            <a:r>
              <a:rPr lang="en-US" dirty="0" smtClean="0"/>
              <a:t>Displacements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04800" y="2435291"/>
            <a:ext cx="4040188" cy="343045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158619" cy="827087"/>
          </a:xfrm>
        </p:spPr>
        <p:txBody>
          <a:bodyPr/>
          <a:lstStyle/>
          <a:p>
            <a:r>
              <a:rPr lang="en-US" dirty="0" smtClean="0"/>
              <a:t>First principal (max tensile) Stress</a:t>
            </a:r>
            <a:endParaRPr lang="en-US" dirty="0"/>
          </a:p>
        </p:txBody>
      </p:sp>
      <p:pic>
        <p:nvPicPr>
          <p:cNvPr id="11" name="Picture 3" descr="C:\_Active\Work\Clients\MBARI\Models\2D Dome Port\Config_1\abaqus\pics\v07\Config1_v07_nofric_015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91" b="45095"/>
          <a:stretch/>
        </p:blipFill>
        <p:spPr bwMode="auto">
          <a:xfrm>
            <a:off x="4528179" y="2791239"/>
            <a:ext cx="4275465" cy="204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 bwMode="auto">
          <a:xfrm flipV="1">
            <a:off x="8305800" y="4839509"/>
            <a:ext cx="301684" cy="34209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7235507" y="5039253"/>
            <a:ext cx="887102" cy="28469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11,090 psi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7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980995" y="5410200"/>
            <a:ext cx="32498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First principal stress at </a:t>
            </a:r>
            <a:r>
              <a:rPr lang="en-US" dirty="0" smtClean="0">
                <a:solidFill>
                  <a:srgbClr val="FF0000"/>
                </a:solidFill>
              </a:rPr>
              <a:t>6,750 PSI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Max = 11,090 PSI (76.5 MPa)</a:t>
            </a:r>
          </a:p>
        </p:txBody>
      </p:sp>
    </p:spTree>
    <p:extLst>
      <p:ext uri="{BB962C8B-B14F-4D97-AF65-F5344CB8AC3E}">
        <p14:creationId xmlns:p14="http://schemas.microsoft.com/office/powerpoint/2010/main" val="196293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Failure of early design</a:t>
            </a:r>
            <a:endParaRPr lang="en-US" dirty="0"/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752600"/>
            <a:ext cx="583953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28600" y="2819400"/>
            <a:ext cx="2819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Failure occurred during external pressure test after numerous cycles to 2,750 </a:t>
            </a:r>
            <a:r>
              <a:rPr lang="en-US" dirty="0" smtClean="0">
                <a:solidFill>
                  <a:srgbClr val="FF0000"/>
                </a:solidFill>
              </a:rPr>
              <a:t>PSI (19.0 MPa).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Failure was from …..(extraneous damage, bas edge finish etc.)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34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George Quinn slides.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Factography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55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7461</TotalTime>
  <Words>889</Words>
  <Application>Microsoft Office PowerPoint</Application>
  <PresentationFormat>On-screen Show (4:3)</PresentationFormat>
  <Paragraphs>174</Paragraphs>
  <Slides>19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Arial</vt:lpstr>
      <vt:lpstr>Calibri</vt:lpstr>
      <vt:lpstr>Cambria Math</vt:lpstr>
      <vt:lpstr>Constantia</vt:lpstr>
      <vt:lpstr>MS Reference Sans Serif</vt:lpstr>
      <vt:lpstr>New York</vt:lpstr>
      <vt:lpstr>Symbol</vt:lpstr>
      <vt:lpstr>Times</vt:lpstr>
      <vt:lpstr>Times New Roman</vt:lpstr>
      <vt:lpstr>Wingdings</vt:lpstr>
      <vt:lpstr>Office Theme</vt:lpstr>
      <vt:lpstr>Worksheet</vt:lpstr>
      <vt:lpstr>SigmaPlotGraphicObject.11</vt:lpstr>
      <vt:lpstr>Equation</vt:lpstr>
      <vt:lpstr>PowerPoint Presentation</vt:lpstr>
      <vt:lpstr>Outline</vt:lpstr>
      <vt:lpstr>Introduction</vt:lpstr>
      <vt:lpstr>Optical design</vt:lpstr>
      <vt:lpstr>Early design and failure</vt:lpstr>
      <vt:lpstr>FEA of early design: 2D Axisymmetric Model</vt:lpstr>
      <vt:lpstr>FEA results at 2750 PSI</vt:lpstr>
      <vt:lpstr>Failure of early design</vt:lpstr>
      <vt:lpstr>PowerPoint Presentation</vt:lpstr>
      <vt:lpstr>Modified design</vt:lpstr>
      <vt:lpstr>FEA of Modified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AGC-Saxon Update March 04, 2013</dc:title>
  <dc:creator>Kreski</dc:creator>
  <cp:lastModifiedBy>Francois Cazenave</cp:lastModifiedBy>
  <cp:revision>486</cp:revision>
  <cp:lastPrinted>2013-12-10T02:47:51Z</cp:lastPrinted>
  <dcterms:created xsi:type="dcterms:W3CDTF">2013-02-28T20:16:52Z</dcterms:created>
  <dcterms:modified xsi:type="dcterms:W3CDTF">2018-04-02T20:27:24Z</dcterms:modified>
</cp:coreProperties>
</file>