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ti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491" r:id="rId2"/>
    <p:sldId id="301" r:id="rId3"/>
    <p:sldId id="506" r:id="rId4"/>
    <p:sldId id="507" r:id="rId5"/>
    <p:sldId id="505" r:id="rId6"/>
    <p:sldId id="510" r:id="rId7"/>
    <p:sldId id="514" r:id="rId8"/>
    <p:sldId id="516" r:id="rId9"/>
    <p:sldId id="523" r:id="rId10"/>
    <p:sldId id="524" r:id="rId11"/>
    <p:sldId id="525" r:id="rId12"/>
    <p:sldId id="526" r:id="rId13"/>
    <p:sldId id="527" r:id="rId14"/>
    <p:sldId id="528" r:id="rId15"/>
    <p:sldId id="529" r:id="rId16"/>
    <p:sldId id="518" r:id="rId17"/>
    <p:sldId id="519" r:id="rId18"/>
    <p:sldId id="492" r:id="rId19"/>
    <p:sldId id="488" r:id="rId20"/>
    <p:sldId id="504" r:id="rId21"/>
    <p:sldId id="502" r:id="rId22"/>
    <p:sldId id="520" r:id="rId23"/>
    <p:sldId id="521" r:id="rId24"/>
    <p:sldId id="522" r:id="rId25"/>
    <p:sldId id="530" r:id="rId26"/>
    <p:sldId id="531" r:id="rId2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35D"/>
    <a:srgbClr val="2E0FB1"/>
    <a:srgbClr val="00FF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27" d="100"/>
          <a:sy n="127" d="100"/>
        </p:scale>
        <p:origin x="78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80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2-22T11:32:51.287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07D8A1B-5AC4-41CF-A613-6A72E729D8E5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7B09058-8F50-477F-9C90-A9CD6968F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960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A4D658-1A8D-40FB-8D1A-05AC6575B5A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FE2C287-AAF6-4FD1-9C15-A9F17327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411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523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second dome failed at much lower pressure because the dome support was modified in a way</a:t>
            </a:r>
            <a:r>
              <a:rPr lang="en-US" baseline="0" dirty="0" smtClean="0"/>
              <a:t> that made things even worse. It was a design mistake basically. We could omit the second dome </a:t>
            </a:r>
            <a:r>
              <a:rPr lang="en-US" baseline="0" dirty="0" err="1" smtClean="0"/>
              <a:t>althogether</a:t>
            </a:r>
            <a:r>
              <a:rPr lang="en-US" baseline="0" dirty="0" smtClean="0"/>
              <a:t> for the sake of clarity if needed.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594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 for Francois</a:t>
            </a:r>
          </a:p>
          <a:p>
            <a:endParaRPr lang="en-US" dirty="0"/>
          </a:p>
          <a:p>
            <a:r>
              <a:rPr lang="en-US" dirty="0"/>
              <a:t>This slide shows the two broken domes.</a:t>
            </a:r>
          </a:p>
          <a:p>
            <a:endParaRPr lang="en-US" dirty="0"/>
          </a:p>
          <a:p>
            <a:r>
              <a:rPr lang="en-US" dirty="0"/>
              <a:t>It also is summarizes the experimental procedure.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ACB1-0D36-4421-8AAB-29E5DC51F7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06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Transition: In addition making modification to the design,</a:t>
            </a:r>
            <a:r>
              <a:rPr lang="en-US" baseline="0" dirty="0" smtClean="0"/>
              <a:t> we hired Saxon G. T. to strengthen the domes.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329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42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2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08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8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30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5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7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1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1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2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3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5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5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tiff"/><Relationship Id="rId4" Type="http://schemas.openxmlformats.org/officeDocument/2006/relationships/image" Target="../media/image13.t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microsoft.com/office/2007/relationships/hdphoto" Target="../media/hdphoto2.wdp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3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8200" y="152400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Design and testing of a large sub-hemispherical glass port for a deep-sea </a:t>
            </a:r>
            <a:r>
              <a:rPr lang="en-US" sz="3200" b="1" dirty="0" smtClean="0">
                <a:solidFill>
                  <a:srgbClr val="C00000"/>
                </a:solidFill>
              </a:rPr>
              <a:t>camera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38528" y="1447800"/>
            <a:ext cx="6138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7035D"/>
                </a:solidFill>
              </a:rPr>
              <a:t>Francois Cazenave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1</a:t>
            </a:r>
            <a:r>
              <a:rPr lang="en-US" sz="2800" b="1" dirty="0" smtClean="0">
                <a:solidFill>
                  <a:srgbClr val="07035D"/>
                </a:solidFill>
              </a:rPr>
              <a:t>; Eric H. Baker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2</a:t>
            </a:r>
            <a:r>
              <a:rPr lang="en-US" sz="2800" b="1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b="1" dirty="0" smtClean="0">
                <a:solidFill>
                  <a:srgbClr val="07035D"/>
                </a:solidFill>
              </a:rPr>
              <a:t>Nathan D. Card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3</a:t>
            </a:r>
            <a:r>
              <a:rPr lang="en-US" sz="2800" b="1" dirty="0" smtClean="0">
                <a:solidFill>
                  <a:srgbClr val="07035D"/>
                </a:solidFill>
              </a:rPr>
              <a:t>; George D. Quinn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4</a:t>
            </a:r>
            <a:r>
              <a:rPr lang="en-US" sz="2800" b="1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b="1" dirty="0" smtClean="0">
                <a:solidFill>
                  <a:srgbClr val="07035D"/>
                </a:solidFill>
              </a:rPr>
              <a:t>Paul </a:t>
            </a:r>
            <a:r>
              <a:rPr lang="en-US" sz="2800" b="1" dirty="0" smtClean="0">
                <a:solidFill>
                  <a:srgbClr val="07035D"/>
                </a:solidFill>
              </a:rPr>
              <a:t>Remijan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5</a:t>
            </a:r>
            <a:r>
              <a:rPr lang="en-US" sz="2800" b="1" dirty="0" smtClean="0">
                <a:solidFill>
                  <a:srgbClr val="07035D"/>
                </a:solidFill>
              </a:rPr>
              <a:t>; </a:t>
            </a:r>
            <a:r>
              <a:rPr lang="en-US" sz="2800" b="1" dirty="0" smtClean="0">
                <a:solidFill>
                  <a:srgbClr val="07035D"/>
                </a:solidFill>
              </a:rPr>
              <a:t>Jonathan Salem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6</a:t>
            </a:r>
          </a:p>
          <a:p>
            <a:r>
              <a:rPr lang="en-US" sz="2800" b="1" dirty="0" err="1" smtClean="0">
                <a:solidFill>
                  <a:srgbClr val="07035D"/>
                </a:solidFill>
              </a:rPr>
              <a:t>Arun</a:t>
            </a:r>
            <a:r>
              <a:rPr lang="en-US" sz="2800" b="1" dirty="0" smtClean="0">
                <a:solidFill>
                  <a:srgbClr val="07035D"/>
                </a:solidFill>
              </a:rPr>
              <a:t> K. Varshneya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40386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00B050"/>
              </a:solidFill>
            </a:endParaRPr>
          </a:p>
          <a:p>
            <a:pPr algn="ctr"/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3429000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sz="2000" b="1" dirty="0" smtClean="0"/>
              <a:t>Monterey </a:t>
            </a:r>
            <a:r>
              <a:rPr lang="en-US" sz="2000" b="1" dirty="0"/>
              <a:t>Bay </a:t>
            </a:r>
            <a:r>
              <a:rPr lang="en-US" sz="2000" b="1" dirty="0" err="1"/>
              <a:t>Aquariun</a:t>
            </a:r>
            <a:r>
              <a:rPr lang="en-US" sz="2000" b="1" dirty="0"/>
              <a:t> Research Institute, Moss Landing, </a:t>
            </a:r>
            <a:r>
              <a:rPr lang="en-US" sz="2000" b="1" dirty="0" smtClean="0"/>
              <a:t>CA</a:t>
            </a:r>
            <a:endParaRPr lang="en-US" sz="2000" b="1" dirty="0"/>
          </a:p>
          <a:p>
            <a:r>
              <a:rPr lang="en-US" sz="2000" b="1" dirty="0"/>
              <a:t>2</a:t>
            </a:r>
            <a:r>
              <a:rPr lang="en-US" sz="2000" b="1" dirty="0" smtClean="0"/>
              <a:t>.</a:t>
            </a:r>
            <a:r>
              <a:rPr lang="en-US" sz="2000" b="1" dirty="0"/>
              <a:t> Connecticut Reserve Technologies, Gates Mills, OH</a:t>
            </a:r>
          </a:p>
          <a:p>
            <a:r>
              <a:rPr lang="en-US" sz="2000" b="1" dirty="0" smtClean="0"/>
              <a:t>3</a:t>
            </a:r>
            <a:r>
              <a:rPr lang="en-US" sz="2000" b="1" dirty="0"/>
              <a:t>. Saxon Glass technologies, Alfred, </a:t>
            </a:r>
            <a:r>
              <a:rPr lang="en-US" sz="2000" b="1" dirty="0" smtClean="0"/>
              <a:t>NY</a:t>
            </a:r>
          </a:p>
          <a:p>
            <a:r>
              <a:rPr lang="en-US" sz="2000" b="1" dirty="0" smtClean="0"/>
              <a:t>4</a:t>
            </a:r>
            <a:r>
              <a:rPr lang="en-US" sz="2000" b="1" dirty="0"/>
              <a:t>. National institute of Standard and Technology, Gaithersburg, MD</a:t>
            </a:r>
          </a:p>
          <a:p>
            <a:r>
              <a:rPr lang="en-US" sz="2000" b="1" dirty="0" smtClean="0"/>
              <a:t>5. Fathom </a:t>
            </a:r>
            <a:r>
              <a:rPr lang="en-US" sz="2000" b="1" dirty="0"/>
              <a:t>Imaging Inc., Brimfield, </a:t>
            </a:r>
            <a:r>
              <a:rPr lang="en-US" sz="2000" b="1" dirty="0" smtClean="0"/>
              <a:t>MA</a:t>
            </a:r>
            <a:endParaRPr lang="en-US" sz="2000" b="1" dirty="0"/>
          </a:p>
          <a:p>
            <a:r>
              <a:rPr lang="en-US" sz="2000" b="1" dirty="0" smtClean="0"/>
              <a:t>6. </a:t>
            </a:r>
            <a:r>
              <a:rPr lang="en-US" sz="2000" b="1" dirty="0"/>
              <a:t>NASA Glenn Research Center, Cleveland, OH</a:t>
            </a:r>
          </a:p>
        </p:txBody>
      </p:sp>
    </p:spTree>
    <p:extLst>
      <p:ext uri="{BB962C8B-B14F-4D97-AF65-F5344CB8AC3E}">
        <p14:creationId xmlns:p14="http://schemas.microsoft.com/office/powerpoint/2010/main" val="145450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3BFC75-392E-4BB8-BA69-1B042A58195E}"/>
              </a:ext>
            </a:extLst>
          </p:cNvPr>
          <p:cNvSpPr txBox="1"/>
          <p:nvPr/>
        </p:nvSpPr>
        <p:spPr>
          <a:xfrm>
            <a:off x="-209121" y="3890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fractographic analysis included study of the</a:t>
            </a:r>
          </a:p>
          <a:p>
            <a:pPr algn="ctr"/>
            <a:r>
              <a:rPr lang="en-US" sz="2000" dirty="0"/>
              <a:t> </a:t>
            </a:r>
            <a:r>
              <a:rPr lang="en-US" sz="2000" dirty="0">
                <a:solidFill>
                  <a:srgbClr val="7030A0"/>
                </a:solidFill>
              </a:rPr>
              <a:t>crack patterns </a:t>
            </a:r>
            <a:r>
              <a:rPr lang="en-US" sz="2000" dirty="0"/>
              <a:t>and the </a:t>
            </a:r>
            <a:r>
              <a:rPr lang="en-US" sz="2000" dirty="0">
                <a:solidFill>
                  <a:srgbClr val="7030A0"/>
                </a:solidFill>
              </a:rPr>
              <a:t>fracture surfaces.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A9313C5-DC74-412B-AFCF-F414C7447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37997"/>
            <a:ext cx="2367815" cy="34589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95F07E2-10B6-4B8C-AFC1-20B92A029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54" y="5375843"/>
            <a:ext cx="699516" cy="1049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4F931EE-04E5-4B19-B76E-CE1255096E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2835" y="2239781"/>
            <a:ext cx="1994882" cy="157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349CCA-D6D0-437D-9B81-E78D38DB511E}"/>
              </a:ext>
            </a:extLst>
          </p:cNvPr>
          <p:cNvSpPr txBox="1"/>
          <p:nvPr/>
        </p:nvSpPr>
        <p:spPr>
          <a:xfrm>
            <a:off x="5771079" y="1752988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to look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390093B-3293-4625-A164-350AEE1CB1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858" y="2583985"/>
            <a:ext cx="1777142" cy="17558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916B2F5-4DC7-4599-95B7-5F3562FC8BB4}"/>
              </a:ext>
            </a:extLst>
          </p:cNvPr>
          <p:cNvSpPr txBox="1"/>
          <p:nvPr/>
        </p:nvSpPr>
        <p:spPr>
          <a:xfrm>
            <a:off x="3003979" y="1937654"/>
            <a:ext cx="135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Patterns of breakage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F859B03-DF43-41B7-AA3C-CF6BEA63FB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0" y="4662958"/>
            <a:ext cx="2858907" cy="21441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7D2FE36-1EF8-4BA7-9C09-CEA8B1320DDD}"/>
              </a:ext>
            </a:extLst>
          </p:cNvPr>
          <p:cNvSpPr txBox="1"/>
          <p:nvPr/>
        </p:nvSpPr>
        <p:spPr>
          <a:xfrm>
            <a:off x="5492750" y="4016627"/>
            <a:ext cx="290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to look for and how to interpret it.</a:t>
            </a:r>
          </a:p>
        </p:txBody>
      </p:sp>
    </p:spTree>
    <p:extLst>
      <p:ext uri="{BB962C8B-B14F-4D97-AF65-F5344CB8AC3E}">
        <p14:creationId xmlns:p14="http://schemas.microsoft.com/office/powerpoint/2010/main" val="3656269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165" y="1522247"/>
            <a:ext cx="6964549" cy="5199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B0AF2F-C81A-4D4A-9AFE-86DC24C6CB41}"/>
              </a:ext>
            </a:extLst>
          </p:cNvPr>
          <p:cNvSpPr txBox="1"/>
          <p:nvPr/>
        </p:nvSpPr>
        <p:spPr>
          <a:xfrm>
            <a:off x="-7555" y="4457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directions of crack propagation were then marked on the assembly. </a:t>
            </a:r>
          </a:p>
          <a:p>
            <a:pPr algn="ctr"/>
            <a:r>
              <a:rPr lang="en-US" dirty="0"/>
              <a:t> There were 4 crack systems.   All 4 had the same type origins and same stresses driving them.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0A3627-99CF-43FC-94D3-EF55D39748C6}"/>
              </a:ext>
            </a:extLst>
          </p:cNvPr>
          <p:cNvSpPr txBox="1"/>
          <p:nvPr/>
        </p:nvSpPr>
        <p:spPr>
          <a:xfrm>
            <a:off x="2253221" y="-602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E795DD-9752-4B95-89AA-8D43EB01FCFD}"/>
              </a:ext>
            </a:extLst>
          </p:cNvPr>
          <p:cNvSpPr txBox="1"/>
          <p:nvPr/>
        </p:nvSpPr>
        <p:spPr>
          <a:xfrm>
            <a:off x="3515292" y="1522247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EFAFED5-BD3C-44D9-8015-0789C268AC70}"/>
              </a:ext>
            </a:extLst>
          </p:cNvPr>
          <p:cNvSpPr txBox="1"/>
          <p:nvPr/>
        </p:nvSpPr>
        <p:spPr>
          <a:xfrm>
            <a:off x="5665503" y="1753079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EE7EF0A-C285-41A8-85D1-69FAB4896047}"/>
              </a:ext>
            </a:extLst>
          </p:cNvPr>
          <p:cNvSpPr txBox="1"/>
          <p:nvPr/>
        </p:nvSpPr>
        <p:spPr>
          <a:xfrm>
            <a:off x="6484117" y="4324676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E704AE-68A6-4B30-A683-4F3386AAB2A7}"/>
              </a:ext>
            </a:extLst>
          </p:cNvPr>
          <p:cNvSpPr txBox="1"/>
          <p:nvPr/>
        </p:nvSpPr>
        <p:spPr>
          <a:xfrm>
            <a:off x="6483650" y="5092698"/>
            <a:ext cx="63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34309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04541" y="675128"/>
            <a:ext cx="48167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four origins were contact crack damage at the outer rim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Origin 4 was the first to start the overall fracture.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flaws and initial crack propagation were driven by circumferential hoop tensile stresses.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By the time the cracks propagated towards the middle, the </a:t>
            </a:r>
            <a:r>
              <a:rPr lang="en-US" dirty="0">
                <a:solidFill>
                  <a:srgbClr val="7030A0"/>
                </a:solidFill>
              </a:rPr>
              <a:t>stress changed to bending with tension on the inner dome surface.   This suggest that the  external pressure caused  “splaying” of the dome.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were no fracture mirror boundary features, nor did any of the cracks branch.  This means tensile stresses were low,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less than 1,500 psi = 10 MPa.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0692" y="1020734"/>
            <a:ext cx="4406333" cy="3937000"/>
            <a:chOff x="4403124" y="1447800"/>
            <a:chExt cx="4537491" cy="41488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03124" y="1509184"/>
              <a:ext cx="4452552" cy="408746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137152" y="4492109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37679" y="1447800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31208" y="1684395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411697" y="3940534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3333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683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84348"/>
            <a:ext cx="4368800" cy="3121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984348"/>
            <a:ext cx="4419600" cy="316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0400" y="1371492"/>
            <a:ext cx="551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 views with different lighting at same magnification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0700" y="5426407"/>
            <a:ext cx="466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origin is a contact damage crack on the bottom ground surface.</a:t>
            </a:r>
          </a:p>
          <a:p>
            <a:endParaRPr lang="en-US" dirty="0"/>
          </a:p>
          <a:p>
            <a:r>
              <a:rPr lang="en-US" dirty="0"/>
              <a:t>It is about 1 mm in from the unbeveled edge.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410425" y="3932408"/>
            <a:ext cx="0" cy="1457236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955851-6A35-4177-A4F6-5BB14E69E555}"/>
              </a:ext>
            </a:extLst>
          </p:cNvPr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26CCDC-8809-499F-A946-82AFF1917ACC}"/>
              </a:ext>
            </a:extLst>
          </p:cNvPr>
          <p:cNvSpPr txBox="1"/>
          <p:nvPr/>
        </p:nvSpPr>
        <p:spPr>
          <a:xfrm>
            <a:off x="2387600" y="620930"/>
            <a:ext cx="542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  One of the rim contact damage cracks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52ACFA-FB8E-453C-A87A-52B6A95A4453}"/>
              </a:ext>
            </a:extLst>
          </p:cNvPr>
          <p:cNvSpPr txBox="1"/>
          <p:nvPr/>
        </p:nvSpPr>
        <p:spPr>
          <a:xfrm>
            <a:off x="1449137" y="2060499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AE551E5-53B0-429D-BA8F-853A28238976}"/>
              </a:ext>
            </a:extLst>
          </p:cNvPr>
          <p:cNvSpPr txBox="1"/>
          <p:nvPr/>
        </p:nvSpPr>
        <p:spPr>
          <a:xfrm>
            <a:off x="5891731" y="1985871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7E7A78E-14AD-4A66-8F8E-6818DDDE9E1A}"/>
              </a:ext>
            </a:extLst>
          </p:cNvPr>
          <p:cNvSpPr txBox="1"/>
          <p:nvPr/>
        </p:nvSpPr>
        <p:spPr>
          <a:xfrm>
            <a:off x="2184400" y="4751995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5D11D2D-2B0A-490E-BAEB-45EAE61B0A02}"/>
              </a:ext>
            </a:extLst>
          </p:cNvPr>
          <p:cNvSpPr txBox="1"/>
          <p:nvPr/>
        </p:nvSpPr>
        <p:spPr>
          <a:xfrm>
            <a:off x="6755331" y="4353952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9EBA674-2ED7-49EE-A085-DF2175F76BCE}"/>
              </a:ext>
            </a:extLst>
          </p:cNvPr>
          <p:cNvSpPr txBox="1"/>
          <p:nvPr/>
        </p:nvSpPr>
        <p:spPr>
          <a:xfrm>
            <a:off x="-30748" y="4353952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C3D9328-660C-40C6-A260-297EACB71BCF}"/>
              </a:ext>
            </a:extLst>
          </p:cNvPr>
          <p:cNvSpPr txBox="1"/>
          <p:nvPr/>
        </p:nvSpPr>
        <p:spPr>
          <a:xfrm>
            <a:off x="4470400" y="4105664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043727E1-30B2-48B3-A005-46B0A35456B8}"/>
              </a:ext>
            </a:extLst>
          </p:cNvPr>
          <p:cNvCxnSpPr>
            <a:cxnSpLocks/>
          </p:cNvCxnSpPr>
          <p:nvPr/>
        </p:nvCxnSpPr>
        <p:spPr>
          <a:xfrm flipV="1">
            <a:off x="2058202" y="4271665"/>
            <a:ext cx="0" cy="11547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7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374567"/>
            <a:ext cx="4437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dome broke at a higher stress.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This caused more extensive crack 	branching.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was only one origin site, on the right side.    It was a bevel grinding crack.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900" y="1231898"/>
            <a:ext cx="4446270" cy="4122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382000" y="3520893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1D048D-3F01-4CBC-A9B5-A7091BDB2CF7}"/>
              </a:ext>
            </a:extLst>
          </p:cNvPr>
          <p:cNvSpPr txBox="1"/>
          <p:nvPr/>
        </p:nvSpPr>
        <p:spPr>
          <a:xfrm>
            <a:off x="2138922" y="3946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</p:spTree>
    <p:extLst>
      <p:ext uri="{BB962C8B-B14F-4D97-AF65-F5344CB8AC3E}">
        <p14:creationId xmlns:p14="http://schemas.microsoft.com/office/powerpoint/2010/main" val="255126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1256" y="6492875"/>
            <a:ext cx="2133600" cy="365125"/>
          </a:xfrm>
        </p:spPr>
        <p:txBody>
          <a:bodyPr/>
          <a:lstStyle/>
          <a:p>
            <a:fld id="{C1325B28-784C-4188-AA4E-C647B78323EF}" type="slidenum">
              <a:rPr lang="en-US" smtClean="0"/>
              <a:t>15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17" y="3808611"/>
            <a:ext cx="2828544" cy="21214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4060" y="3276600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Ground</a:t>
            </a:r>
          </a:p>
          <a:p>
            <a:r>
              <a:rPr lang="en-US" sz="1200" dirty="0">
                <a:solidFill>
                  <a:schemeClr val="bg1"/>
                </a:solidFill>
              </a:rPr>
              <a:t> outer</a:t>
            </a:r>
          </a:p>
          <a:p>
            <a:r>
              <a:rPr lang="en-US" sz="1200" dirty="0">
                <a:solidFill>
                  <a:schemeClr val="bg1"/>
                </a:solidFill>
              </a:rPr>
              <a:t> surface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00300" y="64008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Polished base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F2A5BC54-2C51-4F5B-8CCE-6DB45D642481}"/>
              </a:ext>
            </a:extLst>
          </p:cNvPr>
          <p:cNvGrpSpPr/>
          <p:nvPr/>
        </p:nvGrpSpPr>
        <p:grpSpPr>
          <a:xfrm>
            <a:off x="281417" y="776363"/>
            <a:ext cx="3864758" cy="1728796"/>
            <a:chOff x="0" y="664967"/>
            <a:chExt cx="3864758" cy="1728796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664967"/>
              <a:ext cx="3864758" cy="1728796"/>
              <a:chOff x="0" y="304800"/>
              <a:chExt cx="3491282" cy="1524000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30142" y="304800"/>
                <a:ext cx="1761140" cy="1524000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304800"/>
                <a:ext cx="1629558" cy="1524000"/>
              </a:xfrm>
              <a:prstGeom prst="rect">
                <a:avLst/>
              </a:prstGeom>
            </p:spPr>
          </p:pic>
          <p:sp>
            <p:nvSpPr>
              <p:cNvPr id="8" name="Freeform 7"/>
              <p:cNvSpPr/>
              <p:nvPr/>
            </p:nvSpPr>
            <p:spPr>
              <a:xfrm>
                <a:off x="1524000" y="938784"/>
                <a:ext cx="304800" cy="60960"/>
              </a:xfrm>
              <a:custGeom>
                <a:avLst/>
                <a:gdLst>
                  <a:gd name="connsiteX0" fmla="*/ 0 w 304800"/>
                  <a:gd name="connsiteY0" fmla="*/ 60960 h 60960"/>
                  <a:gd name="connsiteX1" fmla="*/ 304800 w 304800"/>
                  <a:gd name="connsiteY1" fmla="*/ 0 h 6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4800" h="60960">
                    <a:moveTo>
                      <a:pt x="0" y="60960"/>
                    </a:moveTo>
                    <a:lnTo>
                      <a:pt x="304800" y="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0E9B338E-8306-4D9D-8C1A-487959C4BEC6}"/>
                </a:ext>
              </a:extLst>
            </p:cNvPr>
            <p:cNvSpPr/>
            <p:nvPr/>
          </p:nvSpPr>
          <p:spPr>
            <a:xfrm>
              <a:off x="2958075" y="1447071"/>
              <a:ext cx="513488" cy="486156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BF2C513-FCA7-400D-9C55-0B027847F3D3}"/>
              </a:ext>
            </a:extLst>
          </p:cNvPr>
          <p:cNvSpPr txBox="1"/>
          <p:nvPr/>
        </p:nvSpPr>
        <p:spPr>
          <a:xfrm>
            <a:off x="2739378" y="189976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9B3F9DD-F58A-4751-B045-4B486AE8E825}"/>
              </a:ext>
            </a:extLst>
          </p:cNvPr>
          <p:cNvSpPr txBox="1"/>
          <p:nvPr/>
        </p:nvSpPr>
        <p:spPr>
          <a:xfrm>
            <a:off x="3228328" y="4272833"/>
            <a:ext cx="58953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fracture mechanics analysis of the flaw itself indicated the stress at fracture was:  39 to 46 MPa (5,600 to 6,600 psi).</a:t>
            </a:r>
          </a:p>
          <a:p>
            <a:pPr algn="ctr"/>
            <a:endParaRPr lang="en-US" dirty="0"/>
          </a:p>
          <a:p>
            <a:r>
              <a:rPr lang="en-US" dirty="0"/>
              <a:t> A fracture mirror size analysis gave estimates of:</a:t>
            </a:r>
          </a:p>
          <a:p>
            <a:pPr algn="ctr"/>
            <a:r>
              <a:rPr lang="en-US" dirty="0"/>
              <a:t> 				     40 to 47 MPa (5,000 to 6,800 psi).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These estimates match.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5254B00-C843-409A-94D6-DD8B1E8C5790}"/>
              </a:ext>
            </a:extLst>
          </p:cNvPr>
          <p:cNvGrpSpPr/>
          <p:nvPr/>
        </p:nvGrpSpPr>
        <p:grpSpPr>
          <a:xfrm>
            <a:off x="4870317" y="664967"/>
            <a:ext cx="4059428" cy="3044571"/>
            <a:chOff x="4870317" y="664967"/>
            <a:chExt cx="4059428" cy="304457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98E5878C-15C3-4682-8649-A21100224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0317" y="664967"/>
              <a:ext cx="4059428" cy="304457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7C0FD7C-E6A8-4669-AECA-372A5243CA87}"/>
                </a:ext>
              </a:extLst>
            </p:cNvPr>
            <p:cNvSpPr txBox="1"/>
            <p:nvPr/>
          </p:nvSpPr>
          <p:spPr>
            <a:xfrm>
              <a:off x="5633386" y="994430"/>
              <a:ext cx="18091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</a:rPr>
                <a:t>Grinding crack at the outer bevel.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xmlns="" id="{6739A935-2F86-4260-B924-477D7BB81A4E}"/>
                </a:ext>
              </a:extLst>
            </p:cNvPr>
            <p:cNvCxnSpPr>
              <a:cxnSpLocks/>
            </p:cNvCxnSpPr>
            <p:nvPr/>
          </p:nvCxnSpPr>
          <p:spPr>
            <a:xfrm>
              <a:off x="6667500" y="1640761"/>
              <a:ext cx="1092868" cy="1136824"/>
            </a:xfrm>
            <a:prstGeom prst="straightConnector1">
              <a:avLst/>
            </a:prstGeom>
            <a:ln w="34925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7549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Modified design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29200" y="1400617"/>
            <a:ext cx="335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Dome was bonded to titanium ring </a:t>
            </a:r>
            <a:r>
              <a:rPr lang="en-US" dirty="0" smtClean="0"/>
              <a:t>with epoxy to </a:t>
            </a:r>
            <a:r>
              <a:rPr lang="en-US" dirty="0"/>
              <a:t>prevent lateral motion of dome seat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Edges </a:t>
            </a:r>
            <a:r>
              <a:rPr lang="en-US" dirty="0"/>
              <a:t>were beveled and polished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Seat was polished and flatness tolerance was  decreased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Thicker </a:t>
            </a:r>
            <a:r>
              <a:rPr lang="en-US" dirty="0" err="1" smtClean="0"/>
              <a:t>kapton</a:t>
            </a:r>
            <a:r>
              <a:rPr lang="en-US" dirty="0" smtClean="0"/>
              <a:t> ring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t="16667" r="16666" b="23611"/>
          <a:stretch/>
        </p:blipFill>
        <p:spPr>
          <a:xfrm>
            <a:off x="304800" y="1905000"/>
            <a:ext cx="4648200" cy="3276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6" t="6601" r="28061" b="8890"/>
          <a:stretch/>
        </p:blipFill>
        <p:spPr>
          <a:xfrm>
            <a:off x="5807758" y="3801991"/>
            <a:ext cx="2403112" cy="27592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16843" y="5848683"/>
            <a:ext cx="155202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5095016" y="4703268"/>
            <a:ext cx="1795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Dome Coupler Ring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6847616" y="5011403"/>
            <a:ext cx="604393" cy="3124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4101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FEA of Modified design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66800" y="1543089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Axial displacement unchanged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Tensile stress reduced 30%</a:t>
            </a:r>
          </a:p>
        </p:txBody>
      </p:sp>
      <p:pic>
        <p:nvPicPr>
          <p:cNvPr id="13" name="Picture 2" descr="C:\_Active\Work\Clients\MBARI\Models\2D Dome Port\Config_3\abaqus\pics\v10\C3_v10_2nofric_0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r="43586" b="28011"/>
          <a:stretch/>
        </p:blipFill>
        <p:spPr bwMode="auto">
          <a:xfrm>
            <a:off x="304800" y="2514600"/>
            <a:ext cx="3506093" cy="26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_Active\Work\Clients\MBARI\Models\2D Dome Port\Config_3\abaqus\pics\v10\C3_v10_2nofric_02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36976" b="48673"/>
          <a:stretch/>
        </p:blipFill>
        <p:spPr bwMode="auto">
          <a:xfrm>
            <a:off x="4174130" y="2514600"/>
            <a:ext cx="4858537" cy="233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5791200"/>
            <a:ext cx="3040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Axial displacement at 2750 PSI</a:t>
            </a:r>
          </a:p>
          <a:p>
            <a:r>
              <a:rPr lang="en-US" dirty="0" smtClean="0"/>
              <a:t>Max = 0.013”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037009" y="5791199"/>
            <a:ext cx="3132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principal stress at 2750 PSI</a:t>
            </a:r>
          </a:p>
          <a:p>
            <a:r>
              <a:rPr lang="en-US" dirty="0" smtClean="0"/>
              <a:t>Max = 7779 PSI (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47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862013" y="762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smtClean="0">
                <a:solidFill>
                  <a:srgbClr val="C00000"/>
                </a:solidFill>
                <a:latin typeface="Constantia" pitchFamily="18" charset="0"/>
              </a:rPr>
              <a:t>Chemical Strengthening of glass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600200"/>
            <a:ext cx="30480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smtClean="0">
                <a:solidFill>
                  <a:srgbClr val="FF0000"/>
                </a:solidFill>
                <a:latin typeface="Constantia" pitchFamily="18" charset="0"/>
              </a:rPr>
              <a:t>How it works:</a:t>
            </a:r>
          </a:p>
        </p:txBody>
      </p:sp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1143000" y="2362200"/>
            <a:ext cx="220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Original surface</a:t>
            </a:r>
          </a:p>
        </p:txBody>
      </p:sp>
      <p:sp>
        <p:nvSpPr>
          <p:cNvPr id="10" name="TextBox 38"/>
          <p:cNvSpPr txBox="1">
            <a:spLocks noChangeArrowheads="1"/>
          </p:cNvSpPr>
          <p:nvPr/>
        </p:nvSpPr>
        <p:spPr bwMode="auto">
          <a:xfrm>
            <a:off x="573088" y="4281488"/>
            <a:ext cx="3176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Surface in compression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14400" y="33107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81100" y="30828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295400" y="342900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45479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53483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41505" y="325096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981200" y="34250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86712" y="3315768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4003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554836" y="35393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010612" y="348490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247045" y="323458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170845" y="290841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631179" y="36319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990600" y="37177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64579" y="37462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95600" y="38224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29" name="Group 227"/>
          <p:cNvGrpSpPr>
            <a:grpSpLocks/>
          </p:cNvGrpSpPr>
          <p:nvPr/>
        </p:nvGrpSpPr>
        <p:grpSpPr bwMode="auto">
          <a:xfrm>
            <a:off x="1679575" y="5780088"/>
            <a:ext cx="1905000" cy="812800"/>
            <a:chOff x="7696200" y="1378757"/>
            <a:chExt cx="1905000" cy="812709"/>
          </a:xfrm>
        </p:grpSpPr>
        <p:sp>
          <p:nvSpPr>
            <p:cNvPr id="30" name="Oval 29"/>
            <p:cNvSpPr/>
            <p:nvPr/>
          </p:nvSpPr>
          <p:spPr>
            <a:xfrm>
              <a:off x="7734300" y="144912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7696200" y="1862626"/>
              <a:ext cx="320111" cy="293606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2" name="TextBox 63"/>
            <p:cNvSpPr txBox="1">
              <a:spLocks noChangeArrowheads="1"/>
            </p:cNvSpPr>
            <p:nvPr/>
          </p:nvSpPr>
          <p:spPr bwMode="auto">
            <a:xfrm>
              <a:off x="7899400" y="1378757"/>
              <a:ext cx="1701800" cy="369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Na</a:t>
              </a:r>
              <a:r>
                <a:rPr kumimoji="0" lang="en-US" altLang="en-US" sz="18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(0.95 Å)</a:t>
              </a:r>
              <a:endParaRPr kumimoji="0" lang="en-US" alt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  <p:sp>
          <p:nvSpPr>
            <p:cNvPr id="33" name="TextBox 64"/>
            <p:cNvSpPr txBox="1">
              <a:spLocks noChangeArrowheads="1"/>
            </p:cNvSpPr>
            <p:nvPr/>
          </p:nvSpPr>
          <p:spPr bwMode="auto">
            <a:xfrm>
              <a:off x="8001000" y="1821619"/>
              <a:ext cx="1473200" cy="36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K</a:t>
              </a:r>
              <a:r>
                <a:rPr kumimoji="0" lang="en-US" altLang="en-US" sz="1800" b="0" i="0" u="none" strike="noStrike" kern="0" cap="none" spc="0" normalizeH="0" baseline="30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(1.33 Å)</a:t>
              </a:r>
              <a:endParaRPr kumimoji="0" lang="en-US" altLang="en-US" sz="1800" b="0" i="0" u="none" strike="noStrike" kern="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</p:grpSp>
      <p:sp>
        <p:nvSpPr>
          <p:cNvPr id="34" name="Curved Down Arrow 33"/>
          <p:cNvSpPr/>
          <p:nvPr/>
        </p:nvSpPr>
        <p:spPr>
          <a:xfrm>
            <a:off x="3505200" y="2254250"/>
            <a:ext cx="1365250" cy="482600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5" name="TextBox 97"/>
          <p:cNvSpPr txBox="1">
            <a:spLocks noChangeArrowheads="1"/>
          </p:cNvSpPr>
          <p:nvPr/>
        </p:nvSpPr>
        <p:spPr bwMode="auto">
          <a:xfrm>
            <a:off x="4748213" y="1042988"/>
            <a:ext cx="26908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Submerge in a bath of molten KNO</a:t>
            </a:r>
            <a:r>
              <a:rPr kumimoji="0" lang="en-US" altLang="en-US" sz="1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3</a:t>
            </a:r>
          </a:p>
        </p:txBody>
      </p:sp>
      <p:sp>
        <p:nvSpPr>
          <p:cNvPr id="36" name="Curved Left Arrow 35"/>
          <p:cNvSpPr/>
          <p:nvPr/>
        </p:nvSpPr>
        <p:spPr>
          <a:xfrm>
            <a:off x="7391400" y="2813050"/>
            <a:ext cx="762000" cy="2520950"/>
          </a:xfrm>
          <a:prstGeom prst="curved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46036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4603625" y="33171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870325" y="30893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4984625" y="343540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434704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42708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330730" y="325737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70425" y="34314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975937" y="33221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60895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6244061" y="35457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6699837" y="349131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6755694" y="318579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6955063" y="291482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5320404" y="36383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4679825" y="372418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853804" y="37526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6584825" y="38288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55" name="Group 225"/>
          <p:cNvGrpSpPr>
            <a:grpSpLocks/>
          </p:cNvGrpSpPr>
          <p:nvPr/>
        </p:nvGrpSpPr>
        <p:grpSpPr bwMode="auto">
          <a:xfrm>
            <a:off x="4748213" y="4240213"/>
            <a:ext cx="2287587" cy="854075"/>
            <a:chOff x="4748369" y="4240033"/>
            <a:chExt cx="2286768" cy="853699"/>
          </a:xfrm>
        </p:grpSpPr>
        <p:sp>
          <p:nvSpPr>
            <p:cNvPr id="56" name="Oval 55"/>
            <p:cNvSpPr/>
            <p:nvPr/>
          </p:nvSpPr>
          <p:spPr>
            <a:xfrm>
              <a:off x="4829132" y="44689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5318201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5129904" y="46178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4748369" y="482978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5685849" y="4596691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6024703" y="4680466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6476967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5842587" y="433896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6775325" y="43766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5022724" y="42623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6806537" y="47244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6445532" y="4550198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6144228" y="4399429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272446" y="43892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6464055" y="424003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</p:grpSp>
      <p:cxnSp>
        <p:nvCxnSpPr>
          <p:cNvPr id="71" name="Straight Connector 223"/>
          <p:cNvCxnSpPr>
            <a:cxnSpLocks noChangeShapeType="1"/>
          </p:cNvCxnSpPr>
          <p:nvPr/>
        </p:nvCxnSpPr>
        <p:spPr bwMode="auto">
          <a:xfrm>
            <a:off x="533400" y="4191000"/>
            <a:ext cx="7366000" cy="0"/>
          </a:xfrm>
          <a:prstGeom prst="line">
            <a:avLst/>
          </a:prstGeom>
          <a:noFill/>
          <a:ln w="31750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Oval 71"/>
          <p:cNvSpPr/>
          <p:nvPr/>
        </p:nvSpPr>
        <p:spPr>
          <a:xfrm>
            <a:off x="4976969" y="234489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5603376" y="1906818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5386746" y="226668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6023155" y="197308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4748369" y="193298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6737225" y="252455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6543441" y="193191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312605" y="248955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5864648" y="2473749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863552" y="220042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974370" y="17851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4623321" y="154236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5158145" y="182125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7050570" y="145448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057732" y="26959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4762500" y="607064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5399274" y="61604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6622925" y="61453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561964" y="563930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6071187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5827711" y="543748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4789609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5343193" y="556675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6302814" y="595462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6901834" y="520926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4952335" y="552773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5084148" y="584879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5522476" y="523703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6154363" y="562810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6653369" y="545389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6615269" y="577704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5674136" y="573194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5905724" y="603992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5" name="Left Arrow 104"/>
          <p:cNvSpPr/>
          <p:nvPr/>
        </p:nvSpPr>
        <p:spPr>
          <a:xfrm>
            <a:off x="3657600" y="5029200"/>
            <a:ext cx="884238" cy="23495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06" name="Group 20"/>
          <p:cNvGrpSpPr>
            <a:grpSpLocks/>
          </p:cNvGrpSpPr>
          <p:nvPr/>
        </p:nvGrpSpPr>
        <p:grpSpPr bwMode="auto">
          <a:xfrm>
            <a:off x="1254125" y="4941888"/>
            <a:ext cx="1865313" cy="1066800"/>
            <a:chOff x="1253395" y="5018125"/>
            <a:chExt cx="1865932" cy="1066800"/>
          </a:xfrm>
        </p:grpSpPr>
        <p:sp>
          <p:nvSpPr>
            <p:cNvPr id="107" name="Rectangle 106"/>
            <p:cNvSpPr/>
            <p:nvPr/>
          </p:nvSpPr>
          <p:spPr>
            <a:xfrm>
              <a:off x="1253395" y="5018125"/>
              <a:ext cx="1865932" cy="1066800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grpSp>
          <p:nvGrpSpPr>
            <p:cNvPr id="108" name="Group 18"/>
            <p:cNvGrpSpPr>
              <a:grpSpLocks/>
            </p:cNvGrpSpPr>
            <p:nvPr/>
          </p:nvGrpSpPr>
          <p:grpSpPr bwMode="auto">
            <a:xfrm>
              <a:off x="1253395" y="5018125"/>
              <a:ext cx="1865932" cy="693120"/>
              <a:chOff x="1253395" y="5018125"/>
              <a:chExt cx="1865932" cy="693120"/>
            </a:xfrm>
          </p:grpSpPr>
          <p:grpSp>
            <p:nvGrpSpPr>
              <p:cNvPr id="109" name="Group 194"/>
              <p:cNvGrpSpPr>
                <a:grpSpLocks/>
              </p:cNvGrpSpPr>
              <p:nvPr/>
            </p:nvGrpSpPr>
            <p:grpSpPr bwMode="auto">
              <a:xfrm>
                <a:off x="1253395" y="5018125"/>
                <a:ext cx="1865932" cy="462080"/>
                <a:chOff x="5334000" y="2355791"/>
                <a:chExt cx="2590800" cy="462080"/>
              </a:xfrm>
            </p:grpSpPr>
            <p:cxnSp>
              <p:nvCxnSpPr>
                <p:cNvPr id="111" name="Straight Connector 263"/>
                <p:cNvCxnSpPr>
                  <a:cxnSpLocks noChangeShapeType="1"/>
                </p:cNvCxnSpPr>
                <p:nvPr/>
              </p:nvCxnSpPr>
              <p:spPr bwMode="auto">
                <a:xfrm>
                  <a:off x="5334000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" name="Straight Connector 264"/>
                <p:cNvCxnSpPr>
                  <a:cxnSpLocks noChangeShapeType="1"/>
                </p:cNvCxnSpPr>
                <p:nvPr/>
              </p:nvCxnSpPr>
              <p:spPr bwMode="auto">
                <a:xfrm>
                  <a:off x="6171876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3" name="Straight Connector 265"/>
                <p:cNvCxnSpPr>
                  <a:cxnSpLocks noChangeShapeType="1"/>
                </p:cNvCxnSpPr>
                <p:nvPr/>
              </p:nvCxnSpPr>
              <p:spPr bwMode="auto">
                <a:xfrm>
                  <a:off x="6705470" y="2355791"/>
                  <a:ext cx="540210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4" name="Straight Connector 266"/>
                <p:cNvCxnSpPr>
                  <a:cxnSpLocks noChangeShapeType="1"/>
                </p:cNvCxnSpPr>
                <p:nvPr/>
              </p:nvCxnSpPr>
              <p:spPr bwMode="auto">
                <a:xfrm>
                  <a:off x="7391206" y="2355791"/>
                  <a:ext cx="533594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5" name="Straight Connector 267"/>
                <p:cNvCxnSpPr>
                  <a:cxnSpLocks noChangeShapeType="1"/>
                </p:cNvCxnSpPr>
                <p:nvPr/>
              </p:nvCxnSpPr>
              <p:spPr bwMode="auto">
                <a:xfrm>
                  <a:off x="5715455" y="2355791"/>
                  <a:ext cx="227108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6" name="Straight Connector 268"/>
                <p:cNvCxnSpPr>
                  <a:cxnSpLocks noChangeShapeType="1"/>
                </p:cNvCxnSpPr>
                <p:nvPr/>
              </p:nvCxnSpPr>
              <p:spPr bwMode="auto">
                <a:xfrm flipH="1">
                  <a:off x="5942562" y="2355791"/>
                  <a:ext cx="229313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7" name="Straight Connector 269"/>
                <p:cNvCxnSpPr>
                  <a:cxnSpLocks noChangeShapeType="1"/>
                </p:cNvCxnSpPr>
                <p:nvPr/>
              </p:nvCxnSpPr>
              <p:spPr bwMode="auto">
                <a:xfrm>
                  <a:off x="7245680" y="2355791"/>
                  <a:ext cx="7055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8" name="Straight Connector 270"/>
                <p:cNvCxnSpPr>
                  <a:cxnSpLocks noChangeShapeType="1"/>
                </p:cNvCxnSpPr>
                <p:nvPr/>
              </p:nvCxnSpPr>
              <p:spPr bwMode="auto">
                <a:xfrm flipH="1">
                  <a:off x="7316238" y="2355791"/>
                  <a:ext cx="7496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9" name="Straight Connector 271"/>
                <p:cNvCxnSpPr>
                  <a:cxnSpLocks noChangeShapeType="1"/>
                </p:cNvCxnSpPr>
                <p:nvPr/>
              </p:nvCxnSpPr>
              <p:spPr bwMode="auto">
                <a:xfrm>
                  <a:off x="6553330" y="2355791"/>
                  <a:ext cx="94812" cy="193675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0" name="Straight Connector 272"/>
                <p:cNvCxnSpPr>
                  <a:cxnSpLocks noChangeShapeType="1"/>
                </p:cNvCxnSpPr>
                <p:nvPr/>
              </p:nvCxnSpPr>
              <p:spPr bwMode="auto">
                <a:xfrm flipH="1">
                  <a:off x="6648142" y="2363728"/>
                  <a:ext cx="57328" cy="185738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10" name="Straight Connector 262"/>
              <p:cNvCxnSpPr>
                <a:cxnSpLocks noChangeShapeType="1"/>
              </p:cNvCxnSpPr>
              <p:nvPr/>
            </p:nvCxnSpPr>
            <p:spPr bwMode="auto">
              <a:xfrm>
                <a:off x="2681032" y="5480087"/>
                <a:ext cx="0" cy="231775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121" name="Freeform 120"/>
          <p:cNvSpPr/>
          <p:nvPr/>
        </p:nvSpPr>
        <p:spPr>
          <a:xfrm>
            <a:off x="1527175" y="4965700"/>
            <a:ext cx="338138" cy="395288"/>
          </a:xfrm>
          <a:custGeom>
            <a:avLst/>
            <a:gdLst>
              <a:gd name="connsiteX0" fmla="*/ 0 w 338138"/>
              <a:gd name="connsiteY0" fmla="*/ 0 h 395287"/>
              <a:gd name="connsiteX1" fmla="*/ 166688 w 338138"/>
              <a:gd name="connsiteY1" fmla="*/ 395287 h 395287"/>
              <a:gd name="connsiteX2" fmla="*/ 338138 w 338138"/>
              <a:gd name="connsiteY2" fmla="*/ 0 h 395287"/>
              <a:gd name="connsiteX3" fmla="*/ 0 w 338138"/>
              <a:gd name="connsiteY3" fmla="*/ 0 h 39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138" h="395287">
                <a:moveTo>
                  <a:pt x="0" y="0"/>
                </a:moveTo>
                <a:lnTo>
                  <a:pt x="166688" y="395287"/>
                </a:lnTo>
                <a:lnTo>
                  <a:pt x="338138" y="0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2" name="Freeform 121"/>
          <p:cNvSpPr/>
          <p:nvPr/>
        </p:nvSpPr>
        <p:spPr>
          <a:xfrm>
            <a:off x="2122488" y="4960938"/>
            <a:ext cx="119062" cy="190500"/>
          </a:xfrm>
          <a:custGeom>
            <a:avLst/>
            <a:gdLst>
              <a:gd name="connsiteX0" fmla="*/ 0 w 119062"/>
              <a:gd name="connsiteY0" fmla="*/ 0 h 190500"/>
              <a:gd name="connsiteX1" fmla="*/ 71437 w 119062"/>
              <a:gd name="connsiteY1" fmla="*/ 190500 h 190500"/>
              <a:gd name="connsiteX2" fmla="*/ 119062 w 119062"/>
              <a:gd name="connsiteY2" fmla="*/ 4763 h 190500"/>
              <a:gd name="connsiteX3" fmla="*/ 0 w 119062"/>
              <a:gd name="connsiteY3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62" h="190500">
                <a:moveTo>
                  <a:pt x="0" y="0"/>
                </a:moveTo>
                <a:lnTo>
                  <a:pt x="71437" y="190500"/>
                </a:lnTo>
                <a:lnTo>
                  <a:pt x="119062" y="4763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3" name="Freeform 122"/>
          <p:cNvSpPr/>
          <p:nvPr/>
        </p:nvSpPr>
        <p:spPr>
          <a:xfrm>
            <a:off x="2632075" y="4927600"/>
            <a:ext cx="109538" cy="371475"/>
          </a:xfrm>
          <a:custGeom>
            <a:avLst/>
            <a:gdLst>
              <a:gd name="connsiteX0" fmla="*/ 0 w 109538"/>
              <a:gd name="connsiteY0" fmla="*/ 0 h 371475"/>
              <a:gd name="connsiteX1" fmla="*/ 52388 w 109538"/>
              <a:gd name="connsiteY1" fmla="*/ 371475 h 371475"/>
              <a:gd name="connsiteX2" fmla="*/ 109538 w 109538"/>
              <a:gd name="connsiteY2" fmla="*/ 4762 h 371475"/>
              <a:gd name="connsiteX3" fmla="*/ 0 w 109538"/>
              <a:gd name="connsiteY3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538" h="371475">
                <a:moveTo>
                  <a:pt x="0" y="0"/>
                </a:moveTo>
                <a:lnTo>
                  <a:pt x="52388" y="371475"/>
                </a:lnTo>
                <a:lnTo>
                  <a:pt x="109538" y="4762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24" name="Group 209"/>
          <p:cNvGrpSpPr>
            <a:grpSpLocks/>
          </p:cNvGrpSpPr>
          <p:nvPr/>
        </p:nvGrpSpPr>
        <p:grpSpPr bwMode="auto">
          <a:xfrm>
            <a:off x="873125" y="2800350"/>
            <a:ext cx="2590800" cy="844550"/>
            <a:chOff x="5334000" y="2355791"/>
            <a:chExt cx="2590800" cy="844609"/>
          </a:xfrm>
        </p:grpSpPr>
        <p:cxnSp>
          <p:nvCxnSpPr>
            <p:cNvPr id="125" name="Straight Connector 277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6" name="Straight Connector 278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7" name="Straight Connector 279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8" name="Straight Connector 280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Straight Connector 281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" name="Straight Connector 282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Straight Connector 283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Straight Connector 284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Straight Connector 285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Straight Connector 286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35" name="Group 234"/>
          <p:cNvGrpSpPr>
            <a:grpSpLocks/>
          </p:cNvGrpSpPr>
          <p:nvPr/>
        </p:nvGrpSpPr>
        <p:grpSpPr bwMode="auto">
          <a:xfrm>
            <a:off x="4597400" y="2835275"/>
            <a:ext cx="2590800" cy="844550"/>
            <a:chOff x="5334000" y="2355791"/>
            <a:chExt cx="2590800" cy="844609"/>
          </a:xfrm>
        </p:grpSpPr>
        <p:cxnSp>
          <p:nvCxnSpPr>
            <p:cNvPr id="136" name="Straight Connector 288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7" name="Straight Connector 289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8" name="Straight Connector 290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9" name="Straight Connector 291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0" name="Straight Connector 292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" name="Straight Connector 293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" name="Straight Connector 294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" name="Straight Connector 295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" name="Straight Connector 296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5" name="Straight Connector 297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6" name="Straight Connector 298"/>
          <p:cNvCxnSpPr>
            <a:cxnSpLocks noChangeShapeType="1"/>
          </p:cNvCxnSpPr>
          <p:nvPr/>
        </p:nvCxnSpPr>
        <p:spPr bwMode="auto">
          <a:xfrm>
            <a:off x="471805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7" name="Straight Connector 299"/>
          <p:cNvCxnSpPr>
            <a:cxnSpLocks noChangeShapeType="1"/>
          </p:cNvCxnSpPr>
          <p:nvPr/>
        </p:nvCxnSpPr>
        <p:spPr bwMode="auto">
          <a:xfrm>
            <a:off x="549910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8" name="Straight Connector 300"/>
          <p:cNvCxnSpPr>
            <a:cxnSpLocks noChangeShapeType="1"/>
          </p:cNvCxnSpPr>
          <p:nvPr/>
        </p:nvCxnSpPr>
        <p:spPr bwMode="auto">
          <a:xfrm>
            <a:off x="5997575" y="5164138"/>
            <a:ext cx="504825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9" name="Straight Connector 301"/>
          <p:cNvCxnSpPr>
            <a:cxnSpLocks noChangeShapeType="1"/>
          </p:cNvCxnSpPr>
          <p:nvPr/>
        </p:nvCxnSpPr>
        <p:spPr bwMode="auto">
          <a:xfrm>
            <a:off x="6637338" y="5164138"/>
            <a:ext cx="496887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0" name="Straight Connector 302"/>
          <p:cNvCxnSpPr>
            <a:cxnSpLocks noChangeShapeType="1"/>
          </p:cNvCxnSpPr>
          <p:nvPr/>
        </p:nvCxnSpPr>
        <p:spPr bwMode="auto">
          <a:xfrm>
            <a:off x="5073650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1" name="Straight Connector 303"/>
          <p:cNvCxnSpPr>
            <a:cxnSpLocks noChangeShapeType="1"/>
          </p:cNvCxnSpPr>
          <p:nvPr/>
        </p:nvCxnSpPr>
        <p:spPr bwMode="auto">
          <a:xfrm flipH="1">
            <a:off x="5286375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" name="Straight Connector 304"/>
          <p:cNvCxnSpPr>
            <a:cxnSpLocks noChangeShapeType="1"/>
          </p:cNvCxnSpPr>
          <p:nvPr/>
        </p:nvCxnSpPr>
        <p:spPr bwMode="auto">
          <a:xfrm>
            <a:off x="6502400" y="5164138"/>
            <a:ext cx="63500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" name="Straight Connector 305"/>
          <p:cNvCxnSpPr>
            <a:cxnSpLocks noChangeShapeType="1"/>
          </p:cNvCxnSpPr>
          <p:nvPr/>
        </p:nvCxnSpPr>
        <p:spPr bwMode="auto">
          <a:xfrm flipH="1">
            <a:off x="6565900" y="5164138"/>
            <a:ext cx="71438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" name="Straight Connector 306"/>
          <p:cNvCxnSpPr>
            <a:cxnSpLocks noChangeShapeType="1"/>
          </p:cNvCxnSpPr>
          <p:nvPr/>
        </p:nvCxnSpPr>
        <p:spPr bwMode="auto">
          <a:xfrm>
            <a:off x="5854700" y="5164138"/>
            <a:ext cx="90488" cy="1936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5" name="Straight Connector 307"/>
          <p:cNvCxnSpPr>
            <a:cxnSpLocks noChangeShapeType="1"/>
          </p:cNvCxnSpPr>
          <p:nvPr/>
        </p:nvCxnSpPr>
        <p:spPr bwMode="auto">
          <a:xfrm flipH="1">
            <a:off x="5945188" y="5172075"/>
            <a:ext cx="52387" cy="185738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6" name="Straight Connector 308"/>
          <p:cNvCxnSpPr>
            <a:cxnSpLocks noChangeShapeType="1"/>
          </p:cNvCxnSpPr>
          <p:nvPr/>
        </p:nvCxnSpPr>
        <p:spPr bwMode="auto">
          <a:xfrm>
            <a:off x="6565900" y="5614988"/>
            <a:ext cx="0" cy="2317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7" name="TextBox 288"/>
          <p:cNvSpPr txBox="1">
            <a:spLocks noChangeArrowheads="1"/>
          </p:cNvSpPr>
          <p:nvPr/>
        </p:nvSpPr>
        <p:spPr bwMode="auto">
          <a:xfrm>
            <a:off x="3176588" y="5405438"/>
            <a:ext cx="1387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Ion Size</a:t>
            </a:r>
          </a:p>
        </p:txBody>
      </p:sp>
      <p:sp>
        <p:nvSpPr>
          <p:cNvPr id="158" name="TextBox 289"/>
          <p:cNvSpPr txBox="1">
            <a:spLocks noChangeArrowheads="1"/>
          </p:cNvSpPr>
          <p:nvPr/>
        </p:nvSpPr>
        <p:spPr bwMode="auto">
          <a:xfrm>
            <a:off x="7167563" y="5637213"/>
            <a:ext cx="1897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*</a:t>
            </a:r>
            <a:r>
              <a:rPr kumimoji="0" lang="en-US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Not drawn to scale, demonstration only</a:t>
            </a:r>
          </a:p>
        </p:txBody>
      </p:sp>
    </p:spTree>
    <p:extLst>
      <p:ext uri="{BB962C8B-B14F-4D97-AF65-F5344CB8AC3E}">
        <p14:creationId xmlns:p14="http://schemas.microsoft.com/office/powerpoint/2010/main" val="20825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04187E-6 L 0.00156 -0.08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1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088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01615 0.0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312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09 L -0.00694 -0.0564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307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-0.02847 0.05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" y="275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46 L 0.02153 -0.056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-27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773E-6 L 0.04427 0.098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49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0741 L -0.04358 -0.0969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5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07528"/>
              </p:ext>
            </p:extLst>
          </p:nvPr>
        </p:nvGraphicFramePr>
        <p:xfrm>
          <a:off x="381000" y="5105400"/>
          <a:ext cx="1452282" cy="420624"/>
        </p:xfrm>
        <a:graphic>
          <a:graphicData uri="http://schemas.openxmlformats.org/drawingml/2006/table">
            <a:tbl>
              <a:tblPr firstRow="1" firstCol="1" bandRow="1"/>
              <a:tblGrid>
                <a:gridCol w="1452282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57200" y="3217863"/>
            <a:ext cx="20764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57200" y="3217863"/>
            <a:ext cx="21526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C:\Users\Kreski\Desktop\fig1a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12483"/>
            <a:ext cx="2512695" cy="243859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8"/>
              <p:cNvSpPr txBox="1"/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𝑥𝑥</m:t>
                              </m:r>
                            </m:sub>
                          </m:s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b="0" i="1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𝑦𝑦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 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𝐻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naryPr>
                            <m:sub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  <m:sup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+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𝑑𝑧</m:t>
                          </m:r>
                        </m:e>
                      </m:d>
                    </m:oMath>
                  </m:oMathPara>
                </a14:m>
                <a:endParaRPr lang="en-US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12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009900" y="5105485"/>
            <a:ext cx="61341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dirty="0" smtClean="0"/>
              <a:t> = concentration of the invading ion</a:t>
            </a:r>
          </a:p>
          <a:p>
            <a:r>
              <a:rPr lang="en-US" i="1" dirty="0" smtClean="0"/>
              <a:t>H</a:t>
            </a:r>
            <a:r>
              <a:rPr lang="en-US" dirty="0" smtClean="0"/>
              <a:t> = plate width ; </a:t>
            </a:r>
            <a:r>
              <a:rPr lang="en-US" i="1" dirty="0" smtClean="0"/>
              <a:t>d</a:t>
            </a:r>
            <a:r>
              <a:rPr lang="en-US" dirty="0" smtClean="0"/>
              <a:t> = case-depth  = </a:t>
            </a:r>
            <a:r>
              <a:rPr lang="en-US" sz="2400" b="1" dirty="0" smtClean="0">
                <a:solidFill>
                  <a:srgbClr val="C00000"/>
                </a:solidFill>
              </a:rPr>
              <a:t>DOL</a:t>
            </a:r>
          </a:p>
          <a:p>
            <a:r>
              <a:rPr lang="en-US" i="1" dirty="0" smtClean="0"/>
              <a:t>E </a:t>
            </a:r>
            <a:r>
              <a:rPr lang="en-US" dirty="0" smtClean="0"/>
              <a:t>= Young’s modulus; </a:t>
            </a:r>
            <a:r>
              <a:rPr lang="en-US" dirty="0" smtClean="0">
                <a:latin typeface="Symbol" panose="05050102010706020507" pitchFamily="18" charset="2"/>
              </a:rPr>
              <a:t>n</a:t>
            </a:r>
            <a:r>
              <a:rPr lang="en-US" dirty="0" smtClean="0"/>
              <a:t> = Poisson’s ratio</a:t>
            </a:r>
          </a:p>
          <a:p>
            <a:r>
              <a:rPr lang="en-US" i="1" dirty="0" smtClean="0"/>
              <a:t>B</a:t>
            </a:r>
            <a:r>
              <a:rPr lang="en-US" dirty="0" smtClean="0"/>
              <a:t> = linear network dilation coefficient ( = “Cooper Coefficient”)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0940" y="3951446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In-plane stresses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52400"/>
            <a:ext cx="3962400" cy="37179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9200" y="762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Math…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29538" y="4095131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= CS</a:t>
            </a:r>
            <a:endParaRPr lang="en-US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𝑧𝑧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9689" y="4782319"/>
            <a:ext cx="1514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perpendicular stress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b="1" u="sng" dirty="0" smtClean="0"/>
              <a:t>Outline</a:t>
            </a:r>
            <a:endParaRPr lang="en-US" sz="5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4983163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Introduction 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 smtClean="0"/>
              <a:t>Optical design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Experimental procedure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/>
              <a:t>E</a:t>
            </a:r>
            <a:r>
              <a:rPr lang="en-US" b="1" dirty="0" smtClean="0"/>
              <a:t>arly design and failure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 err="1" smtClean="0"/>
              <a:t>Fractography</a:t>
            </a:r>
            <a:endParaRPr lang="en-US" b="1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 smtClean="0"/>
              <a:t>Modified design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 smtClean="0"/>
              <a:t>Chemical strengthening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Testing and 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b="1" dirty="0" smtClean="0"/>
              <a:t>Glass testing procedure and results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b="1" dirty="0" smtClean="0"/>
              <a:t>Reliability analysis</a:t>
            </a:r>
            <a:endParaRPr lang="en-US" b="1" dirty="0" smtClean="0"/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b="1" dirty="0" smtClean="0"/>
              <a:t>Proof testing</a:t>
            </a: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Conclusions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72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990600" y="0"/>
            <a:ext cx="8001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i="1" dirty="0" smtClean="0">
                <a:solidFill>
                  <a:srgbClr val="00B050"/>
                </a:solidFill>
              </a:rPr>
              <a:t>Glass composition and physical properties</a:t>
            </a:r>
            <a:endParaRPr lang="en-US" altLang="en-US" b="1" dirty="0" smtClean="0">
              <a:solidFill>
                <a:srgbClr val="C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11826" y="1295400"/>
            <a:ext cx="8915400" cy="480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b="1" i="1" dirty="0" smtClean="0">
                <a:solidFill>
                  <a:srgbClr val="0000FF"/>
                </a:solidFill>
              </a:rPr>
              <a:t>Type: H-K9L (similar to Schott BK7)</a:t>
            </a:r>
            <a:endParaRPr lang="en-US" altLang="en-US" sz="2400" b="1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2400" b="1" i="1" dirty="0" smtClean="0"/>
              <a:t>Nominal composition (</a:t>
            </a:r>
            <a:r>
              <a:rPr lang="en-US" altLang="en-US" sz="2400" b="1" i="1" dirty="0" err="1" smtClean="0"/>
              <a:t>wt</a:t>
            </a:r>
            <a:r>
              <a:rPr lang="en-US" altLang="en-US" sz="2400" b="1" i="1" dirty="0" smtClean="0"/>
              <a:t>%):</a:t>
            </a:r>
          </a:p>
          <a:p>
            <a:pPr eaLnBrk="1" hangingPunct="1"/>
            <a:endParaRPr lang="en-US" altLang="en-US" sz="2400" b="1" i="1" dirty="0" smtClean="0"/>
          </a:p>
          <a:p>
            <a:pPr marL="0" indent="0" eaLnBrk="1" hangingPunct="1">
              <a:buNone/>
            </a:pPr>
            <a:r>
              <a:rPr lang="en-US" altLang="en-US" sz="2400" b="1" i="1" dirty="0" smtClean="0"/>
              <a:t>69.13 SiO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; 10.75 B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  <a:r>
              <a:rPr lang="en-US" altLang="en-US" sz="2400" b="1" i="1" dirty="0" smtClean="0"/>
              <a:t>;3.07 </a:t>
            </a:r>
            <a:r>
              <a:rPr lang="en-US" altLang="en-US" sz="2400" b="1" i="1" dirty="0" err="1" smtClean="0"/>
              <a:t>CaO</a:t>
            </a:r>
            <a:r>
              <a:rPr lang="en-US" altLang="en-US" sz="2400" b="1" i="1" dirty="0" smtClean="0"/>
              <a:t>; 10.40 Na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6.29 K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0.36 As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</a:p>
          <a:p>
            <a:pPr eaLnBrk="1" hangingPunct="1"/>
            <a:endParaRPr lang="en-US" altLang="en-US" sz="2400" b="1" i="1" dirty="0" smtClean="0"/>
          </a:p>
          <a:p>
            <a:pPr eaLnBrk="1" hangingPunct="1"/>
            <a:r>
              <a:rPr lang="en-US" altLang="en-US" sz="2400" b="1" i="1" dirty="0" smtClean="0"/>
              <a:t>Density = 2.55 g/cm3</a:t>
            </a:r>
          </a:p>
          <a:p>
            <a:pPr eaLnBrk="1" hangingPunct="1"/>
            <a:r>
              <a:rPr lang="en-US" altLang="en-US" sz="2400" b="1" i="1" dirty="0" err="1" smtClean="0"/>
              <a:t>Tg</a:t>
            </a:r>
            <a:r>
              <a:rPr lang="en-US" altLang="en-US" sz="2400" b="1" i="1" dirty="0" smtClean="0"/>
              <a:t> = 550</a:t>
            </a:r>
            <a:r>
              <a:rPr lang="en-US" altLang="en-US" sz="2400" b="1" i="1" dirty="0" smtClean="0">
                <a:latin typeface="Calibri"/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r>
              <a:rPr lang="en-US" altLang="en-US" sz="2400" b="1" i="1" dirty="0" smtClean="0"/>
              <a:t>TEC = 70x10</a:t>
            </a:r>
            <a:r>
              <a:rPr lang="en-US" altLang="en-US" sz="2400" b="1" i="1" baseline="30000" dirty="0" smtClean="0"/>
              <a:t>-7</a:t>
            </a:r>
            <a:r>
              <a:rPr lang="en-US" altLang="en-US" sz="2400" b="1" i="1" dirty="0" smtClean="0"/>
              <a:t>/</a:t>
            </a:r>
            <a:r>
              <a:rPr lang="en-US" altLang="en-US" sz="2400" b="1" i="1" dirty="0"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pPr eaLnBrk="1" hangingPunct="1"/>
            <a:r>
              <a:rPr lang="en-US" altLang="en-US" sz="2400" b="1" i="1" dirty="0" smtClean="0"/>
              <a:t>E = 71.GPa</a:t>
            </a:r>
          </a:p>
          <a:p>
            <a:pPr eaLnBrk="1" hangingPunct="1"/>
            <a:r>
              <a:rPr lang="en-US" altLang="en-US" sz="2400" b="1" i="1" dirty="0" smtClean="0">
                <a:latin typeface="Symbol" panose="05050102010706020507" pitchFamily="18" charset="2"/>
              </a:rPr>
              <a:t>n </a:t>
            </a:r>
            <a:r>
              <a:rPr lang="en-US" altLang="en-US" sz="2400" b="1" i="1" dirty="0" smtClean="0"/>
              <a:t>= 0.219</a:t>
            </a:r>
          </a:p>
          <a:p>
            <a:pPr eaLnBrk="1" hangingPunct="1"/>
            <a:r>
              <a:rPr lang="en-US" altLang="en-US" sz="2400" b="1" i="1" dirty="0" err="1"/>
              <a:t>n</a:t>
            </a:r>
            <a:r>
              <a:rPr lang="en-US" altLang="en-US" sz="2400" b="1" i="1" baseline="-25000" dirty="0" err="1" smtClean="0"/>
              <a:t>d</a:t>
            </a:r>
            <a:r>
              <a:rPr lang="en-US" altLang="en-US" sz="2400" b="1" i="1" dirty="0" smtClean="0"/>
              <a:t> = 1.523</a:t>
            </a:r>
            <a:endParaRPr lang="en-US" altLang="en-US" sz="2400" dirty="0"/>
          </a:p>
          <a:p>
            <a:pPr eaLnBrk="1" hangingPunct="1"/>
            <a:endParaRPr lang="en-US" altLang="en-US" dirty="0" smtClean="0"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913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04495" y="1032411"/>
            <a:ext cx="868362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Four domes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15 witness disk samples 2”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New York" charset="0"/>
              </a:rPr>
              <a:t>dia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 x 2 mm thick, </a:t>
            </a:r>
          </a:p>
          <a:p>
            <a:pPr eaLnBrk="1" hangingPunct="1"/>
            <a:r>
              <a:rPr lang="en-US" altLang="en-US" sz="2400" b="1" dirty="0">
                <a:solidFill>
                  <a:srgbClr val="0000FF"/>
                </a:solidFill>
                <a:latin typeface="New York" charset="0"/>
              </a:rPr>
              <a:t>(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for subsequent biaxial testing and CS/DOL measurement)</a:t>
            </a:r>
          </a:p>
          <a:p>
            <a:pPr eaLnBrk="1" hangingPunct="1"/>
            <a:endParaRPr lang="en-US" altLang="en-US" sz="2400" b="1" dirty="0" smtClean="0">
              <a:solidFill>
                <a:srgbClr val="00206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Hold domes in a stainless steel wire cage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Immerse in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electrically heated steel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tank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containing molten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KNO</a:t>
            </a:r>
            <a:r>
              <a:rPr lang="en-US" altLang="en-US" sz="2400" b="1" baseline="-25000" dirty="0" smtClean="0">
                <a:solidFill>
                  <a:srgbClr val="002060"/>
                </a:solidFill>
                <a:latin typeface="New York" charset="0"/>
              </a:rPr>
              <a:t>3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 salt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.</a:t>
            </a:r>
          </a:p>
          <a:p>
            <a:pPr eaLnBrk="1" hangingPunct="1"/>
            <a:endParaRPr lang="en-US" altLang="en-US" sz="2400" b="1" dirty="0" smtClean="0">
              <a:solidFill>
                <a:srgbClr val="C0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Ion exchange at 450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°C for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24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hrs. </a:t>
            </a:r>
          </a:p>
          <a:p>
            <a:pPr eaLnBrk="1" hangingPunct="1"/>
            <a:endParaRPr lang="en-US" altLang="en-US" sz="2400" b="1" dirty="0" smtClean="0">
              <a:solidFill>
                <a:srgbClr val="00CC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70C0"/>
                </a:solidFill>
                <a:latin typeface="New York" charset="0"/>
              </a:rPr>
              <a:t>After extraction, carefully cool, wash and dry.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Compression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layer (case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depth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“DOL”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)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=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45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  <a:sym typeface="Symbol" pitchFamily="18" charset="2"/>
              </a:rPr>
              <a:t>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m.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Compression (“CS”) = - 430 </a:t>
            </a:r>
            <a:r>
              <a:rPr lang="en-US" altLang="en-US" sz="2400" b="1" dirty="0">
                <a:solidFill>
                  <a:srgbClr val="FF0000"/>
                </a:solidFill>
                <a:latin typeface="New York" charset="0"/>
              </a:rPr>
              <a:t>MPa </a:t>
            </a:r>
            <a:endParaRPr lang="en-US" altLang="en-US" sz="2400" b="1" dirty="0" smtClean="0">
              <a:solidFill>
                <a:srgbClr val="FF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(measured by FSM-6000LE)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990600" y="381000"/>
            <a:ext cx="777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 smtClean="0"/>
              <a:t>Chemical strengthening of the domes</a:t>
            </a:r>
            <a:endParaRPr lang="en-US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517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>
              <a:buFontTx/>
              <a:buChar char="-"/>
            </a:pPr>
            <a:r>
              <a:rPr lang="en-US" dirty="0" smtClean="0"/>
              <a:t>Fracture strength, slow crack growth parameters and fracture toughness are needed for the reliability analysis but are not published by the manufacturers.</a:t>
            </a:r>
          </a:p>
          <a:p>
            <a:pPr>
              <a:buFontTx/>
              <a:buChar char="-"/>
            </a:pPr>
            <a:r>
              <a:rPr lang="en-US" dirty="0" smtClean="0"/>
              <a:t>MBARI hired Jon Salem to measure these parameters for BK-&amp; and HK-9L (HK-9L is marketed as equal to BK7 but much cheaper)</a:t>
            </a:r>
          </a:p>
          <a:p>
            <a:pPr>
              <a:buFontTx/>
              <a:buChar char="-"/>
            </a:pPr>
            <a:r>
              <a:rPr lang="en-US" dirty="0" smtClean="0"/>
              <a:t>chemically strengthened BK7 and HK-9L were also tested.</a:t>
            </a:r>
            <a:endParaRPr lang="en-US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Material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869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Results: Comparison of plain and strengthened glass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33600" y="1144587"/>
            <a:ext cx="4876800" cy="2590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057400" y="3962400"/>
            <a:ext cx="5181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71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Results: crack growth behavior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543409"/>
              </p:ext>
            </p:extLst>
          </p:nvPr>
        </p:nvGraphicFramePr>
        <p:xfrm>
          <a:off x="2519362" y="1219200"/>
          <a:ext cx="4105275" cy="400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3" imgW="10078920" imgH="6794280" progId="SigmaPlotGraphicObject.11">
                  <p:embed/>
                </p:oleObj>
              </mc:Choice>
              <mc:Fallback>
                <p:oleObj r:id="rId3" imgW="10078920" imgH="6794280" progId="SigmaPlotGraphicObjec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0898"/>
                      <a:stretch>
                        <a:fillRect/>
                      </a:stretch>
                    </p:blipFill>
                    <p:spPr bwMode="auto">
                      <a:xfrm>
                        <a:off x="2519362" y="1219200"/>
                        <a:ext cx="4105275" cy="4000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09800" y="5257800"/>
            <a:ext cx="51882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Crack velocity as a function of stress </a:t>
            </a:r>
            <a:r>
              <a:rPr lang="en-US" dirty="0" smtClean="0"/>
              <a:t>intensity.</a:t>
            </a:r>
          </a:p>
          <a:p>
            <a:r>
              <a:rPr lang="en-US" dirty="0" smtClean="0"/>
              <a:t>BK7 and HK-9L </a:t>
            </a:r>
            <a:r>
              <a:rPr lang="en-US" dirty="0"/>
              <a:t>exhibit similar crack growth behavior.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07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60020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MBARI hire Eric Baker of Connecticut Reserve Technology to perform brittle material reliability predictions </a:t>
            </a:r>
            <a:r>
              <a:rPr lang="en-US" dirty="0"/>
              <a:t>on the </a:t>
            </a:r>
            <a:r>
              <a:rPr lang="en-US" dirty="0" smtClean="0"/>
              <a:t>camera port: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Acquired dome </a:t>
            </a:r>
            <a:r>
              <a:rPr lang="en-US" dirty="0"/>
              <a:t>and </a:t>
            </a:r>
            <a:r>
              <a:rPr lang="en-US" dirty="0" smtClean="0"/>
              <a:t>dome support </a:t>
            </a:r>
            <a:r>
              <a:rPr lang="en-US" dirty="0"/>
              <a:t>geometry from MBARI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Generated </a:t>
            </a:r>
            <a:r>
              <a:rPr lang="en-US" dirty="0"/>
              <a:t>finite element analyses of </a:t>
            </a:r>
            <a:r>
              <a:rPr lang="en-US" dirty="0" smtClean="0"/>
              <a:t>dome configurations </a:t>
            </a:r>
            <a:r>
              <a:rPr lang="en-US" dirty="0"/>
              <a:t>and </a:t>
            </a:r>
            <a:r>
              <a:rPr lang="en-US" dirty="0" smtClean="0"/>
              <a:t>calibrated </a:t>
            </a:r>
            <a:r>
              <a:rPr lang="en-US" dirty="0"/>
              <a:t>models to MBARI FEA as well as </a:t>
            </a:r>
            <a:r>
              <a:rPr lang="en-US" dirty="0" smtClean="0"/>
              <a:t>pressure test measurements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Estimated </a:t>
            </a:r>
            <a:r>
              <a:rPr lang="en-US" dirty="0"/>
              <a:t>Weibull</a:t>
            </a:r>
            <a:r>
              <a:rPr lang="en-US" dirty="0"/>
              <a:t> Material Properties from provided </a:t>
            </a:r>
            <a:r>
              <a:rPr lang="en-US" dirty="0" smtClean="0"/>
              <a:t>test </a:t>
            </a:r>
            <a:r>
              <a:rPr lang="en-US" dirty="0"/>
              <a:t>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Applied </a:t>
            </a:r>
            <a:r>
              <a:rPr lang="en-US" dirty="0"/>
              <a:t>the Ceramics Analysis and Reliability Evaluation of Structures (CARES) program to predict the </a:t>
            </a:r>
            <a:r>
              <a:rPr lang="en-US" dirty="0" smtClean="0"/>
              <a:t>brittle material reliability </a:t>
            </a:r>
            <a:r>
              <a:rPr lang="en-US" dirty="0"/>
              <a:t>of the </a:t>
            </a:r>
            <a:r>
              <a:rPr lang="en-US" dirty="0" smtClean="0"/>
              <a:t>dome configurations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Established </a:t>
            </a:r>
            <a:r>
              <a:rPr lang="en-US"/>
              <a:t>a </a:t>
            </a:r>
            <a:r>
              <a:rPr lang="en-US" smtClean="0"/>
              <a:t>proof test protocol </a:t>
            </a:r>
            <a:r>
              <a:rPr lang="en-US" dirty="0"/>
              <a:t>to improve </a:t>
            </a:r>
            <a:r>
              <a:rPr lang="en-US"/>
              <a:t>the </a:t>
            </a:r>
            <a:r>
              <a:rPr lang="en-US" smtClean="0"/>
              <a:t>reliability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3752" y="5750869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600" kern="0" dirty="0">
                <a:solidFill>
                  <a:prstClr val="black"/>
                </a:solidFill>
              </a:rPr>
              <a:t>8/2/16</a:t>
            </a:r>
          </a:p>
        </p:txBody>
      </p:sp>
    </p:spTree>
    <p:extLst>
      <p:ext uri="{BB962C8B-B14F-4D97-AF65-F5344CB8AC3E}">
        <p14:creationId xmlns:p14="http://schemas.microsoft.com/office/powerpoint/2010/main" val="1630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CARES with ABAQUS Flowchart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3752" y="5750869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600" kern="0" dirty="0">
                <a:solidFill>
                  <a:prstClr val="black"/>
                </a:solidFill>
              </a:rPr>
              <a:t>8/15/16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77" y="1905001"/>
            <a:ext cx="545593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52400" y="1905000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CARES predicts the brittle material reliability of a component by post-processing finite element analysis stress results.</a:t>
            </a:r>
          </a:p>
          <a:p>
            <a:endParaRPr lang="en-US" dirty="0"/>
          </a:p>
          <a:p>
            <a:r>
              <a:rPr lang="en-US" dirty="0"/>
              <a:t>CARES requires region based Weibull material properties, Volume and/or Surface, where different Surface conditions are characterized by different parameter sets.</a:t>
            </a:r>
          </a:p>
        </p:txBody>
      </p:sp>
    </p:spTree>
    <p:extLst>
      <p:ext uri="{BB962C8B-B14F-4D97-AF65-F5344CB8AC3E}">
        <p14:creationId xmlns:p14="http://schemas.microsoft.com/office/powerpoint/2010/main" val="41790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b="1" u="sng" dirty="0" smtClean="0"/>
              <a:t>Introduction</a:t>
            </a:r>
            <a:endParaRPr lang="en-US" sz="5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49831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dirty="0" smtClean="0"/>
              <a:t>MBARI operates an autonomous underwater vehicle to carry out video surveys in Monterey Bay from 50m to 1500m depth.</a:t>
            </a:r>
          </a:p>
          <a:p>
            <a:pPr marL="457200" lvl="1" indent="0">
              <a:buNone/>
            </a:pPr>
            <a:r>
              <a:rPr lang="en-US" sz="2400" dirty="0" smtClean="0"/>
              <a:t>A new camera system was designed with the goal of achieving the highest image quality.</a:t>
            </a:r>
          </a:p>
          <a:p>
            <a:pPr marL="457200" lvl="1" indent="0">
              <a:buNone/>
            </a:pPr>
            <a:r>
              <a:rPr lang="en-US" sz="2400" dirty="0" smtClean="0"/>
              <a:t>A glass port was designed, built and tested.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  <p:pic>
        <p:nvPicPr>
          <p:cNvPr id="7" name="Picture 4" descr="Cover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915431"/>
            <a:ext cx="4876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4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b="1" u="sng" dirty="0" smtClean="0"/>
              <a:t>Optical design</a:t>
            </a:r>
            <a:endParaRPr lang="en-US" sz="5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65933"/>
            <a:ext cx="3657600" cy="2901267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1800" b="1" dirty="0" smtClean="0"/>
              <a:t>Typical camera port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to resist hydrostatic pressure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Small diameter (&lt;200mm)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Hemispherical shape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Even and easy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High </a:t>
            </a:r>
            <a:r>
              <a:rPr lang="en-US" sz="1800" dirty="0" smtClean="0"/>
              <a:t>distortion</a:t>
            </a:r>
            <a:endParaRPr lang="en-US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BK-7 glass</a:t>
            </a:r>
          </a:p>
          <a:p>
            <a:pPr marL="457200" lvl="1" indent="0">
              <a:buNone/>
            </a:pPr>
            <a:endParaRPr lang="en-US" sz="18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59194" y="1365933"/>
            <a:ext cx="4680005" cy="27375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r>
              <a:rPr lang="en-US" sz="1800" b="1" dirty="0" smtClean="0"/>
              <a:t>New camera 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for high optical quality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Large diameter (250mm)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Flattened hemispherical shape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Uneven and hard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HK9-L glass (Chinese equivalent to BK-7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5" y="4203030"/>
            <a:ext cx="3908248" cy="26549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91"/>
          <a:stretch/>
        </p:blipFill>
        <p:spPr>
          <a:xfrm>
            <a:off x="4686300" y="4103465"/>
            <a:ext cx="3581400" cy="246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3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design and failure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1" t="4762" r="12820"/>
          <a:stretch/>
        </p:blipFill>
        <p:spPr>
          <a:xfrm>
            <a:off x="342384" y="2008805"/>
            <a:ext cx="5181600" cy="39106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74490" y="1718889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Dome sits on </a:t>
            </a:r>
            <a:r>
              <a:rPr lang="en-US" dirty="0" err="1" smtClean="0"/>
              <a:t>kapton</a:t>
            </a:r>
            <a:r>
              <a:rPr lang="en-US" dirty="0" smtClean="0"/>
              <a:t> gasket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Dome is held with plastic retainer.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O-ring around dome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8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 b="9000"/>
          <a:stretch/>
        </p:blipFill>
        <p:spPr bwMode="auto">
          <a:xfrm>
            <a:off x="6132535" y="3462635"/>
            <a:ext cx="238194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22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_Active\Work\Clients\MBARI\Models\2D Dome Port\Config_1\abaqus\pics\v07\Config1_10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5" r="29647"/>
          <a:stretch/>
        </p:blipFill>
        <p:spPr bwMode="auto">
          <a:xfrm>
            <a:off x="2209800" y="2057400"/>
            <a:ext cx="3624470" cy="435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00391"/>
          </a:xfrm>
        </p:spPr>
        <p:txBody>
          <a:bodyPr/>
          <a:lstStyle/>
          <a:p>
            <a:r>
              <a:rPr lang="en-US" dirty="0" smtClean="0"/>
              <a:t>FEA of early design:</a:t>
            </a:r>
            <a:br>
              <a:rPr lang="en-US" dirty="0" smtClean="0"/>
            </a:br>
            <a:r>
              <a:rPr lang="en-US" dirty="0" smtClean="0"/>
              <a:t>2D Axisymmetric Model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1349242">
            <a:off x="3297135" y="2469496"/>
            <a:ext cx="180562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>
                <a:solidFill>
                  <a:schemeClr val="accent4"/>
                </a:solidFill>
              </a:rPr>
              <a:t>External Pressure Load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3752" y="5750869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600" kern="0" dirty="0">
                <a:solidFill>
                  <a:prstClr val="black"/>
                </a:solidFill>
              </a:rPr>
              <a:t>8/2/16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43627" y="3201660"/>
            <a:ext cx="98328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Glass dome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57021" y="4817671"/>
            <a:ext cx="140166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Titanium support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2416" y="5995743"/>
            <a:ext cx="1832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BC:  Radial = free, Axial = fixed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81441" y="3932420"/>
            <a:ext cx="117724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 defTabSz="685800">
              <a:defRPr/>
            </a:pPr>
            <a:r>
              <a:rPr lang="en-US" sz="1400" kern="0" dirty="0" err="1" smtClean="0">
                <a:solidFill>
                  <a:prstClr val="black"/>
                </a:solidFill>
              </a:rPr>
              <a:t>Kapton</a:t>
            </a:r>
            <a:r>
              <a:rPr lang="en-US" sz="1400" kern="0" dirty="0" smtClean="0">
                <a:solidFill>
                  <a:prstClr val="black"/>
                </a:solidFill>
              </a:rPr>
              <a:t> gasket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4246346" y="4116060"/>
            <a:ext cx="627347" cy="733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5705106" y="5049489"/>
            <a:ext cx="1673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Dome is free to move Radially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H="1" flipV="1">
            <a:off x="5330365" y="4268461"/>
            <a:ext cx="613235" cy="9442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H="1" flipV="1">
            <a:off x="4830549" y="5730673"/>
            <a:ext cx="271576" cy="2903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785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 results at 2750 PSI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522287"/>
          </a:xfrm>
        </p:spPr>
        <p:txBody>
          <a:bodyPr/>
          <a:lstStyle/>
          <a:p>
            <a:r>
              <a:rPr lang="en-US" dirty="0" smtClean="0"/>
              <a:t>Displacements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4800" y="2435291"/>
            <a:ext cx="4040188" cy="34304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158619" cy="827087"/>
          </a:xfrm>
        </p:spPr>
        <p:txBody>
          <a:bodyPr/>
          <a:lstStyle/>
          <a:p>
            <a:r>
              <a:rPr lang="en-US" dirty="0" smtClean="0"/>
              <a:t>First principal (max tensile) Stress</a:t>
            </a:r>
            <a:endParaRPr lang="en-US" dirty="0"/>
          </a:p>
        </p:txBody>
      </p:sp>
      <p:pic>
        <p:nvPicPr>
          <p:cNvPr id="11" name="Picture 3" descr="C:\_Active\Work\Clients\MBARI\Models\2D Dome Port\Config_1\abaqus\pics\v07\Config1_v07_nofric_01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91" b="45095"/>
          <a:stretch/>
        </p:blipFill>
        <p:spPr bwMode="auto">
          <a:xfrm>
            <a:off x="4528179" y="2791239"/>
            <a:ext cx="4275465" cy="20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 bwMode="auto">
          <a:xfrm flipV="1">
            <a:off x="8305800" y="4839509"/>
            <a:ext cx="301684" cy="3420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7235507" y="5039253"/>
            <a:ext cx="887102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11,090 psi</a:t>
            </a:r>
          </a:p>
        </p:txBody>
      </p:sp>
    </p:spTree>
    <p:extLst>
      <p:ext uri="{BB962C8B-B14F-4D97-AF65-F5344CB8AC3E}">
        <p14:creationId xmlns:p14="http://schemas.microsoft.com/office/powerpoint/2010/main" val="19629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Failure of early design</a:t>
            </a:r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4"/>
          <a:stretch/>
        </p:blipFill>
        <p:spPr bwMode="auto">
          <a:xfrm>
            <a:off x="3810000" y="1752600"/>
            <a:ext cx="515373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8600" y="2819400"/>
            <a:ext cx="320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Two domes failed during external pressure test: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The first dome failed after numerous cycles to 2750 PSI.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The second dome failed at 800PSI during first pressure cycle.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3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65" y="1653486"/>
            <a:ext cx="6939352" cy="52045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1698B2-B87F-4FF4-8F5C-8DDD89F89786}"/>
              </a:ext>
            </a:extLst>
          </p:cNvPr>
          <p:cNvSpPr txBox="1"/>
          <p:nvPr/>
        </p:nvSpPr>
        <p:spPr>
          <a:xfrm>
            <a:off x="-1" y="76856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first generation domes were fractographically analyzed by G. Quinn </a:t>
            </a:r>
          </a:p>
          <a:p>
            <a:pPr algn="ctr"/>
            <a:r>
              <a:rPr lang="en-US" sz="2000" dirty="0"/>
              <a:t>using a WILD stereo optical microscope with a digital camera.</a:t>
            </a:r>
          </a:p>
          <a:p>
            <a:pPr algn="ctr"/>
            <a:endParaRPr lang="en-US" sz="2000" dirty="0"/>
          </a:p>
          <a:p>
            <a:pPr algn="ctr"/>
            <a:r>
              <a:rPr lang="en-US" sz="1400" dirty="0"/>
              <a:t>(Blue carpenters tape with small paper inserts between the fracture surfaces held the pieces together during shipment.)</a:t>
            </a:r>
          </a:p>
        </p:txBody>
      </p:sp>
    </p:spTree>
    <p:extLst>
      <p:ext uri="{BB962C8B-B14F-4D97-AF65-F5344CB8AC3E}">
        <p14:creationId xmlns:p14="http://schemas.microsoft.com/office/powerpoint/2010/main" val="3815589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7134</TotalTime>
  <Words>1311</Words>
  <Application>Microsoft Office PowerPoint</Application>
  <PresentationFormat>On-screen Show (4:3)</PresentationFormat>
  <Paragraphs>223</Paragraphs>
  <Slides>26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Calibri</vt:lpstr>
      <vt:lpstr>Cambria Math</vt:lpstr>
      <vt:lpstr>Constantia</vt:lpstr>
      <vt:lpstr>MS Reference Sans Serif</vt:lpstr>
      <vt:lpstr>New York</vt:lpstr>
      <vt:lpstr>Symbol</vt:lpstr>
      <vt:lpstr>Times</vt:lpstr>
      <vt:lpstr>Times New Roman</vt:lpstr>
      <vt:lpstr>Wingdings</vt:lpstr>
      <vt:lpstr>Office Theme</vt:lpstr>
      <vt:lpstr>SigmaPlotGraphicObject.11</vt:lpstr>
      <vt:lpstr>PowerPoint Presentation</vt:lpstr>
      <vt:lpstr>Outline</vt:lpstr>
      <vt:lpstr>Introduction</vt:lpstr>
      <vt:lpstr>Optical design</vt:lpstr>
      <vt:lpstr>Early design and failure</vt:lpstr>
      <vt:lpstr>FEA of early design: 2D Axisymmetric Model</vt:lpstr>
      <vt:lpstr>FEA results at 2750 PSI</vt:lpstr>
      <vt:lpstr>Failure of early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Modified design</vt:lpstr>
      <vt:lpstr>FEA of Modified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Reliability analysis</vt:lpstr>
      <vt:lpstr>CARES with ABAQUS Flowchart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AGC-Saxon Update March 04, 2013</dc:title>
  <dc:creator>Kreski</dc:creator>
  <cp:lastModifiedBy>Francois Cazenave</cp:lastModifiedBy>
  <cp:revision>474</cp:revision>
  <cp:lastPrinted>2013-12-10T02:47:51Z</cp:lastPrinted>
  <dcterms:created xsi:type="dcterms:W3CDTF">2013-02-28T20:16:52Z</dcterms:created>
  <dcterms:modified xsi:type="dcterms:W3CDTF">2018-03-23T16:01:06Z</dcterms:modified>
</cp:coreProperties>
</file>