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ti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491" r:id="rId2"/>
    <p:sldId id="301" r:id="rId3"/>
    <p:sldId id="506" r:id="rId4"/>
    <p:sldId id="507" r:id="rId5"/>
    <p:sldId id="505" r:id="rId6"/>
    <p:sldId id="510" r:id="rId7"/>
    <p:sldId id="514" r:id="rId8"/>
    <p:sldId id="516" r:id="rId9"/>
    <p:sldId id="523" r:id="rId10"/>
    <p:sldId id="524" r:id="rId11"/>
    <p:sldId id="525" r:id="rId12"/>
    <p:sldId id="526" r:id="rId13"/>
    <p:sldId id="527" r:id="rId14"/>
    <p:sldId id="528" r:id="rId15"/>
    <p:sldId id="529" r:id="rId16"/>
    <p:sldId id="518" r:id="rId17"/>
    <p:sldId id="519" r:id="rId18"/>
    <p:sldId id="492" r:id="rId19"/>
    <p:sldId id="488" r:id="rId20"/>
    <p:sldId id="504" r:id="rId21"/>
    <p:sldId id="502" r:id="rId22"/>
    <p:sldId id="520" r:id="rId23"/>
    <p:sldId id="521" r:id="rId24"/>
    <p:sldId id="522" r:id="rId25"/>
    <p:sldId id="530" r:id="rId26"/>
    <p:sldId id="531" r:id="rId27"/>
    <p:sldId id="532" r:id="rId28"/>
    <p:sldId id="540" r:id="rId29"/>
    <p:sldId id="541" r:id="rId30"/>
    <p:sldId id="537" r:id="rId31"/>
    <p:sldId id="545" r:id="rId32"/>
    <p:sldId id="546" r:id="rId33"/>
    <p:sldId id="542" r:id="rId34"/>
    <p:sldId id="544" r:id="rId35"/>
    <p:sldId id="543" r:id="rId3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035D"/>
    <a:srgbClr val="2E0FB1"/>
    <a:srgbClr val="00FF00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84630" autoAdjust="0"/>
  </p:normalViewPr>
  <p:slideViewPr>
    <p:cSldViewPr>
      <p:cViewPr varScale="1">
        <p:scale>
          <a:sx n="116" d="100"/>
          <a:sy n="116" d="100"/>
        </p:scale>
        <p:origin x="108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1980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francois\Downloads\All%20Polished%20-%20Epoxy%20model%20v1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tx>
            <c:strRef>
              <c:f>Sheet1!$C$4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Sheet1!$F$8:$F$22</c:f>
              <c:numCache>
                <c:formatCode>General</c:formatCode>
                <c:ptCount val="15"/>
                <c:pt idx="0">
                  <c:v>550</c:v>
                </c:pt>
                <c:pt idx="1">
                  <c:v>1100</c:v>
                </c:pt>
                <c:pt idx="2">
                  <c:v>1650</c:v>
                </c:pt>
                <c:pt idx="3">
                  <c:v>2200</c:v>
                </c:pt>
                <c:pt idx="4">
                  <c:v>2750</c:v>
                </c:pt>
                <c:pt idx="5">
                  <c:v>3300</c:v>
                </c:pt>
                <c:pt idx="6">
                  <c:v>3849.9999999999995</c:v>
                </c:pt>
                <c:pt idx="7">
                  <c:v>4400</c:v>
                </c:pt>
                <c:pt idx="8">
                  <c:v>4950</c:v>
                </c:pt>
                <c:pt idx="9">
                  <c:v>5500</c:v>
                </c:pt>
                <c:pt idx="10">
                  <c:v>6050.0000000000009</c:v>
                </c:pt>
                <c:pt idx="11">
                  <c:v>6600</c:v>
                </c:pt>
                <c:pt idx="12">
                  <c:v>7150</c:v>
                </c:pt>
                <c:pt idx="13">
                  <c:v>7699.9999999999991</c:v>
                </c:pt>
                <c:pt idx="14">
                  <c:v>8250</c:v>
                </c:pt>
              </c:numCache>
            </c:numRef>
          </c:xVal>
          <c:yVal>
            <c:numRef>
              <c:f>Sheet1!$I$8:$I$22</c:f>
              <c:numCache>
                <c:formatCode>0.0000000</c:formatCode>
                <c:ptCount val="15"/>
                <c:pt idx="0">
                  <c:v>0.99999764999999996</c:v>
                </c:pt>
                <c:pt idx="1">
                  <c:v>0.99992340000000002</c:v>
                </c:pt>
                <c:pt idx="2">
                  <c:v>0.99941177999999997</c:v>
                </c:pt>
                <c:pt idx="3">
                  <c:v>0.99750338000000005</c:v>
                </c:pt>
                <c:pt idx="4">
                  <c:v>0.99235251999999996</c:v>
                </c:pt>
                <c:pt idx="5">
                  <c:v>0.98098196999999998</c:v>
                </c:pt>
                <c:pt idx="6">
                  <c:v>0.95917423000000002</c:v>
                </c:pt>
                <c:pt idx="7">
                  <c:v>0.92166431999999998</c:v>
                </c:pt>
                <c:pt idx="8">
                  <c:v>0.86287152</c:v>
                </c:pt>
                <c:pt idx="9">
                  <c:v>0.77839627</c:v>
                </c:pt>
                <c:pt idx="10">
                  <c:v>0.66727539000000002</c:v>
                </c:pt>
                <c:pt idx="11" formatCode="General">
                  <c:v>0.53440942999999996</c:v>
                </c:pt>
                <c:pt idx="12">
                  <c:v>0.39176861000000002</c:v>
                </c:pt>
                <c:pt idx="13">
                  <c:v>0.25660247000000003</c:v>
                </c:pt>
                <c:pt idx="14">
                  <c:v>0.14597689</c:v>
                </c:pt>
              </c:numCache>
            </c:numRef>
          </c:y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3-1F2D-4835-982D-66BBF293DE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864808"/>
        <c:axId val="298328624"/>
      </c:scatterChart>
      <c:valAx>
        <c:axId val="10864808"/>
        <c:scaling>
          <c:orientation val="minMax"/>
          <c:max val="8000"/>
          <c:min val="0"/>
        </c:scaling>
        <c:delete val="0"/>
        <c:axPos val="b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US"/>
                  <a:t>Pressure (psi)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298328624"/>
        <c:crosses val="autoZero"/>
        <c:crossBetween val="midCat"/>
      </c:valAx>
      <c:valAx>
        <c:axId val="298328624"/>
        <c:scaling>
          <c:orientation val="minMax"/>
          <c:max val="1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Reliability (-)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txPr>
          <a:bodyPr rot="-60000000" vert="horz"/>
          <a:lstStyle/>
          <a:p>
            <a:pPr>
              <a:defRPr/>
            </a:pPr>
            <a:endParaRPr lang="en-US"/>
          </a:p>
        </c:txPr>
        <c:crossAx val="10864808"/>
        <c:crossesAt val="1.0000000000000005E-9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Sheet1!$C$28</c:f>
              <c:strCache>
                <c:ptCount val="1"/>
                <c:pt idx="0">
                  <c:v>All Polished</c:v>
                </c:pt>
              </c:strCache>
            </c:strRef>
          </c:tx>
          <c:xVal>
            <c:numRef>
              <c:f>Sheet1!$F$33:$F$48</c:f>
              <c:numCache>
                <c:formatCode>General</c:formatCode>
                <c:ptCount val="16"/>
                <c:pt idx="0">
                  <c:v>2.7777777777777776E-7</c:v>
                </c:pt>
                <c:pt idx="1">
                  <c:v>2.7777777777777779E-6</c:v>
                </c:pt>
                <c:pt idx="2">
                  <c:v>2.7777777777777779E-5</c:v>
                </c:pt>
                <c:pt idx="3">
                  <c:v>2.7777777777777778E-4</c:v>
                </c:pt>
                <c:pt idx="4">
                  <c:v>2.7777777777777779E-3</c:v>
                </c:pt>
                <c:pt idx="5">
                  <c:v>2.7777777777777776E-2</c:v>
                </c:pt>
                <c:pt idx="6">
                  <c:v>0.27777777777777779</c:v>
                </c:pt>
                <c:pt idx="7">
                  <c:v>2.7777777777777777</c:v>
                </c:pt>
                <c:pt idx="8">
                  <c:v>8.3333333333333339</c:v>
                </c:pt>
                <c:pt idx="9">
                  <c:v>13.888888888888889</c:v>
                </c:pt>
                <c:pt idx="10">
                  <c:v>27.777777777777779</c:v>
                </c:pt>
                <c:pt idx="11">
                  <c:v>60</c:v>
                </c:pt>
                <c:pt idx="12">
                  <c:v>111.11111111111111</c:v>
                </c:pt>
                <c:pt idx="13">
                  <c:v>277.77777777777777</c:v>
                </c:pt>
                <c:pt idx="14">
                  <c:v>416.66666666666669</c:v>
                </c:pt>
                <c:pt idx="15">
                  <c:v>833.33333333333337</c:v>
                </c:pt>
              </c:numCache>
            </c:numRef>
          </c:xVal>
          <c:yVal>
            <c:numRef>
              <c:f>Sheet1!$H$33:$H$48</c:f>
              <c:numCache>
                <c:formatCode>0.00E+00</c:formatCode>
                <c:ptCount val="16"/>
                <c:pt idx="0">
                  <c:v>1.6352131E-5</c:v>
                </c:pt>
                <c:pt idx="1">
                  <c:v>2.5935438E-5</c:v>
                </c:pt>
                <c:pt idx="2">
                  <c:v>5.3426500000000001E-5</c:v>
                </c:pt>
                <c:pt idx="3">
                  <c:v>1.1634994E-4</c:v>
                </c:pt>
                <c:pt idx="4">
                  <c:v>2.5500612000000001E-4</c:v>
                </c:pt>
                <c:pt idx="5">
                  <c:v>5.5922063999999997E-4</c:v>
                </c:pt>
                <c:pt idx="6">
                  <c:v>1.2262115E-3</c:v>
                </c:pt>
                <c:pt idx="7">
                  <c:v>2.6876795999999999E-3</c:v>
                </c:pt>
                <c:pt idx="8">
                  <c:v>3.9072611E-3</c:v>
                </c:pt>
                <c:pt idx="9" formatCode="General">
                  <c:v>4.6493263999999998E-3</c:v>
                </c:pt>
                <c:pt idx="10" formatCode="General">
                  <c:v>5.8858716999999998E-3</c:v>
                </c:pt>
                <c:pt idx="11" formatCode="General">
                  <c:v>7.6474808999999998E-3</c:v>
                </c:pt>
                <c:pt idx="12" formatCode="General">
                  <c:v>9.4279571000000003E-3</c:v>
                </c:pt>
                <c:pt idx="13" formatCode="General">
                  <c:v>1.2865112999999999E-2</c:v>
                </c:pt>
                <c:pt idx="14" formatCode="General">
                  <c:v>1.4759361E-2</c:v>
                </c:pt>
                <c:pt idx="15" formatCode="General">
                  <c:v>1.8659463000000001E-2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4A5D-4E15-AC94-42817C4D39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98139752"/>
        <c:axId val="298141160"/>
      </c:scatterChart>
      <c:valAx>
        <c:axId val="298139752"/>
        <c:scaling>
          <c:logBase val="10"/>
          <c:orientation val="minMax"/>
          <c:max val="1000"/>
          <c:min val="1.0000000000000002E-3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98141160"/>
        <c:crosses val="autoZero"/>
        <c:crossBetween val="midCat"/>
      </c:valAx>
      <c:valAx>
        <c:axId val="298141160"/>
        <c:scaling>
          <c:orientation val="minMax"/>
          <c:max val="2.0000000000000004E-2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Probability of Failure (-)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crossAx val="298139752"/>
        <c:crossesAt val="1.0000000000000006E-10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2-22T11:32:51.287" idx="1">
    <p:pos x="10" y="10"/>
    <p:text/>
    <p:extLst>
      <p:ext uri="{C676402C-5697-4E1C-873F-D02D1690AC5C}">
        <p15:threadingInfo xmlns:p15="http://schemas.microsoft.com/office/powerpoint/2012/main" timeZoneBias="480"/>
      </p:ext>
    </p:extLs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07D8A1B-5AC4-41CF-A613-6A72E729D8E5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7B09058-8F50-477F-9C90-A9CD6968F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3960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A4D658-1A8D-40FB-8D1A-05AC6575B5A9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FE2C287-AAF6-4FD1-9C15-A9F173273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24113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05238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Numbers</a:t>
            </a:r>
            <a:r>
              <a:rPr lang="en-US" baseline="0" dirty="0" smtClean="0"/>
              <a:t> 201 to 207 represent the different surfaces of the domes (inside, outside, 3 edge beveled, base, and perimeter)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710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photo shows the dome mounted</a:t>
            </a:r>
            <a:r>
              <a:rPr lang="en-US" baseline="0" dirty="0" smtClean="0"/>
              <a:t> on a test housing (the real camera housing is much longer), about to be lower in the pressure at the Navy’s pressure testing facility is Port Hueneme. A LVDT sensor was placed inside the housing to measure the axial displacement of the glass. Pressure was also measured and logged.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257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</a:t>
            </a:r>
            <a:r>
              <a:rPr lang="en-US" baseline="0" dirty="0" smtClean="0"/>
              <a:t> dome can be see in the front of the vehicle, protected by a black plastic shield.</a:t>
            </a:r>
          </a:p>
          <a:p>
            <a:r>
              <a:rPr lang="en-US" baseline="0" dirty="0" smtClean="0"/>
              <a:t>The 4 appendages  near the front are LED lights.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6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second dome failed at much lower pressure because the dome support was modified in a way</a:t>
            </a:r>
            <a:r>
              <a:rPr lang="en-US" baseline="0" dirty="0" smtClean="0"/>
              <a:t> that made things even worse. It was a design mistake basically. We could omit the second dome altogether for the sake of clarity if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9594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Notes for Francois</a:t>
            </a:r>
          </a:p>
          <a:p>
            <a:endParaRPr lang="en-US" dirty="0"/>
          </a:p>
          <a:p>
            <a:r>
              <a:rPr lang="en-US" dirty="0"/>
              <a:t>This slide shows the two broken domes.</a:t>
            </a:r>
          </a:p>
          <a:p>
            <a:endParaRPr lang="en-US" dirty="0"/>
          </a:p>
          <a:p>
            <a:r>
              <a:rPr lang="en-US" dirty="0"/>
              <a:t>It also is summarizes the experimental procedure.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00ACB1-0D36-4421-8AAB-29E5DC51F7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06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</a:t>
            </a:r>
            <a:r>
              <a:rPr lang="en-US" baseline="0" dirty="0" smtClean="0"/>
              <a:t> is a 30% decrease in tensile stress compared to the first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288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Transition: In addition making modification to the design,</a:t>
            </a:r>
            <a:r>
              <a:rPr lang="en-US" baseline="0" dirty="0" smtClean="0"/>
              <a:t> we hired Saxon G. T. to strengthen the domes.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3291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ABAQUS is FEA software.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325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WM = </a:t>
            </a:r>
            <a:r>
              <a:rPr lang="en-US" dirty="0" err="1" smtClean="0"/>
              <a:t>weibull</a:t>
            </a:r>
            <a:r>
              <a:rPr lang="en-US" dirty="0" smtClean="0"/>
              <a:t> modulus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smtClean="0"/>
              <a:t>WCS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Characteristic Strength</a:t>
            </a:r>
          </a:p>
          <a:p>
            <a:r>
              <a:rPr lang="en-US" dirty="0" smtClean="0"/>
              <a:t>WSP = </a:t>
            </a:r>
            <a:r>
              <a:rPr lang="en-US" sz="800" dirty="0" err="1" smtClean="0"/>
              <a:t>Weibull</a:t>
            </a:r>
            <a:r>
              <a:rPr lang="en-US" sz="800" dirty="0" smtClean="0"/>
              <a:t> Material Scale Parameter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73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SCG: slow crack growth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25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42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2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0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38717-1BAB-4FBC-9211-52759DAF9E5E}" type="datetimeFigureOut">
              <a:rPr lang="en-US" smtClean="0"/>
              <a:t>3/28/2018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33ABD-C124-4766-9100-6FFE80A9B6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582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Saxon Glass Technologies, Inc.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4307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65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975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17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1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27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83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11/08/2017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Saxon Glass Technologies, Inc.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59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11/08/2017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11B27-5EB3-4237-A728-79BA847959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95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jpeg"/><Relationship Id="rId5" Type="http://schemas.openxmlformats.org/officeDocument/2006/relationships/image" Target="../media/image15.tiff"/><Relationship Id="rId4" Type="http://schemas.openxmlformats.org/officeDocument/2006/relationships/image" Target="../media/image14.t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jpeg"/><Relationship Id="rId5" Type="http://schemas.microsoft.com/office/2007/relationships/hdphoto" Target="../media/hdphoto2.wdp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4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4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42900" y="205264"/>
            <a:ext cx="82296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</a:rPr>
              <a:t>Design and testing of a large sub-hemispherical glass port for a deep-sea </a:t>
            </a:r>
            <a:r>
              <a:rPr lang="en-US" sz="3200" dirty="0" smtClean="0">
                <a:solidFill>
                  <a:srgbClr val="C00000"/>
                </a:solidFill>
              </a:rPr>
              <a:t>camera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69364" y="1524000"/>
            <a:ext cx="6138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7035D"/>
                </a:solidFill>
              </a:rPr>
              <a:t>Francois Cazenave</a:t>
            </a:r>
            <a:r>
              <a:rPr lang="en-US" sz="2800" baseline="30000" dirty="0" smtClean="0">
                <a:solidFill>
                  <a:srgbClr val="07035D"/>
                </a:solidFill>
              </a:rPr>
              <a:t>1</a:t>
            </a:r>
            <a:r>
              <a:rPr lang="en-US" sz="2800" dirty="0" smtClean="0">
                <a:solidFill>
                  <a:srgbClr val="07035D"/>
                </a:solidFill>
              </a:rPr>
              <a:t>; Eric H. Baker</a:t>
            </a:r>
            <a:r>
              <a:rPr lang="en-US" sz="2800" baseline="30000" dirty="0" smtClean="0">
                <a:solidFill>
                  <a:srgbClr val="07035D"/>
                </a:solidFill>
              </a:rPr>
              <a:t>2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Nathan D. Card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  <a:r>
              <a:rPr lang="en-US" sz="2800" dirty="0" smtClean="0">
                <a:solidFill>
                  <a:srgbClr val="07035D"/>
                </a:solidFill>
              </a:rPr>
              <a:t>; George D. Quinn</a:t>
            </a:r>
            <a:r>
              <a:rPr lang="en-US" sz="2800" baseline="30000" dirty="0" smtClean="0">
                <a:solidFill>
                  <a:srgbClr val="07035D"/>
                </a:solidFill>
              </a:rPr>
              <a:t>4</a:t>
            </a:r>
            <a:r>
              <a:rPr lang="en-US" sz="2800" dirty="0" smtClean="0">
                <a:solidFill>
                  <a:srgbClr val="07035D"/>
                </a:solidFill>
              </a:rPr>
              <a:t> </a:t>
            </a:r>
          </a:p>
          <a:p>
            <a:r>
              <a:rPr lang="en-US" sz="2800" dirty="0" smtClean="0">
                <a:solidFill>
                  <a:srgbClr val="07035D"/>
                </a:solidFill>
              </a:rPr>
              <a:t>Paul Remijan</a:t>
            </a:r>
            <a:r>
              <a:rPr lang="en-US" sz="2800" baseline="30000" dirty="0" smtClean="0">
                <a:solidFill>
                  <a:srgbClr val="07035D"/>
                </a:solidFill>
              </a:rPr>
              <a:t>5</a:t>
            </a:r>
            <a:r>
              <a:rPr lang="en-US" sz="2800" dirty="0" smtClean="0">
                <a:solidFill>
                  <a:srgbClr val="07035D"/>
                </a:solidFill>
              </a:rPr>
              <a:t>; Jonathan Salem</a:t>
            </a:r>
            <a:r>
              <a:rPr lang="en-US" sz="2800" baseline="30000" dirty="0" smtClean="0">
                <a:solidFill>
                  <a:srgbClr val="07035D"/>
                </a:solidFill>
              </a:rPr>
              <a:t>6</a:t>
            </a:r>
          </a:p>
          <a:p>
            <a:r>
              <a:rPr lang="en-US" sz="2800" dirty="0" err="1" smtClean="0">
                <a:solidFill>
                  <a:srgbClr val="07035D"/>
                </a:solidFill>
              </a:rPr>
              <a:t>Arun</a:t>
            </a:r>
            <a:r>
              <a:rPr lang="en-US" sz="2800" dirty="0" smtClean="0">
                <a:solidFill>
                  <a:srgbClr val="07035D"/>
                </a:solidFill>
              </a:rPr>
              <a:t> K. Varshneya</a:t>
            </a:r>
            <a:r>
              <a:rPr lang="en-US" sz="2800" baseline="30000" dirty="0" smtClean="0">
                <a:solidFill>
                  <a:srgbClr val="07035D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200" y="4038600"/>
            <a:ext cx="800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200" b="1" dirty="0" smtClean="0">
              <a:solidFill>
                <a:srgbClr val="00B050"/>
              </a:solidFill>
            </a:endParaRPr>
          </a:p>
          <a:p>
            <a:pPr algn="ctr"/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2000" y="3607713"/>
            <a:ext cx="7696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 </a:t>
            </a:r>
            <a:r>
              <a:rPr lang="en-US" sz="2000" b="1" dirty="0" smtClean="0"/>
              <a:t>Monterey </a:t>
            </a:r>
            <a:r>
              <a:rPr lang="en-US" sz="2000" b="1" dirty="0"/>
              <a:t>Bay </a:t>
            </a:r>
            <a:r>
              <a:rPr lang="en-US" sz="2000" b="1" dirty="0" err="1" smtClean="0"/>
              <a:t>Aquariun</a:t>
            </a:r>
            <a:r>
              <a:rPr lang="en-US" sz="2000" b="1" dirty="0" smtClean="0"/>
              <a:t> </a:t>
            </a:r>
            <a:r>
              <a:rPr lang="en-US" sz="2000" b="1" dirty="0"/>
              <a:t>Research Institute, Moss Landing, </a:t>
            </a:r>
            <a:r>
              <a:rPr lang="en-US" sz="2000" b="1" dirty="0" smtClean="0"/>
              <a:t>CA</a:t>
            </a:r>
            <a:endParaRPr lang="en-US" sz="2000" b="1" dirty="0"/>
          </a:p>
          <a:p>
            <a:r>
              <a:rPr lang="en-US" sz="2000" b="1" dirty="0"/>
              <a:t>2</a:t>
            </a:r>
            <a:r>
              <a:rPr lang="en-US" sz="2000" b="1" dirty="0" smtClean="0"/>
              <a:t>.</a:t>
            </a:r>
            <a:r>
              <a:rPr lang="en-US" sz="2000" b="1" dirty="0"/>
              <a:t> Connecticut Reserve Technologies, Gates Mills, OH</a:t>
            </a:r>
          </a:p>
          <a:p>
            <a:r>
              <a:rPr lang="en-US" sz="2000" b="1" dirty="0" smtClean="0"/>
              <a:t>3</a:t>
            </a:r>
            <a:r>
              <a:rPr lang="en-US" sz="2000" b="1" dirty="0"/>
              <a:t>. Saxon Glass technologies, Alfred, </a:t>
            </a:r>
            <a:r>
              <a:rPr lang="en-US" sz="2000" b="1" dirty="0" smtClean="0"/>
              <a:t>NY</a:t>
            </a:r>
          </a:p>
          <a:p>
            <a:r>
              <a:rPr lang="en-US" sz="2000" b="1" dirty="0" smtClean="0"/>
              <a:t>4</a:t>
            </a:r>
            <a:r>
              <a:rPr lang="en-US" sz="2000" b="1" dirty="0"/>
              <a:t>. National institute of Standard and Technology, Gaithersburg, MD</a:t>
            </a:r>
          </a:p>
          <a:p>
            <a:r>
              <a:rPr lang="en-US" sz="2000" b="1" dirty="0" smtClean="0"/>
              <a:t>5. Fathom </a:t>
            </a:r>
            <a:r>
              <a:rPr lang="en-US" sz="2000" b="1" dirty="0"/>
              <a:t>Imaging Inc., Brimfield, </a:t>
            </a:r>
            <a:r>
              <a:rPr lang="en-US" sz="2000" b="1" dirty="0" smtClean="0"/>
              <a:t>MA</a:t>
            </a:r>
            <a:endParaRPr lang="en-US" sz="2000" b="1" dirty="0"/>
          </a:p>
          <a:p>
            <a:r>
              <a:rPr lang="en-US" sz="2000" b="1" dirty="0" smtClean="0"/>
              <a:t>6. </a:t>
            </a:r>
            <a:r>
              <a:rPr lang="en-US" sz="2000" b="1" dirty="0"/>
              <a:t>NASA Glenn Research Center, Cleveland, OH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4" y="5699526"/>
            <a:ext cx="1658020" cy="10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504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3BFC75-392E-4BB8-BA69-1B042A58195E}"/>
              </a:ext>
            </a:extLst>
          </p:cNvPr>
          <p:cNvSpPr txBox="1"/>
          <p:nvPr/>
        </p:nvSpPr>
        <p:spPr>
          <a:xfrm>
            <a:off x="-209121" y="38905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fractographic analysis included study of the</a:t>
            </a:r>
          </a:p>
          <a:p>
            <a:pPr algn="ctr"/>
            <a:r>
              <a:rPr lang="en-US" sz="2000" dirty="0"/>
              <a:t> </a:t>
            </a:r>
            <a:r>
              <a:rPr lang="en-US" sz="2000" dirty="0">
                <a:solidFill>
                  <a:srgbClr val="7030A0"/>
                </a:solidFill>
              </a:rPr>
              <a:t>crack patterns </a:t>
            </a:r>
            <a:r>
              <a:rPr lang="en-US" sz="2000" dirty="0"/>
              <a:t>and the </a:t>
            </a:r>
            <a:r>
              <a:rPr lang="en-US" sz="2000" dirty="0">
                <a:solidFill>
                  <a:srgbClr val="7030A0"/>
                </a:solidFill>
              </a:rPr>
              <a:t>fracture surfaces.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A9313C5-DC74-412B-AFCF-F414C74473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37997"/>
            <a:ext cx="2367815" cy="3458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195F07E2-10B6-4B8C-AFC1-20B92A0292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354" y="5375843"/>
            <a:ext cx="699516" cy="104927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4F931EE-04E5-4B19-B76E-CE1255096E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2835" y="2239781"/>
            <a:ext cx="1994882" cy="157881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B349CCA-D6D0-437D-9B81-E78D38DB511E}"/>
              </a:ext>
            </a:extLst>
          </p:cNvPr>
          <p:cNvSpPr txBox="1"/>
          <p:nvPr/>
        </p:nvSpPr>
        <p:spPr>
          <a:xfrm>
            <a:off x="5771079" y="1752988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How to look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C390093B-3293-4625-A164-350AEE1CB1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4858" y="2583985"/>
            <a:ext cx="1777142" cy="17558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16B2F5-4DC7-4599-95B7-5F3562FC8BB4}"/>
              </a:ext>
            </a:extLst>
          </p:cNvPr>
          <p:cNvSpPr txBox="1"/>
          <p:nvPr/>
        </p:nvSpPr>
        <p:spPr>
          <a:xfrm>
            <a:off x="3003979" y="1937654"/>
            <a:ext cx="135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Patterns of breakage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CF859B03-DF43-41B7-AA3C-CF6BEA63FB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2750" y="4662958"/>
            <a:ext cx="2858907" cy="21441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7D2FE36-1EF8-4BA7-9C09-CEA8B1320DDD}"/>
              </a:ext>
            </a:extLst>
          </p:cNvPr>
          <p:cNvSpPr txBox="1"/>
          <p:nvPr/>
        </p:nvSpPr>
        <p:spPr>
          <a:xfrm>
            <a:off x="5492750" y="4016627"/>
            <a:ext cx="2905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What to look for and how to interpret it.</a:t>
            </a:r>
          </a:p>
        </p:txBody>
      </p:sp>
    </p:spTree>
    <p:extLst>
      <p:ext uri="{BB962C8B-B14F-4D97-AF65-F5344CB8AC3E}">
        <p14:creationId xmlns:p14="http://schemas.microsoft.com/office/powerpoint/2010/main" val="3656269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1165" y="1522247"/>
            <a:ext cx="6964549" cy="519922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EB0AF2F-C81A-4D4A-9AFE-86DC24C6CB41}"/>
              </a:ext>
            </a:extLst>
          </p:cNvPr>
          <p:cNvSpPr txBox="1"/>
          <p:nvPr/>
        </p:nvSpPr>
        <p:spPr>
          <a:xfrm>
            <a:off x="-7555" y="445739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The directions of crack propagation were then marked on the assembly. </a:t>
            </a:r>
          </a:p>
          <a:p>
            <a:pPr algn="ctr"/>
            <a:r>
              <a:rPr lang="en-US" dirty="0"/>
              <a:t> There were 4 crack systems.   All 4 had the same type origins and same stresses driving them.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30A3627-99CF-43FC-94D3-EF55D39748C6}"/>
              </a:ext>
            </a:extLst>
          </p:cNvPr>
          <p:cNvSpPr txBox="1"/>
          <p:nvPr/>
        </p:nvSpPr>
        <p:spPr>
          <a:xfrm>
            <a:off x="2253221" y="-602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0E795DD-9752-4B95-89AA-8D43EB01FCFD}"/>
              </a:ext>
            </a:extLst>
          </p:cNvPr>
          <p:cNvSpPr txBox="1"/>
          <p:nvPr/>
        </p:nvSpPr>
        <p:spPr>
          <a:xfrm>
            <a:off x="3515292" y="1522247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EFAFED5-BD3C-44D9-8015-0789C268AC70}"/>
              </a:ext>
            </a:extLst>
          </p:cNvPr>
          <p:cNvSpPr txBox="1"/>
          <p:nvPr/>
        </p:nvSpPr>
        <p:spPr>
          <a:xfrm>
            <a:off x="5665503" y="1753079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EE7EF0A-C285-41A8-85D1-69FAB4896047}"/>
              </a:ext>
            </a:extLst>
          </p:cNvPr>
          <p:cNvSpPr txBox="1"/>
          <p:nvPr/>
        </p:nvSpPr>
        <p:spPr>
          <a:xfrm>
            <a:off x="6484117" y="4324676"/>
            <a:ext cx="8181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2E704AE-68A6-4B30-A683-4F3386AAB2A7}"/>
              </a:ext>
            </a:extLst>
          </p:cNvPr>
          <p:cNvSpPr txBox="1"/>
          <p:nvPr/>
        </p:nvSpPr>
        <p:spPr>
          <a:xfrm>
            <a:off x="6483650" y="5092698"/>
            <a:ext cx="6357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413430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404541" y="675128"/>
            <a:ext cx="481671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four origins were contact crack damage at the outer rim area.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Origin 4 was the first to start the overall fracture.  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7030A0"/>
                </a:solidFill>
              </a:rPr>
              <a:t>All flaws and initial crack propagation were driven by circumferential hoop tensile stresses.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By the time the cracks propagated towards the middle, the </a:t>
            </a:r>
            <a:r>
              <a:rPr lang="en-US" dirty="0">
                <a:solidFill>
                  <a:srgbClr val="7030A0"/>
                </a:solidFill>
              </a:rPr>
              <a:t>stress changed to bending with tension on the inner dome surface.   This suggest that the  external pressure caused  “splaying” of the dome.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were no fracture mirror boundary features, nor did any of the cracks branch.  This means tensile stresses were low,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less than 1,500 psi = 10 MPa.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80692" y="1020734"/>
            <a:ext cx="4406333" cy="3937000"/>
            <a:chOff x="4403124" y="1447800"/>
            <a:chExt cx="4537491" cy="414885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403124" y="1509184"/>
              <a:ext cx="4452552" cy="4087466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8137152" y="4492109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7030A0"/>
                  </a:solidFill>
                </a:rPr>
                <a:t>4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637679" y="1447800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B050"/>
                  </a:solidFill>
                </a:rPr>
                <a:t>1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31208" y="1684395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411697" y="3940534"/>
              <a:ext cx="5289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3333FF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6839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984348"/>
            <a:ext cx="4368800" cy="312105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1984348"/>
            <a:ext cx="4419600" cy="3162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30400" y="1371492"/>
            <a:ext cx="551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2 views with different lighting at same magnification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30700" y="5426407"/>
            <a:ext cx="4660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origin is a contact damage crack on the bottom ground surface.</a:t>
            </a:r>
          </a:p>
          <a:p>
            <a:endParaRPr lang="en-US" dirty="0"/>
          </a:p>
          <a:p>
            <a:r>
              <a:rPr lang="en-US" dirty="0"/>
              <a:t>It is about 1 mm in from the unbeveled edge.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6410425" y="3932408"/>
            <a:ext cx="0" cy="1457236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955851-6A35-4177-A4F6-5BB14E69E555}"/>
              </a:ext>
            </a:extLst>
          </p:cNvPr>
          <p:cNvSpPr txBox="1"/>
          <p:nvPr/>
        </p:nvSpPr>
        <p:spPr>
          <a:xfrm>
            <a:off x="2617012" y="-25400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D26CCDC-8809-499F-A946-82AFF1917ACC}"/>
              </a:ext>
            </a:extLst>
          </p:cNvPr>
          <p:cNvSpPr txBox="1"/>
          <p:nvPr/>
        </p:nvSpPr>
        <p:spPr>
          <a:xfrm>
            <a:off x="2387600" y="620930"/>
            <a:ext cx="542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Example:   One of the rim contact damage cracks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E52ACFA-FB8E-453C-A87A-52B6A95A4453}"/>
              </a:ext>
            </a:extLst>
          </p:cNvPr>
          <p:cNvSpPr txBox="1"/>
          <p:nvPr/>
        </p:nvSpPr>
        <p:spPr>
          <a:xfrm>
            <a:off x="1449137" y="2060499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AE551E5-53B0-429D-BA8F-853A28238976}"/>
              </a:ext>
            </a:extLst>
          </p:cNvPr>
          <p:cNvSpPr txBox="1"/>
          <p:nvPr/>
        </p:nvSpPr>
        <p:spPr>
          <a:xfrm>
            <a:off x="5891731" y="1985871"/>
            <a:ext cx="1727200" cy="375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Fracture surface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7E7A78E-14AD-4A66-8F8E-6818DDDE9E1A}"/>
              </a:ext>
            </a:extLst>
          </p:cNvPr>
          <p:cNvSpPr txBox="1"/>
          <p:nvPr/>
        </p:nvSpPr>
        <p:spPr>
          <a:xfrm>
            <a:off x="2184400" y="4751995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5D11D2D-2B0A-490E-BAEB-45EAE61B0A02}"/>
              </a:ext>
            </a:extLst>
          </p:cNvPr>
          <p:cNvSpPr txBox="1"/>
          <p:nvPr/>
        </p:nvSpPr>
        <p:spPr>
          <a:xfrm>
            <a:off x="6755331" y="4353952"/>
            <a:ext cx="2412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Dome ground base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9EBA674-2ED7-49EE-A085-DF2175F76BCE}"/>
              </a:ext>
            </a:extLst>
          </p:cNvPr>
          <p:cNvSpPr txBox="1"/>
          <p:nvPr/>
        </p:nvSpPr>
        <p:spPr>
          <a:xfrm>
            <a:off x="-30748" y="4353952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C3D9328-660C-40C6-A260-297EACB71BCF}"/>
              </a:ext>
            </a:extLst>
          </p:cNvPr>
          <p:cNvSpPr txBox="1"/>
          <p:nvPr/>
        </p:nvSpPr>
        <p:spPr>
          <a:xfrm>
            <a:off x="4470400" y="4105664"/>
            <a:ext cx="1409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Inner dome surface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xmlns="" id="{043727E1-30B2-48B3-A005-46B0A35456B8}"/>
              </a:ext>
            </a:extLst>
          </p:cNvPr>
          <p:cNvCxnSpPr>
            <a:cxnSpLocks/>
          </p:cNvCxnSpPr>
          <p:nvPr/>
        </p:nvCxnSpPr>
        <p:spPr>
          <a:xfrm flipV="1">
            <a:off x="2058202" y="4271665"/>
            <a:ext cx="0" cy="115474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775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1374567"/>
            <a:ext cx="4437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This dome broke at a higher stress.</a:t>
            </a:r>
          </a:p>
          <a:p>
            <a:pPr>
              <a:tabLst>
                <a:tab pos="346075" algn="l"/>
              </a:tabLst>
            </a:pPr>
            <a:r>
              <a:rPr lang="en-US" dirty="0"/>
              <a:t>	This caused more extensive crack 	branching.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was only one origin site, on the right side.    It was a bevel grinding crack.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3900" y="1231898"/>
            <a:ext cx="4446270" cy="412252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382000" y="3520893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Origin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71D048D-3F01-4CBC-A9B5-A7091BDB2CF7}"/>
              </a:ext>
            </a:extLst>
          </p:cNvPr>
          <p:cNvSpPr txBox="1"/>
          <p:nvPr/>
        </p:nvSpPr>
        <p:spPr>
          <a:xfrm>
            <a:off x="2138922" y="39460"/>
            <a:ext cx="48661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</p:spTree>
    <p:extLst>
      <p:ext uri="{BB962C8B-B14F-4D97-AF65-F5344CB8AC3E}">
        <p14:creationId xmlns:p14="http://schemas.microsoft.com/office/powerpoint/2010/main" val="25512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1256" y="6492875"/>
            <a:ext cx="2133600" cy="365125"/>
          </a:xfrm>
        </p:spPr>
        <p:txBody>
          <a:bodyPr/>
          <a:lstStyle/>
          <a:p>
            <a:fld id="{C1325B28-784C-4188-AA4E-C647B78323EF}" type="slidenum">
              <a:rPr lang="en-US" smtClean="0"/>
              <a:t>15</a:t>
            </a:fld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417" y="3808611"/>
            <a:ext cx="2828544" cy="212140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814060" y="3276600"/>
            <a:ext cx="723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Ground</a:t>
            </a:r>
          </a:p>
          <a:p>
            <a:r>
              <a:rPr lang="en-US" sz="1200" dirty="0">
                <a:solidFill>
                  <a:schemeClr val="bg1"/>
                </a:solidFill>
              </a:rPr>
              <a:t> outer</a:t>
            </a:r>
          </a:p>
          <a:p>
            <a:r>
              <a:rPr lang="en-US" sz="1200" dirty="0">
                <a:solidFill>
                  <a:schemeClr val="bg1"/>
                </a:solidFill>
              </a:rPr>
              <a:t> surface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00300" y="6400800"/>
            <a:ext cx="1447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Polished base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F2A5BC54-2C51-4F5B-8CCE-6DB45D642481}"/>
              </a:ext>
            </a:extLst>
          </p:cNvPr>
          <p:cNvGrpSpPr/>
          <p:nvPr/>
        </p:nvGrpSpPr>
        <p:grpSpPr>
          <a:xfrm>
            <a:off x="281417" y="776363"/>
            <a:ext cx="3864758" cy="1728796"/>
            <a:chOff x="0" y="664967"/>
            <a:chExt cx="3864758" cy="1728796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664967"/>
              <a:ext cx="3864758" cy="1728796"/>
              <a:chOff x="0" y="304800"/>
              <a:chExt cx="3491282" cy="1524000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30142" y="304800"/>
                <a:ext cx="1761140" cy="1524000"/>
              </a:xfrm>
              <a:prstGeom prst="rect">
                <a:avLst/>
              </a:prstGeom>
            </p:spPr>
          </p:pic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2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0" y="304800"/>
                <a:ext cx="1629558" cy="1524000"/>
              </a:xfrm>
              <a:prstGeom prst="rect">
                <a:avLst/>
              </a:prstGeom>
            </p:spPr>
          </p:pic>
          <p:sp>
            <p:nvSpPr>
              <p:cNvPr id="8" name="Freeform 7"/>
              <p:cNvSpPr/>
              <p:nvPr/>
            </p:nvSpPr>
            <p:spPr>
              <a:xfrm>
                <a:off x="1524000" y="938784"/>
                <a:ext cx="304800" cy="60960"/>
              </a:xfrm>
              <a:custGeom>
                <a:avLst/>
                <a:gdLst>
                  <a:gd name="connsiteX0" fmla="*/ 0 w 304800"/>
                  <a:gd name="connsiteY0" fmla="*/ 60960 h 60960"/>
                  <a:gd name="connsiteX1" fmla="*/ 304800 w 304800"/>
                  <a:gd name="connsiteY1" fmla="*/ 0 h 60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04800" h="60960">
                    <a:moveTo>
                      <a:pt x="0" y="60960"/>
                    </a:moveTo>
                    <a:lnTo>
                      <a:pt x="304800" y="0"/>
                    </a:lnTo>
                  </a:path>
                </a:pathLst>
              </a:custGeom>
              <a:noFill/>
              <a:ln>
                <a:solidFill>
                  <a:srgbClr val="FF0000"/>
                </a:solidFill>
                <a:tailEnd type="triangle" w="lg" len="lg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xmlns="" id="{0E9B338E-8306-4D9D-8C1A-487959C4BEC6}"/>
                </a:ext>
              </a:extLst>
            </p:cNvPr>
            <p:cNvSpPr/>
            <p:nvPr/>
          </p:nvSpPr>
          <p:spPr>
            <a:xfrm>
              <a:off x="2958075" y="1447071"/>
              <a:ext cx="513488" cy="48615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BF2C513-FCA7-400D-9C55-0B027847F3D3}"/>
              </a:ext>
            </a:extLst>
          </p:cNvPr>
          <p:cNvSpPr txBox="1"/>
          <p:nvPr/>
        </p:nvSpPr>
        <p:spPr>
          <a:xfrm>
            <a:off x="2739378" y="189976"/>
            <a:ext cx="42618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</a:rPr>
              <a:t>Fractographic analysis   Dome 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B3F9DD-F58A-4751-B045-4B486AE8E825}"/>
              </a:ext>
            </a:extLst>
          </p:cNvPr>
          <p:cNvSpPr txBox="1"/>
          <p:nvPr/>
        </p:nvSpPr>
        <p:spPr>
          <a:xfrm>
            <a:off x="3228328" y="4272833"/>
            <a:ext cx="58953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fracture mechanics analysis of the flaw itself indicated the stress at fracture was:  39 to 46 MPa (5,600 to 6,600 psi).</a:t>
            </a:r>
          </a:p>
          <a:p>
            <a:pPr algn="ctr"/>
            <a:endParaRPr lang="en-US" dirty="0"/>
          </a:p>
          <a:p>
            <a:r>
              <a:rPr lang="en-US" dirty="0"/>
              <a:t> A fracture mirror size analysis gave estimates of:</a:t>
            </a:r>
          </a:p>
          <a:p>
            <a:pPr algn="ctr"/>
            <a:r>
              <a:rPr lang="en-US" dirty="0"/>
              <a:t> 				     40 to 47 MPa (5,000 to 6,800 psi).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These estimates match.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15254B00-C843-409A-94D6-DD8B1E8C5790}"/>
              </a:ext>
            </a:extLst>
          </p:cNvPr>
          <p:cNvGrpSpPr/>
          <p:nvPr/>
        </p:nvGrpSpPr>
        <p:grpSpPr>
          <a:xfrm>
            <a:off x="4870317" y="664967"/>
            <a:ext cx="4059428" cy="3044571"/>
            <a:chOff x="4870317" y="664967"/>
            <a:chExt cx="4059428" cy="3044571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98E5878C-15C3-4682-8649-A21100224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70317" y="664967"/>
              <a:ext cx="4059428" cy="3044571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7C0FD7C-E6A8-4669-AECA-372A5243CA87}"/>
                </a:ext>
              </a:extLst>
            </p:cNvPr>
            <p:cNvSpPr txBox="1"/>
            <p:nvPr/>
          </p:nvSpPr>
          <p:spPr>
            <a:xfrm>
              <a:off x="5633386" y="994430"/>
              <a:ext cx="18091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FF00"/>
                  </a:solidFill>
                </a:rPr>
                <a:t>Grinding crack at the outer bevel.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xmlns="" id="{6739A935-2F86-4260-B924-477D7BB81A4E}"/>
                </a:ext>
              </a:extLst>
            </p:cNvPr>
            <p:cNvCxnSpPr>
              <a:cxnSpLocks/>
            </p:cNvCxnSpPr>
            <p:nvPr/>
          </p:nvCxnSpPr>
          <p:spPr>
            <a:xfrm>
              <a:off x="6667500" y="1640761"/>
              <a:ext cx="1092868" cy="1136824"/>
            </a:xfrm>
            <a:prstGeom prst="straightConnector1">
              <a:avLst/>
            </a:prstGeom>
            <a:ln w="34925">
              <a:solidFill>
                <a:srgbClr val="FFFF00"/>
              </a:solidFill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7754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Modified design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029200" y="1400617"/>
            <a:ext cx="3352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Dome was bonded to titanium ring </a:t>
            </a:r>
            <a:r>
              <a:rPr lang="en-US" dirty="0" smtClean="0"/>
              <a:t>with epoxy to </a:t>
            </a:r>
            <a:r>
              <a:rPr lang="en-US" dirty="0"/>
              <a:t>prevent lateral motion of dome seat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Edges </a:t>
            </a:r>
            <a:r>
              <a:rPr lang="en-US" dirty="0"/>
              <a:t>were beveled and polished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Seat was polished and flatness tolerance was  decreased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Thicker </a:t>
            </a:r>
            <a:r>
              <a:rPr lang="en-US" dirty="0" err="1" smtClean="0"/>
              <a:t>kapton</a:t>
            </a:r>
            <a:r>
              <a:rPr lang="en-US" dirty="0" smtClean="0"/>
              <a:t> ring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1" t="16667" r="16666" b="23611"/>
          <a:stretch/>
        </p:blipFill>
        <p:spPr>
          <a:xfrm>
            <a:off x="304800" y="1905000"/>
            <a:ext cx="4648200" cy="3276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46" t="6601" r="28061" b="8890"/>
          <a:stretch/>
        </p:blipFill>
        <p:spPr>
          <a:xfrm>
            <a:off x="5807758" y="3801991"/>
            <a:ext cx="2403112" cy="2759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216843" y="5848683"/>
            <a:ext cx="155202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Dome Support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5095016" y="4703268"/>
            <a:ext cx="17956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Dome Coupler Ring</a:t>
            </a:r>
          </a:p>
          <a:p>
            <a:pPr algn="ctr"/>
            <a:r>
              <a:rPr lang="en-US" sz="1100" dirty="0" smtClean="0"/>
              <a:t>Ti-6Al-4V</a:t>
            </a:r>
            <a:endParaRPr lang="en-US" sz="11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6847616" y="5011403"/>
            <a:ext cx="604393" cy="31241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141018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765175"/>
          </a:xfrm>
        </p:spPr>
        <p:txBody>
          <a:bodyPr/>
          <a:lstStyle/>
          <a:p>
            <a:r>
              <a:rPr lang="en-US" dirty="0" smtClean="0"/>
              <a:t>FEA of Modified design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066800" y="1543089"/>
            <a:ext cx="701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 smtClean="0"/>
              <a:t>Axial displacement unchanged</a:t>
            </a:r>
          </a:p>
          <a:p>
            <a:pPr marL="285750" indent="-285750">
              <a:buFontTx/>
              <a:buChar char="-"/>
            </a:pPr>
            <a:r>
              <a:rPr lang="en-US" dirty="0" smtClean="0"/>
              <a:t>Tensile stress reduced 30%</a:t>
            </a:r>
          </a:p>
        </p:txBody>
      </p:sp>
      <p:pic>
        <p:nvPicPr>
          <p:cNvPr id="13" name="Picture 2" descr="C:\_Active\Work\Clients\MBARI\Models\2D Dome Port\Config_3\abaqus\pics\v10\C3_v10_2nofric_00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" r="43586" b="28011"/>
          <a:stretch/>
        </p:blipFill>
        <p:spPr bwMode="auto">
          <a:xfrm>
            <a:off x="304800" y="2514600"/>
            <a:ext cx="3506093" cy="265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_Active\Work\Clients\MBARI\Models\2D Dome Port\Config_3\abaqus\pics\v10\C3_v10_2nofric_02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" r="36976" b="48673"/>
          <a:stretch/>
        </p:blipFill>
        <p:spPr bwMode="auto">
          <a:xfrm>
            <a:off x="4174130" y="2514600"/>
            <a:ext cx="4858537" cy="2339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5800" y="5791200"/>
            <a:ext cx="30401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Axial displacement at 2750 PSI</a:t>
            </a:r>
          </a:p>
          <a:p>
            <a:r>
              <a:rPr lang="en-US" dirty="0" smtClean="0"/>
              <a:t>Max = 0.013”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037009" y="5791199"/>
            <a:ext cx="31327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First principal stress at 2750 PSI</a:t>
            </a:r>
          </a:p>
          <a:p>
            <a:r>
              <a:rPr lang="en-US" dirty="0" smtClean="0"/>
              <a:t>Max = 7779 PSI (30% decrease)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447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862013" y="76200"/>
            <a:ext cx="82296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smtClean="0">
                <a:solidFill>
                  <a:srgbClr val="C00000"/>
                </a:solidFill>
                <a:latin typeface="Constantia" pitchFamily="18" charset="0"/>
              </a:rPr>
              <a:t>Chemical Strengthening of glass 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457200" y="1600200"/>
            <a:ext cx="304800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en-US" altLang="en-US" sz="2800" b="1" smtClean="0">
                <a:solidFill>
                  <a:srgbClr val="FF0000"/>
                </a:solidFill>
                <a:latin typeface="Constantia" pitchFamily="18" charset="0"/>
              </a:rPr>
              <a:t>How it works:</a:t>
            </a:r>
          </a:p>
        </p:txBody>
      </p:sp>
      <p:sp>
        <p:nvSpPr>
          <p:cNvPr id="9" name="TextBox 26"/>
          <p:cNvSpPr txBox="1">
            <a:spLocks noChangeArrowheads="1"/>
          </p:cNvSpPr>
          <p:nvPr/>
        </p:nvSpPr>
        <p:spPr bwMode="auto">
          <a:xfrm>
            <a:off x="1143000" y="2362200"/>
            <a:ext cx="2209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Original surface</a:t>
            </a:r>
          </a:p>
        </p:txBody>
      </p:sp>
      <p:sp>
        <p:nvSpPr>
          <p:cNvPr id="10" name="TextBox 38"/>
          <p:cNvSpPr txBox="1">
            <a:spLocks noChangeArrowheads="1"/>
          </p:cNvSpPr>
          <p:nvPr/>
        </p:nvSpPr>
        <p:spPr bwMode="auto">
          <a:xfrm>
            <a:off x="573088" y="4281488"/>
            <a:ext cx="31765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Surface in compression</a:t>
            </a:r>
          </a:p>
        </p:txBody>
      </p:sp>
      <p:sp>
        <p:nvSpPr>
          <p:cNvPr id="11" name="Oval 10"/>
          <p:cNvSpPr/>
          <p:nvPr/>
        </p:nvSpPr>
        <p:spPr>
          <a:xfrm>
            <a:off x="9144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914400" y="33107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181100" y="30828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295400" y="342900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745479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053483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41505" y="325096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1981200" y="34250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2286712" y="3315768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2400300" y="289239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2554836" y="353938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010612" y="348490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3247045" y="323458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3170845" y="290841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31179" y="36319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990600" y="37177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2164579" y="37462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2895600" y="3822463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29" name="Group 227"/>
          <p:cNvGrpSpPr>
            <a:grpSpLocks/>
          </p:cNvGrpSpPr>
          <p:nvPr/>
        </p:nvGrpSpPr>
        <p:grpSpPr bwMode="auto">
          <a:xfrm>
            <a:off x="1679575" y="5780088"/>
            <a:ext cx="1905000" cy="812800"/>
            <a:chOff x="7696200" y="1378757"/>
            <a:chExt cx="1905000" cy="812709"/>
          </a:xfrm>
        </p:grpSpPr>
        <p:sp>
          <p:nvSpPr>
            <p:cNvPr id="30" name="Oval 29"/>
            <p:cNvSpPr/>
            <p:nvPr/>
          </p:nvSpPr>
          <p:spPr>
            <a:xfrm>
              <a:off x="7734300" y="144912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7696200" y="1862626"/>
              <a:ext cx="320111" cy="293606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1F497D"/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nstantia"/>
              </a:endParaRPr>
            </a:p>
          </p:txBody>
        </p:sp>
        <p:sp>
          <p:nvSpPr>
            <p:cNvPr id="32" name="TextBox 63"/>
            <p:cNvSpPr txBox="1">
              <a:spLocks noChangeArrowheads="1"/>
            </p:cNvSpPr>
            <p:nvPr/>
          </p:nvSpPr>
          <p:spPr bwMode="auto">
            <a:xfrm>
              <a:off x="7899400" y="1378757"/>
              <a:ext cx="1701800" cy="3698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Na</a:t>
              </a:r>
              <a:r>
                <a:rPr kumimoji="0" lang="en-US" altLang="en-US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(0.95 Å)</a:t>
              </a:r>
              <a:endParaRPr kumimoji="0" lang="en-US" altLang="en-US" sz="1800" b="0" i="0" u="none" strike="noStrike" kern="0" cap="none" spc="0" normalizeH="0" baseline="3000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  <p:sp>
          <p:nvSpPr>
            <p:cNvPr id="33" name="TextBox 64"/>
            <p:cNvSpPr txBox="1">
              <a:spLocks noChangeArrowheads="1"/>
            </p:cNvSpPr>
            <p:nvPr/>
          </p:nvSpPr>
          <p:spPr bwMode="auto">
            <a:xfrm>
              <a:off x="8001000" y="1821619"/>
              <a:ext cx="1473200" cy="3698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buFont typeface="Arial" charset="0"/>
                <a:defRPr sz="3200">
                  <a:solidFill>
                    <a:schemeClr val="tx1"/>
                  </a:solidFill>
                  <a:latin typeface="Constantia" pitchFamily="18" charset="0"/>
                </a:defRPr>
              </a:lvl1pPr>
              <a:lvl2pPr marL="742950" indent="-285750" eaLnBrk="0" hangingPunct="0"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onstantia" pitchFamily="18" charset="0"/>
                </a:defRPr>
              </a:lvl2pPr>
              <a:lvl3pPr marL="1143000" indent="-228600" eaLnBrk="0" hangingPunct="0">
                <a:buFont typeface="Arial" charset="0"/>
                <a:defRPr sz="2400">
                  <a:solidFill>
                    <a:schemeClr val="tx1"/>
                  </a:solidFill>
                  <a:latin typeface="Constantia" pitchFamily="18" charset="0"/>
                </a:defRPr>
              </a:lvl3pPr>
              <a:lvl4pPr marL="1600200" indent="-228600" eaLnBrk="0" hangingPunct="0"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4pPr>
              <a:lvl5pPr marL="2057400" indent="-228600" eaLnBrk="0" hangingPunct="0"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onstantia" pitchFamily="18" charset="0"/>
                </a:defRPr>
              </a:lvl9pPr>
            </a:lstStyle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K</a:t>
              </a:r>
              <a:r>
                <a:rPr kumimoji="0" lang="en-US" altLang="en-US" sz="1800" b="0" i="0" u="none" strike="noStrike" kern="0" cap="none" spc="0" normalizeH="0" baseline="3000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+</a:t>
              </a:r>
              <a:r>
                <a:rPr kumimoji="0" lang="en-US" altLang="en-US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nstantia" pitchFamily="18" charset="0"/>
                </a:rPr>
                <a:t> (1.33 Å)</a:t>
              </a:r>
              <a:endParaRPr kumimoji="0" lang="en-US" altLang="en-US" sz="1800" b="0" i="0" u="none" strike="noStrike" kern="0" cap="none" spc="0" normalizeH="0" baseline="3000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endParaRPr>
            </a:p>
          </p:txBody>
        </p:sp>
      </p:grpSp>
      <p:sp>
        <p:nvSpPr>
          <p:cNvPr id="34" name="Curved Down Arrow 33"/>
          <p:cNvSpPr/>
          <p:nvPr/>
        </p:nvSpPr>
        <p:spPr>
          <a:xfrm>
            <a:off x="3505200" y="2254250"/>
            <a:ext cx="1365250" cy="482600"/>
          </a:xfrm>
          <a:prstGeom prst="curvedDown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5" name="TextBox 97"/>
          <p:cNvSpPr txBox="1">
            <a:spLocks noChangeArrowheads="1"/>
          </p:cNvSpPr>
          <p:nvPr/>
        </p:nvSpPr>
        <p:spPr bwMode="auto">
          <a:xfrm>
            <a:off x="4748213" y="1042988"/>
            <a:ext cx="26908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Submerge in a bath of molten KNO</a:t>
            </a:r>
            <a:r>
              <a:rPr kumimoji="0" lang="en-US" altLang="en-US" sz="18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onstantia" pitchFamily="18" charset="0"/>
              </a:rPr>
              <a:t>3</a:t>
            </a:r>
          </a:p>
        </p:txBody>
      </p:sp>
      <p:sp>
        <p:nvSpPr>
          <p:cNvPr id="36" name="Curved Left Arrow 35"/>
          <p:cNvSpPr/>
          <p:nvPr/>
        </p:nvSpPr>
        <p:spPr>
          <a:xfrm>
            <a:off x="7391400" y="2813050"/>
            <a:ext cx="762000" cy="2520950"/>
          </a:xfrm>
          <a:prstGeom prst="curved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46036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4603625" y="33171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39" name="Oval 38"/>
          <p:cNvSpPr/>
          <p:nvPr/>
        </p:nvSpPr>
        <p:spPr>
          <a:xfrm>
            <a:off x="4870325" y="30893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4984625" y="343540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34704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5742708" y="3046780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5330730" y="325737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5670425" y="34314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5975937" y="3322177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6" name="Oval 45"/>
          <p:cNvSpPr/>
          <p:nvPr/>
        </p:nvSpPr>
        <p:spPr>
          <a:xfrm>
            <a:off x="6089525" y="2898804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6244061" y="354579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6699837" y="3491311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6755694" y="3185799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955063" y="291482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5320404" y="36383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4679825" y="372418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5853804" y="37526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6584825" y="3828872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55" name="Group 225"/>
          <p:cNvGrpSpPr>
            <a:grpSpLocks/>
          </p:cNvGrpSpPr>
          <p:nvPr/>
        </p:nvGrpSpPr>
        <p:grpSpPr bwMode="auto">
          <a:xfrm>
            <a:off x="4748213" y="4240213"/>
            <a:ext cx="2287587" cy="854075"/>
            <a:chOff x="4748369" y="4240033"/>
            <a:chExt cx="2286768" cy="853699"/>
          </a:xfrm>
        </p:grpSpPr>
        <p:sp>
          <p:nvSpPr>
            <p:cNvPr id="56" name="Oval 55"/>
            <p:cNvSpPr/>
            <p:nvPr/>
          </p:nvSpPr>
          <p:spPr>
            <a:xfrm>
              <a:off x="4829132" y="44689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318201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8" name="Oval 57"/>
            <p:cNvSpPr/>
            <p:nvPr/>
          </p:nvSpPr>
          <p:spPr>
            <a:xfrm>
              <a:off x="5129904" y="46178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59" name="Oval 58"/>
            <p:cNvSpPr/>
            <p:nvPr/>
          </p:nvSpPr>
          <p:spPr>
            <a:xfrm>
              <a:off x="4748369" y="482978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0" name="Oval 59"/>
            <p:cNvSpPr/>
            <p:nvPr/>
          </p:nvSpPr>
          <p:spPr>
            <a:xfrm>
              <a:off x="5685849" y="4596691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1" name="Oval 60"/>
            <p:cNvSpPr/>
            <p:nvPr/>
          </p:nvSpPr>
          <p:spPr>
            <a:xfrm>
              <a:off x="6024703" y="4680466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6476967" y="486513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3" name="Oval 62"/>
            <p:cNvSpPr/>
            <p:nvPr/>
          </p:nvSpPr>
          <p:spPr>
            <a:xfrm>
              <a:off x="5842587" y="433896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>
              <a:off x="6775325" y="43766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>
              <a:off x="5022724" y="4262337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>
              <a:off x="6806537" y="4724400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7" name="Oval 66"/>
            <p:cNvSpPr/>
            <p:nvPr/>
          </p:nvSpPr>
          <p:spPr>
            <a:xfrm>
              <a:off x="6445532" y="4550198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8" name="Oval 67"/>
            <p:cNvSpPr/>
            <p:nvPr/>
          </p:nvSpPr>
          <p:spPr>
            <a:xfrm>
              <a:off x="6144228" y="4399429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69" name="Oval 68"/>
            <p:cNvSpPr/>
            <p:nvPr/>
          </p:nvSpPr>
          <p:spPr>
            <a:xfrm>
              <a:off x="5272446" y="4389212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sp>
          <p:nvSpPr>
            <p:cNvPr id="70" name="Oval 69"/>
            <p:cNvSpPr/>
            <p:nvPr/>
          </p:nvSpPr>
          <p:spPr>
            <a:xfrm>
              <a:off x="6464055" y="4240033"/>
              <a:ext cx="228600" cy="228600"/>
            </a:xfrm>
            <a:prstGeom prst="ellipse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F79646">
                    <a:lumMod val="75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9050" cap="flat" cmpd="sng" algn="ctr">
              <a:solidFill>
                <a:srgbClr val="F79646">
                  <a:lumMod val="75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</p:grpSp>
      <p:cxnSp>
        <p:nvCxnSpPr>
          <p:cNvPr id="71" name="Straight Connector 223"/>
          <p:cNvCxnSpPr>
            <a:cxnSpLocks noChangeShapeType="1"/>
          </p:cNvCxnSpPr>
          <p:nvPr/>
        </p:nvCxnSpPr>
        <p:spPr bwMode="auto">
          <a:xfrm>
            <a:off x="533400" y="4191000"/>
            <a:ext cx="7366000" cy="0"/>
          </a:xfrm>
          <a:prstGeom prst="line">
            <a:avLst/>
          </a:prstGeom>
          <a:noFill/>
          <a:ln w="31750" algn="ctr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2" name="Oval 71"/>
          <p:cNvSpPr/>
          <p:nvPr/>
        </p:nvSpPr>
        <p:spPr>
          <a:xfrm>
            <a:off x="4976969" y="234489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5603376" y="1906818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4" name="Oval 73"/>
          <p:cNvSpPr/>
          <p:nvPr/>
        </p:nvSpPr>
        <p:spPr>
          <a:xfrm>
            <a:off x="5386746" y="226668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6023155" y="197308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6" name="Oval 75"/>
          <p:cNvSpPr/>
          <p:nvPr/>
        </p:nvSpPr>
        <p:spPr>
          <a:xfrm>
            <a:off x="4748369" y="193298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7" name="Oval 76"/>
          <p:cNvSpPr/>
          <p:nvPr/>
        </p:nvSpPr>
        <p:spPr>
          <a:xfrm>
            <a:off x="6737225" y="252455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8" name="Oval 77"/>
          <p:cNvSpPr/>
          <p:nvPr/>
        </p:nvSpPr>
        <p:spPr>
          <a:xfrm>
            <a:off x="6543441" y="193191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79" name="Oval 78"/>
          <p:cNvSpPr/>
          <p:nvPr/>
        </p:nvSpPr>
        <p:spPr>
          <a:xfrm>
            <a:off x="6312605" y="248955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0" name="Oval 79"/>
          <p:cNvSpPr/>
          <p:nvPr/>
        </p:nvSpPr>
        <p:spPr>
          <a:xfrm>
            <a:off x="5864648" y="2473749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1" name="Oval 80"/>
          <p:cNvSpPr/>
          <p:nvPr/>
        </p:nvSpPr>
        <p:spPr>
          <a:xfrm>
            <a:off x="6863552" y="220042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2" name="Oval 81"/>
          <p:cNvSpPr/>
          <p:nvPr/>
        </p:nvSpPr>
        <p:spPr>
          <a:xfrm>
            <a:off x="6974370" y="17851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3" name="Oval 82"/>
          <p:cNvSpPr/>
          <p:nvPr/>
        </p:nvSpPr>
        <p:spPr>
          <a:xfrm>
            <a:off x="4623321" y="154236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4" name="Oval 83"/>
          <p:cNvSpPr/>
          <p:nvPr/>
        </p:nvSpPr>
        <p:spPr>
          <a:xfrm>
            <a:off x="5158145" y="182125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5" name="Oval 84"/>
          <p:cNvSpPr/>
          <p:nvPr/>
        </p:nvSpPr>
        <p:spPr>
          <a:xfrm>
            <a:off x="7050570" y="145448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6" name="Oval 85"/>
          <p:cNvSpPr/>
          <p:nvPr/>
        </p:nvSpPr>
        <p:spPr>
          <a:xfrm>
            <a:off x="5057732" y="269591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7" name="Oval 86"/>
          <p:cNvSpPr/>
          <p:nvPr/>
        </p:nvSpPr>
        <p:spPr>
          <a:xfrm>
            <a:off x="4762500" y="6070646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8" name="Oval 87"/>
          <p:cNvSpPr/>
          <p:nvPr/>
        </p:nvSpPr>
        <p:spPr>
          <a:xfrm>
            <a:off x="5399274" y="61604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89" name="Oval 88"/>
          <p:cNvSpPr/>
          <p:nvPr/>
        </p:nvSpPr>
        <p:spPr>
          <a:xfrm>
            <a:off x="6622925" y="6145385"/>
            <a:ext cx="228600" cy="228600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F79646">
                  <a:lumMod val="75000"/>
                </a:srgbClr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F79646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0" name="Oval 89"/>
          <p:cNvSpPr/>
          <p:nvPr/>
        </p:nvSpPr>
        <p:spPr>
          <a:xfrm>
            <a:off x="4561964" y="563930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1" name="Oval 90"/>
          <p:cNvSpPr/>
          <p:nvPr/>
        </p:nvSpPr>
        <p:spPr>
          <a:xfrm>
            <a:off x="6071187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27711" y="543748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3" name="Oval 92"/>
          <p:cNvSpPr/>
          <p:nvPr/>
        </p:nvSpPr>
        <p:spPr>
          <a:xfrm>
            <a:off x="4789609" y="5212676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4" name="Oval 93"/>
          <p:cNvSpPr/>
          <p:nvPr/>
        </p:nvSpPr>
        <p:spPr>
          <a:xfrm>
            <a:off x="5343193" y="556675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5" name="Oval 94"/>
          <p:cNvSpPr/>
          <p:nvPr/>
        </p:nvSpPr>
        <p:spPr>
          <a:xfrm>
            <a:off x="6302814" y="595462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6" name="Oval 95"/>
          <p:cNvSpPr/>
          <p:nvPr/>
        </p:nvSpPr>
        <p:spPr>
          <a:xfrm>
            <a:off x="6901834" y="5209264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7" name="Oval 96"/>
          <p:cNvSpPr/>
          <p:nvPr/>
        </p:nvSpPr>
        <p:spPr>
          <a:xfrm>
            <a:off x="4952335" y="552773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8" name="Oval 97"/>
          <p:cNvSpPr/>
          <p:nvPr/>
        </p:nvSpPr>
        <p:spPr>
          <a:xfrm>
            <a:off x="5084148" y="5848792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99" name="Oval 98"/>
          <p:cNvSpPr/>
          <p:nvPr/>
        </p:nvSpPr>
        <p:spPr>
          <a:xfrm>
            <a:off x="5522476" y="523703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0" name="Oval 99"/>
          <p:cNvSpPr/>
          <p:nvPr/>
        </p:nvSpPr>
        <p:spPr>
          <a:xfrm>
            <a:off x="6154363" y="5628101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1" name="Oval 100"/>
          <p:cNvSpPr/>
          <p:nvPr/>
        </p:nvSpPr>
        <p:spPr>
          <a:xfrm>
            <a:off x="6653369" y="5453897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6615269" y="5777040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5674136" y="5731945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5905724" y="6039923"/>
            <a:ext cx="320111" cy="293606"/>
          </a:xfrm>
          <a:prstGeom prst="ellipse">
            <a:avLst/>
          </a:prstGeom>
          <a:gradFill flip="none" rotWithShape="1">
            <a:gsLst>
              <a:gs pos="0">
                <a:sysClr val="window" lastClr="FFFFFF">
                  <a:alpha val="0"/>
                </a:sysClr>
              </a:gs>
              <a:gs pos="100000">
                <a:srgbClr val="1F497D"/>
              </a:gs>
            </a:gsLst>
            <a:path path="circle">
              <a:fillToRect l="50000" t="50000" r="50000" b="50000"/>
            </a:path>
            <a:tileRect/>
          </a:gradFill>
          <a:ln w="19050" cap="flat" cmpd="sng" algn="ctr">
            <a:solidFill>
              <a:srgbClr val="1F497D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05" name="Left Arrow 104"/>
          <p:cNvSpPr/>
          <p:nvPr/>
        </p:nvSpPr>
        <p:spPr>
          <a:xfrm>
            <a:off x="3657600" y="5029200"/>
            <a:ext cx="884238" cy="23495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06" name="Group 20"/>
          <p:cNvGrpSpPr>
            <a:grpSpLocks/>
          </p:cNvGrpSpPr>
          <p:nvPr/>
        </p:nvGrpSpPr>
        <p:grpSpPr bwMode="auto">
          <a:xfrm>
            <a:off x="1254125" y="4941888"/>
            <a:ext cx="1865313" cy="1066800"/>
            <a:chOff x="1253395" y="5018125"/>
            <a:chExt cx="1865932" cy="1066800"/>
          </a:xfrm>
        </p:grpSpPr>
        <p:sp>
          <p:nvSpPr>
            <p:cNvPr id="107" name="Rectangle 106"/>
            <p:cNvSpPr/>
            <p:nvPr/>
          </p:nvSpPr>
          <p:spPr>
            <a:xfrm>
              <a:off x="1253395" y="5018125"/>
              <a:ext cx="1865932" cy="1066800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alpha val="0"/>
                  </a:sysClr>
                </a:gs>
                <a:gs pos="100000">
                  <a:srgbClr val="1F497D"/>
                </a:gs>
              </a:gsLst>
              <a:lin ang="16200000" scaled="1"/>
              <a:tileRect/>
            </a:gra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algn="ctr">
                <a:defRPr/>
              </a:pPr>
              <a:endParaRPr lang="en-US" kern="0">
                <a:solidFill>
                  <a:prstClr val="white"/>
                </a:solidFill>
                <a:latin typeface="Constantia"/>
              </a:endParaRPr>
            </a:p>
          </p:txBody>
        </p:sp>
        <p:grpSp>
          <p:nvGrpSpPr>
            <p:cNvPr id="108" name="Group 18"/>
            <p:cNvGrpSpPr>
              <a:grpSpLocks/>
            </p:cNvGrpSpPr>
            <p:nvPr/>
          </p:nvGrpSpPr>
          <p:grpSpPr bwMode="auto">
            <a:xfrm>
              <a:off x="1253395" y="5018125"/>
              <a:ext cx="1865932" cy="693120"/>
              <a:chOff x="1253395" y="5018125"/>
              <a:chExt cx="1865932" cy="693120"/>
            </a:xfrm>
          </p:grpSpPr>
          <p:grpSp>
            <p:nvGrpSpPr>
              <p:cNvPr id="109" name="Group 194"/>
              <p:cNvGrpSpPr>
                <a:grpSpLocks/>
              </p:cNvGrpSpPr>
              <p:nvPr/>
            </p:nvGrpSpPr>
            <p:grpSpPr bwMode="auto">
              <a:xfrm>
                <a:off x="1253395" y="5018125"/>
                <a:ext cx="1865932" cy="462080"/>
                <a:chOff x="5334000" y="2355791"/>
                <a:chExt cx="2590800" cy="462080"/>
              </a:xfrm>
            </p:grpSpPr>
            <p:cxnSp>
              <p:nvCxnSpPr>
                <p:cNvPr id="111" name="Straight Connector 263"/>
                <p:cNvCxnSpPr>
                  <a:cxnSpLocks noChangeShapeType="1"/>
                </p:cNvCxnSpPr>
                <p:nvPr/>
              </p:nvCxnSpPr>
              <p:spPr bwMode="auto">
                <a:xfrm>
                  <a:off x="5334000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" name="Straight Connector 264"/>
                <p:cNvCxnSpPr>
                  <a:cxnSpLocks noChangeShapeType="1"/>
                </p:cNvCxnSpPr>
                <p:nvPr/>
              </p:nvCxnSpPr>
              <p:spPr bwMode="auto">
                <a:xfrm>
                  <a:off x="6171876" y="2362141"/>
                  <a:ext cx="381455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3" name="Straight Connector 265"/>
                <p:cNvCxnSpPr>
                  <a:cxnSpLocks noChangeShapeType="1"/>
                </p:cNvCxnSpPr>
                <p:nvPr/>
              </p:nvCxnSpPr>
              <p:spPr bwMode="auto">
                <a:xfrm>
                  <a:off x="6705470" y="2355791"/>
                  <a:ext cx="540210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4" name="Straight Connector 266"/>
                <p:cNvCxnSpPr>
                  <a:cxnSpLocks noChangeShapeType="1"/>
                </p:cNvCxnSpPr>
                <p:nvPr/>
              </p:nvCxnSpPr>
              <p:spPr bwMode="auto">
                <a:xfrm>
                  <a:off x="7391206" y="2355791"/>
                  <a:ext cx="533594" cy="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5" name="Straight Connector 267"/>
                <p:cNvCxnSpPr>
                  <a:cxnSpLocks noChangeShapeType="1"/>
                </p:cNvCxnSpPr>
                <p:nvPr/>
              </p:nvCxnSpPr>
              <p:spPr bwMode="auto">
                <a:xfrm>
                  <a:off x="5715455" y="2355791"/>
                  <a:ext cx="227108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6" name="Straight Connector 268"/>
                <p:cNvCxnSpPr>
                  <a:cxnSpLocks noChangeShapeType="1"/>
                </p:cNvCxnSpPr>
                <p:nvPr/>
              </p:nvCxnSpPr>
              <p:spPr bwMode="auto">
                <a:xfrm flipH="1">
                  <a:off x="5942562" y="2355791"/>
                  <a:ext cx="229313" cy="387350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7" name="Straight Connector 269"/>
                <p:cNvCxnSpPr>
                  <a:cxnSpLocks noChangeShapeType="1"/>
                </p:cNvCxnSpPr>
                <p:nvPr/>
              </p:nvCxnSpPr>
              <p:spPr bwMode="auto">
                <a:xfrm>
                  <a:off x="7245680" y="2355791"/>
                  <a:ext cx="7055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8" name="Straight Connector 270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16238" y="2355791"/>
                  <a:ext cx="74968" cy="46196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Straight Connector 271"/>
                <p:cNvCxnSpPr>
                  <a:cxnSpLocks noChangeShapeType="1"/>
                </p:cNvCxnSpPr>
                <p:nvPr/>
              </p:nvCxnSpPr>
              <p:spPr bwMode="auto">
                <a:xfrm>
                  <a:off x="6553330" y="2355791"/>
                  <a:ext cx="94812" cy="193675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20" name="Straight Connector 27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8142" y="2363728"/>
                  <a:ext cx="57328" cy="185738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0" name="Straight Connector 262"/>
              <p:cNvCxnSpPr>
                <a:cxnSpLocks noChangeShapeType="1"/>
              </p:cNvCxnSpPr>
              <p:nvPr/>
            </p:nvCxnSpPr>
            <p:spPr bwMode="auto">
              <a:xfrm>
                <a:off x="2681032" y="5480087"/>
                <a:ext cx="0" cy="231775"/>
              </a:xfrm>
              <a:prstGeom prst="line">
                <a:avLst/>
              </a:prstGeom>
              <a:noFill/>
              <a:ln w="25400" algn="ctr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121" name="Freeform 120"/>
          <p:cNvSpPr/>
          <p:nvPr/>
        </p:nvSpPr>
        <p:spPr>
          <a:xfrm>
            <a:off x="1527175" y="4965700"/>
            <a:ext cx="338138" cy="395288"/>
          </a:xfrm>
          <a:custGeom>
            <a:avLst/>
            <a:gdLst>
              <a:gd name="connsiteX0" fmla="*/ 0 w 338138"/>
              <a:gd name="connsiteY0" fmla="*/ 0 h 395287"/>
              <a:gd name="connsiteX1" fmla="*/ 166688 w 338138"/>
              <a:gd name="connsiteY1" fmla="*/ 395287 h 395287"/>
              <a:gd name="connsiteX2" fmla="*/ 338138 w 338138"/>
              <a:gd name="connsiteY2" fmla="*/ 0 h 395287"/>
              <a:gd name="connsiteX3" fmla="*/ 0 w 338138"/>
              <a:gd name="connsiteY3" fmla="*/ 0 h 395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138" h="395287">
                <a:moveTo>
                  <a:pt x="0" y="0"/>
                </a:moveTo>
                <a:lnTo>
                  <a:pt x="166688" y="395287"/>
                </a:lnTo>
                <a:lnTo>
                  <a:pt x="338138" y="0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2" name="Freeform 121"/>
          <p:cNvSpPr/>
          <p:nvPr/>
        </p:nvSpPr>
        <p:spPr>
          <a:xfrm>
            <a:off x="2122488" y="4960938"/>
            <a:ext cx="119062" cy="190500"/>
          </a:xfrm>
          <a:custGeom>
            <a:avLst/>
            <a:gdLst>
              <a:gd name="connsiteX0" fmla="*/ 0 w 119062"/>
              <a:gd name="connsiteY0" fmla="*/ 0 h 190500"/>
              <a:gd name="connsiteX1" fmla="*/ 71437 w 119062"/>
              <a:gd name="connsiteY1" fmla="*/ 190500 h 190500"/>
              <a:gd name="connsiteX2" fmla="*/ 119062 w 119062"/>
              <a:gd name="connsiteY2" fmla="*/ 4763 h 190500"/>
              <a:gd name="connsiteX3" fmla="*/ 0 w 119062"/>
              <a:gd name="connsiteY3" fmla="*/ 0 h 19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062" h="190500">
                <a:moveTo>
                  <a:pt x="0" y="0"/>
                </a:moveTo>
                <a:lnTo>
                  <a:pt x="71437" y="190500"/>
                </a:lnTo>
                <a:lnTo>
                  <a:pt x="119062" y="4763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sp>
        <p:nvSpPr>
          <p:cNvPr id="123" name="Freeform 122"/>
          <p:cNvSpPr/>
          <p:nvPr/>
        </p:nvSpPr>
        <p:spPr>
          <a:xfrm>
            <a:off x="2632075" y="4927600"/>
            <a:ext cx="109538" cy="371475"/>
          </a:xfrm>
          <a:custGeom>
            <a:avLst/>
            <a:gdLst>
              <a:gd name="connsiteX0" fmla="*/ 0 w 109538"/>
              <a:gd name="connsiteY0" fmla="*/ 0 h 371475"/>
              <a:gd name="connsiteX1" fmla="*/ 52388 w 109538"/>
              <a:gd name="connsiteY1" fmla="*/ 371475 h 371475"/>
              <a:gd name="connsiteX2" fmla="*/ 109538 w 109538"/>
              <a:gd name="connsiteY2" fmla="*/ 4762 h 371475"/>
              <a:gd name="connsiteX3" fmla="*/ 0 w 109538"/>
              <a:gd name="connsiteY3" fmla="*/ 0 h 371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538" h="371475">
                <a:moveTo>
                  <a:pt x="0" y="0"/>
                </a:moveTo>
                <a:lnTo>
                  <a:pt x="52388" y="371475"/>
                </a:lnTo>
                <a:lnTo>
                  <a:pt x="109538" y="4762"/>
                </a:lnTo>
                <a:lnTo>
                  <a:pt x="0" y="0"/>
                </a:lnTo>
                <a:close/>
              </a:path>
            </a:pathLst>
          </a:custGeom>
          <a:solidFill>
            <a:sysClr val="window" lastClr="FFFFFF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endParaRPr lang="en-US" kern="0">
              <a:solidFill>
                <a:prstClr val="white"/>
              </a:solidFill>
              <a:latin typeface="Constantia"/>
            </a:endParaRPr>
          </a:p>
        </p:txBody>
      </p:sp>
      <p:grpSp>
        <p:nvGrpSpPr>
          <p:cNvPr id="124" name="Group 209"/>
          <p:cNvGrpSpPr>
            <a:grpSpLocks/>
          </p:cNvGrpSpPr>
          <p:nvPr/>
        </p:nvGrpSpPr>
        <p:grpSpPr bwMode="auto">
          <a:xfrm>
            <a:off x="873125" y="2800350"/>
            <a:ext cx="2590800" cy="844550"/>
            <a:chOff x="5334000" y="2355791"/>
            <a:chExt cx="2590800" cy="844609"/>
          </a:xfrm>
        </p:grpSpPr>
        <p:cxnSp>
          <p:nvCxnSpPr>
            <p:cNvPr id="125" name="Straight Connector 277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6" name="Straight Connector 278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7" name="Straight Connector 279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8" name="Straight Connector 280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Straight Connector 281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Straight Connector 282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Straight Connector 283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2" name="Straight Connector 284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3" name="Straight Connector 285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" name="Straight Connector 286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35" name="Group 234"/>
          <p:cNvGrpSpPr>
            <a:grpSpLocks/>
          </p:cNvGrpSpPr>
          <p:nvPr/>
        </p:nvGrpSpPr>
        <p:grpSpPr bwMode="auto">
          <a:xfrm>
            <a:off x="4597400" y="2835275"/>
            <a:ext cx="2590800" cy="844550"/>
            <a:chOff x="5334000" y="2355791"/>
            <a:chExt cx="2590800" cy="844609"/>
          </a:xfrm>
        </p:grpSpPr>
        <p:cxnSp>
          <p:nvCxnSpPr>
            <p:cNvPr id="136" name="Straight Connector 288"/>
            <p:cNvCxnSpPr>
              <a:cxnSpLocks noChangeShapeType="1"/>
            </p:cNvCxnSpPr>
            <p:nvPr/>
          </p:nvCxnSpPr>
          <p:spPr bwMode="auto">
            <a:xfrm>
              <a:off x="53340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7" name="Straight Connector 289"/>
            <p:cNvCxnSpPr>
              <a:cxnSpLocks noChangeShapeType="1"/>
            </p:cNvCxnSpPr>
            <p:nvPr/>
          </p:nvCxnSpPr>
          <p:spPr bwMode="auto">
            <a:xfrm>
              <a:off x="6172200" y="2362141"/>
              <a:ext cx="3810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8" name="Straight Connector 290"/>
            <p:cNvCxnSpPr>
              <a:cxnSpLocks noChangeShapeType="1"/>
            </p:cNvCxnSpPr>
            <p:nvPr/>
          </p:nvCxnSpPr>
          <p:spPr bwMode="auto">
            <a:xfrm>
              <a:off x="6705600" y="2355791"/>
              <a:ext cx="541338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9" name="Straight Connector 291"/>
            <p:cNvCxnSpPr>
              <a:cxnSpLocks noChangeShapeType="1"/>
            </p:cNvCxnSpPr>
            <p:nvPr/>
          </p:nvCxnSpPr>
          <p:spPr bwMode="auto">
            <a:xfrm>
              <a:off x="7391400" y="2355791"/>
              <a:ext cx="533400" cy="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0" name="Straight Connector 292"/>
            <p:cNvCxnSpPr>
              <a:cxnSpLocks noChangeShapeType="1"/>
            </p:cNvCxnSpPr>
            <p:nvPr/>
          </p:nvCxnSpPr>
          <p:spPr bwMode="auto">
            <a:xfrm>
              <a:off x="57150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1" name="Straight Connector 293"/>
            <p:cNvCxnSpPr>
              <a:cxnSpLocks noChangeShapeType="1"/>
            </p:cNvCxnSpPr>
            <p:nvPr/>
          </p:nvCxnSpPr>
          <p:spPr bwMode="auto">
            <a:xfrm flipH="1">
              <a:off x="5943600" y="2355791"/>
              <a:ext cx="228600" cy="387377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" name="Straight Connector 294"/>
            <p:cNvCxnSpPr>
              <a:cxnSpLocks noChangeShapeType="1"/>
            </p:cNvCxnSpPr>
            <p:nvPr/>
          </p:nvCxnSpPr>
          <p:spPr bwMode="auto">
            <a:xfrm>
              <a:off x="7246938" y="2355791"/>
              <a:ext cx="68262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" name="Straight Connector 295"/>
            <p:cNvCxnSpPr>
              <a:cxnSpLocks noChangeShapeType="1"/>
            </p:cNvCxnSpPr>
            <p:nvPr/>
          </p:nvCxnSpPr>
          <p:spPr bwMode="auto">
            <a:xfrm flipH="1">
              <a:off x="7315200" y="2355791"/>
              <a:ext cx="76200" cy="84460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4" name="Straight Connector 296"/>
            <p:cNvCxnSpPr>
              <a:cxnSpLocks noChangeShapeType="1"/>
            </p:cNvCxnSpPr>
            <p:nvPr/>
          </p:nvCxnSpPr>
          <p:spPr bwMode="auto">
            <a:xfrm>
              <a:off x="6551613" y="2355791"/>
              <a:ext cx="96837" cy="193689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5" name="Straight Connector 297"/>
            <p:cNvCxnSpPr>
              <a:cxnSpLocks noChangeShapeType="1"/>
            </p:cNvCxnSpPr>
            <p:nvPr/>
          </p:nvCxnSpPr>
          <p:spPr bwMode="auto">
            <a:xfrm flipH="1">
              <a:off x="6648450" y="2363730"/>
              <a:ext cx="57150" cy="185750"/>
            </a:xfrm>
            <a:prstGeom prst="line">
              <a:avLst/>
            </a:prstGeom>
            <a:noFill/>
            <a:ln w="2540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6" name="Straight Connector 298"/>
          <p:cNvCxnSpPr>
            <a:cxnSpLocks noChangeShapeType="1"/>
          </p:cNvCxnSpPr>
          <p:nvPr/>
        </p:nvCxnSpPr>
        <p:spPr bwMode="auto">
          <a:xfrm>
            <a:off x="471805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7" name="Straight Connector 299"/>
          <p:cNvCxnSpPr>
            <a:cxnSpLocks noChangeShapeType="1"/>
          </p:cNvCxnSpPr>
          <p:nvPr/>
        </p:nvCxnSpPr>
        <p:spPr bwMode="auto">
          <a:xfrm>
            <a:off x="5499100" y="5170488"/>
            <a:ext cx="355600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8" name="Straight Connector 300"/>
          <p:cNvCxnSpPr>
            <a:cxnSpLocks noChangeShapeType="1"/>
          </p:cNvCxnSpPr>
          <p:nvPr/>
        </p:nvCxnSpPr>
        <p:spPr bwMode="auto">
          <a:xfrm>
            <a:off x="5997575" y="5164138"/>
            <a:ext cx="504825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9" name="Straight Connector 301"/>
          <p:cNvCxnSpPr>
            <a:cxnSpLocks noChangeShapeType="1"/>
          </p:cNvCxnSpPr>
          <p:nvPr/>
        </p:nvCxnSpPr>
        <p:spPr bwMode="auto">
          <a:xfrm>
            <a:off x="6637338" y="5164138"/>
            <a:ext cx="496887" cy="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0" name="Straight Connector 302"/>
          <p:cNvCxnSpPr>
            <a:cxnSpLocks noChangeShapeType="1"/>
          </p:cNvCxnSpPr>
          <p:nvPr/>
        </p:nvCxnSpPr>
        <p:spPr bwMode="auto">
          <a:xfrm>
            <a:off x="5073650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1" name="Straight Connector 303"/>
          <p:cNvCxnSpPr>
            <a:cxnSpLocks noChangeShapeType="1"/>
          </p:cNvCxnSpPr>
          <p:nvPr/>
        </p:nvCxnSpPr>
        <p:spPr bwMode="auto">
          <a:xfrm flipH="1">
            <a:off x="5286375" y="5164138"/>
            <a:ext cx="212725" cy="3873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" name="Straight Connector 304"/>
          <p:cNvCxnSpPr>
            <a:cxnSpLocks noChangeShapeType="1"/>
          </p:cNvCxnSpPr>
          <p:nvPr/>
        </p:nvCxnSpPr>
        <p:spPr bwMode="auto">
          <a:xfrm>
            <a:off x="6502400" y="5164138"/>
            <a:ext cx="63500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3" name="Straight Connector 305"/>
          <p:cNvCxnSpPr>
            <a:cxnSpLocks noChangeShapeType="1"/>
          </p:cNvCxnSpPr>
          <p:nvPr/>
        </p:nvCxnSpPr>
        <p:spPr bwMode="auto">
          <a:xfrm flipH="1">
            <a:off x="6565900" y="5164138"/>
            <a:ext cx="71438" cy="463550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4" name="Straight Connector 306"/>
          <p:cNvCxnSpPr>
            <a:cxnSpLocks noChangeShapeType="1"/>
          </p:cNvCxnSpPr>
          <p:nvPr/>
        </p:nvCxnSpPr>
        <p:spPr bwMode="auto">
          <a:xfrm>
            <a:off x="5854700" y="5164138"/>
            <a:ext cx="90488" cy="1936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5" name="Straight Connector 307"/>
          <p:cNvCxnSpPr>
            <a:cxnSpLocks noChangeShapeType="1"/>
          </p:cNvCxnSpPr>
          <p:nvPr/>
        </p:nvCxnSpPr>
        <p:spPr bwMode="auto">
          <a:xfrm flipH="1">
            <a:off x="5945188" y="5172075"/>
            <a:ext cx="52387" cy="185738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6" name="Straight Connector 308"/>
          <p:cNvCxnSpPr>
            <a:cxnSpLocks noChangeShapeType="1"/>
          </p:cNvCxnSpPr>
          <p:nvPr/>
        </p:nvCxnSpPr>
        <p:spPr bwMode="auto">
          <a:xfrm>
            <a:off x="6565900" y="5614988"/>
            <a:ext cx="0" cy="231775"/>
          </a:xfrm>
          <a:prstGeom prst="line">
            <a:avLst/>
          </a:prstGeom>
          <a:noFill/>
          <a:ln w="25400" algn="ctr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7" name="TextBox 288"/>
          <p:cNvSpPr txBox="1">
            <a:spLocks noChangeArrowheads="1"/>
          </p:cNvSpPr>
          <p:nvPr/>
        </p:nvSpPr>
        <p:spPr bwMode="auto">
          <a:xfrm>
            <a:off x="3176588" y="5405438"/>
            <a:ext cx="13874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Ion Size</a:t>
            </a:r>
          </a:p>
        </p:txBody>
      </p:sp>
      <p:sp>
        <p:nvSpPr>
          <p:cNvPr id="158" name="TextBox 289"/>
          <p:cNvSpPr txBox="1">
            <a:spLocks noChangeArrowheads="1"/>
          </p:cNvSpPr>
          <p:nvPr/>
        </p:nvSpPr>
        <p:spPr bwMode="auto">
          <a:xfrm>
            <a:off x="7167563" y="5637213"/>
            <a:ext cx="1897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buFont typeface="Arial" charset="0"/>
              <a:defRPr sz="32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buFont typeface="Arial" charset="0"/>
              <a:buChar char="–"/>
              <a:defRPr sz="28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buFont typeface="Arial" charset="0"/>
              <a:defRPr sz="24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buFont typeface="Arial" charset="0"/>
              <a:buChar char="–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*</a:t>
            </a:r>
            <a:r>
              <a:rPr kumimoji="0" lang="en-US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nstantia" pitchFamily="18" charset="0"/>
              </a:rPr>
              <a:t>Not drawn to scale, demonstration only</a:t>
            </a:r>
          </a:p>
        </p:txBody>
      </p:sp>
    </p:spTree>
    <p:extLst>
      <p:ext uri="{BB962C8B-B14F-4D97-AF65-F5344CB8AC3E}">
        <p14:creationId xmlns:p14="http://schemas.microsoft.com/office/powerpoint/2010/main" val="208257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04187E-6 L 0.00156 -0.083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18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0.08888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0.01615 0.06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9" y="312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09 L -0.00694 -0.05648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-3079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7407E-6 L -0.02847 0.055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24" y="275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46 L 0.02153 -0.0560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-2778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773E-6 L 0.04427 0.0987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5" y="492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0.00741 L -0.04358 -0.0969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00" y="-5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07528"/>
              </p:ext>
            </p:extLst>
          </p:nvPr>
        </p:nvGraphicFramePr>
        <p:xfrm>
          <a:off x="381000" y="5105400"/>
          <a:ext cx="1452282" cy="420624"/>
        </p:xfrm>
        <a:graphic>
          <a:graphicData uri="http://schemas.openxmlformats.org/drawingml/2006/table">
            <a:tbl>
              <a:tblPr firstRow="1" firstCol="1" bandRow="1"/>
              <a:tblGrid>
                <a:gridCol w="1452282"/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0" algn="l"/>
                        </a:tabLst>
                      </a:pPr>
                      <a:r>
                        <a:rPr lang="en-US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200" dirty="0">
                        <a:effectLst/>
                        <a:latin typeface="MS Reference Sans Serif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457200" y="3217863"/>
            <a:ext cx="2076450" cy="53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457200" y="3217863"/>
            <a:ext cx="2152650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C:\Users\Kreski\Desktop\fig1a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12483"/>
            <a:ext cx="2512695" cy="2438593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8"/>
              <p:cNvSpPr txBox="1"/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kern="1200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𝑥𝑥</m:t>
                              </m:r>
                            </m:sub>
                          </m:s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b="0" i="1" kern="1200" smtClean="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𝑦𝑦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</m:den>
                          </m:f>
                        </m:e>
                      </m:d>
                      <m:r>
                        <a:rPr lang="en-US" i="1" kern="1200">
                          <a:solidFill>
                            <a:srgbClr val="000000"/>
                          </a:solidFill>
                          <a:effectLst/>
                          <a:latin typeface="Cambria Math"/>
                          <a:ea typeface="Times New Roman"/>
                          <a:cs typeface="Times New Roman"/>
                        </a:rPr>
                        <m:t> 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/>
                              <a:cs typeface="Times New Roman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fPr>
                            <m:num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𝐸</m:t>
                              </m:r>
                            </m:num>
                            <m:den>
                              <m:d>
                                <m:d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dPr>
                                <m:e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1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𝑣</m:t>
                                  </m:r>
                                </m:e>
                              </m:d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 </m:t>
                              </m:r>
                              <m: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/>
                                  <a:ea typeface="Times New Roman"/>
                                  <a:cs typeface="Times New Roman"/>
                                </a:rPr>
                                <m:t>𝐻</m:t>
                              </m:r>
                            </m:den>
                          </m:f>
                          <m:nary>
                            <m:naryPr>
                              <m:ctrlPr>
                                <a:rPr lang="en-US" i="1" kern="1200">
                                  <a:solidFill>
                                    <a:srgbClr val="000000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Times New Roman"/>
                                  <a:cs typeface="Times New Roman"/>
                                </a:rPr>
                              </m:ctrlPr>
                            </m:naryPr>
                            <m:sub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b>
                            <m:sup>
                              <m:f>
                                <m:f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+</m:t>
                                  </m:r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2</m:t>
                                  </m:r>
                                </m:den>
                              </m:f>
                            </m:sup>
                            <m:e>
                              <m:sSub>
                                <m:sSubPr>
                                  <m:ctrlP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Times New Roman"/>
                                      <a:cs typeface="Times New Roman"/>
                                    </a:rPr>
                                  </m:ctrlPr>
                                </m:sSubPr>
                                <m:e>
                                  <m:d>
                                    <m:dPr>
                                      <m:ctrlP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 panose="02040503050406030204" pitchFamily="18" charset="0"/>
                                          <a:ea typeface="Times New Roman"/>
                                          <a:cs typeface="Times New Roman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i="1" kern="1200"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latin typeface="Cambria Math"/>
                                          <a:ea typeface="Times New Roman"/>
                                          <a:cs typeface="Times New Roman"/>
                                        </a:rPr>
                                        <m:t>𝐵𝐶</m:t>
                                      </m:r>
                                    </m:e>
                                  </m:d>
                                </m:e>
                                <m:sub>
                                  <m:r>
                                    <a:rPr lang="en-US" i="1" kern="120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mbria Math"/>
                                      <a:ea typeface="Times New Roman"/>
                                      <a:cs typeface="Times New Roman"/>
                                    </a:rPr>
                                    <m:t>𝑧</m:t>
                                  </m:r>
                                </m:sub>
                              </m:sSub>
                            </m:e>
                          </m:nary>
                          <m:r>
                            <a:rPr lang="en-US" i="1" kern="1200">
                              <a:solidFill>
                                <a:srgbClr val="000000"/>
                              </a:solidFill>
                              <a:effectLst/>
                              <a:latin typeface="Cambria Math"/>
                              <a:ea typeface="Times New Roman"/>
                              <a:cs typeface="Times New Roman"/>
                            </a:rPr>
                            <m:t>𝑑𝑧</m:t>
                          </m:r>
                        </m:e>
                      </m:d>
                    </m:oMath>
                  </m:oMathPara>
                </a14:m>
                <a:endParaRPr lang="en-US" dirty="0">
                  <a:effectLst/>
                  <a:latin typeface="Times New Roman"/>
                  <a:ea typeface="Times New Roman"/>
                </a:endParaRPr>
              </a:p>
            </p:txBody>
          </p:sp>
        </mc:Choice>
        <mc:Fallback xmlns="">
          <p:sp>
            <p:nvSpPr>
              <p:cNvPr id="12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340" y="3870390"/>
                <a:ext cx="6324600" cy="97270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3009900" y="5105485"/>
            <a:ext cx="61341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C</a:t>
            </a:r>
            <a:r>
              <a:rPr lang="en-US" dirty="0" smtClean="0"/>
              <a:t> = concentration of the invading ion</a:t>
            </a:r>
          </a:p>
          <a:p>
            <a:r>
              <a:rPr lang="en-US" i="1" dirty="0" smtClean="0"/>
              <a:t>H</a:t>
            </a:r>
            <a:r>
              <a:rPr lang="en-US" dirty="0" smtClean="0"/>
              <a:t> = plate width ; </a:t>
            </a:r>
            <a:r>
              <a:rPr lang="en-US" i="1" dirty="0" smtClean="0"/>
              <a:t>d</a:t>
            </a:r>
            <a:r>
              <a:rPr lang="en-US" dirty="0" smtClean="0"/>
              <a:t> = case-depth  = </a:t>
            </a:r>
            <a:r>
              <a:rPr lang="en-US" sz="2400" b="1" dirty="0" smtClean="0">
                <a:solidFill>
                  <a:srgbClr val="C00000"/>
                </a:solidFill>
              </a:rPr>
              <a:t>DOL</a:t>
            </a:r>
          </a:p>
          <a:p>
            <a:r>
              <a:rPr lang="en-US" i="1" dirty="0" smtClean="0"/>
              <a:t>E </a:t>
            </a:r>
            <a:r>
              <a:rPr lang="en-US" dirty="0" smtClean="0"/>
              <a:t>= Young’s modulus; </a:t>
            </a:r>
            <a:r>
              <a:rPr lang="en-US" dirty="0" smtClean="0">
                <a:latin typeface="Symbol" panose="05050102010706020507" pitchFamily="18" charset="2"/>
              </a:rPr>
              <a:t>n</a:t>
            </a:r>
            <a:r>
              <a:rPr lang="en-US" dirty="0" smtClean="0"/>
              <a:t> = Poisson’s ratio</a:t>
            </a:r>
          </a:p>
          <a:p>
            <a:r>
              <a:rPr lang="en-US" i="1" dirty="0" smtClean="0"/>
              <a:t>B</a:t>
            </a:r>
            <a:r>
              <a:rPr lang="en-US" dirty="0" smtClean="0"/>
              <a:t> = linear network dilation coefficient ( = “Cooper Coefficient”)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00940" y="3951446"/>
            <a:ext cx="129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In-plane stresses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152400"/>
            <a:ext cx="3962400" cy="371799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19200" y="76200"/>
            <a:ext cx="297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The Math…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29538" y="4095131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 smtClean="0">
                <a:solidFill>
                  <a:srgbClr val="C00000"/>
                </a:solidFill>
              </a:rPr>
              <a:t>= CS</a:t>
            </a:r>
            <a:endParaRPr lang="en-US" sz="28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Times New Roman"/>
                            </a:rPr>
                          </m:ctrlPr>
                        </m:sSubPr>
                        <m:e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Times New Roman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rgbClr val="000000"/>
                                  </a:solidFill>
                                  <a:latin typeface="Cambria Math"/>
                                  <a:ea typeface="Cambria Math"/>
                                  <a:cs typeface="Times New Roman"/>
                                </a:rPr>
                                <m:t>𝑧𝑧</m:t>
                              </m:r>
                            </m:sub>
                          </m:s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)</m:t>
                          </m:r>
                        </m:e>
                        <m:sub>
                          <m:r>
                            <a:rPr lang="en-US" i="1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  <a:cs typeface="Times New Roman"/>
                            </a:rPr>
                            <m:t>𝑧</m:t>
                          </m:r>
                        </m:sub>
                      </m:sSub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Cambria Math"/>
                          <a:cs typeface="Times New Roman"/>
                        </a:rPr>
                        <m:t> </m:t>
                      </m:r>
                      <m:r>
                        <a:rPr lang="en-US" i="1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/>
                          <a:ea typeface="Times New Roman"/>
                          <a:cs typeface="Times New Roman"/>
                        </a:rPr>
                        <m:t>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4164" y="4920819"/>
                <a:ext cx="1261436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119689" y="4782319"/>
            <a:ext cx="1514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perpendicular stress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56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Outline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8229600" cy="4983163"/>
          </a:xfrm>
        </p:spPr>
        <p:txBody>
          <a:bodyPr>
            <a:normAutofit fontScale="850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US" dirty="0" smtClean="0"/>
              <a:t>Introduction 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Optical design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Experimental procedure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/>
              <a:t>E</a:t>
            </a:r>
            <a:r>
              <a:rPr lang="en-US" dirty="0" smtClean="0"/>
              <a:t>arly design and failure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err="1" smtClean="0"/>
              <a:t>Fractography</a:t>
            </a:r>
            <a:endParaRPr lang="en-US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Modified design</a:t>
            </a:r>
          </a:p>
          <a:p>
            <a:pPr marL="857250" lvl="1" indent="-457200">
              <a:buFont typeface="Wingdings" panose="05000000000000000000" pitchFamily="2" charset="2"/>
              <a:buChar char="§"/>
            </a:pPr>
            <a:r>
              <a:rPr lang="en-US" dirty="0" smtClean="0"/>
              <a:t>Chemical strengthening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Testing and 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Glass testing procedure and results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Reliability analysis</a:t>
            </a:r>
          </a:p>
          <a:p>
            <a:pPr marL="914400" lvl="1" indent="-514350">
              <a:buFont typeface="Wingdings" panose="05000000000000000000" pitchFamily="2" charset="2"/>
              <a:buChar char="§"/>
            </a:pPr>
            <a:r>
              <a:rPr lang="en-US" dirty="0" smtClean="0"/>
              <a:t>Proof testing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Conclusion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8727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990600" y="0"/>
            <a:ext cx="80010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200" b="1" i="1" dirty="0" smtClean="0">
                <a:solidFill>
                  <a:srgbClr val="00B050"/>
                </a:solidFill>
              </a:rPr>
              <a:t>Glass composition and physical properties</a:t>
            </a:r>
            <a:endParaRPr lang="en-US" altLang="en-US" b="1" dirty="0" smtClean="0">
              <a:solidFill>
                <a:srgbClr val="C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826" y="1295400"/>
            <a:ext cx="8915400" cy="4800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sz="2400" b="1" i="1" dirty="0" smtClean="0">
                <a:solidFill>
                  <a:srgbClr val="0000FF"/>
                </a:solidFill>
              </a:rPr>
              <a:t>Type: H-K9L (similar to Schott BK7)</a:t>
            </a:r>
            <a:endParaRPr lang="en-US" altLang="en-US" sz="2400" b="1" dirty="0" smtClean="0">
              <a:solidFill>
                <a:srgbClr val="0000FF"/>
              </a:solidFill>
            </a:endParaRPr>
          </a:p>
          <a:p>
            <a:pPr eaLnBrk="1" hangingPunct="1"/>
            <a:r>
              <a:rPr lang="en-US" altLang="en-US" sz="2400" b="1" i="1" dirty="0" smtClean="0"/>
              <a:t>Nominal composition (</a:t>
            </a:r>
            <a:r>
              <a:rPr lang="en-US" altLang="en-US" sz="2400" b="1" i="1" dirty="0" err="1" smtClean="0"/>
              <a:t>wt</a:t>
            </a:r>
            <a:r>
              <a:rPr lang="en-US" altLang="en-US" sz="2400" b="1" i="1" dirty="0" smtClean="0"/>
              <a:t>%):</a:t>
            </a:r>
          </a:p>
          <a:p>
            <a:pPr eaLnBrk="1" hangingPunct="1"/>
            <a:endParaRPr lang="en-US" altLang="en-US" sz="2400" b="1" i="1" dirty="0" smtClean="0"/>
          </a:p>
          <a:p>
            <a:pPr marL="0" indent="0" eaLnBrk="1" hangingPunct="1">
              <a:buNone/>
            </a:pPr>
            <a:r>
              <a:rPr lang="en-US" altLang="en-US" sz="2400" b="1" i="1" dirty="0" smtClean="0"/>
              <a:t>69.13 SiO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; 10.75 B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  <a:r>
              <a:rPr lang="en-US" altLang="en-US" sz="2400" b="1" i="1" dirty="0" smtClean="0"/>
              <a:t>;3.07 </a:t>
            </a:r>
            <a:r>
              <a:rPr lang="en-US" altLang="en-US" sz="2400" b="1" i="1" dirty="0" err="1" smtClean="0"/>
              <a:t>CaO</a:t>
            </a:r>
            <a:r>
              <a:rPr lang="en-US" altLang="en-US" sz="2400" b="1" i="1" dirty="0" smtClean="0"/>
              <a:t>; 10.40 Na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6.29 K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O; 0.36 As</a:t>
            </a:r>
            <a:r>
              <a:rPr lang="en-US" altLang="en-US" sz="2400" b="1" i="1" baseline="-25000" dirty="0" smtClean="0"/>
              <a:t>2</a:t>
            </a:r>
            <a:r>
              <a:rPr lang="en-US" altLang="en-US" sz="2400" b="1" i="1" dirty="0" smtClean="0"/>
              <a:t>O</a:t>
            </a:r>
            <a:r>
              <a:rPr lang="en-US" altLang="en-US" sz="2400" b="1" i="1" baseline="-25000" dirty="0" smtClean="0"/>
              <a:t>3</a:t>
            </a:r>
          </a:p>
          <a:p>
            <a:pPr eaLnBrk="1" hangingPunct="1"/>
            <a:endParaRPr lang="en-US" altLang="en-US" sz="2400" b="1" i="1" dirty="0" smtClean="0"/>
          </a:p>
          <a:p>
            <a:pPr eaLnBrk="1" hangingPunct="1"/>
            <a:r>
              <a:rPr lang="en-US" altLang="en-US" sz="2400" b="1" i="1" dirty="0" smtClean="0"/>
              <a:t>Density = 2.55 g/cm3</a:t>
            </a:r>
          </a:p>
          <a:p>
            <a:pPr eaLnBrk="1" hangingPunct="1"/>
            <a:r>
              <a:rPr lang="en-US" altLang="en-US" sz="2400" b="1" i="1" dirty="0" err="1" smtClean="0"/>
              <a:t>Tg</a:t>
            </a:r>
            <a:r>
              <a:rPr lang="en-US" altLang="en-US" sz="2400" b="1" i="1" dirty="0" smtClean="0"/>
              <a:t> = 550</a:t>
            </a:r>
            <a:r>
              <a:rPr lang="en-US" altLang="en-US" sz="2400" b="1" i="1" dirty="0" smtClean="0">
                <a:latin typeface="Calibri"/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r>
              <a:rPr lang="en-US" altLang="en-US" sz="2400" b="1" i="1" dirty="0" smtClean="0"/>
              <a:t>TEC = 70x10</a:t>
            </a:r>
            <a:r>
              <a:rPr lang="en-US" altLang="en-US" sz="2400" b="1" i="1" baseline="30000" dirty="0" smtClean="0"/>
              <a:t>-7</a:t>
            </a:r>
            <a:r>
              <a:rPr lang="en-US" altLang="en-US" sz="2400" b="1" i="1" dirty="0" smtClean="0"/>
              <a:t>/</a:t>
            </a:r>
            <a:r>
              <a:rPr lang="en-US" altLang="en-US" sz="2400" b="1" i="1" dirty="0">
                <a:cs typeface="Calibri"/>
              </a:rPr>
              <a:t>°</a:t>
            </a:r>
            <a:r>
              <a:rPr lang="en-US" altLang="en-US" sz="2400" b="1" i="1" dirty="0" smtClean="0"/>
              <a:t>C</a:t>
            </a:r>
          </a:p>
          <a:p>
            <a:pPr eaLnBrk="1" hangingPunct="1"/>
            <a:r>
              <a:rPr lang="en-US" altLang="en-US" sz="2400" b="1" i="1" dirty="0" smtClean="0"/>
              <a:t>E = 71.GPa</a:t>
            </a:r>
          </a:p>
          <a:p>
            <a:pPr eaLnBrk="1" hangingPunct="1"/>
            <a:r>
              <a:rPr lang="en-US" altLang="en-US" sz="2400" b="1" i="1" dirty="0" smtClean="0">
                <a:latin typeface="Symbol" panose="05050102010706020507" pitchFamily="18" charset="2"/>
              </a:rPr>
              <a:t>n </a:t>
            </a:r>
            <a:r>
              <a:rPr lang="en-US" altLang="en-US" sz="2400" b="1" i="1" dirty="0" smtClean="0"/>
              <a:t>= 0.219</a:t>
            </a:r>
          </a:p>
          <a:p>
            <a:pPr eaLnBrk="1" hangingPunct="1"/>
            <a:r>
              <a:rPr lang="en-US" altLang="en-US" sz="2400" b="1" i="1" dirty="0" err="1"/>
              <a:t>n</a:t>
            </a:r>
            <a:r>
              <a:rPr lang="en-US" altLang="en-US" sz="2400" b="1" i="1" baseline="-25000" dirty="0" err="1" smtClean="0"/>
              <a:t>d</a:t>
            </a:r>
            <a:r>
              <a:rPr lang="en-US" altLang="en-US" sz="2400" b="1" i="1" dirty="0" smtClean="0"/>
              <a:t> = 1.523</a:t>
            </a:r>
            <a:endParaRPr lang="en-US" altLang="en-US" sz="2400" dirty="0"/>
          </a:p>
          <a:p>
            <a:pPr eaLnBrk="1" hangingPunct="1"/>
            <a:endParaRPr lang="en-US" altLang="en-US" dirty="0" smtClean="0">
              <a:latin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9139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404495" y="1032411"/>
            <a:ext cx="8683625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Four domes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15 witness disk samples 2” </a:t>
            </a:r>
            <a:r>
              <a:rPr lang="en-US" altLang="en-US" sz="2400" b="1" dirty="0" err="1" smtClean="0">
                <a:solidFill>
                  <a:srgbClr val="0000FF"/>
                </a:solidFill>
                <a:latin typeface="New York" charset="0"/>
              </a:rPr>
              <a:t>dia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 x 2 mm thick, </a:t>
            </a:r>
          </a:p>
          <a:p>
            <a:pPr eaLnBrk="1" hangingPunct="1"/>
            <a:r>
              <a:rPr lang="en-US" altLang="en-US" sz="2400" b="1" dirty="0">
                <a:solidFill>
                  <a:srgbClr val="0000FF"/>
                </a:solidFill>
                <a:latin typeface="New York" charset="0"/>
              </a:rPr>
              <a:t>(</a:t>
            </a:r>
            <a:r>
              <a:rPr lang="en-US" altLang="en-US" sz="2400" b="1" dirty="0" smtClean="0">
                <a:solidFill>
                  <a:srgbClr val="0000FF"/>
                </a:solidFill>
                <a:latin typeface="New York" charset="0"/>
              </a:rPr>
              <a:t>for subsequent biaxial testing and CS/DOL measurement)</a:t>
            </a:r>
          </a:p>
          <a:p>
            <a:pPr eaLnBrk="1" hangingPunct="1"/>
            <a:endParaRPr lang="en-US" altLang="en-US" sz="2400" b="1" dirty="0" smtClean="0">
              <a:solidFill>
                <a:srgbClr val="00206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Hold domes in a stainless steel wire cage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Immerse in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electrically heated steel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tank 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containing molten 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KNO</a:t>
            </a:r>
            <a:r>
              <a:rPr lang="en-US" altLang="en-US" sz="2400" b="1" baseline="-25000" dirty="0" smtClean="0">
                <a:solidFill>
                  <a:srgbClr val="002060"/>
                </a:solidFill>
                <a:latin typeface="New York" charset="0"/>
              </a:rPr>
              <a:t>3</a:t>
            </a:r>
            <a:r>
              <a:rPr lang="en-US" altLang="en-US" sz="2400" b="1" dirty="0" smtClean="0">
                <a:solidFill>
                  <a:srgbClr val="002060"/>
                </a:solidFill>
                <a:latin typeface="New York" charset="0"/>
              </a:rPr>
              <a:t> salt</a:t>
            </a:r>
            <a:r>
              <a:rPr lang="en-US" altLang="en-US" sz="2400" b="1" dirty="0">
                <a:solidFill>
                  <a:srgbClr val="002060"/>
                </a:solidFill>
                <a:latin typeface="New York" charset="0"/>
              </a:rPr>
              <a:t>.</a:t>
            </a:r>
          </a:p>
          <a:p>
            <a:pPr eaLnBrk="1" hangingPunct="1"/>
            <a:endParaRPr lang="en-US" altLang="en-US" sz="2400" b="1" dirty="0" smtClean="0">
              <a:solidFill>
                <a:srgbClr val="C0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Ion exchange at 450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°C for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24 </a:t>
            </a:r>
            <a:r>
              <a:rPr lang="en-US" altLang="en-US" sz="2400" b="1" dirty="0">
                <a:solidFill>
                  <a:srgbClr val="C00000"/>
                </a:solidFill>
                <a:latin typeface="New York" charset="0"/>
              </a:rPr>
              <a:t>hrs. </a:t>
            </a:r>
          </a:p>
          <a:p>
            <a:pPr eaLnBrk="1" hangingPunct="1"/>
            <a:endParaRPr lang="en-US" altLang="en-US" sz="2400" b="1" dirty="0" smtClean="0">
              <a:solidFill>
                <a:srgbClr val="00CC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0070C0"/>
                </a:solidFill>
                <a:latin typeface="New York" charset="0"/>
              </a:rPr>
              <a:t>After extraction, carefully cool, wash and dry.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Compression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layer (case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depth </a:t>
            </a:r>
            <a:r>
              <a:rPr lang="en-US" altLang="en-US" sz="2400" b="1" dirty="0" smtClean="0">
                <a:solidFill>
                  <a:srgbClr val="C00000"/>
                </a:solidFill>
                <a:latin typeface="New York" charset="0"/>
              </a:rPr>
              <a:t>“DOL”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) 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=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</a:rPr>
              <a:t>45 </a:t>
            </a:r>
            <a:r>
              <a:rPr lang="en-US" altLang="en-US" sz="2400" b="1" dirty="0" smtClean="0">
                <a:solidFill>
                  <a:srgbClr val="00CC00"/>
                </a:solidFill>
                <a:latin typeface="New York" charset="0"/>
                <a:sym typeface="Symbol" pitchFamily="18" charset="2"/>
              </a:rPr>
              <a:t></a:t>
            </a:r>
            <a:r>
              <a:rPr lang="en-US" altLang="en-US" sz="2400" b="1" dirty="0">
                <a:solidFill>
                  <a:srgbClr val="00CC00"/>
                </a:solidFill>
                <a:latin typeface="New York" charset="0"/>
              </a:rPr>
              <a:t>m.</a:t>
            </a: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Compression (“CS”) = - 430 </a:t>
            </a:r>
            <a:r>
              <a:rPr lang="en-US" altLang="en-US" sz="2400" b="1" dirty="0">
                <a:solidFill>
                  <a:srgbClr val="FF0000"/>
                </a:solidFill>
                <a:latin typeface="New York" charset="0"/>
              </a:rPr>
              <a:t>MPa </a:t>
            </a:r>
            <a:endParaRPr lang="en-US" altLang="en-US" sz="2400" b="1" dirty="0" smtClean="0">
              <a:solidFill>
                <a:srgbClr val="FF0000"/>
              </a:solidFill>
              <a:latin typeface="New York" charset="0"/>
            </a:endParaRPr>
          </a:p>
          <a:p>
            <a:pPr eaLnBrk="1" hangingPunct="1"/>
            <a:r>
              <a:rPr lang="en-US" altLang="en-US" sz="2400" b="1" dirty="0" smtClean="0">
                <a:solidFill>
                  <a:srgbClr val="FF0000"/>
                </a:solidFill>
                <a:latin typeface="New York" charset="0"/>
              </a:rPr>
              <a:t>(measured by FSM-6000LE)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990600" y="381000"/>
            <a:ext cx="7772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Times" charset="0"/>
              </a:defRPr>
            </a:lvl1pPr>
            <a:lvl2pPr marL="742950" indent="-285750" eaLnBrk="0" hangingPunct="0">
              <a:buChar char="–"/>
              <a:defRPr sz="2800">
                <a:solidFill>
                  <a:schemeClr val="tx1"/>
                </a:solidFill>
                <a:latin typeface="Times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charset="0"/>
              </a:defRPr>
            </a:lvl3pPr>
            <a:lvl4pPr marL="1600200" indent="-228600" eaLnBrk="0" hangingPunct="0">
              <a:buChar char="–"/>
              <a:defRPr sz="2000">
                <a:solidFill>
                  <a:schemeClr val="tx1"/>
                </a:solidFill>
                <a:latin typeface="Times" charset="0"/>
              </a:defRPr>
            </a:lvl4pPr>
            <a:lvl5pPr marL="2057400" indent="-228600" eaLnBrk="0" hangingPunct="0">
              <a:buChar char="»"/>
              <a:defRPr sz="2000">
                <a:solidFill>
                  <a:schemeClr val="tx1"/>
                </a:solidFill>
                <a:latin typeface="Time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3600" b="1" dirty="0" smtClean="0"/>
              <a:t>Chemical strengthening of the domes</a:t>
            </a:r>
            <a:endParaRPr lang="en-US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85173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029200"/>
          </a:xfrm>
        </p:spPr>
        <p:txBody>
          <a:bodyPr/>
          <a:lstStyle/>
          <a:p>
            <a:r>
              <a:rPr lang="en-US" sz="2800" dirty="0" smtClean="0"/>
              <a:t>Fracture strength, slow crack growth parameters and fracture toughness are needed for the reliability analysis but are not published by the manufacturers.</a:t>
            </a:r>
          </a:p>
          <a:p>
            <a:r>
              <a:rPr lang="en-US" sz="2800" dirty="0" smtClean="0"/>
              <a:t>MBARI hired Jon Salem to measure these parameters for BK-&amp; and HK-9L (HK-9L is marketed as equal to BK7 but is much cheaper)</a:t>
            </a:r>
          </a:p>
          <a:p>
            <a:r>
              <a:rPr lang="en-US" sz="2800" dirty="0" smtClean="0"/>
              <a:t>Chemically strengthened BK7 and HK-9L were also tested.</a:t>
            </a:r>
          </a:p>
          <a:p>
            <a:r>
              <a:rPr lang="en-US" sz="2800" dirty="0" smtClean="0"/>
              <a:t>Ring-on-ring and four-point bar tests were performed in </a:t>
            </a:r>
            <a:r>
              <a:rPr lang="en-US" sz="2800" dirty="0"/>
              <a:t>accordance with ASTM International test </a:t>
            </a:r>
            <a:r>
              <a:rPr lang="en-US" sz="2800" dirty="0" smtClean="0"/>
              <a:t>methods on a large number of samples</a:t>
            </a:r>
            <a:endParaRPr lang="en-US" sz="2800" dirty="0"/>
          </a:p>
        </p:txBody>
      </p:sp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Material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869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Results: Comparison of plain and strengthened glass</a:t>
            </a:r>
            <a:endParaRPr lang="en-US" sz="2800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1144587"/>
            <a:ext cx="4876800" cy="2590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2057400" y="3962400"/>
            <a:ext cx="5181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1710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 txBox="1">
            <a:spLocks/>
          </p:cNvSpPr>
          <p:nvPr/>
        </p:nvSpPr>
        <p:spPr>
          <a:xfrm>
            <a:off x="685800" y="304800"/>
            <a:ext cx="7772400" cy="76517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Results: crack growth behavior</a:t>
            </a:r>
            <a:endParaRPr lang="en-US" dirty="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30543409"/>
              </p:ext>
            </p:extLst>
          </p:nvPr>
        </p:nvGraphicFramePr>
        <p:xfrm>
          <a:off x="2519362" y="1219200"/>
          <a:ext cx="4105275" cy="4000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0" r:id="rId3" imgW="10078920" imgH="6794280" progId="SigmaPlotGraphicObject.11">
                  <p:embed/>
                </p:oleObj>
              </mc:Choice>
              <mc:Fallback>
                <p:oleObj r:id="rId3" imgW="10078920" imgH="6794280" progId="SigmaPlotGraphicObject.11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r="30898"/>
                      <a:stretch>
                        <a:fillRect/>
                      </a:stretch>
                    </p:blipFill>
                    <p:spPr bwMode="auto">
                      <a:xfrm>
                        <a:off x="2519362" y="1219200"/>
                        <a:ext cx="4105275" cy="4000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209800" y="5257800"/>
            <a:ext cx="51882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Crack velocity as a function of stress </a:t>
            </a:r>
            <a:r>
              <a:rPr lang="en-US" dirty="0" smtClean="0"/>
              <a:t>intensity.</a:t>
            </a:r>
          </a:p>
          <a:p>
            <a:r>
              <a:rPr lang="en-US" dirty="0" smtClean="0"/>
              <a:t>BK7 and HK-9L </a:t>
            </a:r>
            <a:r>
              <a:rPr lang="en-US" dirty="0"/>
              <a:t>exhibit similar crack growth behavior.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07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Reliability analysis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1600200"/>
            <a:ext cx="8610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MBARI hired Eric Baker of Connecticut Reserve Technology to perform brittle material reliability predictions </a:t>
            </a:r>
            <a:r>
              <a:rPr lang="en-US" dirty="0"/>
              <a:t>on the </a:t>
            </a:r>
            <a:r>
              <a:rPr lang="en-US" dirty="0" smtClean="0"/>
              <a:t>camera port: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Generated </a:t>
            </a:r>
            <a:r>
              <a:rPr lang="en-US" dirty="0"/>
              <a:t>finite element analyses of </a:t>
            </a:r>
            <a:r>
              <a:rPr lang="en-US" dirty="0" smtClean="0"/>
              <a:t>dome configurations </a:t>
            </a:r>
            <a:r>
              <a:rPr lang="en-US" dirty="0"/>
              <a:t>and </a:t>
            </a:r>
            <a:r>
              <a:rPr lang="en-US" dirty="0" smtClean="0"/>
              <a:t>calibrated </a:t>
            </a:r>
            <a:r>
              <a:rPr lang="en-US" dirty="0"/>
              <a:t>models to MBARI FEA as well as </a:t>
            </a:r>
            <a:r>
              <a:rPr lang="en-US" dirty="0" smtClean="0"/>
              <a:t>pressure test measurements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Estimated </a:t>
            </a:r>
            <a:r>
              <a:rPr lang="en-US" dirty="0"/>
              <a:t>Weibull Material Properties from provided </a:t>
            </a:r>
            <a:r>
              <a:rPr lang="en-US" dirty="0" smtClean="0"/>
              <a:t>test data using </a:t>
            </a:r>
            <a:r>
              <a:rPr lang="en-US" dirty="0" err="1" smtClean="0"/>
              <a:t>WeibPar</a:t>
            </a:r>
            <a:r>
              <a:rPr lang="en-US" dirty="0" smtClean="0"/>
              <a:t> program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Applied </a:t>
            </a:r>
            <a:r>
              <a:rPr lang="en-US" dirty="0"/>
              <a:t>the Ceramics Analysis and Reliability Evaluation of Structures (CARES) program to predict the </a:t>
            </a:r>
            <a:r>
              <a:rPr lang="en-US" dirty="0" smtClean="0"/>
              <a:t>brittle material reliability </a:t>
            </a:r>
            <a:r>
              <a:rPr lang="en-US" dirty="0"/>
              <a:t>of the </a:t>
            </a:r>
            <a:r>
              <a:rPr lang="en-US" dirty="0" smtClean="0"/>
              <a:t>dome configurations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</a:t>
            </a:r>
            <a:r>
              <a:rPr lang="en-US" dirty="0"/>
              <a:t>a </a:t>
            </a:r>
            <a:r>
              <a:rPr lang="en-US" dirty="0" smtClean="0"/>
              <a:t>proof test protocol </a:t>
            </a:r>
            <a:r>
              <a:rPr lang="en-US" dirty="0"/>
              <a:t>to improve the </a:t>
            </a:r>
            <a:r>
              <a:rPr lang="en-US" dirty="0" smtClean="0"/>
              <a:t>reliability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analysis was performed for </a:t>
            </a:r>
            <a:r>
              <a:rPr lang="en-US" dirty="0" err="1" smtClean="0"/>
              <a:t>unstrengthened</a:t>
            </a:r>
            <a:r>
              <a:rPr lang="en-US" dirty="0" smtClean="0"/>
              <a:t> and strengthened glass.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59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CARES with ABAQUS Flowchart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677" y="1905001"/>
            <a:ext cx="545593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152400" y="1905000"/>
            <a:ext cx="3124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CARES predicts the brittle material reliability of a component by post-processing finite element analysis stress results.</a:t>
            </a:r>
          </a:p>
          <a:p>
            <a:endParaRPr lang="en-US" dirty="0"/>
          </a:p>
          <a:p>
            <a:r>
              <a:rPr lang="en-US" dirty="0"/>
              <a:t>CARES requires region based Weibull material properties, Volume and/or Surface, where different Surface conditions are characterized by different parameter sets.</a:t>
            </a:r>
          </a:p>
        </p:txBody>
      </p:sp>
    </p:spTree>
    <p:extLst>
      <p:ext uri="{BB962C8B-B14F-4D97-AF65-F5344CB8AC3E}">
        <p14:creationId xmlns:p14="http://schemas.microsoft.com/office/powerpoint/2010/main" val="4179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91" y="1593318"/>
            <a:ext cx="2547143" cy="16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75" b="29998"/>
          <a:stretch/>
        </p:blipFill>
        <p:spPr>
          <a:xfrm>
            <a:off x="152401" y="3186284"/>
            <a:ext cx="2805673" cy="1385717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0133" y="1544636"/>
            <a:ext cx="51534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/>
              <a:t>WeibPar (Weibull parameter estimation program) is used for the WM and WCS calculations of the failure specimen data as well as calculating the Effective Area from a FEA of the R-o-R specimen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Weibull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8273" y="3281608"/>
            <a:ext cx="220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2D Axisymmetric Model of the Ring-on-Ring Specimen</a:t>
            </a:r>
          </a:p>
        </p:txBody>
      </p:sp>
      <p:cxnSp>
        <p:nvCxnSpPr>
          <p:cNvPr id="9" name="Straight Arrow Connector 8"/>
          <p:cNvCxnSpPr>
            <a:endCxn id="89" idx="1"/>
          </p:cNvCxnSpPr>
          <p:nvPr/>
        </p:nvCxnSpPr>
        <p:spPr bwMode="auto">
          <a:xfrm flipV="1">
            <a:off x="2359960" y="4180746"/>
            <a:ext cx="992840" cy="6636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endCxn id="88" idx="3"/>
          </p:cNvCxnSpPr>
          <p:nvPr/>
        </p:nvCxnSpPr>
        <p:spPr bwMode="auto">
          <a:xfrm flipH="1">
            <a:off x="5017871" y="2819401"/>
            <a:ext cx="673324" cy="311199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27358" y="3822670"/>
            <a:ext cx="1316386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smtClean="0">
                <a:latin typeface="Cambria" panose="02040503050406030204" pitchFamily="18" charset="0"/>
              </a:rPr>
              <a:t>m</a:t>
            </a:r>
            <a:r>
              <a:rPr lang="en-US" dirty="0" smtClean="0"/>
              <a:t> = 13.6 [-] </a:t>
            </a:r>
            <a:endParaRPr lang="en-US" dirty="0"/>
          </a:p>
        </p:txBody>
      </p:sp>
      <p:cxnSp>
        <p:nvCxnSpPr>
          <p:cNvPr id="18" name="Straight Arrow Connector 17"/>
          <p:cNvCxnSpPr>
            <a:stCxn id="15" idx="1"/>
            <a:endCxn id="89" idx="3"/>
          </p:cNvCxnSpPr>
          <p:nvPr/>
        </p:nvCxnSpPr>
        <p:spPr bwMode="auto">
          <a:xfrm flipH="1">
            <a:off x="4763443" y="4007336"/>
            <a:ext cx="963915" cy="17341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164734" y="4823096"/>
            <a:ext cx="1043876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dirty="0" smtClean="0"/>
              <a:t>A</a:t>
            </a:r>
            <a:r>
              <a:rPr lang="en-US" sz="1100" baseline="-25000" dirty="0"/>
              <a:t>E</a:t>
            </a:r>
            <a:r>
              <a:rPr lang="en-US" sz="1100" dirty="0" smtClean="0"/>
              <a:t> </a:t>
            </a:r>
            <a:r>
              <a:rPr lang="en-US" sz="1100" dirty="0"/>
              <a:t>= 0.229 [</a:t>
            </a:r>
            <a:r>
              <a:rPr lang="en-US" sz="1100" dirty="0" smtClean="0"/>
              <a:t>in</a:t>
            </a:r>
            <a:r>
              <a:rPr lang="en-US" sz="1100" baseline="30000" dirty="0" smtClean="0"/>
              <a:t>2</a:t>
            </a:r>
            <a:r>
              <a:rPr lang="en-US" sz="1100" dirty="0" smtClean="0"/>
              <a:t>]</a:t>
            </a:r>
            <a:endParaRPr lang="en-US" sz="1100" dirty="0"/>
          </a:p>
        </p:txBody>
      </p:sp>
      <p:sp>
        <p:nvSpPr>
          <p:cNvPr id="25" name="TextBox 24"/>
          <p:cNvSpPr txBox="1"/>
          <p:nvPr/>
        </p:nvSpPr>
        <p:spPr>
          <a:xfrm>
            <a:off x="7620000" y="3813583"/>
            <a:ext cx="1090363" cy="2616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100" i="1" dirty="0" err="1"/>
              <a:t>σ̑­­</a:t>
            </a:r>
            <a:r>
              <a:rPr lang="en-US" sz="1100" i="1" baseline="-25000" dirty="0" err="1" smtClean="0"/>
              <a:t>θ</a:t>
            </a:r>
            <a:r>
              <a:rPr lang="en-US" sz="1100" dirty="0" smtClean="0"/>
              <a:t>= </a:t>
            </a:r>
            <a:r>
              <a:rPr lang="en-US" sz="1100" dirty="0"/>
              <a:t>22,714 [psi]</a:t>
            </a:r>
          </a:p>
        </p:txBody>
      </p:sp>
      <p:cxnSp>
        <p:nvCxnSpPr>
          <p:cNvPr id="29" name="Straight Arrow Connector 28"/>
          <p:cNvCxnSpPr/>
          <p:nvPr/>
        </p:nvCxnSpPr>
        <p:spPr bwMode="auto">
          <a:xfrm>
            <a:off x="5140788" y="3295100"/>
            <a:ext cx="586570" cy="527571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TextBox 36"/>
          <p:cNvSpPr txBox="1"/>
          <p:nvPr/>
        </p:nvSpPr>
        <p:spPr>
          <a:xfrm>
            <a:off x="5511691" y="5230540"/>
            <a:ext cx="2870145" cy="36933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 err="1"/>
              <a:t>σ̑­­</a:t>
            </a:r>
            <a:r>
              <a:rPr lang="en-US" i="1" baseline="-25000" dirty="0" err="1" smtClean="0"/>
              <a:t>o</a:t>
            </a:r>
            <a:r>
              <a:rPr lang="en-US" dirty="0" smtClean="0"/>
              <a:t> </a:t>
            </a:r>
            <a:r>
              <a:rPr lang="en-US" dirty="0"/>
              <a:t>= 20,386 [psi*in^(2/13.6)]</a:t>
            </a:r>
          </a:p>
        </p:txBody>
      </p:sp>
      <p:cxnSp>
        <p:nvCxnSpPr>
          <p:cNvPr id="39" name="Straight Arrow Connector 38"/>
          <p:cNvCxnSpPr>
            <a:stCxn id="19" idx="3"/>
            <a:endCxn id="90" idx="1"/>
          </p:cNvCxnSpPr>
          <p:nvPr/>
        </p:nvCxnSpPr>
        <p:spPr bwMode="auto">
          <a:xfrm flipV="1">
            <a:off x="5208610" y="4698134"/>
            <a:ext cx="812884" cy="255767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1" name="Straight Arrow Connector 40"/>
          <p:cNvCxnSpPr>
            <a:stCxn id="15" idx="2"/>
          </p:cNvCxnSpPr>
          <p:nvPr/>
        </p:nvCxnSpPr>
        <p:spPr bwMode="auto">
          <a:xfrm>
            <a:off x="6385551" y="4192002"/>
            <a:ext cx="188234" cy="379998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5" idx="2"/>
          </p:cNvCxnSpPr>
          <p:nvPr/>
        </p:nvCxnSpPr>
        <p:spPr bwMode="auto">
          <a:xfrm flipH="1">
            <a:off x="7605136" y="4075193"/>
            <a:ext cx="560046" cy="485340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2" name="TextBox 61"/>
          <p:cNvSpPr txBox="1"/>
          <p:nvPr/>
        </p:nvSpPr>
        <p:spPr>
          <a:xfrm>
            <a:off x="5769313" y="1737811"/>
            <a:ext cx="13992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Ground Inert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250190" y="5334001"/>
            <a:ext cx="25505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Where </a:t>
            </a:r>
            <a:r>
              <a:rPr lang="en-US" sz="1400" i="1" dirty="0" smtClean="0">
                <a:latin typeface="Cambria" panose="02040503050406030204" pitchFamily="18" charset="0"/>
              </a:rPr>
              <a:t>m</a:t>
            </a:r>
            <a:r>
              <a:rPr lang="en-US" sz="1400" i="1" dirty="0" smtClean="0"/>
              <a:t> &amp; </a:t>
            </a:r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/>
              <a:t> </a:t>
            </a:r>
            <a:r>
              <a:rPr lang="en-US" sz="1400" i="1" dirty="0" smtClean="0"/>
              <a:t>are </a:t>
            </a:r>
            <a:r>
              <a:rPr lang="en-US" sz="1400" i="1" dirty="0"/>
              <a:t>used in CARES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384293" y="2284156"/>
            <a:ext cx="1585884" cy="55399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i="1" dirty="0"/>
              <a:t>Flaws were all assumed to originate on the Surface of the Failure Specimens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𝑃</m:t>
                          </m:r>
                        </m:e>
                        <m:sub>
                          <m:sSub>
                            <m:sSub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50" i="1">
                                  <a:latin typeface="Cambria Math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050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r>
                        <a:rPr lang="en-US" sz="1050" i="1">
                          <a:latin typeface="Cambria Math"/>
                        </a:rPr>
                        <m:t>1</m:t>
                      </m:r>
                      <m:r>
                        <a:rPr lang="en-US" sz="1050" i="1">
                          <a:latin typeface="Cambria Math"/>
                        </a:rPr>
                        <m:t>−</m:t>
                      </m:r>
                      <m:r>
                        <a:rPr lang="en-US" sz="1050" i="1">
                          <a:latin typeface="Cambria Math"/>
                        </a:rPr>
                        <m:t>𝑒𝑥𝑝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lang="en-US" sz="1050" i="1"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σ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̑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/>
                                    <m:t>­­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 i="1" baseline="-25000"/>
                                    <m:t>θ</m:t>
                                  </m:r>
                                  <m:r>
                                    <m:rPr>
                                      <m:nor/>
                                    </m:rPr>
                                    <a:rPr lang="en-US" sz="1050"/>
                                    <m:t> 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m:rPr>
                              <m:nor/>
                            </m:rPr>
                            <a:rPr lang="en-US" sz="1050" i="1" dirty="0">
                              <a:latin typeface="Cambria" panose="02040503050406030204" pitchFamily="18" charset="0"/>
                            </a:rPr>
                            <m:t>m</m:t>
                          </m:r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898" y="2880371"/>
                <a:ext cx="1445973" cy="500458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0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050" i="1">
                              <a:latin typeface="Cambria Math"/>
                            </a:rPr>
                            <m:t>𝐴</m:t>
                          </m:r>
                        </m:e>
                        <m:sub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sub>
                      </m:sSub>
                      <m:r>
                        <a:rPr lang="en-US" sz="1050" i="1">
                          <a:latin typeface="Cambria Math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1050" i="1">
                              <a:latin typeface="Cambria Math"/>
                            </a:rPr>
                            <m:t>𝐴</m:t>
                          </m:r>
                        </m:sub>
                        <m:sup>
                          <m:r>
                            <a:rPr lang="en-US" sz="1050" i="1">
                              <a:latin typeface="Cambria Math"/>
                            </a:rPr>
                            <m:t> </m:t>
                          </m:r>
                        </m:sup>
                        <m:e>
                          <m:sSup>
                            <m:sSupPr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105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050" i="1">
                                          <a:latin typeface="Cambria Math"/>
                                          <a:ea typeface="Cambria Math"/>
                                        </a:rPr>
                                        <m:t>𝜎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050" i="1">
                                              <a:latin typeface="Cambria Math"/>
                                              <a:ea typeface="Cambria Math"/>
                                            </a:rPr>
                                            <m:t>𝜎</m:t>
                                          </m:r>
                                        </m:e>
                                        <m:sub>
                                          <m:r>
                                            <a:rPr lang="en-US" sz="1050" i="1">
                                              <a:latin typeface="Cambria Math"/>
                                            </a:rPr>
                                            <m:t>𝑚𝑎𝑥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05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</m:sSup>
                          <m:r>
                            <a:rPr lang="en-US" sz="1050" i="1">
                              <a:latin typeface="Cambria Math"/>
                            </a:rPr>
                            <m:t>𝑑𝐴</m:t>
                          </m:r>
                        </m:e>
                      </m:nary>
                    </m:oMath>
                  </m:oMathPara>
                </a14:m>
                <a:endParaRPr lang="en-US" sz="1050" dirty="0"/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2800" y="3916346"/>
                <a:ext cx="1410643" cy="528799"/>
              </a:xfrm>
              <a:prstGeom prst="rect">
                <a:avLst/>
              </a:prstGeom>
              <a:blipFill rotWithShape="0">
                <a:blip r:embed="rId5"/>
                <a:stretch>
                  <a:fillRect l="-8584" t="-111236" b="-159551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/>
              <p:cNvSpPr txBox="1"/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1050" i="1" dirty="0"/>
                        <m:t>σ</m:t>
                      </m:r>
                      <m:r>
                        <m:rPr>
                          <m:nor/>
                        </m:rPr>
                        <a:rPr lang="en-US" sz="1050" i="1" dirty="0"/>
                        <m:t>̑</m:t>
                      </m:r>
                      <m:r>
                        <m:rPr>
                          <m:nor/>
                        </m:rPr>
                        <a:rPr lang="en-US" sz="1050" i="1" dirty="0"/>
                        <m:t>­­</m:t>
                      </m:r>
                      <m:r>
                        <m:rPr>
                          <m:nor/>
                        </m:rPr>
                        <a:rPr lang="en-US" sz="1050" i="1" baseline="-25000" dirty="0"/>
                        <m:t>o</m:t>
                      </m:r>
                      <m:r>
                        <a:rPr lang="en-US" sz="800" i="1"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800" i="1"/>
                        <m:t>σ</m:t>
                      </m:r>
                      <m:r>
                        <m:rPr>
                          <m:nor/>
                        </m:rPr>
                        <a:rPr lang="en-US" sz="800" i="1"/>
                        <m:t>̑</m:t>
                      </m:r>
                      <m:r>
                        <m:rPr>
                          <m:nor/>
                        </m:rPr>
                        <a:rPr lang="en-US" sz="800" i="1"/>
                        <m:t>­­</m:t>
                      </m:r>
                      <m:r>
                        <m:rPr>
                          <m:nor/>
                        </m:rPr>
                        <a:rPr lang="en-US" sz="800" i="1" baseline="-25000"/>
                        <m:t>θ</m:t>
                      </m:r>
                      <m:r>
                        <a:rPr lang="en-US" sz="800" i="1">
                          <a:latin typeface="Cambria Math"/>
                        </a:rPr>
                        <m:t>∗</m:t>
                      </m:r>
                      <m:sSup>
                        <m:sSupPr>
                          <m:ctrlPr>
                            <a:rPr lang="en-US" sz="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800" i="1">
                                      <a:latin typeface="Cambria Math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en-US" sz="800" b="0" i="1" smtClean="0">
                                      <a:latin typeface="Cambria Math" panose="02040503050406030204" pitchFamily="18" charset="0"/>
                                    </a:rPr>
                                    <m:t>𝐸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f>
                            <m:fPr>
                              <m:type m:val="skw"/>
                              <m:ctrlPr>
                                <a:rPr lang="en-US" sz="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8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den>
                          </m:f>
                        </m:sup>
                      </m:sSup>
                    </m:oMath>
                  </m:oMathPara>
                </a14:m>
                <a:endParaRPr lang="en-US" sz="1050" dirty="0"/>
              </a:p>
            </p:txBody>
          </p:sp>
        </mc:Choice>
        <mc:Fallback>
          <p:sp>
            <p:nvSpPr>
              <p:cNvPr id="90" name="TextBox 8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1494" y="4560532"/>
                <a:ext cx="1024639" cy="275204"/>
              </a:xfrm>
              <a:prstGeom prst="rect">
                <a:avLst/>
              </a:prstGeom>
              <a:blipFill rotWithShape="0">
                <a:blip r:embed="rId6"/>
                <a:stretch>
                  <a:fillRect t="-27660" r="-8235" b="-38298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7" name="Straight Arrow Connector 106"/>
          <p:cNvCxnSpPr/>
          <p:nvPr/>
        </p:nvCxnSpPr>
        <p:spPr bwMode="auto">
          <a:xfrm>
            <a:off x="5140788" y="3295099"/>
            <a:ext cx="2479212" cy="51848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5" name="Straight Arrow Connector 124"/>
          <p:cNvCxnSpPr/>
          <p:nvPr/>
        </p:nvCxnSpPr>
        <p:spPr bwMode="auto">
          <a:xfrm>
            <a:off x="6696594" y="4901716"/>
            <a:ext cx="161406" cy="328824"/>
          </a:xfrm>
          <a:prstGeom prst="straightConnector1">
            <a:avLst/>
          </a:prstGeom>
          <a:solidFill>
            <a:schemeClr val="accent1"/>
          </a:solidFill>
          <a:ln w="635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7" name="Straight Arrow Connector 126"/>
          <p:cNvCxnSpPr>
            <a:stCxn id="89" idx="2"/>
          </p:cNvCxnSpPr>
          <p:nvPr/>
        </p:nvCxnSpPr>
        <p:spPr bwMode="auto">
          <a:xfrm>
            <a:off x="4058122" y="4445145"/>
            <a:ext cx="298220" cy="3779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" name="TextBox 1"/>
          <p:cNvSpPr txBox="1"/>
          <p:nvPr/>
        </p:nvSpPr>
        <p:spPr>
          <a:xfrm>
            <a:off x="7409917" y="3590446"/>
            <a:ext cx="15816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dirty="0"/>
              <a:t>Weibull Characteristic Strength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θ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2" name="TextBox 31"/>
          <p:cNvSpPr txBox="1"/>
          <p:nvPr/>
        </p:nvSpPr>
        <p:spPr>
          <a:xfrm>
            <a:off x="5746570" y="3657601"/>
            <a:ext cx="95410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Modulus </a:t>
            </a:r>
            <a:r>
              <a:rPr lang="en-US" sz="700" dirty="0" smtClean="0"/>
              <a:t>(m)</a:t>
            </a:r>
            <a:endParaRPr lang="en-US" sz="700" dirty="0"/>
          </a:p>
        </p:txBody>
      </p:sp>
      <p:sp>
        <p:nvSpPr>
          <p:cNvPr id="33" name="TextBox 32"/>
          <p:cNvSpPr txBox="1"/>
          <p:nvPr/>
        </p:nvSpPr>
        <p:spPr>
          <a:xfrm>
            <a:off x="6945672" y="5030485"/>
            <a:ext cx="174112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/>
              <a:t>Weibull Material Scale Parameter </a:t>
            </a:r>
            <a:r>
              <a:rPr lang="en-US" sz="700" dirty="0" smtClean="0"/>
              <a:t>(</a:t>
            </a:r>
            <a:r>
              <a:rPr lang="en-US" sz="800" i="1" dirty="0" err="1"/>
              <a:t>σ̑­­</a:t>
            </a:r>
            <a:r>
              <a:rPr lang="en-US" sz="800" i="1" baseline="-25000" dirty="0" err="1" smtClean="0"/>
              <a:t>o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4" name="TextBox 33"/>
          <p:cNvSpPr txBox="1"/>
          <p:nvPr/>
        </p:nvSpPr>
        <p:spPr>
          <a:xfrm>
            <a:off x="4357165" y="4618121"/>
            <a:ext cx="11512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/>
              <a:t>Weibull Effective Area (</a:t>
            </a:r>
            <a:r>
              <a:rPr lang="en-US" sz="700" dirty="0" smtClean="0"/>
              <a:t>A</a:t>
            </a:r>
            <a:r>
              <a:rPr lang="en-US" sz="700" baseline="-25000" dirty="0"/>
              <a:t>E</a:t>
            </a:r>
            <a:r>
              <a:rPr lang="en-US" sz="700" dirty="0" smtClean="0"/>
              <a:t>)</a:t>
            </a:r>
            <a:endParaRPr lang="en-US" sz="700" dirty="0"/>
          </a:p>
        </p:txBody>
      </p:sp>
      <p:sp>
        <p:nvSpPr>
          <p:cNvPr id="35" name="TextBox 34"/>
          <p:cNvSpPr txBox="1"/>
          <p:nvPr/>
        </p:nvSpPr>
        <p:spPr>
          <a:xfrm>
            <a:off x="250190" y="5745133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788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Material Properties:  Weibull – Inert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751929" y="3918228"/>
            <a:ext cx="2614049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Strengthened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15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111,565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1.2122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 [psi*in^(2/8.460)]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361802"/>
            <a:ext cx="11095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MLE2B Estimation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90% Confidence Bounds</a:t>
            </a:r>
            <a:endParaRPr lang="en-US" sz="600" i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88" y="1581150"/>
            <a:ext cx="3526612" cy="2133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4752" y="1581150"/>
            <a:ext cx="3465848" cy="21336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36143" y="3918228"/>
            <a:ext cx="2535502" cy="13465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u="sng" dirty="0"/>
              <a:t>Polished Inert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5715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19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  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i="1" dirty="0" err="1"/>
              <a:t>σ̑­­</a:t>
            </a:r>
            <a:r>
              <a:rPr lang="en-US" sz="1050" i="1" baseline="-25000" dirty="0" err="1"/>
              <a:t>θ</a:t>
            </a:r>
            <a:r>
              <a:rPr lang="en-US" sz="1050" i="1" baseline="-25000" dirty="0"/>
              <a:t> 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47,304 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0.353   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6858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 [psi*in^(2/4.346)]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71800" y="5638801"/>
            <a:ext cx="294702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 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Modulus</a:t>
            </a:r>
          </a:p>
          <a:p>
            <a:r>
              <a:rPr lang="en-US" sz="1400" dirty="0"/>
              <a:t> </a:t>
            </a:r>
            <a:r>
              <a:rPr lang="en-US" sz="1400" i="1" dirty="0" err="1" smtClean="0"/>
              <a:t>σ</a:t>
            </a:r>
            <a:r>
              <a:rPr lang="en-US" sz="1400" i="1" dirty="0" err="1"/>
              <a:t>̑­­</a:t>
            </a:r>
            <a:r>
              <a:rPr lang="en-US" sz="1400" i="1" baseline="-25000" dirty="0" err="1" smtClean="0"/>
              <a:t>θ</a:t>
            </a:r>
            <a:r>
              <a:rPr lang="en-US" sz="1400" i="1" baseline="-250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Characteristic </a:t>
            </a:r>
            <a:r>
              <a:rPr lang="en-US" sz="1400" dirty="0" smtClean="0"/>
              <a:t>Strength</a:t>
            </a:r>
          </a:p>
          <a:p>
            <a:r>
              <a:rPr lang="en-US" sz="1400" dirty="0" smtClean="0"/>
              <a:t>A</a:t>
            </a:r>
            <a:r>
              <a:rPr lang="en-US" sz="1400" baseline="-25000" dirty="0" smtClean="0"/>
              <a:t>E </a:t>
            </a:r>
            <a:r>
              <a:rPr lang="en-US" sz="1400" dirty="0" smtClean="0"/>
              <a:t>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Effective </a:t>
            </a:r>
            <a:r>
              <a:rPr lang="en-US" sz="1400" dirty="0" smtClean="0"/>
              <a:t>Area</a:t>
            </a:r>
            <a:endParaRPr lang="en-US" sz="1400" dirty="0"/>
          </a:p>
          <a:p>
            <a:r>
              <a:rPr lang="en-US" sz="1400" i="1" dirty="0" err="1"/>
              <a:t>σ̑­­</a:t>
            </a:r>
            <a:r>
              <a:rPr lang="en-US" sz="1400" i="1" baseline="-25000" dirty="0" err="1" smtClean="0"/>
              <a:t>o</a:t>
            </a:r>
            <a:r>
              <a:rPr lang="en-US" sz="1400" dirty="0" smtClean="0"/>
              <a:t> = </a:t>
            </a:r>
            <a:r>
              <a:rPr lang="en-US" sz="1400" dirty="0" err="1" smtClean="0"/>
              <a:t>Weibull</a:t>
            </a:r>
            <a:r>
              <a:rPr lang="en-US" sz="1400" dirty="0" smtClean="0"/>
              <a:t> </a:t>
            </a:r>
            <a:r>
              <a:rPr lang="en-US" sz="1400" dirty="0"/>
              <a:t>Material Scale </a:t>
            </a:r>
            <a:r>
              <a:rPr lang="en-US" sz="1400" dirty="0" smtClean="0"/>
              <a:t>Parameter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92799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024" y="1608566"/>
            <a:ext cx="3035711" cy="174423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Properties:  Time Dependent (SCG) – Polished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45805-E27E-4A2C-B25C-E9AF63DC66C5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70928" y="3429000"/>
            <a:ext cx="2889765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Strengthened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8.460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114,132 [psi*in^(2/8.460)]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29,620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9.788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1.1558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122,443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7,778 [psi^2*sec]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602" y="5454134"/>
            <a:ext cx="846707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600" dirty="0"/>
              <a:t>LIN2 Estimation</a:t>
            </a:r>
          </a:p>
        </p:txBody>
      </p:sp>
      <p:sp>
        <p:nvSpPr>
          <p:cNvPr id="7" name="TextBox 6"/>
          <p:cNvSpPr txBox="1"/>
          <p:nvPr/>
        </p:nvSpPr>
        <p:spPr>
          <a:xfrm rot="19938187">
            <a:off x="1646812" y="224481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0044" y="1608566"/>
            <a:ext cx="3468156" cy="174463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63579" y="3429000"/>
            <a:ext cx="2811219" cy="2192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u="sng" dirty="0"/>
              <a:t>Polished (Water)</a:t>
            </a:r>
          </a:p>
          <a:p>
            <a:pPr algn="ctr"/>
            <a:r>
              <a:rPr lang="en-US" sz="1200" u="sng" dirty="0"/>
              <a:t>Time Dependent (SCG)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# of Specimens  0 </a:t>
            </a:r>
            <a:r>
              <a:rPr lang="en-US" sz="1050" i="1" dirty="0">
                <a:solidFill>
                  <a:schemeClr val="bg1">
                    <a:lumMod val="65000"/>
                  </a:schemeClr>
                </a:solidFill>
              </a:rPr>
              <a:t>(simulated)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>
                <a:latin typeface="Cambria" panose="02040503050406030204" pitchFamily="18" charset="0"/>
              </a:rPr>
              <a:t>m</a:t>
            </a:r>
            <a:r>
              <a:rPr lang="en-US" sz="1200" dirty="0"/>
              <a:t> 	4.346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i="1" dirty="0" err="1"/>
              <a:t>σ̑­­</a:t>
            </a:r>
            <a:r>
              <a:rPr lang="en-US" sz="1200" i="1" baseline="-25000" dirty="0" err="1"/>
              <a:t>o</a:t>
            </a:r>
            <a:r>
              <a:rPr lang="en-US" sz="1200" i="1" baseline="-25000" dirty="0"/>
              <a:t> </a:t>
            </a:r>
            <a:r>
              <a:rPr lang="en-US" sz="1200" dirty="0"/>
              <a:t>	37,235 [psi*in^(2/4.346)]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N</a:t>
            </a:r>
            <a:r>
              <a:rPr lang="en-US" sz="1200" dirty="0"/>
              <a:t>	14.74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D	14,310 [psi]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WM2	5.028 [-]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 smtClean="0">
                <a:solidFill>
                  <a:schemeClr val="bg1">
                    <a:lumMod val="65000"/>
                  </a:schemeClr>
                </a:solidFill>
              </a:rPr>
              <a:t>A</a:t>
            </a:r>
            <a:r>
              <a:rPr lang="en-US" sz="1050" baseline="-25000" dirty="0" smtClean="0">
                <a:solidFill>
                  <a:schemeClr val="bg1">
                    <a:lumMod val="65000"/>
                  </a:schemeClr>
                </a:solidFill>
              </a:rPr>
              <a:t>E</a:t>
            </a: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	0.3311 [in^2]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050" dirty="0">
                <a:solidFill>
                  <a:schemeClr val="bg1">
                    <a:lumMod val="65000"/>
                  </a:schemeClr>
                </a:solidFill>
              </a:rPr>
              <a:t>B_Dynamic	109,202 [psi^2*sec]</a:t>
            </a:r>
          </a:p>
          <a:p>
            <a:pPr marL="171450" indent="-171450">
              <a:buFont typeface="Arial" panose="020B0604020202020204" pitchFamily="34" charset="0"/>
              <a:buChar char="•"/>
              <a:tabLst>
                <a:tab pos="1028700" algn="l"/>
              </a:tabLst>
            </a:pPr>
            <a:r>
              <a:rPr lang="en-US" sz="1200" b="1" dirty="0"/>
              <a:t>B_Static</a:t>
            </a:r>
            <a:r>
              <a:rPr lang="en-US" sz="1200" dirty="0"/>
              <a:t>	6,938 [psi^2*sec]</a:t>
            </a:r>
          </a:p>
        </p:txBody>
      </p:sp>
      <p:sp>
        <p:nvSpPr>
          <p:cNvPr id="12" name="TextBox 11"/>
          <p:cNvSpPr txBox="1"/>
          <p:nvPr/>
        </p:nvSpPr>
        <p:spPr>
          <a:xfrm rot="20156165">
            <a:off x="5782789" y="2225769"/>
            <a:ext cx="16401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Simulated from Ground</a:t>
            </a:r>
          </a:p>
        </p:txBody>
      </p:sp>
    </p:spTree>
    <p:extLst>
      <p:ext uri="{BB962C8B-B14F-4D97-AF65-F5344CB8AC3E}">
        <p14:creationId xmlns:p14="http://schemas.microsoft.com/office/powerpoint/2010/main" val="286801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Introduction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763000" cy="4983163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sz="2400" dirty="0" smtClean="0"/>
              <a:t>MBARI operates an autonomous underwater vehicle to carry out video surveys in Monterey Bay from 50m to 1500m depth.</a:t>
            </a:r>
          </a:p>
          <a:p>
            <a:pPr marL="457200" lvl="1" indent="0">
              <a:buNone/>
            </a:pPr>
            <a:r>
              <a:rPr lang="en-US" sz="2400" dirty="0" smtClean="0"/>
              <a:t>A new camera system was designed with the goal of achieving the highest image quality.</a:t>
            </a:r>
          </a:p>
          <a:p>
            <a:pPr marL="457200" lvl="1" indent="0">
              <a:buNone/>
            </a:pPr>
            <a:r>
              <a:rPr lang="en-US" sz="2400" dirty="0" smtClean="0"/>
              <a:t>A glass dome port was designed, built and tested.</a:t>
            </a:r>
          </a:p>
          <a:p>
            <a:pPr marL="457200" lvl="1" indent="0">
              <a:buNone/>
            </a:pPr>
            <a:endParaRPr lang="en-US" sz="2400" dirty="0" smtClean="0"/>
          </a:p>
        </p:txBody>
      </p:sp>
      <p:pic>
        <p:nvPicPr>
          <p:cNvPr id="7" name="Picture 4" descr="CoverPic1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3915431"/>
            <a:ext cx="48768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47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5379" y="1600200"/>
            <a:ext cx="4376836" cy="381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74" y="3505201"/>
            <a:ext cx="3021876" cy="1432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9717" y="1838981"/>
            <a:ext cx="17459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Pressure: 2750 </a:t>
            </a:r>
            <a:r>
              <a:rPr lang="en-US" sz="1600" dirty="0"/>
              <a:t>psi </a:t>
            </a:r>
            <a:endParaRPr lang="en-US" sz="1600" dirty="0" smtClean="0"/>
          </a:p>
          <a:p>
            <a:pPr algn="ctr"/>
            <a:r>
              <a:rPr lang="en-US" sz="1600" dirty="0" smtClean="0"/>
              <a:t>Duration: 60 </a:t>
            </a:r>
            <a:r>
              <a:rPr lang="en-US" sz="1600" dirty="0"/>
              <a:t>hrs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257318" y="4269300"/>
            <a:ext cx="2819400" cy="130765"/>
          </a:xfrm>
          <a:prstGeom prst="rect">
            <a:avLst/>
          </a:prstGeom>
          <a:noFill/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30322" y="4203876"/>
            <a:ext cx="88838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00B050"/>
                </a:solidFill>
              </a:rPr>
              <a:t>One Ground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2618" y="4015004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4" name="Right Brace 13"/>
          <p:cNvSpPr/>
          <p:nvPr/>
        </p:nvSpPr>
        <p:spPr bwMode="auto">
          <a:xfrm>
            <a:off x="3076719" y="4019064"/>
            <a:ext cx="165899" cy="238368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6" name="Right Brace 15"/>
          <p:cNvSpPr/>
          <p:nvPr/>
        </p:nvSpPr>
        <p:spPr bwMode="auto">
          <a:xfrm>
            <a:off x="3076719" y="4411862"/>
            <a:ext cx="165899" cy="476736"/>
          </a:xfrm>
          <a:prstGeom prst="rightBrac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42618" y="4519396"/>
            <a:ext cx="64633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Polished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440" y="5257800"/>
            <a:ext cx="29322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i="1" dirty="0"/>
              <a:t>Counterclockwise from Dome Inner to Dome Outer</a:t>
            </a:r>
          </a:p>
        </p:txBody>
      </p:sp>
      <p:sp>
        <p:nvSpPr>
          <p:cNvPr id="18" name="Rounded Rectangle 17"/>
          <p:cNvSpPr/>
          <p:nvPr/>
        </p:nvSpPr>
        <p:spPr bwMode="auto">
          <a:xfrm>
            <a:off x="4715680" y="4162890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6831471" y="5174059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678993" y="5117198"/>
            <a:ext cx="101021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Overall Reliability</a:t>
            </a:r>
          </a:p>
        </p:txBody>
      </p:sp>
      <p:sp>
        <p:nvSpPr>
          <p:cNvPr id="24" name="Rounded Rectangle 23"/>
          <p:cNvSpPr/>
          <p:nvPr/>
        </p:nvSpPr>
        <p:spPr bwMode="auto">
          <a:xfrm>
            <a:off x="4715680" y="2963132"/>
            <a:ext cx="430129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831471" y="2963132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823076" y="2895600"/>
            <a:ext cx="69281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Max Stress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6831471" y="4162890"/>
            <a:ext cx="762000" cy="122418"/>
          </a:xfrm>
          <a:prstGeom prst="round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latin typeface="Arial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72583" y="4038600"/>
            <a:ext cx="1023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dirty="0">
                <a:solidFill>
                  <a:srgbClr val="C00000"/>
                </a:solidFill>
              </a:rPr>
              <a:t>Lowest Individual</a:t>
            </a:r>
            <a:br>
              <a:rPr lang="en-US" sz="900" dirty="0">
                <a:solidFill>
                  <a:srgbClr val="C00000"/>
                </a:solidFill>
              </a:rPr>
            </a:br>
            <a:r>
              <a:rPr lang="en-US" sz="900" dirty="0">
                <a:solidFill>
                  <a:srgbClr val="C00000"/>
                </a:solidFill>
              </a:rPr>
              <a:t>Surface Reliability</a:t>
            </a:r>
          </a:p>
        </p:txBody>
      </p:sp>
    </p:spTree>
    <p:extLst>
      <p:ext uri="{BB962C8B-B14F-4D97-AF65-F5344CB8AC3E}">
        <p14:creationId xmlns:p14="http://schemas.microsoft.com/office/powerpoint/2010/main" val="17720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399" y="2133600"/>
            <a:ext cx="421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Pressure</a:t>
            </a:r>
          </a:p>
          <a:p>
            <a:pPr algn="ctr"/>
            <a:r>
              <a:rPr lang="en-US" sz="1400" dirty="0" smtClean="0"/>
              <a:t>where Service Time is 60 hrs.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54537" y="5693258"/>
            <a:ext cx="5234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FEA Stress Solution @ 2750 psi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Stresses Scale Linearly with Pressure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 smtClean="0"/>
              <a:t>Assumes other parts of Assembly can handle the increased Applied Pressure</a:t>
            </a:r>
            <a:endParaRPr lang="en-US" sz="1200" dirty="0"/>
          </a:p>
        </p:txBody>
      </p:sp>
      <p:sp>
        <p:nvSpPr>
          <p:cNvPr id="8" name="TextBox 7"/>
          <p:cNvSpPr txBox="1"/>
          <p:nvPr/>
        </p:nvSpPr>
        <p:spPr>
          <a:xfrm>
            <a:off x="4800600" y="2133600"/>
            <a:ext cx="3879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Reliability as a Function of Service Time</a:t>
            </a:r>
          </a:p>
          <a:p>
            <a:pPr algn="ctr"/>
            <a:r>
              <a:rPr lang="en-US" sz="1400" dirty="0" smtClean="0"/>
              <a:t>@ Applied Pressure 2750 psi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Example of CARES output</a:t>
            </a:r>
            <a:br>
              <a:rPr lang="en-US" dirty="0" smtClean="0"/>
            </a:br>
            <a:r>
              <a:rPr lang="en-US" sz="2800" dirty="0" err="1" smtClean="0"/>
              <a:t>Unstrengthened</a:t>
            </a:r>
            <a:r>
              <a:rPr lang="en-US" sz="2800" dirty="0" smtClean="0"/>
              <a:t> H-K9L glass</a:t>
            </a: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6743932"/>
              </p:ext>
            </p:extLst>
          </p:nvPr>
        </p:nvGraphicFramePr>
        <p:xfrm>
          <a:off x="76200" y="2834217"/>
          <a:ext cx="4038600" cy="2423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Chart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0453117"/>
              </p:ext>
            </p:extLst>
          </p:nvPr>
        </p:nvGraphicFramePr>
        <p:xfrm>
          <a:off x="4449470" y="2825750"/>
          <a:ext cx="4389730" cy="2584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020879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Example of proof test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302" y="3430091"/>
            <a:ext cx="4584700" cy="275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Straight Arrow Connector 3"/>
          <p:cNvCxnSpPr>
            <a:stCxn id="5" idx="2"/>
          </p:cNvCxnSpPr>
          <p:nvPr/>
        </p:nvCxnSpPr>
        <p:spPr bwMode="auto">
          <a:xfrm>
            <a:off x="2223770" y="2962364"/>
            <a:ext cx="832875" cy="10762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" name="TextBox 4"/>
          <p:cNvSpPr txBox="1"/>
          <p:nvPr/>
        </p:nvSpPr>
        <p:spPr>
          <a:xfrm>
            <a:off x="1374819" y="2362200"/>
            <a:ext cx="1697901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No Proof Test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0.73%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137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86627" y="2392381"/>
            <a:ext cx="183415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0.33%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306</a:t>
            </a:r>
            <a:endParaRPr lang="en-US" sz="1100" dirty="0">
              <a:solidFill>
                <a:srgbClr val="00B05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32894" y="2362200"/>
            <a:ext cx="19812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10 sec Proof Test @ 4950 psi 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Pf = 0.47%</a:t>
            </a:r>
          </a:p>
          <a:p>
            <a:pPr algn="ctr"/>
            <a:r>
              <a:rPr lang="en-US" sz="1100" dirty="0" smtClean="0">
                <a:solidFill>
                  <a:srgbClr val="00B050"/>
                </a:solidFill>
              </a:rPr>
              <a:t>Failure Rate = 1 out of 214</a:t>
            </a:r>
            <a:endParaRPr lang="en-US" sz="1100" dirty="0">
              <a:solidFill>
                <a:srgbClr val="00B050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 bwMode="auto">
          <a:xfrm flipH="1">
            <a:off x="5984889" y="3048000"/>
            <a:ext cx="815113" cy="152989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1066800" y="145940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dome is subjected to a high pressure for a short time to decrease its probability of failure during service.</a:t>
            </a: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4980641" y="2992545"/>
            <a:ext cx="962959" cy="180805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524000" y="6250298"/>
            <a:ext cx="7128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Blue line shows probably of failure during 10s proof test.</a:t>
            </a:r>
          </a:p>
          <a:p>
            <a:r>
              <a:rPr lang="en-US" sz="1600" dirty="0" smtClean="0"/>
              <a:t>Red line shows probably of failure during 60-hour service life </a:t>
            </a:r>
            <a:r>
              <a:rPr lang="en-US" sz="1600" dirty="0" smtClean="0"/>
              <a:t>of </a:t>
            </a:r>
            <a:r>
              <a:rPr lang="en-US" sz="1600" dirty="0" smtClean="0"/>
              <a:t>proof-tested dome</a:t>
            </a:r>
          </a:p>
        </p:txBody>
      </p:sp>
    </p:spTree>
    <p:extLst>
      <p:ext uri="{BB962C8B-B14F-4D97-AF65-F5344CB8AC3E}">
        <p14:creationId xmlns:p14="http://schemas.microsoft.com/office/powerpoint/2010/main" val="308201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184" y="609600"/>
            <a:ext cx="8229600" cy="639762"/>
          </a:xfrm>
        </p:spPr>
        <p:txBody>
          <a:bodyPr/>
          <a:lstStyle/>
          <a:p>
            <a:r>
              <a:rPr lang="en-US" sz="3200" dirty="0" smtClean="0"/>
              <a:t>Reliability of chemically strengthened dome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981200"/>
            <a:ext cx="3224550" cy="24202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90600" y="5133318"/>
            <a:ext cx="7534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Predicted reliability of strengthened dome is very high even without proof test.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4572000"/>
            <a:ext cx="2505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Pf = probability of failure</a:t>
            </a:r>
          </a:p>
        </p:txBody>
      </p:sp>
    </p:spTree>
    <p:extLst>
      <p:ext uri="{BB962C8B-B14F-4D97-AF65-F5344CB8AC3E}">
        <p14:creationId xmlns:p14="http://schemas.microsoft.com/office/powerpoint/2010/main" val="144041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Proof testing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1295400"/>
            <a:ext cx="3493008" cy="52183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2133600"/>
            <a:ext cx="441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Domes were proof tested following the protocol determined by Eric Baker.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Pressure and axial displacement of glass port were logged. Displacement matched FEA prediction.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2 strengthened domes were tested to 3000 PSI.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1 </a:t>
            </a:r>
            <a:r>
              <a:rPr lang="en-US" dirty="0"/>
              <a:t>strengthened </a:t>
            </a:r>
            <a:r>
              <a:rPr lang="en-US" dirty="0" smtClean="0"/>
              <a:t>dome was </a:t>
            </a:r>
            <a:r>
              <a:rPr lang="en-US" dirty="0"/>
              <a:t>tested to </a:t>
            </a:r>
            <a:r>
              <a:rPr lang="en-US" dirty="0" smtClean="0"/>
              <a:t>5000 PSI.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6595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408113"/>
            <a:ext cx="7086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After the failure of an early design, several steps were taken to improve the reliability of the glass port: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edges and the base of the dome were polished, the flatness of the base was controlled.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dome was bonded to a titanium ring to prevent hoop tensile stress from appearing.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Chemical strengthening greatly improved the strength of the glass.</a:t>
            </a:r>
          </a:p>
          <a:p>
            <a:pPr marL="285750" indent="-285750">
              <a:buFontTx/>
              <a:buChar char="-"/>
            </a:pP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was predicted using CARES software.</a:t>
            </a:r>
          </a:p>
          <a:p>
            <a:pPr marL="285750" indent="-285750">
              <a:buFontTx/>
              <a:buChar char="-"/>
            </a:pP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 camera housing can now be operated at 2000m with very low probability of failure, which exceed our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goal.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Using this method, deep sea cameras are no longer limited to small hemispherical domes.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Sub-hemispheres with large radii with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better optical performance can be used and 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their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reliability can be predicted. 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More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research is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needed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on life prediction for strengthened glass. 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The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residual stress field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</a:rPr>
              <a:t>should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be incorporated into the model for a better prediction.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4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52600" y="0"/>
            <a:ext cx="4724400" cy="1143000"/>
          </a:xfrm>
          <a:prstGeom prst="rect">
            <a:avLst/>
          </a:prstGeom>
        </p:spPr>
        <p:txBody>
          <a:bodyPr/>
          <a:lstStyle/>
          <a:p>
            <a:r>
              <a:rPr lang="en-US" sz="5400" dirty="0" smtClean="0"/>
              <a:t>Optical design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65933"/>
            <a:ext cx="3657600" cy="2901267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800" b="1" dirty="0" smtClean="0"/>
              <a:t>Typical camera dome port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to resist hydrostatic pressure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Small diameter (&lt;200mm)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Hemispherical shape</a:t>
            </a:r>
            <a:endParaRPr lang="en-US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Even and easy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High distortion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BK-7 glass</a:t>
            </a:r>
          </a:p>
          <a:p>
            <a:pPr marL="457200" lvl="1" indent="0">
              <a:buNone/>
            </a:pPr>
            <a:endParaRPr lang="en-US" sz="1800" dirty="0" smtClean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159194" y="1365933"/>
            <a:ext cx="4680005" cy="273753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Font typeface="Arial" pitchFamily="34" charset="0"/>
              <a:buNone/>
            </a:pPr>
            <a:r>
              <a:rPr lang="en-US" sz="1800" b="1" dirty="0" smtClean="0"/>
              <a:t>New camera dome port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Shape is optimized for high optical quality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Large diameter (250mm)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Flattened hemispherical shape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Uneven and hard to predict stress and strain.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 smtClean="0"/>
              <a:t>H-K9L glass (Chinese equivalent to BK-7)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45" y="4203030"/>
            <a:ext cx="3908248" cy="26549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91"/>
          <a:stretch/>
        </p:blipFill>
        <p:spPr>
          <a:xfrm>
            <a:off x="4686300" y="4103465"/>
            <a:ext cx="3581400" cy="246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35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design of dome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31" t="4762" r="12820"/>
          <a:stretch/>
        </p:blipFill>
        <p:spPr>
          <a:xfrm>
            <a:off x="342384" y="2008805"/>
            <a:ext cx="5181600" cy="391064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74490" y="1718889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sits on </a:t>
            </a:r>
            <a:r>
              <a:rPr lang="en-US" dirty="0" err="1" smtClean="0"/>
              <a:t>kapton</a:t>
            </a:r>
            <a:r>
              <a:rPr lang="en-US" dirty="0" smtClean="0"/>
              <a:t> gasket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Dome is held with plastic retainer.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O-ring around dome </a:t>
            </a:r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8" name="Picture 3" descr="C:\_Active\Work\Clients\MBARI\Models\2D Dome Port\Config_1\abaqus\pics\v06\Config1_00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52" r="31797" b="9000"/>
          <a:stretch/>
        </p:blipFill>
        <p:spPr bwMode="auto">
          <a:xfrm>
            <a:off x="6132535" y="3462635"/>
            <a:ext cx="238194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7224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_Active\Work\Clients\MBARI\Models\2D Dome Port\Config_1\abaqus\pics\v07\Config1_10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85" r="29647"/>
          <a:stretch/>
        </p:blipFill>
        <p:spPr bwMode="auto">
          <a:xfrm>
            <a:off x="2209800" y="2057400"/>
            <a:ext cx="3624470" cy="4350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500391"/>
          </a:xfrm>
        </p:spPr>
        <p:txBody>
          <a:bodyPr/>
          <a:lstStyle/>
          <a:p>
            <a:r>
              <a:rPr lang="en-US" dirty="0" smtClean="0"/>
              <a:t>FEA of early design:</a:t>
            </a:r>
            <a:br>
              <a:rPr lang="en-US" dirty="0" smtClean="0"/>
            </a:br>
            <a:r>
              <a:rPr lang="en-US" dirty="0" smtClean="0"/>
              <a:t>2D Axisymmetric Model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 rot="1349242">
            <a:off x="3297135" y="2469496"/>
            <a:ext cx="180562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>
                <a:solidFill>
                  <a:schemeClr val="accent4"/>
                </a:solidFill>
              </a:rPr>
              <a:t>External Pressure Load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3752" y="5750869"/>
            <a:ext cx="353302" cy="1615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600" kern="0" dirty="0">
                <a:solidFill>
                  <a:prstClr val="black"/>
                </a:solidFill>
              </a:rPr>
              <a:t>8/2/16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843627" y="3201660"/>
            <a:ext cx="983283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Glass dome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57021" y="4817671"/>
            <a:ext cx="140166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defTabSz="685800">
              <a:defRPr/>
            </a:pPr>
            <a:r>
              <a:rPr lang="en-US" sz="1400" kern="0" dirty="0" smtClean="0">
                <a:solidFill>
                  <a:prstClr val="black"/>
                </a:solidFill>
              </a:rPr>
              <a:t>Titanium support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72416" y="5995743"/>
            <a:ext cx="183255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dirty="0"/>
              <a:t>BC:  Radial = free, Axial = fixed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081441" y="3932420"/>
            <a:ext cx="1177246" cy="28469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 defTabSz="685800">
              <a:defRPr/>
            </a:pPr>
            <a:r>
              <a:rPr lang="en-US" sz="1400" kern="0" dirty="0" err="1" smtClean="0">
                <a:solidFill>
                  <a:prstClr val="black"/>
                </a:solidFill>
              </a:rPr>
              <a:t>Kapton</a:t>
            </a:r>
            <a:r>
              <a:rPr lang="en-US" sz="1400" kern="0" dirty="0" smtClean="0">
                <a:solidFill>
                  <a:prstClr val="black"/>
                </a:solidFill>
              </a:rPr>
              <a:t> gasket</a:t>
            </a:r>
            <a:endParaRPr lang="en-US" sz="1400" kern="0" dirty="0">
              <a:solidFill>
                <a:prstClr val="black"/>
              </a:solidFill>
            </a:endParaRPr>
          </a:p>
        </p:txBody>
      </p:sp>
      <p:cxnSp>
        <p:nvCxnSpPr>
          <p:cNvPr id="25" name="Straight Arrow Connector 24"/>
          <p:cNvCxnSpPr/>
          <p:nvPr/>
        </p:nvCxnSpPr>
        <p:spPr bwMode="auto">
          <a:xfrm>
            <a:off x="4246346" y="4116060"/>
            <a:ext cx="627347" cy="733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5705106" y="5049489"/>
            <a:ext cx="1673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dirty="0"/>
              <a:t>Dome is free to move Radially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 flipH="1" flipV="1">
            <a:off x="5330365" y="4268461"/>
            <a:ext cx="613235" cy="9442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flipH="1" flipV="1">
            <a:off x="4830549" y="5730673"/>
            <a:ext cx="271576" cy="29038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7858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 results at 2750 PSI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522287"/>
          </a:xfrm>
        </p:spPr>
        <p:txBody>
          <a:bodyPr/>
          <a:lstStyle/>
          <a:p>
            <a:r>
              <a:rPr lang="en-US" dirty="0" smtClean="0"/>
              <a:t>Displacements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04800" y="2435291"/>
            <a:ext cx="4040188" cy="34304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535112"/>
            <a:ext cx="4158619" cy="827087"/>
          </a:xfrm>
        </p:spPr>
        <p:txBody>
          <a:bodyPr/>
          <a:lstStyle/>
          <a:p>
            <a:r>
              <a:rPr lang="en-US" dirty="0" smtClean="0"/>
              <a:t>First principal (max tensile) Stress</a:t>
            </a:r>
            <a:endParaRPr lang="en-US" dirty="0"/>
          </a:p>
        </p:txBody>
      </p:sp>
      <p:pic>
        <p:nvPicPr>
          <p:cNvPr id="11" name="Picture 3" descr="C:\_Active\Work\Clients\MBARI\Models\2D Dome Port\Config_1\abaqus\pics\v07\Config1_v07_nofric_015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191" b="45095"/>
          <a:stretch/>
        </p:blipFill>
        <p:spPr bwMode="auto">
          <a:xfrm>
            <a:off x="4528179" y="2791239"/>
            <a:ext cx="4275465" cy="20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/>
          <p:cNvCxnSpPr/>
          <p:nvPr/>
        </p:nvCxnSpPr>
        <p:spPr bwMode="auto">
          <a:xfrm flipV="1">
            <a:off x="8305800" y="4839509"/>
            <a:ext cx="301684" cy="3420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7235507" y="5039253"/>
            <a:ext cx="887102" cy="28469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lIns="68580" tIns="34290" rIns="68580" bIns="34290" rtlCol="0">
            <a:spAutoFit/>
          </a:bodyPr>
          <a:lstStyle/>
          <a:p>
            <a:pPr marL="0" marR="0" lvl="0" indent="0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11,090 psi</a:t>
            </a:r>
          </a:p>
        </p:txBody>
      </p:sp>
    </p:spTree>
    <p:extLst>
      <p:ext uri="{BB962C8B-B14F-4D97-AF65-F5344CB8AC3E}">
        <p14:creationId xmlns:p14="http://schemas.microsoft.com/office/powerpoint/2010/main" val="196293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Failure of early design</a:t>
            </a:r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44"/>
          <a:stretch/>
        </p:blipFill>
        <p:spPr bwMode="auto">
          <a:xfrm>
            <a:off x="3810000" y="1752600"/>
            <a:ext cx="515373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2819400"/>
            <a:ext cx="3200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Two domes failed during external pressure test: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first dome failed after numerous cycles to 2750 PSI.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n-US" dirty="0" smtClean="0"/>
              <a:t>The second dome failed at 800PSI during first pressure cycle.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34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365" y="1653486"/>
            <a:ext cx="6939352" cy="520451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E1698B2-B87F-4FF4-8F5C-8DDD89F89786}"/>
              </a:ext>
            </a:extLst>
          </p:cNvPr>
          <p:cNvSpPr txBox="1"/>
          <p:nvPr/>
        </p:nvSpPr>
        <p:spPr>
          <a:xfrm>
            <a:off x="-1" y="76856"/>
            <a:ext cx="91440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The first generation domes were fractographically analyzed by G. Quinn </a:t>
            </a:r>
          </a:p>
          <a:p>
            <a:pPr algn="ctr"/>
            <a:r>
              <a:rPr lang="en-US" sz="2000" dirty="0"/>
              <a:t>using a WILD stereo optical microscope with a digital camera.</a:t>
            </a:r>
          </a:p>
          <a:p>
            <a:pPr algn="ctr"/>
            <a:endParaRPr lang="en-US" sz="2000" dirty="0"/>
          </a:p>
          <a:p>
            <a:pPr algn="ctr"/>
            <a:r>
              <a:rPr lang="en-US" sz="1400" dirty="0"/>
              <a:t>(Blue </a:t>
            </a:r>
            <a:r>
              <a:rPr lang="en-US" sz="1400" dirty="0" smtClean="0"/>
              <a:t>tape </a:t>
            </a:r>
            <a:r>
              <a:rPr lang="en-US" sz="1400" dirty="0"/>
              <a:t>with small paper inserts between the fracture surfaces held the pieces together during shipment.)</a:t>
            </a:r>
          </a:p>
        </p:txBody>
      </p:sp>
    </p:spTree>
    <p:extLst>
      <p:ext uri="{BB962C8B-B14F-4D97-AF65-F5344CB8AC3E}">
        <p14:creationId xmlns:p14="http://schemas.microsoft.com/office/powerpoint/2010/main" val="381558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7771</TotalTime>
  <Words>2171</Words>
  <Application>Microsoft Office PowerPoint</Application>
  <PresentationFormat>On-screen Show (4:3)</PresentationFormat>
  <Paragraphs>360</Paragraphs>
  <Slides>35</Slides>
  <Notes>11</Notes>
  <HiddenSlides>11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8" baseType="lpstr">
      <vt:lpstr>Arial</vt:lpstr>
      <vt:lpstr>Calibri</vt:lpstr>
      <vt:lpstr>Cambria</vt:lpstr>
      <vt:lpstr>Cambria Math</vt:lpstr>
      <vt:lpstr>Constantia</vt:lpstr>
      <vt:lpstr>MS Reference Sans Serif</vt:lpstr>
      <vt:lpstr>New York</vt:lpstr>
      <vt:lpstr>Symbol</vt:lpstr>
      <vt:lpstr>Times</vt:lpstr>
      <vt:lpstr>Times New Roman</vt:lpstr>
      <vt:lpstr>Wingdings</vt:lpstr>
      <vt:lpstr>Office Theme</vt:lpstr>
      <vt:lpstr>SigmaPlotGraphicObject.11</vt:lpstr>
      <vt:lpstr>PowerPoint Presentation</vt:lpstr>
      <vt:lpstr>Outline</vt:lpstr>
      <vt:lpstr>Introduction</vt:lpstr>
      <vt:lpstr>Optical design</vt:lpstr>
      <vt:lpstr>Early design of dome</vt:lpstr>
      <vt:lpstr>FEA of early design: 2D Axisymmetric Model</vt:lpstr>
      <vt:lpstr>FEA results at 2750 PSI</vt:lpstr>
      <vt:lpstr>Failure of early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Modified design</vt:lpstr>
      <vt:lpstr>FEA of Modified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Reliability analysis</vt:lpstr>
      <vt:lpstr>CARES with ABAQUS Flowchart</vt:lpstr>
      <vt:lpstr>Material Properties:  Weibull</vt:lpstr>
      <vt:lpstr>Material Properties:  Weibull – Inert</vt:lpstr>
      <vt:lpstr>Material Properties:  Time Dependent (SCG) – Polished</vt:lpstr>
      <vt:lpstr>Example of CARES output Unstrengthened H-K9L glass</vt:lpstr>
      <vt:lpstr>PowerPoint Presentation</vt:lpstr>
      <vt:lpstr>Example of proof test</vt:lpstr>
      <vt:lpstr>Reliability of chemically strengthened dome</vt:lpstr>
      <vt:lpstr>Proof testing</vt:lpstr>
      <vt:lpstr>Conclusion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AGC-Saxon Update March 04, 2013</dc:title>
  <dc:creator>Kreski</dc:creator>
  <cp:lastModifiedBy>Francois Cazenave</cp:lastModifiedBy>
  <cp:revision>504</cp:revision>
  <cp:lastPrinted>2013-12-10T02:47:51Z</cp:lastPrinted>
  <dcterms:created xsi:type="dcterms:W3CDTF">2013-02-28T20:16:52Z</dcterms:created>
  <dcterms:modified xsi:type="dcterms:W3CDTF">2018-03-28T16:33:48Z</dcterms:modified>
</cp:coreProperties>
</file>