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18" r:id="rId17"/>
    <p:sldId id="519" r:id="rId18"/>
    <p:sldId id="492" r:id="rId19"/>
    <p:sldId id="488" r:id="rId20"/>
    <p:sldId id="504" r:id="rId21"/>
    <p:sldId id="502" r:id="rId22"/>
    <p:sldId id="520" r:id="rId23"/>
    <p:sldId id="548" r:id="rId24"/>
    <p:sldId id="549" r:id="rId25"/>
    <p:sldId id="530" r:id="rId26"/>
    <p:sldId id="531" r:id="rId27"/>
    <p:sldId id="532" r:id="rId28"/>
    <p:sldId id="540" r:id="rId29"/>
    <p:sldId id="541" r:id="rId30"/>
    <p:sldId id="537" r:id="rId31"/>
    <p:sldId id="545" r:id="rId32"/>
    <p:sldId id="546" r:id="rId33"/>
    <p:sldId id="542" r:id="rId34"/>
    <p:sldId id="544" r:id="rId35"/>
    <p:sldId id="543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4630" autoAdjust="0"/>
  </p:normalViewPr>
  <p:slideViewPr>
    <p:cSldViewPr>
      <p:cViewPr varScale="1">
        <p:scale>
          <a:sx n="113" d="100"/>
          <a:sy n="113" d="100"/>
        </p:scale>
        <p:origin x="11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Sheet1!$F$8:$F$22</c:f>
              <c:numCache>
                <c:formatCode>General</c:formatCode>
                <c:ptCount val="15"/>
                <c:pt idx="0">
                  <c:v>550</c:v>
                </c:pt>
                <c:pt idx="1">
                  <c:v>1100</c:v>
                </c:pt>
                <c:pt idx="2">
                  <c:v>1650</c:v>
                </c:pt>
                <c:pt idx="3">
                  <c:v>2200</c:v>
                </c:pt>
                <c:pt idx="4">
                  <c:v>2750</c:v>
                </c:pt>
                <c:pt idx="5">
                  <c:v>3300</c:v>
                </c:pt>
                <c:pt idx="6">
                  <c:v>3849.9999999999995</c:v>
                </c:pt>
                <c:pt idx="7">
                  <c:v>4400</c:v>
                </c:pt>
                <c:pt idx="8">
                  <c:v>4950</c:v>
                </c:pt>
                <c:pt idx="9">
                  <c:v>5500</c:v>
                </c:pt>
                <c:pt idx="10">
                  <c:v>6050.0000000000009</c:v>
                </c:pt>
                <c:pt idx="11">
                  <c:v>6600</c:v>
                </c:pt>
                <c:pt idx="12">
                  <c:v>7150</c:v>
                </c:pt>
                <c:pt idx="13">
                  <c:v>7699.9999999999991</c:v>
                </c:pt>
                <c:pt idx="14">
                  <c:v>8250</c:v>
                </c:pt>
              </c:numCache>
            </c:numRef>
          </c:xVal>
          <c:yVal>
            <c:numRef>
              <c:f>Sheet1!$I$8:$I$22</c:f>
              <c:numCache>
                <c:formatCode>0.0000000</c:formatCode>
                <c:ptCount val="15"/>
                <c:pt idx="0">
                  <c:v>0.99999764999999996</c:v>
                </c:pt>
                <c:pt idx="1">
                  <c:v>0.99992340000000002</c:v>
                </c:pt>
                <c:pt idx="2">
                  <c:v>0.99941177999999997</c:v>
                </c:pt>
                <c:pt idx="3">
                  <c:v>0.99750338000000005</c:v>
                </c:pt>
                <c:pt idx="4">
                  <c:v>0.99235251999999996</c:v>
                </c:pt>
                <c:pt idx="5">
                  <c:v>0.98098196999999998</c:v>
                </c:pt>
                <c:pt idx="6">
                  <c:v>0.95917423000000002</c:v>
                </c:pt>
                <c:pt idx="7">
                  <c:v>0.92166431999999998</c:v>
                </c:pt>
                <c:pt idx="8">
                  <c:v>0.86287152</c:v>
                </c:pt>
                <c:pt idx="9">
                  <c:v>0.77839627</c:v>
                </c:pt>
                <c:pt idx="10">
                  <c:v>0.66727539000000002</c:v>
                </c:pt>
                <c:pt idx="11" formatCode="General">
                  <c:v>0.53440942999999996</c:v>
                </c:pt>
                <c:pt idx="12">
                  <c:v>0.39176861000000002</c:v>
                </c:pt>
                <c:pt idx="13">
                  <c:v>0.25660247000000003</c:v>
                </c:pt>
                <c:pt idx="14">
                  <c:v>0.14597689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F2D-4835-982D-66BBF293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605968"/>
        <c:axId val="444581392"/>
      </c:scatterChart>
      <c:valAx>
        <c:axId val="444605968"/>
        <c:scaling>
          <c:orientation val="minMax"/>
          <c:max val="8000"/>
          <c:min val="0"/>
        </c:scaling>
        <c:delete val="0"/>
        <c:axPos val="b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Pressure (psi)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444581392"/>
        <c:crosses val="autoZero"/>
        <c:crossBetween val="midCat"/>
      </c:valAx>
      <c:valAx>
        <c:axId val="444581392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Reliability (-)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444605968"/>
        <c:crossesAt val="1.0000000000000005E-9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Sheet1!$C$28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Sheet1!$F$33:$F$48</c:f>
              <c:numCache>
                <c:formatCode>General</c:formatCode>
                <c:ptCount val="16"/>
                <c:pt idx="0">
                  <c:v>2.7777777777777776E-7</c:v>
                </c:pt>
                <c:pt idx="1">
                  <c:v>2.7777777777777779E-6</c:v>
                </c:pt>
                <c:pt idx="2">
                  <c:v>2.7777777777777779E-5</c:v>
                </c:pt>
                <c:pt idx="3">
                  <c:v>2.7777777777777778E-4</c:v>
                </c:pt>
                <c:pt idx="4">
                  <c:v>2.7777777777777779E-3</c:v>
                </c:pt>
                <c:pt idx="5">
                  <c:v>2.7777777777777776E-2</c:v>
                </c:pt>
                <c:pt idx="6">
                  <c:v>0.27777777777777779</c:v>
                </c:pt>
                <c:pt idx="7">
                  <c:v>2.7777777777777777</c:v>
                </c:pt>
                <c:pt idx="8">
                  <c:v>8.3333333333333339</c:v>
                </c:pt>
                <c:pt idx="9">
                  <c:v>13.888888888888889</c:v>
                </c:pt>
                <c:pt idx="10">
                  <c:v>27.777777777777779</c:v>
                </c:pt>
                <c:pt idx="11">
                  <c:v>60</c:v>
                </c:pt>
                <c:pt idx="12">
                  <c:v>111.11111111111111</c:v>
                </c:pt>
                <c:pt idx="13">
                  <c:v>277.77777777777777</c:v>
                </c:pt>
                <c:pt idx="14">
                  <c:v>416.66666666666669</c:v>
                </c:pt>
                <c:pt idx="15">
                  <c:v>833.33333333333337</c:v>
                </c:pt>
              </c:numCache>
            </c:numRef>
          </c:xVal>
          <c:yVal>
            <c:numRef>
              <c:f>Sheet1!$H$33:$H$48</c:f>
              <c:numCache>
                <c:formatCode>0.00E+00</c:formatCode>
                <c:ptCount val="16"/>
                <c:pt idx="0">
                  <c:v>1.6352131E-5</c:v>
                </c:pt>
                <c:pt idx="1">
                  <c:v>2.5935438E-5</c:v>
                </c:pt>
                <c:pt idx="2">
                  <c:v>5.3426500000000001E-5</c:v>
                </c:pt>
                <c:pt idx="3">
                  <c:v>1.1634994E-4</c:v>
                </c:pt>
                <c:pt idx="4">
                  <c:v>2.5500612000000001E-4</c:v>
                </c:pt>
                <c:pt idx="5">
                  <c:v>5.5922063999999997E-4</c:v>
                </c:pt>
                <c:pt idx="6">
                  <c:v>1.2262115E-3</c:v>
                </c:pt>
                <c:pt idx="7">
                  <c:v>2.6876795999999999E-3</c:v>
                </c:pt>
                <c:pt idx="8">
                  <c:v>3.9072611E-3</c:v>
                </c:pt>
                <c:pt idx="9" formatCode="General">
                  <c:v>4.6493263999999998E-3</c:v>
                </c:pt>
                <c:pt idx="10" formatCode="General">
                  <c:v>5.8858716999999998E-3</c:v>
                </c:pt>
                <c:pt idx="11" formatCode="General">
                  <c:v>7.6474808999999998E-3</c:v>
                </c:pt>
                <c:pt idx="12" formatCode="General">
                  <c:v>9.4279571000000003E-3</c:v>
                </c:pt>
                <c:pt idx="13" formatCode="General">
                  <c:v>1.2865112999999999E-2</c:v>
                </c:pt>
                <c:pt idx="14" formatCode="General">
                  <c:v>1.4759361E-2</c:v>
                </c:pt>
                <c:pt idx="15" formatCode="General">
                  <c:v>1.8659463000000001E-2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A5D-4E15-AC94-42817C4D3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580216"/>
        <c:axId val="444579824"/>
      </c:scatterChart>
      <c:valAx>
        <c:axId val="444580216"/>
        <c:scaling>
          <c:logBase val="10"/>
          <c:orientation val="minMax"/>
          <c:max val="1000"/>
          <c:min val="1.0000000000000002E-3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44579824"/>
        <c:crosses val="autoZero"/>
        <c:crossBetween val="midCat"/>
      </c:valAx>
      <c:valAx>
        <c:axId val="444579824"/>
        <c:scaling>
          <c:orientation val="minMax"/>
          <c:max val="2.0000000000000004E-2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Probability of Failure (-)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444580216"/>
        <c:crossesAt val="1.0000000000000006E-10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SCG: slow crack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25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Numbers</a:t>
            </a:r>
            <a:r>
              <a:rPr lang="en-US" baseline="0" dirty="0" smtClean="0"/>
              <a:t> 201 to 207 represent the different surfaces of the domes (inside, outside, 3 edge beveled, base, and perimeter)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1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photo shows the dome mounted</a:t>
            </a:r>
            <a:r>
              <a:rPr lang="en-US" baseline="0" dirty="0" smtClean="0"/>
              <a:t> on a test housing (the real camera housing is much longer), about to be lower in the pressure at the Navy’s pressure testing facility is Port Hueneme. A LVDT sensor was placed inside the housing to measure the axial displacement of the glass. Pressure was also measured and logged.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5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dome can be see in the front of the vehicle, protected by a black plastic shield.</a:t>
            </a:r>
          </a:p>
          <a:p>
            <a:r>
              <a:rPr lang="en-US" baseline="0" dirty="0" smtClean="0"/>
              <a:t>The 4 appendages  near the front are LED lights.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dome failed at much lower pressure because the dome support was modified in a way</a:t>
            </a:r>
            <a:r>
              <a:rPr lang="en-US" baseline="0" dirty="0" smtClean="0"/>
              <a:t> that made things even worse. It was a design mistake basically. We could omit the second dome altogether for the sake of clarity if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9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for Francois</a:t>
            </a:r>
          </a:p>
          <a:p>
            <a:endParaRPr lang="en-US" dirty="0"/>
          </a:p>
          <a:p>
            <a:r>
              <a:rPr lang="en-US" dirty="0"/>
              <a:t>This slide shows the two broken domes.</a:t>
            </a:r>
          </a:p>
          <a:p>
            <a:endParaRPr lang="en-US" dirty="0"/>
          </a:p>
          <a:p>
            <a:r>
              <a:rPr lang="en-US" dirty="0"/>
              <a:t>It also is summarizes the experimental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0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is a 30% decrease in tensile stress compared to the first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2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Transition: In addition making modification to the design,</a:t>
            </a:r>
            <a:r>
              <a:rPr lang="en-US" baseline="0" dirty="0" smtClean="0"/>
              <a:t> we hired Saxon G. T. to strengthen the domes.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29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420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ABAQUS is FEA software.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32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WM = </a:t>
            </a:r>
            <a:r>
              <a:rPr lang="en-US" dirty="0" err="1" smtClean="0"/>
              <a:t>weibull</a:t>
            </a:r>
            <a:r>
              <a:rPr lang="en-US" dirty="0" smtClean="0"/>
              <a:t> modulus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/>
              <a:t>WCS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Characteristic Strength</a:t>
            </a:r>
          </a:p>
          <a:p>
            <a:r>
              <a:rPr lang="en-US" dirty="0" smtClean="0"/>
              <a:t>WSP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Material Scale Parameter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tiff"/><Relationship Id="rId4" Type="http://schemas.openxmlformats.org/officeDocument/2006/relationships/image" Target="../media/image14.t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microsoft.com/office/2007/relationships/hdphoto" Target="../media/hdphoto2.wdp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emf"/><Relationship Id="rId5" Type="http://schemas.openxmlformats.org/officeDocument/2006/relationships/package" Target="../embeddings/Microsoft_Excel_Worksheet3.xlsx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900" y="205264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9364" y="15240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7035D"/>
                </a:solidFill>
              </a:rPr>
              <a:t>Francois Cazenave</a:t>
            </a:r>
            <a:r>
              <a:rPr lang="en-US" sz="2800" baseline="30000" dirty="0" smtClean="0">
                <a:solidFill>
                  <a:srgbClr val="07035D"/>
                </a:solidFill>
              </a:rPr>
              <a:t>1</a:t>
            </a:r>
            <a:r>
              <a:rPr lang="en-US" sz="2800" dirty="0" smtClean="0">
                <a:solidFill>
                  <a:srgbClr val="07035D"/>
                </a:solidFill>
              </a:rPr>
              <a:t>; Eric H. Baker</a:t>
            </a:r>
            <a:r>
              <a:rPr lang="en-US" sz="2800" baseline="30000" dirty="0" smtClean="0">
                <a:solidFill>
                  <a:srgbClr val="07035D"/>
                </a:solidFill>
              </a:rPr>
              <a:t>2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Nathan D. Card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  <a:r>
              <a:rPr lang="en-US" sz="2800" dirty="0" smtClean="0">
                <a:solidFill>
                  <a:srgbClr val="07035D"/>
                </a:solidFill>
              </a:rPr>
              <a:t>; George D. Quinn</a:t>
            </a:r>
            <a:r>
              <a:rPr lang="en-US" sz="2800" baseline="30000" dirty="0" smtClean="0">
                <a:solidFill>
                  <a:srgbClr val="07035D"/>
                </a:solidFill>
              </a:rPr>
              <a:t>4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Paul Remijan</a:t>
            </a:r>
            <a:r>
              <a:rPr lang="en-US" sz="2800" baseline="30000" dirty="0" smtClean="0">
                <a:solidFill>
                  <a:srgbClr val="07035D"/>
                </a:solidFill>
              </a:rPr>
              <a:t>5</a:t>
            </a:r>
            <a:r>
              <a:rPr lang="en-US" sz="2800" dirty="0" smtClean="0">
                <a:solidFill>
                  <a:srgbClr val="07035D"/>
                </a:solidFill>
              </a:rPr>
              <a:t>; Jonathan Salem</a:t>
            </a:r>
            <a:r>
              <a:rPr lang="en-US" sz="2800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dirty="0" err="1" smtClean="0">
                <a:solidFill>
                  <a:srgbClr val="07035D"/>
                </a:solidFill>
              </a:rPr>
              <a:t>Arun</a:t>
            </a:r>
            <a:r>
              <a:rPr lang="en-US" sz="2800" dirty="0" smtClean="0">
                <a:solidFill>
                  <a:srgbClr val="07035D"/>
                </a:solidFill>
              </a:rPr>
              <a:t> K. Varshneya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607713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smtClean="0"/>
              <a:t>Aquarium </a:t>
            </a:r>
            <a:r>
              <a:rPr lang="en-US" sz="2000" b="1" dirty="0"/>
              <a:t>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4" y="5699526"/>
            <a:ext cx="1658020" cy="10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3BFC75-392E-4BB8-BA69-1B042A58195E}"/>
              </a:ext>
            </a:extLst>
          </p:cNvPr>
          <p:cNvSpPr txBox="1"/>
          <p:nvPr/>
        </p:nvSpPr>
        <p:spPr>
          <a:xfrm>
            <a:off x="-209121" y="3890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997"/>
            <a:ext cx="2367815" cy="3458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95F07E2-10B6-4B8C-AFC1-20B92A029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4" y="5375843"/>
            <a:ext cx="699516" cy="10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858" y="2583985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916B2F5-4DC7-4599-95B7-5F3562FC8BB4}"/>
              </a:ext>
            </a:extLst>
          </p:cNvPr>
          <p:cNvSpPr txBox="1"/>
          <p:nvPr/>
        </p:nvSpPr>
        <p:spPr>
          <a:xfrm>
            <a:off x="3003979" y="1937654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65626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430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origins 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branch.  This means tensile stresses were low,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less than 1,500 psi = 10 MPa.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8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374567"/>
            <a:ext cx="443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dome broke at a higher stress.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This caused more extensive crack 	branching.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only one origin site, on the right side.    It was a bevel grinding crack.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1231898"/>
            <a:ext cx="4446270" cy="4122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382000" y="352089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71D048D-3F01-4CBC-A9B5-A7091BDB2CF7}"/>
              </a:ext>
            </a:extLst>
          </p:cNvPr>
          <p:cNvSpPr txBox="1"/>
          <p:nvPr/>
        </p:nvSpPr>
        <p:spPr>
          <a:xfrm>
            <a:off x="2138922" y="3946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</p:spTree>
    <p:extLst>
      <p:ext uri="{BB962C8B-B14F-4D97-AF65-F5344CB8AC3E}">
        <p14:creationId xmlns:p14="http://schemas.microsoft.com/office/powerpoint/2010/main" val="2551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1256" y="6492875"/>
            <a:ext cx="2133600" cy="365125"/>
          </a:xfrm>
        </p:spPr>
        <p:txBody>
          <a:bodyPr/>
          <a:lstStyle/>
          <a:p>
            <a:fld id="{C1325B28-784C-4188-AA4E-C647B78323EF}" type="slidenum">
              <a:rPr lang="en-US" smtClean="0"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7" y="3808611"/>
            <a:ext cx="2828544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4060" y="32766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Ground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outer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 surface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00300" y="6400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Polished base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2A5BC54-2C51-4F5B-8CCE-6DB45D642481}"/>
              </a:ext>
            </a:extLst>
          </p:cNvPr>
          <p:cNvGrpSpPr/>
          <p:nvPr/>
        </p:nvGrpSpPr>
        <p:grpSpPr>
          <a:xfrm>
            <a:off x="281417" y="776363"/>
            <a:ext cx="3864758" cy="1728796"/>
            <a:chOff x="0" y="664967"/>
            <a:chExt cx="3864758" cy="1728796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4967"/>
              <a:ext cx="3864758" cy="1728796"/>
              <a:chOff x="0" y="304800"/>
              <a:chExt cx="3491282" cy="15240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30142" y="304800"/>
                <a:ext cx="1761140" cy="15240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304800"/>
                <a:ext cx="1629558" cy="1524000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1524000" y="938784"/>
                <a:ext cx="304800" cy="60960"/>
              </a:xfrm>
              <a:custGeom>
                <a:avLst/>
                <a:gdLst>
                  <a:gd name="connsiteX0" fmla="*/ 0 w 304800"/>
                  <a:gd name="connsiteY0" fmla="*/ 60960 h 60960"/>
                  <a:gd name="connsiteX1" fmla="*/ 304800 w 304800"/>
                  <a:gd name="connsiteY1" fmla="*/ 0 h 6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00" h="60960">
                    <a:moveTo>
                      <a:pt x="0" y="60960"/>
                    </a:moveTo>
                    <a:lnTo>
                      <a:pt x="304800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E9B338E-8306-4D9D-8C1A-487959C4BEC6}"/>
                </a:ext>
              </a:extLst>
            </p:cNvPr>
            <p:cNvSpPr/>
            <p:nvPr/>
          </p:nvSpPr>
          <p:spPr>
            <a:xfrm>
              <a:off x="2958075" y="1447071"/>
              <a:ext cx="513488" cy="48615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BF2C513-FCA7-400D-9C55-0B027847F3D3}"/>
              </a:ext>
            </a:extLst>
          </p:cNvPr>
          <p:cNvSpPr txBox="1"/>
          <p:nvPr/>
        </p:nvSpPr>
        <p:spPr>
          <a:xfrm>
            <a:off x="2739378" y="189976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B3F9DD-F58A-4751-B045-4B486AE8E825}"/>
              </a:ext>
            </a:extLst>
          </p:cNvPr>
          <p:cNvSpPr txBox="1"/>
          <p:nvPr/>
        </p:nvSpPr>
        <p:spPr>
          <a:xfrm>
            <a:off x="3228328" y="4272833"/>
            <a:ext cx="5895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fracture mechanics analysis of the flaw itself indicated the stress at fracture was:  39 to 46 MPa (5,600 to 6,600 psi).</a:t>
            </a:r>
          </a:p>
          <a:p>
            <a:pPr algn="ctr"/>
            <a:endParaRPr lang="en-US" dirty="0"/>
          </a:p>
          <a:p>
            <a:r>
              <a:rPr lang="en-US" dirty="0"/>
              <a:t> A fracture mirror size analysis gave estimates of:</a:t>
            </a:r>
          </a:p>
          <a:p>
            <a:pPr algn="ctr"/>
            <a:r>
              <a:rPr lang="en-US" dirty="0"/>
              <a:t> 				     40 to 47 MPa (5,000 to 6,800 psi).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These estimates match.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15254B00-C843-409A-94D6-DD8B1E8C5790}"/>
              </a:ext>
            </a:extLst>
          </p:cNvPr>
          <p:cNvGrpSpPr/>
          <p:nvPr/>
        </p:nvGrpSpPr>
        <p:grpSpPr>
          <a:xfrm>
            <a:off x="4870317" y="664967"/>
            <a:ext cx="4059428" cy="3044571"/>
            <a:chOff x="4870317" y="664967"/>
            <a:chExt cx="4059428" cy="3044571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98E5878C-15C3-4682-8649-A2110022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317" y="664967"/>
              <a:ext cx="4059428" cy="30445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7C0FD7C-E6A8-4669-AECA-372A5243CA87}"/>
                </a:ext>
              </a:extLst>
            </p:cNvPr>
            <p:cNvSpPr txBox="1"/>
            <p:nvPr/>
          </p:nvSpPr>
          <p:spPr>
            <a:xfrm>
              <a:off x="5633386" y="994430"/>
              <a:ext cx="18091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Grinding crack at the outer bevel.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="" xmlns:a16="http://schemas.microsoft.com/office/drawing/2014/main" id="{6739A935-2F86-4260-B924-477D7BB81A4E}"/>
                </a:ext>
              </a:extLst>
            </p:cNvPr>
            <p:cNvCxnSpPr>
              <a:cxnSpLocks/>
            </p:cNvCxnSpPr>
            <p:nvPr/>
          </p:nvCxnSpPr>
          <p:spPr>
            <a:xfrm>
              <a:off x="6667500" y="1640761"/>
              <a:ext cx="1092868" cy="1136824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75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17413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3040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Axial displacement at 2750 PSI</a:t>
            </a:r>
          </a:p>
          <a:p>
            <a:r>
              <a:rPr lang="en-US" dirty="0" smtClean="0"/>
              <a:t>Max = 0.013”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7009" y="5791199"/>
            <a:ext cx="3132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(30% decrease)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Outline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229600" cy="4983163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/>
              <a:t>E</a:t>
            </a:r>
            <a:r>
              <a:rPr lang="en-US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err="1" smtClean="0"/>
              <a:t>Fractography</a:t>
            </a:r>
            <a:endParaRPr lang="en-US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Glass testing procedure and results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Proof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5791200" cy="5029200"/>
          </a:xfrm>
        </p:spPr>
        <p:txBody>
          <a:bodyPr/>
          <a:lstStyle/>
          <a:p>
            <a:r>
              <a:rPr lang="en-US" sz="2800" dirty="0" smtClean="0"/>
              <a:t>Fracture strength, slow crack growth parameters and fracture toughness are needed for the reliability analysis but are not published by the manufacturers.</a:t>
            </a:r>
          </a:p>
          <a:p>
            <a:r>
              <a:rPr lang="en-US" sz="2800" dirty="0" smtClean="0"/>
              <a:t>MBARI hired Jon Salem to measure these parameters for BK-&amp; and HK-9L (HK-9L is marketed as equal to BK7 but is much cheaper)</a:t>
            </a:r>
          </a:p>
          <a:p>
            <a:r>
              <a:rPr lang="en-US" sz="2800" dirty="0" smtClean="0"/>
              <a:t>Chemically strengthened BK7 and HK-9L were also tested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  <p:pic>
        <p:nvPicPr>
          <p:cNvPr id="4" name="Picture 3" descr="ROR 3D Schemati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r="4575"/>
          <a:stretch/>
        </p:blipFill>
        <p:spPr bwMode="auto">
          <a:xfrm>
            <a:off x="6431425" y="1355391"/>
            <a:ext cx="2457141" cy="231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639649" y="3729359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C1499</a:t>
            </a:r>
            <a:endParaRPr lang="en-US" dirty="0"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414492" y="4338638"/>
            <a:ext cx="2767012" cy="1452562"/>
            <a:chOff x="5881688" y="1725613"/>
            <a:chExt cx="2767012" cy="1452562"/>
          </a:xfrm>
        </p:grpSpPr>
        <p:sp>
          <p:nvSpPr>
            <p:cNvPr id="7" name="Text Box 88"/>
            <p:cNvSpPr txBox="1">
              <a:spLocks noChangeArrowheads="1"/>
            </p:cNvSpPr>
            <p:nvPr/>
          </p:nvSpPr>
          <p:spPr bwMode="auto">
            <a:xfrm>
              <a:off x="7019925" y="1725613"/>
              <a:ext cx="38100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>
                  <a:latin typeface="Times New Roman" panose="02020603050405020304" pitchFamily="18" charset="0"/>
                </a:rPr>
                <a:t>S</a:t>
              </a:r>
              <a:r>
                <a:rPr lang="en-US" altLang="en-US" sz="1200" baseline="-25000"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89"/>
            <p:cNvSpPr txBox="1">
              <a:spLocks noChangeArrowheads="1"/>
            </p:cNvSpPr>
            <p:nvPr/>
          </p:nvSpPr>
          <p:spPr bwMode="auto">
            <a:xfrm>
              <a:off x="8267700" y="2625725"/>
              <a:ext cx="381000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B</a:t>
              </a:r>
              <a:endParaRPr lang="en-US" altLang="en-US"/>
            </a:p>
          </p:txBody>
        </p:sp>
        <p:grpSp>
          <p:nvGrpSpPr>
            <p:cNvPr id="9" name="Group 93"/>
            <p:cNvGrpSpPr>
              <a:grpSpLocks/>
            </p:cNvGrpSpPr>
            <p:nvPr/>
          </p:nvGrpSpPr>
          <p:grpSpPr bwMode="auto">
            <a:xfrm>
              <a:off x="6002338" y="2576513"/>
              <a:ext cx="252412" cy="280987"/>
              <a:chOff x="4133" y="4077"/>
              <a:chExt cx="397" cy="443"/>
            </a:xfrm>
          </p:grpSpPr>
          <p:sp>
            <p:nvSpPr>
              <p:cNvPr id="66" name="Oval 94"/>
              <p:cNvSpPr>
                <a:spLocks noChangeArrowheads="1"/>
              </p:cNvSpPr>
              <p:nvPr/>
            </p:nvSpPr>
            <p:spPr bwMode="auto">
              <a:xfrm>
                <a:off x="4133" y="43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7" name="Line 95"/>
              <p:cNvSpPr>
                <a:spLocks noChangeShapeType="1"/>
              </p:cNvSpPr>
              <p:nvPr/>
            </p:nvSpPr>
            <p:spPr bwMode="auto">
              <a:xfrm flipH="1">
                <a:off x="4171" y="4103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96"/>
              <p:cNvSpPr>
                <a:spLocks noChangeShapeType="1"/>
              </p:cNvSpPr>
              <p:nvPr/>
            </p:nvSpPr>
            <p:spPr bwMode="auto">
              <a:xfrm flipH="1">
                <a:off x="4272" y="4211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Oval 97"/>
              <p:cNvSpPr>
                <a:spLocks noChangeArrowheads="1"/>
              </p:cNvSpPr>
              <p:nvPr/>
            </p:nvSpPr>
            <p:spPr bwMode="auto">
              <a:xfrm>
                <a:off x="4373" y="40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0" name="Group 98"/>
            <p:cNvGrpSpPr>
              <a:grpSpLocks/>
            </p:cNvGrpSpPr>
            <p:nvPr/>
          </p:nvGrpSpPr>
          <p:grpSpPr bwMode="auto">
            <a:xfrm>
              <a:off x="8005763" y="2576513"/>
              <a:ext cx="250825" cy="280987"/>
              <a:chOff x="7341" y="4085"/>
              <a:chExt cx="394" cy="443"/>
            </a:xfrm>
          </p:grpSpPr>
          <p:sp>
            <p:nvSpPr>
              <p:cNvPr id="61" name="Oval 99"/>
              <p:cNvSpPr>
                <a:spLocks noChangeArrowheads="1"/>
              </p:cNvSpPr>
              <p:nvPr/>
            </p:nvSpPr>
            <p:spPr bwMode="auto">
              <a:xfrm>
                <a:off x="7341" y="4385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62" name="Group 100"/>
              <p:cNvGrpSpPr>
                <a:grpSpLocks/>
              </p:cNvGrpSpPr>
              <p:nvPr/>
            </p:nvGrpSpPr>
            <p:grpSpPr bwMode="auto">
              <a:xfrm>
                <a:off x="7376" y="4085"/>
                <a:ext cx="359" cy="419"/>
                <a:chOff x="7379" y="4085"/>
                <a:chExt cx="359" cy="419"/>
              </a:xfrm>
            </p:grpSpPr>
            <p:sp>
              <p:nvSpPr>
                <p:cNvPr id="63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7379" y="4111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7480" y="4219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Oval 103"/>
                <p:cNvSpPr>
                  <a:spLocks noChangeArrowheads="1"/>
                </p:cNvSpPr>
                <p:nvPr/>
              </p:nvSpPr>
              <p:spPr bwMode="auto">
                <a:xfrm>
                  <a:off x="7581" y="4085"/>
                  <a:ext cx="157" cy="143"/>
                </a:xfrm>
                <a:prstGeom prst="ellipse">
                  <a:avLst/>
                </a:prstGeom>
                <a:solidFill>
                  <a:srgbClr val="FFFFFF"/>
                </a:solidFill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</p:grpSp>
        <p:sp>
          <p:nvSpPr>
            <p:cNvPr id="11" name="Line 104"/>
            <p:cNvSpPr>
              <a:spLocks noChangeShapeType="1"/>
            </p:cNvSpPr>
            <p:nvPr/>
          </p:nvSpPr>
          <p:spPr bwMode="auto">
            <a:xfrm>
              <a:off x="6100763" y="2001838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05"/>
            <p:cNvSpPr>
              <a:spLocks noChangeShapeType="1"/>
            </p:cNvSpPr>
            <p:nvPr/>
          </p:nvSpPr>
          <p:spPr bwMode="auto">
            <a:xfrm flipH="1">
              <a:off x="5957888" y="2005013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6"/>
            <p:cNvSpPr>
              <a:spLocks noChangeShapeType="1"/>
            </p:cNvSpPr>
            <p:nvPr/>
          </p:nvSpPr>
          <p:spPr bwMode="auto">
            <a:xfrm flipH="1">
              <a:off x="8207375" y="2008188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07"/>
            <p:cNvSpPr>
              <a:spLocks noChangeShapeType="1"/>
            </p:cNvSpPr>
            <p:nvPr/>
          </p:nvSpPr>
          <p:spPr bwMode="auto">
            <a:xfrm>
              <a:off x="6110288" y="2565400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08"/>
            <p:cNvSpPr>
              <a:spLocks noChangeShapeType="1"/>
            </p:cNvSpPr>
            <p:nvPr/>
          </p:nvSpPr>
          <p:spPr bwMode="auto">
            <a:xfrm flipH="1">
              <a:off x="8205788" y="2576513"/>
              <a:ext cx="144462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09"/>
            <p:cNvSpPr>
              <a:spLocks noChangeShapeType="1"/>
            </p:cNvSpPr>
            <p:nvPr/>
          </p:nvSpPr>
          <p:spPr bwMode="auto">
            <a:xfrm flipH="1">
              <a:off x="5959475" y="2574925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10"/>
            <p:cNvSpPr>
              <a:spLocks noChangeShapeType="1"/>
            </p:cNvSpPr>
            <p:nvPr/>
          </p:nvSpPr>
          <p:spPr bwMode="auto">
            <a:xfrm>
              <a:off x="6103938" y="2008188"/>
              <a:ext cx="0" cy="5476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11"/>
            <p:cNvSpPr>
              <a:spLocks noChangeShapeType="1"/>
            </p:cNvSpPr>
            <p:nvPr/>
          </p:nvSpPr>
          <p:spPr bwMode="auto">
            <a:xfrm>
              <a:off x="8350250" y="2020888"/>
              <a:ext cx="0" cy="546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17"/>
            <p:cNvSpPr>
              <a:spLocks noChangeShapeType="1"/>
            </p:cNvSpPr>
            <p:nvPr/>
          </p:nvSpPr>
          <p:spPr bwMode="auto">
            <a:xfrm flipH="1">
              <a:off x="7032625" y="2041525"/>
              <a:ext cx="50800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18"/>
            <p:cNvSpPr>
              <a:spLocks noChangeShapeType="1"/>
            </p:cNvSpPr>
            <p:nvPr/>
          </p:nvSpPr>
          <p:spPr bwMode="auto">
            <a:xfrm flipH="1">
              <a:off x="7270750" y="2041525"/>
              <a:ext cx="52388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19"/>
            <p:cNvSpPr>
              <a:spLocks noChangeShapeType="1"/>
            </p:cNvSpPr>
            <p:nvPr/>
          </p:nvSpPr>
          <p:spPr bwMode="auto">
            <a:xfrm>
              <a:off x="7032625" y="2128838"/>
              <a:ext cx="2381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20"/>
            <p:cNvSpPr>
              <a:spLocks noChangeShapeType="1"/>
            </p:cNvSpPr>
            <p:nvPr/>
          </p:nvSpPr>
          <p:spPr bwMode="auto">
            <a:xfrm>
              <a:off x="7083425" y="2041525"/>
              <a:ext cx="239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24"/>
            <p:cNvSpPr>
              <a:spLocks noChangeShapeType="1"/>
            </p:cNvSpPr>
            <p:nvPr/>
          </p:nvSpPr>
          <p:spPr bwMode="auto">
            <a:xfrm>
              <a:off x="7077075" y="2062163"/>
              <a:ext cx="230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25"/>
            <p:cNvSpPr>
              <a:spLocks noChangeShapeType="1"/>
            </p:cNvSpPr>
            <p:nvPr/>
          </p:nvSpPr>
          <p:spPr bwMode="auto">
            <a:xfrm>
              <a:off x="7062788" y="2081213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26"/>
            <p:cNvSpPr>
              <a:spLocks noChangeShapeType="1"/>
            </p:cNvSpPr>
            <p:nvPr/>
          </p:nvSpPr>
          <p:spPr bwMode="auto">
            <a:xfrm>
              <a:off x="7045325" y="2105025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27"/>
            <p:cNvSpPr>
              <a:spLocks noChangeShapeType="1"/>
            </p:cNvSpPr>
            <p:nvPr/>
          </p:nvSpPr>
          <p:spPr bwMode="auto">
            <a:xfrm flipH="1">
              <a:off x="7000875" y="21002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128"/>
            <p:cNvSpPr>
              <a:spLocks noChangeShapeType="1"/>
            </p:cNvSpPr>
            <p:nvPr/>
          </p:nvSpPr>
          <p:spPr bwMode="auto">
            <a:xfrm flipH="1">
              <a:off x="7031038" y="20494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129"/>
            <p:cNvSpPr>
              <a:spLocks noChangeArrowheads="1"/>
            </p:cNvSpPr>
            <p:nvPr/>
          </p:nvSpPr>
          <p:spPr bwMode="auto">
            <a:xfrm>
              <a:off x="6988175" y="2036763"/>
              <a:ext cx="36513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" name="Oval 130"/>
            <p:cNvSpPr>
              <a:spLocks noChangeArrowheads="1"/>
            </p:cNvSpPr>
            <p:nvPr/>
          </p:nvSpPr>
          <p:spPr bwMode="auto">
            <a:xfrm>
              <a:off x="6967538" y="2087563"/>
              <a:ext cx="36512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0" name="Group 131"/>
            <p:cNvGrpSpPr>
              <a:grpSpLocks/>
            </p:cNvGrpSpPr>
            <p:nvPr/>
          </p:nvGrpSpPr>
          <p:grpSpPr bwMode="auto">
            <a:xfrm>
              <a:off x="6470650" y="1900238"/>
              <a:ext cx="250825" cy="282575"/>
              <a:chOff x="3473" y="3233"/>
              <a:chExt cx="397" cy="443"/>
            </a:xfrm>
          </p:grpSpPr>
          <p:sp>
            <p:nvSpPr>
              <p:cNvPr id="56" name="Oval 13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Oval 133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Line 134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135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Oval 136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1" name="Group 137"/>
            <p:cNvGrpSpPr>
              <a:grpSpLocks/>
            </p:cNvGrpSpPr>
            <p:nvPr/>
          </p:nvGrpSpPr>
          <p:grpSpPr bwMode="auto">
            <a:xfrm>
              <a:off x="7599363" y="1900238"/>
              <a:ext cx="252412" cy="282575"/>
              <a:chOff x="3473" y="3233"/>
              <a:chExt cx="397" cy="443"/>
            </a:xfrm>
          </p:grpSpPr>
          <p:sp>
            <p:nvSpPr>
              <p:cNvPr id="51" name="Oval 138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Oval 139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Line 140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41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Oval 14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2" name="Group 143"/>
            <p:cNvGrpSpPr>
              <a:grpSpLocks/>
            </p:cNvGrpSpPr>
            <p:nvPr/>
          </p:nvGrpSpPr>
          <p:grpSpPr bwMode="auto">
            <a:xfrm>
              <a:off x="5956300" y="2192338"/>
              <a:ext cx="2249488" cy="566737"/>
              <a:chOff x="4062" y="3505"/>
              <a:chExt cx="3543" cy="892"/>
            </a:xfrm>
          </p:grpSpPr>
          <p:sp>
            <p:nvSpPr>
              <p:cNvPr id="47" name="Line 144"/>
              <p:cNvSpPr>
                <a:spLocks noChangeShapeType="1"/>
              </p:cNvSpPr>
              <p:nvPr/>
            </p:nvSpPr>
            <p:spPr bwMode="auto">
              <a:xfrm>
                <a:off x="4065" y="3505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145"/>
              <p:cNvSpPr>
                <a:spLocks noChangeShapeType="1"/>
              </p:cNvSpPr>
              <p:nvPr/>
            </p:nvSpPr>
            <p:spPr bwMode="auto">
              <a:xfrm>
                <a:off x="4062" y="4397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146"/>
              <p:cNvSpPr>
                <a:spLocks noChangeShapeType="1"/>
              </p:cNvSpPr>
              <p:nvPr/>
            </p:nvSpPr>
            <p:spPr bwMode="auto">
              <a:xfrm>
                <a:off x="406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47"/>
              <p:cNvSpPr>
                <a:spLocks noChangeShapeType="1"/>
              </p:cNvSpPr>
              <p:nvPr/>
            </p:nvSpPr>
            <p:spPr bwMode="auto">
              <a:xfrm>
                <a:off x="760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148"/>
            <p:cNvSpPr>
              <a:spLocks noChangeShapeType="1"/>
            </p:cNvSpPr>
            <p:nvPr/>
          </p:nvSpPr>
          <p:spPr bwMode="auto">
            <a:xfrm flipH="1">
              <a:off x="6588125" y="1752600"/>
              <a:ext cx="0" cy="2809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49"/>
            <p:cNvSpPr>
              <a:spLocks noChangeShapeType="1"/>
            </p:cNvSpPr>
            <p:nvPr/>
          </p:nvSpPr>
          <p:spPr bwMode="auto">
            <a:xfrm flipH="1">
              <a:off x="7732713" y="1747838"/>
              <a:ext cx="0" cy="28098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150" descr="Wide upward diagonal"/>
            <p:cNvSpPr>
              <a:spLocks noChangeArrowheads="1"/>
            </p:cNvSpPr>
            <p:nvPr/>
          </p:nvSpPr>
          <p:spPr bwMode="auto">
            <a:xfrm>
              <a:off x="5881688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6" name="Rectangle 151" descr="Wide upward diagonal"/>
            <p:cNvSpPr>
              <a:spLocks noChangeArrowheads="1"/>
            </p:cNvSpPr>
            <p:nvPr/>
          </p:nvSpPr>
          <p:spPr bwMode="auto">
            <a:xfrm>
              <a:off x="7886700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Line 152"/>
            <p:cNvSpPr>
              <a:spLocks noChangeShapeType="1"/>
            </p:cNvSpPr>
            <p:nvPr/>
          </p:nvSpPr>
          <p:spPr bwMode="auto">
            <a:xfrm flipH="1">
              <a:off x="6734175" y="1928813"/>
              <a:ext cx="342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53"/>
            <p:cNvSpPr>
              <a:spLocks noChangeShapeType="1"/>
            </p:cNvSpPr>
            <p:nvPr/>
          </p:nvSpPr>
          <p:spPr bwMode="auto">
            <a:xfrm>
              <a:off x="7286625" y="1928813"/>
              <a:ext cx="457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54"/>
            <p:cNvSpPr>
              <a:spLocks noChangeShapeType="1"/>
            </p:cNvSpPr>
            <p:nvPr/>
          </p:nvSpPr>
          <p:spPr bwMode="auto">
            <a:xfrm>
              <a:off x="7200900" y="3044825"/>
              <a:ext cx="800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55"/>
            <p:cNvSpPr>
              <a:spLocks noChangeShapeType="1"/>
            </p:cNvSpPr>
            <p:nvPr/>
          </p:nvSpPr>
          <p:spPr bwMode="auto">
            <a:xfrm flipH="1">
              <a:off x="6056313" y="3044825"/>
              <a:ext cx="8016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156"/>
            <p:cNvSpPr txBox="1">
              <a:spLocks noChangeArrowheads="1"/>
            </p:cNvSpPr>
            <p:nvPr/>
          </p:nvSpPr>
          <p:spPr bwMode="auto">
            <a:xfrm>
              <a:off x="6897688" y="2906713"/>
              <a:ext cx="430212" cy="27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S</a:t>
              </a:r>
              <a:r>
                <a:rPr lang="en-US" altLang="en-US" sz="1200" baseline="-25000"/>
                <a:t>o</a:t>
              </a:r>
              <a:endParaRPr lang="en-US" altLang="en-US"/>
            </a:p>
          </p:txBody>
        </p:sp>
        <p:sp>
          <p:nvSpPr>
            <p:cNvPr id="42" name="Line 158"/>
            <p:cNvSpPr>
              <a:spLocks noChangeShapeType="1"/>
            </p:cNvSpPr>
            <p:nvPr/>
          </p:nvSpPr>
          <p:spPr bwMode="auto">
            <a:xfrm flipV="1">
              <a:off x="7086600" y="2362200"/>
              <a:ext cx="0" cy="38100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159"/>
            <p:cNvSpPr>
              <a:spLocks noChangeShapeType="1"/>
            </p:cNvSpPr>
            <p:nvPr/>
          </p:nvSpPr>
          <p:spPr bwMode="auto">
            <a:xfrm flipV="1">
              <a:off x="7239000" y="2286000"/>
              <a:ext cx="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60"/>
            <p:cNvSpPr>
              <a:spLocks noChangeShapeType="1"/>
            </p:cNvSpPr>
            <p:nvPr/>
          </p:nvSpPr>
          <p:spPr bwMode="auto">
            <a:xfrm>
              <a:off x="7086600" y="2362200"/>
              <a:ext cx="7620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161"/>
            <p:cNvSpPr>
              <a:spLocks noChangeShapeType="1"/>
            </p:cNvSpPr>
            <p:nvPr/>
          </p:nvSpPr>
          <p:spPr bwMode="auto">
            <a:xfrm flipH="1">
              <a:off x="7162800" y="2286000"/>
              <a:ext cx="76200" cy="381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162"/>
            <p:cNvSpPr>
              <a:spLocks noChangeShapeType="1"/>
            </p:cNvSpPr>
            <p:nvPr/>
          </p:nvSpPr>
          <p:spPr bwMode="auto">
            <a:xfrm flipH="1">
              <a:off x="7086600" y="2590800"/>
              <a:ext cx="152400" cy="1524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Rectangle 69"/>
          <p:cNvSpPr/>
          <p:nvPr/>
        </p:nvSpPr>
        <p:spPr>
          <a:xfrm>
            <a:off x="6781983" y="5779408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C1421</a:t>
            </a:r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r="9375"/>
          <a:stretch/>
        </p:blipFill>
        <p:spPr>
          <a:xfrm>
            <a:off x="609600" y="1069975"/>
            <a:ext cx="44196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5"/>
          <a:srcRect r="8730"/>
          <a:stretch/>
        </p:blipFill>
        <p:spPr>
          <a:xfrm>
            <a:off x="647700" y="3733800"/>
            <a:ext cx="4381500" cy="2743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0" y="4631939"/>
            <a:ext cx="32766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Similar strengths exhibited by both materials.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BK-7 exhibited less scatter (greater Weibull modulus).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Ion exchange more than doubles the strength.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23</a:t>
            </a:fld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5431367" y="1309687"/>
          <a:ext cx="3116685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Worksheet" r:id="rId6" imgW="2583119" imgH="998136" progId="Excel.Sheet.12">
                  <p:embed/>
                </p:oleObj>
              </mc:Choice>
              <mc:Fallback>
                <p:oleObj name="Worksheet" r:id="rId6" imgW="2583119" imgH="9981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31367" y="1309687"/>
                        <a:ext cx="3116685" cy="1204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5448300" y="2855011"/>
          <a:ext cx="3099752" cy="1436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Worksheet" r:id="rId8" imgW="2583119" imgH="1196424" progId="Excel.Sheet.12">
                  <p:embed/>
                </p:oleObj>
              </mc:Choice>
              <mc:Fallback>
                <p:oleObj name="Worksheet" r:id="rId8" imgW="2583119" imgH="11964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48300" y="2855011"/>
                        <a:ext cx="3099752" cy="14365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1555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crack growth behavior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762000" y="1590267"/>
          <a:ext cx="4105275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r:id="rId3" imgW="10078920" imgH="6794280" progId="SigmaPlotGraphicObject.11">
                  <p:embed/>
                </p:oleObj>
              </mc:Choice>
              <mc:Fallback>
                <p:oleObj r:id="rId3" imgW="10078920" imgH="6794280" progId="SigmaPlotGraphicObjec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0898"/>
                      <a:stretch>
                        <a:fillRect/>
                      </a:stretch>
                    </p:blipFill>
                    <p:spPr bwMode="auto">
                      <a:xfrm>
                        <a:off x="762000" y="1590267"/>
                        <a:ext cx="4105275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1241319"/>
            <a:ext cx="4465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Crack velocity as a function of stress </a:t>
            </a:r>
            <a:r>
              <a:rPr lang="en-US" dirty="0" smtClean="0"/>
              <a:t>intensity.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24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730" y="1381800"/>
            <a:ext cx="378407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Material parameters determined in </a:t>
            </a:r>
            <a:r>
              <a:rPr lang="en-US" dirty="0" err="1" smtClean="0"/>
              <a:t>unstrengthened</a:t>
            </a:r>
            <a:r>
              <a:rPr lang="en-US" dirty="0" smtClean="0"/>
              <a:t> state.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Effective parameters derived for the strengthened state.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BK7 </a:t>
            </a:r>
            <a:r>
              <a:rPr lang="en-US" dirty="0"/>
              <a:t>and HK-9L exhibit similar crack growth behavior.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BK-7 has slightly higher fracture toughness and slope n (good), but higher A (bad).  Balances out.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5029730" y="4252674"/>
          <a:ext cx="3665537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Worksheet" r:id="rId5" imgW="3665164" imgH="1021032" progId="Excel.Sheet.12">
                  <p:embed/>
                </p:oleObj>
              </mc:Choice>
              <mc:Fallback>
                <p:oleObj name="Worksheet" r:id="rId5" imgW="3665164" imgH="10210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29730" y="4252674"/>
                        <a:ext cx="3665537" cy="1020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"/>
          <p:cNvGraphicFramePr>
            <a:graphicFrameLocks noChangeAspect="1"/>
          </p:cNvGraphicFramePr>
          <p:nvPr>
            <p:extLst/>
          </p:nvPr>
        </p:nvGraphicFramePr>
        <p:xfrm>
          <a:off x="4685831" y="5515943"/>
          <a:ext cx="227806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7" imgW="1727200" imgH="419100" progId="Equation.3">
                  <p:embed/>
                </p:oleObj>
              </mc:Choice>
              <mc:Fallback>
                <p:oleObj name="Equation" r:id="rId7" imgW="1727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5831" y="5515943"/>
                        <a:ext cx="2278063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7239000" y="5561394"/>
            <a:ext cx="174401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rgbClr val="000000"/>
                </a:solidFill>
                <a:latin typeface="Times New Roman"/>
                <a:sym typeface="Symbol"/>
              </a:rPr>
              <a:t> </a:t>
            </a:r>
            <a:r>
              <a:rPr lang="pt-BR" sz="2000" i="1" dirty="0">
                <a:solidFill>
                  <a:srgbClr val="000000"/>
                </a:solidFill>
                <a:latin typeface="Times New Roman"/>
              </a:rPr>
              <a:t>t</a:t>
            </a:r>
            <a:r>
              <a:rPr lang="pt-BR" sz="2000" i="1" baseline="-25000" dirty="0">
                <a:solidFill>
                  <a:srgbClr val="000000"/>
                </a:solidFill>
                <a:latin typeface="Times New Roman"/>
              </a:rPr>
              <a:t>f</a:t>
            </a:r>
            <a:r>
              <a:rPr lang="pt-BR" sz="2000" i="1" dirty="0">
                <a:solidFill>
                  <a:srgbClr val="000000"/>
                </a:solidFill>
                <a:latin typeface="Times New Roman"/>
              </a:rPr>
              <a:t> = BS</a:t>
            </a:r>
            <a:r>
              <a:rPr lang="pt-BR" sz="1800" i="1" baseline="-25000" dirty="0">
                <a:solidFill>
                  <a:srgbClr val="000000"/>
                </a:solidFill>
                <a:latin typeface="Times New Roman"/>
                <a:sym typeface="Symbol"/>
              </a:rPr>
              <a:t>I</a:t>
            </a:r>
            <a:r>
              <a:rPr lang="pt-BR" sz="2000" i="1" baseline="30000" dirty="0">
                <a:solidFill>
                  <a:srgbClr val="000000"/>
                </a:solidFill>
                <a:latin typeface="Times New Roman"/>
                <a:sym typeface="Symbol"/>
              </a:rPr>
              <a:t>n-2</a:t>
            </a:r>
            <a:r>
              <a:rPr lang="pt-BR" sz="2000" i="1" dirty="0">
                <a:solidFill>
                  <a:srgbClr val="000000"/>
                </a:solidFill>
                <a:latin typeface="Times New Roman"/>
                <a:sym typeface="Symbol"/>
              </a:rPr>
              <a:t></a:t>
            </a:r>
            <a:r>
              <a:rPr lang="pt-BR" sz="2000" i="1" baseline="-25000" dirty="0" smtClean="0">
                <a:solidFill>
                  <a:srgbClr val="000000"/>
                </a:solidFill>
                <a:latin typeface="Times New Roman"/>
                <a:sym typeface="Symbol"/>
              </a:rPr>
              <a:t>a</a:t>
            </a:r>
            <a:r>
              <a:rPr lang="pt-BR" sz="2000" i="1" baseline="30000" dirty="0" smtClean="0">
                <a:solidFill>
                  <a:srgbClr val="000000"/>
                </a:solidFill>
                <a:latin typeface="Times New Roman"/>
                <a:sym typeface="Symbol"/>
              </a:rPr>
              <a:t>-n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8241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analysis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hired Eric Baker of Connecticut Reserve Technology to perform brittle material reliability predictions </a:t>
            </a:r>
            <a:r>
              <a:rPr lang="en-US" dirty="0"/>
              <a:t>on the </a:t>
            </a:r>
            <a:r>
              <a:rPr lang="en-US" dirty="0" smtClean="0"/>
              <a:t>camera port: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Generated </a:t>
            </a:r>
            <a:r>
              <a:rPr lang="en-US" dirty="0"/>
              <a:t>finite element analyses of </a:t>
            </a:r>
            <a:r>
              <a:rPr lang="en-US" dirty="0" smtClean="0"/>
              <a:t>dome configurations </a:t>
            </a:r>
            <a:r>
              <a:rPr lang="en-US" dirty="0"/>
              <a:t>and </a:t>
            </a:r>
            <a:r>
              <a:rPr lang="en-US" dirty="0" smtClean="0"/>
              <a:t>calibrated </a:t>
            </a:r>
            <a:r>
              <a:rPr lang="en-US" dirty="0"/>
              <a:t>models to MBARI FEA as well as </a:t>
            </a:r>
            <a:r>
              <a:rPr lang="en-US" dirty="0" smtClean="0"/>
              <a:t>pressure test measurements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Estimated </a:t>
            </a:r>
            <a:r>
              <a:rPr lang="en-US" dirty="0"/>
              <a:t>Weibull Material Properties from provided </a:t>
            </a:r>
            <a:r>
              <a:rPr lang="en-US" dirty="0" smtClean="0"/>
              <a:t>test data using </a:t>
            </a:r>
            <a:r>
              <a:rPr lang="en-US" dirty="0" err="1" smtClean="0"/>
              <a:t>WeibPar</a:t>
            </a:r>
            <a:r>
              <a:rPr lang="en-US" dirty="0" smtClean="0"/>
              <a:t> program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</a:t>
            </a:r>
            <a:r>
              <a:rPr lang="en-US" dirty="0"/>
              <a:t>the Ceramics Analysis and Reliability Evaluation of Structures (CARES) program to predict the </a:t>
            </a:r>
            <a:r>
              <a:rPr lang="en-US" dirty="0" smtClean="0"/>
              <a:t>brittle material reliability </a:t>
            </a:r>
            <a:r>
              <a:rPr lang="en-US" dirty="0"/>
              <a:t>of the </a:t>
            </a:r>
            <a:r>
              <a:rPr lang="en-US" dirty="0" smtClean="0"/>
              <a:t>dome configurations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</a:t>
            </a:r>
            <a:r>
              <a:rPr lang="en-US" dirty="0"/>
              <a:t>a </a:t>
            </a:r>
            <a:r>
              <a:rPr lang="en-US" dirty="0" smtClean="0"/>
              <a:t>proof test protocol </a:t>
            </a:r>
            <a:r>
              <a:rPr lang="en-US" dirty="0"/>
              <a:t>to improve the </a:t>
            </a:r>
            <a:r>
              <a:rPr lang="en-US" dirty="0" smtClean="0"/>
              <a:t>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analysis was performed for </a:t>
            </a:r>
            <a:r>
              <a:rPr lang="en-US" dirty="0" err="1" smtClean="0"/>
              <a:t>unstrengthened</a:t>
            </a:r>
            <a:r>
              <a:rPr lang="en-US" dirty="0" smtClean="0"/>
              <a:t> and strengthened glass.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7" y="1905001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9050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4179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1" y="1593318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1" y="3186284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154463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WeibPar (Weibull parameter estimation program) is used for the WM and WCS calculations of the failure specimen data as well as calculating the Effective Area from a FEA of the R-o-R specimen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8273" y="328160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2D Axisymmetric Model of the Ring-on-Ring Specimen</a:t>
            </a:r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 flipV="1">
            <a:off x="2359960" y="4180746"/>
            <a:ext cx="992840" cy="6636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017871" y="2819401"/>
            <a:ext cx="673324" cy="31119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3822670"/>
            <a:ext cx="131638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m</a:t>
            </a:r>
            <a:r>
              <a:rPr lang="en-US" dirty="0" smtClean="0"/>
              <a:t>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763443" y="4007336"/>
            <a:ext cx="963915" cy="17341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4" y="4823096"/>
            <a:ext cx="1043876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/>
              <a:t>E</a:t>
            </a:r>
            <a:r>
              <a:rPr lang="en-US" sz="1100" dirty="0" smtClean="0"/>
              <a:t> </a:t>
            </a:r>
            <a:r>
              <a:rPr lang="en-US" sz="1100" dirty="0"/>
              <a:t>= 0.229 [</a:t>
            </a:r>
            <a:r>
              <a:rPr lang="en-US" sz="1100" dirty="0" smtClean="0"/>
              <a:t>in</a:t>
            </a:r>
            <a:r>
              <a:rPr lang="en-US" sz="1100" baseline="30000" dirty="0" smtClean="0"/>
              <a:t>2</a:t>
            </a:r>
            <a:r>
              <a:rPr lang="en-US" sz="1100" dirty="0" smtClean="0"/>
              <a:t>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3813583"/>
            <a:ext cx="1090363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i="1" dirty="0" err="1"/>
              <a:t>σ̑­­</a:t>
            </a:r>
            <a:r>
              <a:rPr lang="en-US" sz="1100" i="1" baseline="-25000" dirty="0" err="1" smtClean="0"/>
              <a:t>θ</a:t>
            </a:r>
            <a:r>
              <a:rPr lang="en-US" sz="1100" dirty="0" smtClean="0"/>
              <a:t>= </a:t>
            </a:r>
            <a:r>
              <a:rPr lang="en-US" sz="1100" dirty="0"/>
              <a:t>22,714 [psi]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3295100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1" y="5230540"/>
            <a:ext cx="2870145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err="1"/>
              <a:t>σ̑­­</a:t>
            </a:r>
            <a:r>
              <a:rPr lang="en-US" i="1" baseline="-25000" dirty="0" err="1" smtClean="0"/>
              <a:t>o</a:t>
            </a:r>
            <a:r>
              <a:rPr lang="en-US" dirty="0" smtClean="0"/>
              <a:t> </a:t>
            </a:r>
            <a:r>
              <a:rPr lang="en-US" dirty="0"/>
              <a:t>= 20,386 [psi*in^(2/13.6)]</a:t>
            </a:r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208610" y="4698134"/>
            <a:ext cx="812884" cy="25576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385551" y="4192002"/>
            <a:ext cx="188234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6" y="4075193"/>
            <a:ext cx="560046" cy="48534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3" y="173781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Inert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50190" y="5334001"/>
            <a:ext cx="2550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Where </a:t>
            </a:r>
            <a:r>
              <a:rPr lang="en-US" sz="1400" i="1" dirty="0" smtClean="0">
                <a:latin typeface="Cambria" panose="02040503050406030204" pitchFamily="18" charset="0"/>
              </a:rPr>
              <a:t>m</a:t>
            </a:r>
            <a:r>
              <a:rPr lang="en-US" sz="1400" i="1" dirty="0" smtClean="0"/>
              <a:t> &amp; </a:t>
            </a:r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/>
              <a:t> </a:t>
            </a:r>
            <a:r>
              <a:rPr lang="en-US" sz="1400" i="1" dirty="0" smtClean="0"/>
              <a:t>are </a:t>
            </a:r>
            <a:r>
              <a:rPr lang="en-US" sz="1400" i="1" dirty="0"/>
              <a:t>used in CARES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84293" y="228415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/>
              <a:t>Flaws were all assumed to originate on the Surface of the Failure Specimens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r>
                        <a:rPr lang="en-US" sz="1050" i="1">
                          <a:latin typeface="Cambria Math"/>
                        </a:rPr>
                        <m:t>1</m:t>
                      </m:r>
                      <m:r>
                        <a:rPr lang="en-US" sz="1050" i="1">
                          <a:latin typeface="Cambria Math"/>
                        </a:rPr>
                        <m:t>−</m:t>
                      </m:r>
                      <m:r>
                        <a:rPr lang="en-US" sz="1050" i="1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σ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̑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­­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 baseline="-25000"/>
                                    <m:t>θ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/>
                                    <m:t> 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m:rPr>
                              <m:nor/>
                            </m:rPr>
                            <a:rPr lang="en-US" sz="1050" i="1" dirty="0">
                              <a:latin typeface="Cambria" panose="02040503050406030204" pitchFamily="18" charset="0"/>
                            </a:rPr>
                            <m:t>m</m:t>
                          </m:r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i="1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i="1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en-US" sz="1050" i="1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blipFill rotWithShape="0">
                <a:blip r:embed="rId5"/>
                <a:stretch>
                  <a:fillRect l="-8584" t="-111236" b="-1595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050" i="1" dirty="0"/>
                        <m:t>σ</m:t>
                      </m:r>
                      <m:r>
                        <m:rPr>
                          <m:nor/>
                        </m:rPr>
                        <a:rPr lang="en-US" sz="1050" i="1" dirty="0"/>
                        <m:t>̑</m:t>
                      </m:r>
                      <m:r>
                        <m:rPr>
                          <m:nor/>
                        </m:rPr>
                        <a:rPr lang="en-US" sz="1050" i="1" dirty="0"/>
                        <m:t>­­</m:t>
                      </m:r>
                      <m:r>
                        <m:rPr>
                          <m:nor/>
                        </m:rPr>
                        <a:rPr lang="en-US" sz="1050" i="1" baseline="-25000" dirty="0"/>
                        <m:t>o</m:t>
                      </m:r>
                      <m:r>
                        <a:rPr lang="en-US" sz="8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800" i="1"/>
                        <m:t>σ</m:t>
                      </m:r>
                      <m:r>
                        <m:rPr>
                          <m:nor/>
                        </m:rPr>
                        <a:rPr lang="en-US" sz="800" i="1"/>
                        <m:t>̑</m:t>
                      </m:r>
                      <m:r>
                        <m:rPr>
                          <m:nor/>
                        </m:rPr>
                        <a:rPr lang="en-US" sz="800" i="1"/>
                        <m:t>­­</m:t>
                      </m:r>
                      <m:r>
                        <m:rPr>
                          <m:nor/>
                        </m:rPr>
                        <a:rPr lang="en-US" sz="800" i="1" baseline="-25000"/>
                        <m:t>θ</m:t>
                      </m:r>
                      <m:r>
                        <a:rPr lang="en-US" sz="800" i="1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blipFill rotWithShape="0">
                <a:blip r:embed="rId6"/>
                <a:stretch>
                  <a:fillRect t="-27660" r="-8235" b="-382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329509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90171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058122" y="4445145"/>
            <a:ext cx="298220" cy="3779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09917" y="3590446"/>
            <a:ext cx="15816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Weibull Characteristic Strength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θ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70" y="3657601"/>
            <a:ext cx="9541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Modulus </a:t>
            </a:r>
            <a:r>
              <a:rPr lang="en-US" sz="700" dirty="0" smtClean="0"/>
              <a:t>(m)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6945672" y="5030485"/>
            <a:ext cx="17411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Weibull Material Scale Parameter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o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4618121"/>
            <a:ext cx="11512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Effective Area (</a:t>
            </a:r>
            <a:r>
              <a:rPr lang="en-US" sz="700" dirty="0" smtClean="0"/>
              <a:t>A</a:t>
            </a:r>
            <a:r>
              <a:rPr lang="en-US" sz="700" baseline="-25000" dirty="0"/>
              <a:t>E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5" name="TextBox 34"/>
          <p:cNvSpPr txBox="1"/>
          <p:nvPr/>
        </p:nvSpPr>
        <p:spPr>
          <a:xfrm>
            <a:off x="250190" y="5745133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78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Material Properties:  Weibull – Inert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51929" y="3918228"/>
            <a:ext cx="2614049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Strengthened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15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111,565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1.2122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 [psi*in^(2/8.460)]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361802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90% Confidence Bounds</a:t>
            </a:r>
            <a:endParaRPr lang="en-US" sz="6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88" y="1581150"/>
            <a:ext cx="3526612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752" y="1581150"/>
            <a:ext cx="3465848" cy="213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36143" y="3918228"/>
            <a:ext cx="2535502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Polished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47,304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0.353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 [psi*in^(2/4.346)]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71800" y="5638801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799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24" y="1608566"/>
            <a:ext cx="3035711" cy="17442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Polished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70928" y="3429000"/>
            <a:ext cx="2889765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Strengthened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[psi*in^(2/8.460)]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29,620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9.788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1.1558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122,443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7,778 [psi^2*sec]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45413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LIN2 Estimation</a:t>
            </a:r>
          </a:p>
        </p:txBody>
      </p:sp>
      <p:sp>
        <p:nvSpPr>
          <p:cNvPr id="7" name="TextBox 6"/>
          <p:cNvSpPr txBox="1"/>
          <p:nvPr/>
        </p:nvSpPr>
        <p:spPr>
          <a:xfrm rot="19938187">
            <a:off x="1646812" y="224481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044" y="1608566"/>
            <a:ext cx="3468156" cy="17446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63579" y="3429000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Polished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[psi*in^(2/4.346)]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14,310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5.028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0.3311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109,202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6,938 [psi^2*sec]</a:t>
            </a:r>
          </a:p>
        </p:txBody>
      </p:sp>
      <p:sp>
        <p:nvSpPr>
          <p:cNvPr id="12" name="TextBox 11"/>
          <p:cNvSpPr txBox="1"/>
          <p:nvPr/>
        </p:nvSpPr>
        <p:spPr>
          <a:xfrm rot="20156165">
            <a:off x="5782789" y="222576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</p:spTree>
    <p:extLst>
      <p:ext uri="{BB962C8B-B14F-4D97-AF65-F5344CB8AC3E}">
        <p14:creationId xmlns:p14="http://schemas.microsoft.com/office/powerpoint/2010/main" val="286801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Introduction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</a:t>
            </a:r>
            <a:r>
              <a:rPr lang="en-US" sz="2400" dirty="0" smtClean="0"/>
              <a:t>1000m </a:t>
            </a:r>
            <a:r>
              <a:rPr lang="en-US" sz="2400" dirty="0" smtClean="0"/>
              <a:t>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</a:t>
            </a:r>
            <a:r>
              <a:rPr lang="en-US" sz="2400" dirty="0" smtClean="0"/>
              <a:t>quality and a depth rating of 1500m.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smtClean="0"/>
              <a:t>A glass dome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379" y="160020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3505201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9717" y="1838981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Pressure: 2750 </a:t>
            </a:r>
            <a:r>
              <a:rPr lang="en-US" sz="1600" dirty="0"/>
              <a:t>psi </a:t>
            </a:r>
            <a:endParaRPr lang="en-US" sz="1600" dirty="0" smtClean="0"/>
          </a:p>
          <a:p>
            <a:pPr algn="ctr"/>
            <a:r>
              <a:rPr lang="en-US" sz="1600" dirty="0" smtClean="0"/>
              <a:t>Duration: 60 </a:t>
            </a:r>
            <a:r>
              <a:rPr lang="en-US" sz="1600" dirty="0"/>
              <a:t>hrs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57318" y="4269300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2" y="420387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One Ground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2618" y="401500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4" name="Right Brace 13"/>
          <p:cNvSpPr/>
          <p:nvPr/>
        </p:nvSpPr>
        <p:spPr bwMode="auto">
          <a:xfrm>
            <a:off x="3076719" y="401906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9" y="441186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8" y="451939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440" y="525780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/>
              <a:t>Counterclockwise from Dome Inner to Dome Outer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80" y="416289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517405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3" y="511719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Overall Reliability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80" y="296313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96313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89560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Max Stress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416289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403860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Lowest Individual</a:t>
            </a:r>
            <a:br>
              <a:rPr lang="en-US" sz="900" dirty="0">
                <a:solidFill>
                  <a:srgbClr val="C00000"/>
                </a:solidFill>
              </a:rPr>
            </a:br>
            <a:r>
              <a:rPr lang="en-US" sz="900" dirty="0">
                <a:solidFill>
                  <a:srgbClr val="C00000"/>
                </a:solidFill>
              </a:rPr>
              <a:t>Surface Reliability</a:t>
            </a:r>
          </a:p>
        </p:txBody>
      </p:sp>
    </p:spTree>
    <p:extLst>
      <p:ext uri="{BB962C8B-B14F-4D97-AF65-F5344CB8AC3E}">
        <p14:creationId xmlns:p14="http://schemas.microsoft.com/office/powerpoint/2010/main" val="17720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399" y="2133600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4537" y="5693258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133600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743932"/>
              </p:ext>
            </p:extLst>
          </p:nvPr>
        </p:nvGraphicFramePr>
        <p:xfrm>
          <a:off x="76200" y="2834217"/>
          <a:ext cx="4038600" cy="24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53117"/>
              </p:ext>
            </p:extLst>
          </p:nvPr>
        </p:nvGraphicFramePr>
        <p:xfrm>
          <a:off x="4449470" y="2825750"/>
          <a:ext cx="4389730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2087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Example of proof test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02" y="3430091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stCxn id="5" idx="2"/>
          </p:cNvCxnSpPr>
          <p:nvPr/>
        </p:nvCxnSpPr>
        <p:spPr bwMode="auto">
          <a:xfrm>
            <a:off x="2223770" y="2962364"/>
            <a:ext cx="832875" cy="10762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1374819" y="2362200"/>
            <a:ext cx="1697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6627" y="2392381"/>
            <a:ext cx="183415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2894" y="2362200"/>
            <a:ext cx="1981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984889" y="3048000"/>
            <a:ext cx="815113" cy="15298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066800" y="145940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dome is subjected to a high pressure for a short time to decrease its probability of failure during service.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980641" y="2992545"/>
            <a:ext cx="962959" cy="18080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524000" y="6250298"/>
            <a:ext cx="712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 line shows probably of failure during 10s proof test.</a:t>
            </a:r>
          </a:p>
          <a:p>
            <a:r>
              <a:rPr lang="en-US" sz="1600" dirty="0" smtClean="0"/>
              <a:t>Red line shows probably of failure during 60-hour service life of proof-tested dome</a:t>
            </a:r>
          </a:p>
        </p:txBody>
      </p:sp>
    </p:spTree>
    <p:extLst>
      <p:ext uri="{BB962C8B-B14F-4D97-AF65-F5344CB8AC3E}">
        <p14:creationId xmlns:p14="http://schemas.microsoft.com/office/powerpoint/2010/main" val="30820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84" y="609600"/>
            <a:ext cx="8229600" cy="639762"/>
          </a:xfrm>
        </p:spPr>
        <p:txBody>
          <a:bodyPr/>
          <a:lstStyle/>
          <a:p>
            <a:r>
              <a:rPr lang="en-US" sz="3200" dirty="0" smtClean="0"/>
              <a:t>Reliability of chemically strengthened dome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81200"/>
            <a:ext cx="3224550" cy="2420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5133318"/>
            <a:ext cx="753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Predicted reliability of strengthened dome is very high even without proof test.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4572000"/>
            <a:ext cx="250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Pf = probability of failure</a:t>
            </a:r>
          </a:p>
        </p:txBody>
      </p:sp>
    </p:spTree>
    <p:extLst>
      <p:ext uri="{BB962C8B-B14F-4D97-AF65-F5344CB8AC3E}">
        <p14:creationId xmlns:p14="http://schemas.microsoft.com/office/powerpoint/2010/main" val="14404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3493008" cy="5218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2133600"/>
            <a:ext cx="441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Domes were proof tested following the protocol determined by Eric Baker.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Pressure and axial displacement of glass port were logged. Displacement matched FEA prediction.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strengthened domes were tested to 3000 PSI.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strengthened </a:t>
            </a:r>
            <a:r>
              <a:rPr lang="en-US" dirty="0" smtClean="0"/>
              <a:t>dome was </a:t>
            </a:r>
            <a:r>
              <a:rPr lang="en-US" dirty="0"/>
              <a:t>tested to </a:t>
            </a:r>
            <a:r>
              <a:rPr lang="en-US" dirty="0" smtClean="0"/>
              <a:t>5000 PSI.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59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408113"/>
            <a:ext cx="7086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After the failure of an early design, several steps were taken to improve the reliability of the glass port: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edges and the base of the dome were polished, the flatness of the base was controlled.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dome was bonded to a titanium ring to prevent hoop tensile stress from appearing.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Chemical strengthening greatly improved the strength of the glass.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was predicted using CARES software.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camera housing can now be operated at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1500m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with very low probability </a:t>
            </a:r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of </a:t>
            </a:r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failure.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Using this method, deep sea cameras are no longer limited to small hemispherical domes. Sub-hemispheres with large radii with better optical performance can be used and  their reliability can be predicted.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research is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needed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on life prediction for strengthened glass. 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residual stress field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should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be incorporated into the model for a better prediction.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4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Optical design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dome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distortion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dome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H-K9L glass (Chinese equivalent to BK-7)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of dome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/>
          <a:stretch/>
        </p:blipFill>
        <p:spPr bwMode="auto">
          <a:xfrm>
            <a:off x="3810000" y="1752600"/>
            <a:ext cx="51537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32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Two domes failed during external pressure test: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first dome failed after numerous cycles to 2750 PSI.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second dome failed at 800PSI during first pressure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5" y="1653486"/>
            <a:ext cx="6939352" cy="520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E1698B2-B87F-4FF4-8F5C-8DDD89F89786}"/>
              </a:ext>
            </a:extLst>
          </p:cNvPr>
          <p:cNvSpPr txBox="1"/>
          <p:nvPr/>
        </p:nvSpPr>
        <p:spPr>
          <a:xfrm>
            <a:off x="-1" y="76856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first generation domes were fractographically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endParaRPr lang="en-US" sz="2000" dirty="0"/>
          </a:p>
          <a:p>
            <a:pPr algn="ctr"/>
            <a:r>
              <a:rPr lang="en-US" sz="1400" dirty="0"/>
              <a:t>(Blue </a:t>
            </a:r>
            <a:r>
              <a:rPr lang="en-US" sz="1400" dirty="0" smtClean="0"/>
              <a:t>tape </a:t>
            </a:r>
            <a:r>
              <a:rPr lang="en-US" sz="1400" dirty="0"/>
              <a:t>with small paper inserts between the fracture surfaces held the pieces together during shipment.)</a:t>
            </a:r>
          </a:p>
        </p:txBody>
      </p:sp>
    </p:spTree>
    <p:extLst>
      <p:ext uri="{BB962C8B-B14F-4D97-AF65-F5344CB8AC3E}">
        <p14:creationId xmlns:p14="http://schemas.microsoft.com/office/powerpoint/2010/main" val="38155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7874</TotalTime>
  <Words>2227</Words>
  <Application>Microsoft Office PowerPoint</Application>
  <PresentationFormat>On-screen Show (4:3)</PresentationFormat>
  <Paragraphs>373</Paragraphs>
  <Slides>35</Slides>
  <Notes>12</Notes>
  <HiddenSlides>10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Arial</vt:lpstr>
      <vt:lpstr>Calibri</vt:lpstr>
      <vt:lpstr>Cambria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Worksheet</vt:lpstr>
      <vt:lpstr>SigmaPlotGraphicObject.11</vt:lpstr>
      <vt:lpstr>Equation</vt:lpstr>
      <vt:lpstr>PowerPoint Presentation</vt:lpstr>
      <vt:lpstr>Outline</vt:lpstr>
      <vt:lpstr>Introduction</vt:lpstr>
      <vt:lpstr>Optical design</vt:lpstr>
      <vt:lpstr>Early design of dome</vt:lpstr>
      <vt:lpstr>FEA of early design: 2D Axisymmetric Model</vt:lpstr>
      <vt:lpstr>FEA results at 2750 PSI</vt:lpstr>
      <vt:lpstr>Failure of early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Reliability analysis</vt:lpstr>
      <vt:lpstr>CARES with ABAQUS Flowchart</vt:lpstr>
      <vt:lpstr>Material Properties:  Weibull</vt:lpstr>
      <vt:lpstr>Material Properties:  Weibull – Inert</vt:lpstr>
      <vt:lpstr>Material Properties:  Time Dependent (SCG) – Polished</vt:lpstr>
      <vt:lpstr>Example of CARES output Unstrengthened H-K9L glass</vt:lpstr>
      <vt:lpstr>PowerPoint Presentation</vt:lpstr>
      <vt:lpstr>Example of proof test</vt:lpstr>
      <vt:lpstr>Reliability of chemically strengthened dome</vt:lpstr>
      <vt:lpstr>Proof testing</vt:lpstr>
      <vt:lpstr>Conclusion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507</cp:revision>
  <cp:lastPrinted>2013-12-10T02:47:51Z</cp:lastPrinted>
  <dcterms:created xsi:type="dcterms:W3CDTF">2013-02-28T20:16:52Z</dcterms:created>
  <dcterms:modified xsi:type="dcterms:W3CDTF">2018-04-02T19:33:44Z</dcterms:modified>
</cp:coreProperties>
</file>