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tif" ContentType="image/tif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491" r:id="rId2"/>
    <p:sldId id="301" r:id="rId3"/>
    <p:sldId id="506" r:id="rId4"/>
    <p:sldId id="507" r:id="rId5"/>
    <p:sldId id="505" r:id="rId6"/>
    <p:sldId id="510" r:id="rId7"/>
    <p:sldId id="514" r:id="rId8"/>
    <p:sldId id="516" r:id="rId9"/>
    <p:sldId id="524" r:id="rId10"/>
    <p:sldId id="525" r:id="rId11"/>
    <p:sldId id="526" r:id="rId12"/>
    <p:sldId id="527" r:id="rId13"/>
    <p:sldId id="518" r:id="rId14"/>
    <p:sldId id="519" r:id="rId15"/>
    <p:sldId id="492" r:id="rId16"/>
    <p:sldId id="488" r:id="rId17"/>
    <p:sldId id="504" r:id="rId18"/>
    <p:sldId id="502" r:id="rId19"/>
    <p:sldId id="520" r:id="rId20"/>
    <p:sldId id="548" r:id="rId21"/>
    <p:sldId id="530" r:id="rId22"/>
    <p:sldId id="531" r:id="rId23"/>
    <p:sldId id="532" r:id="rId24"/>
    <p:sldId id="537" r:id="rId25"/>
    <p:sldId id="545" r:id="rId26"/>
    <p:sldId id="546" r:id="rId27"/>
    <p:sldId id="542" r:id="rId28"/>
    <p:sldId id="544" r:id="rId29"/>
    <p:sldId id="543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35D"/>
    <a:srgbClr val="2E0FB1"/>
    <a:srgbClr val="00FF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4630" autoAdjust="0"/>
  </p:normalViewPr>
  <p:slideViewPr>
    <p:cSldViewPr>
      <p:cViewPr>
        <p:scale>
          <a:sx n="112" d="100"/>
          <a:sy n="112" d="100"/>
        </p:scale>
        <p:origin x="35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ancois\Downloads\All%20Polished%20-%20Epoxy%20model%20v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ancois\Downloads\All%20Polished%20-%20Epoxy%20model%20v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All Polished</c:v>
                </c:pt>
              </c:strCache>
            </c:strRef>
          </c:tx>
          <c:xVal>
            <c:numRef>
              <c:f>Sheet1!$F$8:$F$22</c:f>
              <c:numCache>
                <c:formatCode>General</c:formatCode>
                <c:ptCount val="15"/>
                <c:pt idx="0">
                  <c:v>550</c:v>
                </c:pt>
                <c:pt idx="1">
                  <c:v>1100</c:v>
                </c:pt>
                <c:pt idx="2">
                  <c:v>1650</c:v>
                </c:pt>
                <c:pt idx="3">
                  <c:v>2200</c:v>
                </c:pt>
                <c:pt idx="4">
                  <c:v>2750</c:v>
                </c:pt>
                <c:pt idx="5">
                  <c:v>3300</c:v>
                </c:pt>
                <c:pt idx="6">
                  <c:v>3849.9999999999995</c:v>
                </c:pt>
                <c:pt idx="7">
                  <c:v>4400</c:v>
                </c:pt>
                <c:pt idx="8">
                  <c:v>4950</c:v>
                </c:pt>
                <c:pt idx="9">
                  <c:v>5500</c:v>
                </c:pt>
                <c:pt idx="10">
                  <c:v>6050.0000000000009</c:v>
                </c:pt>
                <c:pt idx="11">
                  <c:v>6600</c:v>
                </c:pt>
                <c:pt idx="12">
                  <c:v>7150</c:v>
                </c:pt>
                <c:pt idx="13">
                  <c:v>7699.9999999999991</c:v>
                </c:pt>
                <c:pt idx="14">
                  <c:v>8250</c:v>
                </c:pt>
              </c:numCache>
            </c:numRef>
          </c:xVal>
          <c:yVal>
            <c:numRef>
              <c:f>Sheet1!$I$8:$I$22</c:f>
              <c:numCache>
                <c:formatCode>0.0000000</c:formatCode>
                <c:ptCount val="15"/>
                <c:pt idx="0">
                  <c:v>0.99999764999999996</c:v>
                </c:pt>
                <c:pt idx="1">
                  <c:v>0.99992340000000002</c:v>
                </c:pt>
                <c:pt idx="2">
                  <c:v>0.99941177999999997</c:v>
                </c:pt>
                <c:pt idx="3">
                  <c:v>0.99750338000000005</c:v>
                </c:pt>
                <c:pt idx="4">
                  <c:v>0.99235251999999996</c:v>
                </c:pt>
                <c:pt idx="5">
                  <c:v>0.98098196999999998</c:v>
                </c:pt>
                <c:pt idx="6">
                  <c:v>0.95917423000000002</c:v>
                </c:pt>
                <c:pt idx="7">
                  <c:v>0.92166431999999998</c:v>
                </c:pt>
                <c:pt idx="8">
                  <c:v>0.86287152</c:v>
                </c:pt>
                <c:pt idx="9">
                  <c:v>0.77839627</c:v>
                </c:pt>
                <c:pt idx="10">
                  <c:v>0.66727539000000002</c:v>
                </c:pt>
                <c:pt idx="11" formatCode="General">
                  <c:v>0.53440942999999996</c:v>
                </c:pt>
                <c:pt idx="12">
                  <c:v>0.39176861000000002</c:v>
                </c:pt>
                <c:pt idx="13">
                  <c:v>0.25660247000000003</c:v>
                </c:pt>
                <c:pt idx="14">
                  <c:v>0.14597689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1F2D-4835-982D-66BBF293D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138376"/>
        <c:axId val="199896800"/>
      </c:scatterChart>
      <c:valAx>
        <c:axId val="199138376"/>
        <c:scaling>
          <c:orientation val="minMax"/>
          <c:max val="8000"/>
          <c:min val="0"/>
        </c:scaling>
        <c:delete val="0"/>
        <c:axPos val="b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Pressure (psi)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99896800"/>
        <c:crosses val="autoZero"/>
        <c:crossBetween val="midCat"/>
      </c:valAx>
      <c:valAx>
        <c:axId val="199896800"/>
        <c:scaling>
          <c:orientation val="minMax"/>
          <c:max val="1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Reliability (-)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99138376"/>
        <c:crossesAt val="1.0000000000000005E-9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Sheet1!$C$28</c:f>
              <c:strCache>
                <c:ptCount val="1"/>
                <c:pt idx="0">
                  <c:v>All Polished</c:v>
                </c:pt>
              </c:strCache>
            </c:strRef>
          </c:tx>
          <c:xVal>
            <c:numRef>
              <c:f>Sheet1!$F$33:$F$48</c:f>
              <c:numCache>
                <c:formatCode>General</c:formatCode>
                <c:ptCount val="16"/>
                <c:pt idx="0">
                  <c:v>2.7777777777777776E-7</c:v>
                </c:pt>
                <c:pt idx="1">
                  <c:v>2.7777777777777779E-6</c:v>
                </c:pt>
                <c:pt idx="2">
                  <c:v>2.7777777777777779E-5</c:v>
                </c:pt>
                <c:pt idx="3">
                  <c:v>2.7777777777777778E-4</c:v>
                </c:pt>
                <c:pt idx="4">
                  <c:v>2.7777777777777779E-3</c:v>
                </c:pt>
                <c:pt idx="5">
                  <c:v>2.7777777777777776E-2</c:v>
                </c:pt>
                <c:pt idx="6">
                  <c:v>0.27777777777777779</c:v>
                </c:pt>
                <c:pt idx="7">
                  <c:v>2.7777777777777777</c:v>
                </c:pt>
                <c:pt idx="8">
                  <c:v>8.3333333333333339</c:v>
                </c:pt>
                <c:pt idx="9">
                  <c:v>13.888888888888889</c:v>
                </c:pt>
                <c:pt idx="10">
                  <c:v>27.777777777777779</c:v>
                </c:pt>
                <c:pt idx="11">
                  <c:v>60</c:v>
                </c:pt>
                <c:pt idx="12">
                  <c:v>111.11111111111111</c:v>
                </c:pt>
                <c:pt idx="13">
                  <c:v>277.77777777777777</c:v>
                </c:pt>
                <c:pt idx="14">
                  <c:v>416.66666666666669</c:v>
                </c:pt>
                <c:pt idx="15">
                  <c:v>833.33333333333337</c:v>
                </c:pt>
              </c:numCache>
            </c:numRef>
          </c:xVal>
          <c:yVal>
            <c:numRef>
              <c:f>Sheet1!$H$33:$H$48</c:f>
              <c:numCache>
                <c:formatCode>0.00E+00</c:formatCode>
                <c:ptCount val="16"/>
                <c:pt idx="0">
                  <c:v>1.6352131E-5</c:v>
                </c:pt>
                <c:pt idx="1">
                  <c:v>2.5935438E-5</c:v>
                </c:pt>
                <c:pt idx="2">
                  <c:v>5.3426500000000001E-5</c:v>
                </c:pt>
                <c:pt idx="3">
                  <c:v>1.1634994E-4</c:v>
                </c:pt>
                <c:pt idx="4">
                  <c:v>2.5500612000000001E-4</c:v>
                </c:pt>
                <c:pt idx="5">
                  <c:v>5.5922063999999997E-4</c:v>
                </c:pt>
                <c:pt idx="6">
                  <c:v>1.2262115E-3</c:v>
                </c:pt>
                <c:pt idx="7">
                  <c:v>2.6876795999999999E-3</c:v>
                </c:pt>
                <c:pt idx="8">
                  <c:v>3.9072611E-3</c:v>
                </c:pt>
                <c:pt idx="9" formatCode="General">
                  <c:v>4.6493263999999998E-3</c:v>
                </c:pt>
                <c:pt idx="10" formatCode="General">
                  <c:v>5.8858716999999998E-3</c:v>
                </c:pt>
                <c:pt idx="11" formatCode="General">
                  <c:v>7.6474808999999998E-3</c:v>
                </c:pt>
                <c:pt idx="12" formatCode="General">
                  <c:v>9.4279571000000003E-3</c:v>
                </c:pt>
                <c:pt idx="13" formatCode="General">
                  <c:v>1.2865112999999999E-2</c:v>
                </c:pt>
                <c:pt idx="14" formatCode="General">
                  <c:v>1.4759361E-2</c:v>
                </c:pt>
                <c:pt idx="15" formatCode="General">
                  <c:v>1.8659463000000001E-2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A5D-4E15-AC94-42817C4D3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9897584"/>
        <c:axId val="199897976"/>
      </c:scatterChart>
      <c:valAx>
        <c:axId val="199897584"/>
        <c:scaling>
          <c:logBase val="10"/>
          <c:orientation val="minMax"/>
          <c:max val="1000"/>
          <c:min val="1.0000000000000002E-3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(hrs)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99897976"/>
        <c:crosses val="autoZero"/>
        <c:crossBetween val="midCat"/>
      </c:valAx>
      <c:valAx>
        <c:axId val="199897976"/>
        <c:scaling>
          <c:orientation val="minMax"/>
          <c:max val="2.0000000000000004E-2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Probability of Failure (-)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199897584"/>
        <c:crossesAt val="1.0000000000000006E-10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2-22T11:32:51.287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7D8A1B-5AC4-41CF-A613-6A72E729D8E5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7B09058-8F50-477F-9C90-A9CD6968F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960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A4D658-1A8D-40FB-8D1A-05AC6575B5A9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FE2C287-AAF6-4FD1-9C15-A9F17327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411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23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Numbers</a:t>
            </a:r>
            <a:r>
              <a:rPr lang="en-US" baseline="0" dirty="0" smtClean="0"/>
              <a:t> 201 to 207 represent the different surfaces of the domes (inside, outside, 3 edge beveled, base, and perimeter)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71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photo shows the dome mounted</a:t>
            </a:r>
            <a:r>
              <a:rPr lang="en-US" baseline="0" dirty="0" smtClean="0"/>
              <a:t> on a test housing (the real camera housing is much longer), about to be lower in the pressure at the Navy’s pressure testing facility is Port Hueneme. A LVDT sensor was placed inside the housing to measure the axial displacement of the glass. Pressure was also measured and logged.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57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dome can be see in the front of the vehicle, protected by a black plastic shield.</a:t>
            </a:r>
          </a:p>
          <a:p>
            <a:r>
              <a:rPr lang="en-US" baseline="0" dirty="0" smtClean="0"/>
              <a:t>The 4 appendages  near the front are LED lights.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2750PSI is the pressure</a:t>
            </a:r>
            <a:r>
              <a:rPr lang="en-US" baseline="0" dirty="0" smtClean="0"/>
              <a:t> at the rated depth (1500m) + 25%</a:t>
            </a:r>
          </a:p>
          <a:p>
            <a:r>
              <a:rPr lang="en-US" baseline="0" dirty="0" smtClean="0"/>
              <a:t>25% is a safety margin that I chose somewhat arbitrarily at the time I started working on this.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955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second dome failed at much lower pressure because the dome support was modified in a way</a:t>
            </a:r>
            <a:r>
              <a:rPr lang="en-US" baseline="0" dirty="0" smtClean="0"/>
              <a:t> that made things even worse. It was a design mistake basically. We could omit the second dome altogether for the sake of clarity if needed.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594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r>
              <a:rPr lang="en-US" baseline="0" dirty="0" smtClean="0"/>
              <a:t> of </a:t>
            </a:r>
            <a:r>
              <a:rPr lang="en-US" baseline="0" dirty="0" err="1" smtClean="0"/>
              <a:t>fractography</a:t>
            </a:r>
            <a:r>
              <a:rPr lang="en-US" baseline="0" dirty="0" smtClean="0"/>
              <a:t>: dome failed because of tensile hoop stress, and because of manufacturing defect.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897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is a 30% decrease in tensile stress compared to the first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2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Transition: In addition making modification to the design,</a:t>
            </a:r>
            <a:r>
              <a:rPr lang="en-US" baseline="0" dirty="0" smtClean="0"/>
              <a:t> we hired Saxon G. T. to strengthen the domes.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29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420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ABAQUS is FEA software.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32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42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2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08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4/2/2018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8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30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5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7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1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1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3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5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5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emf"/><Relationship Id="rId5" Type="http://schemas.openxmlformats.org/officeDocument/2006/relationships/package" Target="../embeddings/Microsoft_Excel_Worksheet1.xlsx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2900" y="205264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Design and testing of a large sub-hemispherical glass port for a deep-sea </a:t>
            </a:r>
            <a:r>
              <a:rPr lang="en-US" sz="3200" dirty="0" smtClean="0">
                <a:solidFill>
                  <a:srgbClr val="C00000"/>
                </a:solidFill>
              </a:rPr>
              <a:t>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9364" y="1524000"/>
            <a:ext cx="613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7035D"/>
                </a:solidFill>
              </a:rPr>
              <a:t>Francois Cazenave</a:t>
            </a:r>
            <a:r>
              <a:rPr lang="en-US" sz="2800" baseline="30000" dirty="0" smtClean="0">
                <a:solidFill>
                  <a:srgbClr val="07035D"/>
                </a:solidFill>
              </a:rPr>
              <a:t>1</a:t>
            </a:r>
            <a:r>
              <a:rPr lang="en-US" sz="2800" dirty="0" smtClean="0">
                <a:solidFill>
                  <a:srgbClr val="07035D"/>
                </a:solidFill>
              </a:rPr>
              <a:t>; Eric H. Baker</a:t>
            </a:r>
            <a:r>
              <a:rPr lang="en-US" sz="2800" baseline="30000" dirty="0" smtClean="0">
                <a:solidFill>
                  <a:srgbClr val="07035D"/>
                </a:solidFill>
              </a:rPr>
              <a:t>2</a:t>
            </a:r>
            <a:r>
              <a:rPr lang="en-US" sz="2800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7035D"/>
                </a:solidFill>
              </a:rPr>
              <a:t>Nathan D. Card</a:t>
            </a:r>
            <a:r>
              <a:rPr lang="en-US" sz="2800" baseline="30000" dirty="0" smtClean="0">
                <a:solidFill>
                  <a:srgbClr val="07035D"/>
                </a:solidFill>
              </a:rPr>
              <a:t>3</a:t>
            </a:r>
            <a:r>
              <a:rPr lang="en-US" sz="2800" dirty="0" smtClean="0">
                <a:solidFill>
                  <a:srgbClr val="07035D"/>
                </a:solidFill>
              </a:rPr>
              <a:t>; George D. Quinn</a:t>
            </a:r>
            <a:r>
              <a:rPr lang="en-US" sz="2800" baseline="30000" dirty="0" smtClean="0">
                <a:solidFill>
                  <a:srgbClr val="07035D"/>
                </a:solidFill>
              </a:rPr>
              <a:t>4</a:t>
            </a:r>
            <a:r>
              <a:rPr lang="en-US" sz="2800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7035D"/>
                </a:solidFill>
              </a:rPr>
              <a:t>Paul Remijan</a:t>
            </a:r>
            <a:r>
              <a:rPr lang="en-US" sz="2800" baseline="30000" dirty="0" smtClean="0">
                <a:solidFill>
                  <a:srgbClr val="07035D"/>
                </a:solidFill>
              </a:rPr>
              <a:t>5</a:t>
            </a:r>
            <a:r>
              <a:rPr lang="en-US" sz="2800" dirty="0" smtClean="0">
                <a:solidFill>
                  <a:srgbClr val="07035D"/>
                </a:solidFill>
              </a:rPr>
              <a:t>; Jonathan Salem</a:t>
            </a:r>
            <a:r>
              <a:rPr lang="en-US" sz="2800" baseline="30000" dirty="0" smtClean="0">
                <a:solidFill>
                  <a:srgbClr val="07035D"/>
                </a:solidFill>
              </a:rPr>
              <a:t>6</a:t>
            </a:r>
          </a:p>
          <a:p>
            <a:r>
              <a:rPr lang="en-US" sz="2800" dirty="0" err="1" smtClean="0">
                <a:solidFill>
                  <a:srgbClr val="07035D"/>
                </a:solidFill>
              </a:rPr>
              <a:t>Arun</a:t>
            </a:r>
            <a:r>
              <a:rPr lang="en-US" sz="2800" dirty="0" smtClean="0">
                <a:solidFill>
                  <a:srgbClr val="07035D"/>
                </a:solidFill>
              </a:rPr>
              <a:t> K. Varshneya</a:t>
            </a:r>
            <a:r>
              <a:rPr lang="en-US" sz="2800" baseline="30000" dirty="0" smtClean="0">
                <a:solidFill>
                  <a:srgbClr val="07035D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40386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00B050"/>
              </a:solidFill>
            </a:endParaRPr>
          </a:p>
          <a:p>
            <a:pPr algn="ctr"/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607713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1. </a:t>
            </a:r>
            <a:r>
              <a:rPr lang="en-US" sz="2000" b="1" dirty="0" smtClean="0"/>
              <a:t>Monterey </a:t>
            </a:r>
            <a:r>
              <a:rPr lang="en-US" sz="2000" b="1" dirty="0"/>
              <a:t>Bay </a:t>
            </a:r>
            <a:r>
              <a:rPr lang="en-US" sz="2000" b="1" dirty="0" smtClean="0"/>
              <a:t>Aquarium </a:t>
            </a:r>
            <a:r>
              <a:rPr lang="en-US" sz="2000" b="1" dirty="0"/>
              <a:t>Research Institute, Moss Landing, </a:t>
            </a:r>
            <a:r>
              <a:rPr lang="en-US" sz="2000" b="1" dirty="0" smtClean="0"/>
              <a:t>CA</a:t>
            </a:r>
            <a:endParaRPr lang="en-US" sz="2000" b="1" dirty="0"/>
          </a:p>
          <a:p>
            <a:r>
              <a:rPr lang="en-US" sz="2000" b="1" dirty="0"/>
              <a:t>2</a:t>
            </a:r>
            <a:r>
              <a:rPr lang="en-US" sz="2000" b="1" dirty="0" smtClean="0"/>
              <a:t>.</a:t>
            </a:r>
            <a:r>
              <a:rPr lang="en-US" sz="2000" b="1" dirty="0"/>
              <a:t> Connecticut Reserve Technologies, Gates Mills, OH</a:t>
            </a:r>
          </a:p>
          <a:p>
            <a:r>
              <a:rPr lang="en-US" sz="2000" b="1" dirty="0" smtClean="0"/>
              <a:t>3</a:t>
            </a:r>
            <a:r>
              <a:rPr lang="en-US" sz="2000" b="1" dirty="0"/>
              <a:t>. Saxon Glass technologies, Alfred, </a:t>
            </a:r>
            <a:r>
              <a:rPr lang="en-US" sz="2000" b="1" dirty="0" smtClean="0"/>
              <a:t>NY</a:t>
            </a:r>
          </a:p>
          <a:p>
            <a:r>
              <a:rPr lang="en-US" sz="2000" b="1" dirty="0" smtClean="0"/>
              <a:t>4</a:t>
            </a:r>
            <a:r>
              <a:rPr lang="en-US" sz="2000" b="1" dirty="0"/>
              <a:t>. National institute of Standard and Technology, Gaithersburg, MD</a:t>
            </a:r>
          </a:p>
          <a:p>
            <a:r>
              <a:rPr lang="en-US" sz="2000" b="1" dirty="0" smtClean="0"/>
              <a:t>5. Fathom </a:t>
            </a:r>
            <a:r>
              <a:rPr lang="en-US" sz="2000" b="1" dirty="0"/>
              <a:t>Imaging Inc., Brimfield, </a:t>
            </a:r>
            <a:r>
              <a:rPr lang="en-US" sz="2000" b="1" dirty="0" smtClean="0"/>
              <a:t>MA</a:t>
            </a:r>
            <a:endParaRPr lang="en-US" sz="2000" b="1" dirty="0"/>
          </a:p>
          <a:p>
            <a:r>
              <a:rPr lang="en-US" sz="2000" b="1" dirty="0" smtClean="0"/>
              <a:t>6. </a:t>
            </a:r>
            <a:r>
              <a:rPr lang="en-US" sz="2000" b="1" dirty="0"/>
              <a:t>NASA Glenn Research Center, Cleveland, OH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4" y="5699526"/>
            <a:ext cx="1658020" cy="10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165" y="1522247"/>
            <a:ext cx="6964549" cy="5199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B0AF2F-C81A-4D4A-9AFE-86DC24C6CB41}"/>
              </a:ext>
            </a:extLst>
          </p:cNvPr>
          <p:cNvSpPr txBox="1"/>
          <p:nvPr/>
        </p:nvSpPr>
        <p:spPr>
          <a:xfrm>
            <a:off x="-7555" y="4457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directions of crack propagation were then marked on the assembly. </a:t>
            </a:r>
          </a:p>
          <a:p>
            <a:pPr algn="ctr"/>
            <a:r>
              <a:rPr lang="en-US" dirty="0"/>
              <a:t> There were 4 crack systems.   All 4 had the same type origins and same stresses driving them.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0A3627-99CF-43FC-94D3-EF55D39748C6}"/>
              </a:ext>
            </a:extLst>
          </p:cNvPr>
          <p:cNvSpPr txBox="1"/>
          <p:nvPr/>
        </p:nvSpPr>
        <p:spPr>
          <a:xfrm>
            <a:off x="2253221" y="-602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7030A0"/>
                </a:solidFill>
                <a:latin typeface="Calibri" panose="020F0502020204030204" pitchFamily="34" charset="0"/>
              </a:rPr>
              <a:t>Fractographic</a:t>
            </a:r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analysis</a:t>
            </a:r>
            <a:endParaRPr lang="en-US" sz="24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E795DD-9752-4B95-89AA-8D43EB01FCFD}"/>
              </a:ext>
            </a:extLst>
          </p:cNvPr>
          <p:cNvSpPr txBox="1"/>
          <p:nvPr/>
        </p:nvSpPr>
        <p:spPr>
          <a:xfrm>
            <a:off x="3515292" y="1522247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EFAFED5-BD3C-44D9-8015-0789C268AC70}"/>
              </a:ext>
            </a:extLst>
          </p:cNvPr>
          <p:cNvSpPr txBox="1"/>
          <p:nvPr/>
        </p:nvSpPr>
        <p:spPr>
          <a:xfrm>
            <a:off x="5665503" y="1753079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EE7EF0A-C285-41A8-85D1-69FAB4896047}"/>
              </a:ext>
            </a:extLst>
          </p:cNvPr>
          <p:cNvSpPr txBox="1"/>
          <p:nvPr/>
        </p:nvSpPr>
        <p:spPr>
          <a:xfrm>
            <a:off x="6484117" y="4324676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E704AE-68A6-4B30-A683-4F3386AAB2A7}"/>
              </a:ext>
            </a:extLst>
          </p:cNvPr>
          <p:cNvSpPr txBox="1"/>
          <p:nvPr/>
        </p:nvSpPr>
        <p:spPr>
          <a:xfrm>
            <a:off x="6483650" y="5092698"/>
            <a:ext cx="63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34309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04541" y="675128"/>
            <a:ext cx="481671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four </a:t>
            </a:r>
            <a:r>
              <a:rPr lang="en-US" dirty="0" smtClean="0">
                <a:solidFill>
                  <a:srgbClr val="7030A0"/>
                </a:solidFill>
              </a:rPr>
              <a:t>origins </a:t>
            </a:r>
            <a:r>
              <a:rPr lang="en-US" dirty="0">
                <a:solidFill>
                  <a:srgbClr val="7030A0"/>
                </a:solidFill>
              </a:rPr>
              <a:t>were contact crack damage at the outer rim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 4 was the first to start the overall fracture.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flaws and initial crack propagation were driven by circumferential hoop tensile stresses.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By the time the cracks propagated towards the middle, the </a:t>
            </a:r>
            <a:r>
              <a:rPr lang="en-US" dirty="0">
                <a:solidFill>
                  <a:srgbClr val="7030A0"/>
                </a:solidFill>
              </a:rPr>
              <a:t>stress changed to bending with tension on the inner dome surface.   This suggest that the  external pressure caused  “splaying” of the dome.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were no fracture mirror boundary features, nor did any of the cracks branch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7030A0"/>
                </a:solidFill>
                <a:latin typeface="Calibri" panose="020F0502020204030204" pitchFamily="34" charset="0"/>
              </a:rPr>
              <a:t>Fractographic</a:t>
            </a:r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analysis</a:t>
            </a:r>
            <a:endParaRPr lang="en-US" sz="24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0692" y="1020734"/>
            <a:ext cx="4406333" cy="3937000"/>
            <a:chOff x="4403124" y="1447800"/>
            <a:chExt cx="4537491" cy="41488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03124" y="1509184"/>
              <a:ext cx="4452552" cy="408746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137152" y="4492109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7679" y="1447800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31208" y="1684395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411697" y="3940534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3333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683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84348"/>
            <a:ext cx="4368800" cy="3121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984348"/>
            <a:ext cx="4419600" cy="31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0400" y="1371492"/>
            <a:ext cx="551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 views with different lighting at same magnification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0700" y="5426407"/>
            <a:ext cx="466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origin is a contact damage crack on the bottom ground surface.</a:t>
            </a:r>
          </a:p>
          <a:p>
            <a:endParaRPr lang="en-US" dirty="0"/>
          </a:p>
          <a:p>
            <a:r>
              <a:rPr lang="en-US" dirty="0"/>
              <a:t>It is about 1 mm in from the unbeveled edge.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410425" y="3932408"/>
            <a:ext cx="0" cy="145723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955851-6A35-4177-A4F6-5BB14E69E555}"/>
              </a:ext>
            </a:extLst>
          </p:cNvPr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7030A0"/>
                </a:solidFill>
                <a:latin typeface="Calibri" panose="020F0502020204030204" pitchFamily="34" charset="0"/>
              </a:rPr>
              <a:t>Fractographic</a:t>
            </a:r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7030A0"/>
                </a:solidFill>
                <a:latin typeface="Calibri" panose="020F0502020204030204" pitchFamily="34" charset="0"/>
              </a:rPr>
              <a:t>analysis</a:t>
            </a:r>
            <a:endParaRPr lang="en-US" sz="2400" dirty="0">
              <a:solidFill>
                <a:srgbClr val="7030A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26CCDC-8809-499F-A946-82AFF1917ACC}"/>
              </a:ext>
            </a:extLst>
          </p:cNvPr>
          <p:cNvSpPr txBox="1"/>
          <p:nvPr/>
        </p:nvSpPr>
        <p:spPr>
          <a:xfrm>
            <a:off x="2387600" y="620930"/>
            <a:ext cx="542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  One of the rim contact damage cracks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52ACFA-FB8E-453C-A87A-52B6A95A4453}"/>
              </a:ext>
            </a:extLst>
          </p:cNvPr>
          <p:cNvSpPr txBox="1"/>
          <p:nvPr/>
        </p:nvSpPr>
        <p:spPr>
          <a:xfrm>
            <a:off x="1449137" y="2060499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AE551E5-53B0-429D-BA8F-853A28238976}"/>
              </a:ext>
            </a:extLst>
          </p:cNvPr>
          <p:cNvSpPr txBox="1"/>
          <p:nvPr/>
        </p:nvSpPr>
        <p:spPr>
          <a:xfrm>
            <a:off x="5891731" y="1985871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7E7A78E-14AD-4A66-8F8E-6818DDDE9E1A}"/>
              </a:ext>
            </a:extLst>
          </p:cNvPr>
          <p:cNvSpPr txBox="1"/>
          <p:nvPr/>
        </p:nvSpPr>
        <p:spPr>
          <a:xfrm>
            <a:off x="2184400" y="4751995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D11D2D-2B0A-490E-BAEB-45EAE61B0A02}"/>
              </a:ext>
            </a:extLst>
          </p:cNvPr>
          <p:cNvSpPr txBox="1"/>
          <p:nvPr/>
        </p:nvSpPr>
        <p:spPr>
          <a:xfrm>
            <a:off x="6755331" y="4353952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9EBA674-2ED7-49EE-A085-DF2175F76BCE}"/>
              </a:ext>
            </a:extLst>
          </p:cNvPr>
          <p:cNvSpPr txBox="1"/>
          <p:nvPr/>
        </p:nvSpPr>
        <p:spPr>
          <a:xfrm>
            <a:off x="-30748" y="4353952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C3D9328-660C-40C6-A260-297EACB71BCF}"/>
              </a:ext>
            </a:extLst>
          </p:cNvPr>
          <p:cNvSpPr txBox="1"/>
          <p:nvPr/>
        </p:nvSpPr>
        <p:spPr>
          <a:xfrm>
            <a:off x="4470400" y="4105664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043727E1-30B2-48B3-A005-46B0A35456B8}"/>
              </a:ext>
            </a:extLst>
          </p:cNvPr>
          <p:cNvCxnSpPr>
            <a:cxnSpLocks/>
          </p:cNvCxnSpPr>
          <p:nvPr/>
        </p:nvCxnSpPr>
        <p:spPr>
          <a:xfrm flipV="1">
            <a:off x="2058202" y="4271665"/>
            <a:ext cx="0" cy="11547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7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Modified design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29200" y="1400617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Dome was bonded to titanium ring </a:t>
            </a:r>
            <a:r>
              <a:rPr lang="en-US" dirty="0" smtClean="0"/>
              <a:t>with epoxy to </a:t>
            </a:r>
            <a:r>
              <a:rPr lang="en-US" dirty="0"/>
              <a:t>prevent lateral motion of dome seat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Edges </a:t>
            </a:r>
            <a:r>
              <a:rPr lang="en-US" dirty="0"/>
              <a:t>were beveled and polished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Seat was polished and flatness tolerance was  decreased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Thicker </a:t>
            </a:r>
            <a:r>
              <a:rPr lang="en-US" dirty="0" err="1" smtClean="0"/>
              <a:t>kapton</a:t>
            </a:r>
            <a:r>
              <a:rPr lang="en-US" dirty="0" smtClean="0"/>
              <a:t> 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16667" r="16666" b="23611"/>
          <a:stretch/>
        </p:blipFill>
        <p:spPr>
          <a:xfrm>
            <a:off x="304800" y="1905000"/>
            <a:ext cx="4648200" cy="3276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6" t="6601" r="28061" b="8890"/>
          <a:stretch/>
        </p:blipFill>
        <p:spPr>
          <a:xfrm>
            <a:off x="5807758" y="3801991"/>
            <a:ext cx="2403112" cy="27592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16843" y="5848683"/>
            <a:ext cx="155202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5095016" y="4703268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6847616" y="5011403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41018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FEA of Modified design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543089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Axial displacement unchanged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Tensile stress reduced 30%</a:t>
            </a:r>
          </a:p>
        </p:txBody>
      </p:sp>
      <p:pic>
        <p:nvPicPr>
          <p:cNvPr id="13" name="Picture 2" descr="C:\_Active\Work\Clients\MBARI\Models\2D Dome Port\Config_3\abaqus\pics\v10\C3_v10_2nofric_0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r="43586" b="28011"/>
          <a:stretch/>
        </p:blipFill>
        <p:spPr bwMode="auto">
          <a:xfrm>
            <a:off x="304800" y="2514600"/>
            <a:ext cx="3506093" cy="26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_Active\Work\Clients\MBARI\Models\2D Dome Port\Config_3\abaqus\pics\v10\C3_v10_2nofric_02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36976" b="48673"/>
          <a:stretch/>
        </p:blipFill>
        <p:spPr bwMode="auto">
          <a:xfrm>
            <a:off x="4174130" y="2514600"/>
            <a:ext cx="4858537" cy="23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5791200"/>
            <a:ext cx="3040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Axial displacement at 2750 PSI</a:t>
            </a:r>
          </a:p>
          <a:p>
            <a:r>
              <a:rPr lang="en-US" dirty="0" smtClean="0"/>
              <a:t>Max = 0.013” (0.33mm)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037009" y="5791199"/>
            <a:ext cx="41276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principal stress at 2750 PSI</a:t>
            </a:r>
          </a:p>
          <a:p>
            <a:r>
              <a:rPr lang="en-US" dirty="0" smtClean="0"/>
              <a:t>Max = 7779 PSI (5.37MPa) (30% decrease)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47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862013" y="762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smtClean="0">
                <a:solidFill>
                  <a:srgbClr val="C00000"/>
                </a:solidFill>
                <a:latin typeface="Constantia" pitchFamily="18" charset="0"/>
              </a:rPr>
              <a:t>Chemical Strengthening of glass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600200"/>
            <a:ext cx="30480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smtClean="0">
                <a:solidFill>
                  <a:srgbClr val="FF0000"/>
                </a:solidFill>
                <a:latin typeface="Constantia" pitchFamily="18" charset="0"/>
              </a:rPr>
              <a:t>How it works:</a:t>
            </a:r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1143000" y="2362200"/>
            <a:ext cx="220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Original surface</a:t>
            </a:r>
          </a:p>
        </p:txBody>
      </p:sp>
      <p:sp>
        <p:nvSpPr>
          <p:cNvPr id="10" name="TextBox 38"/>
          <p:cNvSpPr txBox="1">
            <a:spLocks noChangeArrowheads="1"/>
          </p:cNvSpPr>
          <p:nvPr/>
        </p:nvSpPr>
        <p:spPr bwMode="auto">
          <a:xfrm>
            <a:off x="573088" y="4281488"/>
            <a:ext cx="3176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Surface in compression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14400" y="33107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81100" y="30828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295400" y="342900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45479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53483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41505" y="325096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981200" y="34250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86712" y="3315768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4003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54836" y="35393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010612" y="348490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247045" y="323458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170845" y="290841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631179" y="36319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990600" y="37177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64579" y="37462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95600" y="38224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29" name="Group 227"/>
          <p:cNvGrpSpPr>
            <a:grpSpLocks/>
          </p:cNvGrpSpPr>
          <p:nvPr/>
        </p:nvGrpSpPr>
        <p:grpSpPr bwMode="auto">
          <a:xfrm>
            <a:off x="1679575" y="5780088"/>
            <a:ext cx="1905000" cy="812800"/>
            <a:chOff x="7696200" y="1378757"/>
            <a:chExt cx="1905000" cy="812709"/>
          </a:xfrm>
        </p:grpSpPr>
        <p:sp>
          <p:nvSpPr>
            <p:cNvPr id="30" name="Oval 29"/>
            <p:cNvSpPr/>
            <p:nvPr/>
          </p:nvSpPr>
          <p:spPr>
            <a:xfrm>
              <a:off x="7734300" y="144912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7696200" y="1862626"/>
              <a:ext cx="320111" cy="293606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2" name="TextBox 63"/>
            <p:cNvSpPr txBox="1">
              <a:spLocks noChangeArrowheads="1"/>
            </p:cNvSpPr>
            <p:nvPr/>
          </p:nvSpPr>
          <p:spPr bwMode="auto">
            <a:xfrm>
              <a:off x="7899400" y="1378757"/>
              <a:ext cx="1701800" cy="369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Na</a:t>
              </a:r>
              <a:r>
                <a:rPr kumimoji="0" lang="en-US" altLang="en-US" sz="18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(0.95 Å)</a:t>
              </a:r>
              <a:endParaRPr kumimoji="0" lang="en-US" alt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  <p:sp>
          <p:nvSpPr>
            <p:cNvPr id="33" name="TextBox 64"/>
            <p:cNvSpPr txBox="1">
              <a:spLocks noChangeArrowheads="1"/>
            </p:cNvSpPr>
            <p:nvPr/>
          </p:nvSpPr>
          <p:spPr bwMode="auto">
            <a:xfrm>
              <a:off x="8001000" y="1821619"/>
              <a:ext cx="1473200" cy="36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K</a:t>
              </a:r>
              <a:r>
                <a:rPr kumimoji="0" lang="en-US" altLang="en-US" sz="1800" b="0" i="0" u="none" strike="noStrike" kern="0" cap="none" spc="0" normalizeH="0" baseline="30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(1.33 Å)</a:t>
              </a:r>
              <a:endParaRPr kumimoji="0" lang="en-US" altLang="en-US" sz="1800" b="0" i="0" u="none" strike="noStrike" kern="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</p:grpSp>
      <p:sp>
        <p:nvSpPr>
          <p:cNvPr id="34" name="Curved Down Arrow 33"/>
          <p:cNvSpPr/>
          <p:nvPr/>
        </p:nvSpPr>
        <p:spPr>
          <a:xfrm>
            <a:off x="3505200" y="2254250"/>
            <a:ext cx="1365250" cy="482600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5" name="TextBox 97"/>
          <p:cNvSpPr txBox="1">
            <a:spLocks noChangeArrowheads="1"/>
          </p:cNvSpPr>
          <p:nvPr/>
        </p:nvSpPr>
        <p:spPr bwMode="auto">
          <a:xfrm>
            <a:off x="4748213" y="1042988"/>
            <a:ext cx="2690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Submerge in a bath of molten KNO</a:t>
            </a:r>
            <a:r>
              <a:rPr kumimoji="0" lang="en-US" altLang="en-US" sz="1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3</a:t>
            </a:r>
          </a:p>
        </p:txBody>
      </p:sp>
      <p:sp>
        <p:nvSpPr>
          <p:cNvPr id="36" name="Curved Left Arrow 35"/>
          <p:cNvSpPr/>
          <p:nvPr/>
        </p:nvSpPr>
        <p:spPr>
          <a:xfrm>
            <a:off x="7391400" y="2813050"/>
            <a:ext cx="762000" cy="2520950"/>
          </a:xfrm>
          <a:prstGeom prst="curved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46036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4603625" y="33171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870325" y="30893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4984625" y="343540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434704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42708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330730" y="325737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70425" y="34314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975937" y="33221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60895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6244061" y="35457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6699837" y="349131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6755694" y="318579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955063" y="291482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5320404" y="36383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4679825" y="372418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53804" y="37526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6584825" y="38288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55" name="Group 225"/>
          <p:cNvGrpSpPr>
            <a:grpSpLocks/>
          </p:cNvGrpSpPr>
          <p:nvPr/>
        </p:nvGrpSpPr>
        <p:grpSpPr bwMode="auto">
          <a:xfrm>
            <a:off x="4748213" y="4240213"/>
            <a:ext cx="2287587" cy="854075"/>
            <a:chOff x="4748369" y="4240033"/>
            <a:chExt cx="2286768" cy="853699"/>
          </a:xfrm>
        </p:grpSpPr>
        <p:sp>
          <p:nvSpPr>
            <p:cNvPr id="56" name="Oval 55"/>
            <p:cNvSpPr/>
            <p:nvPr/>
          </p:nvSpPr>
          <p:spPr>
            <a:xfrm>
              <a:off x="4829132" y="44689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5318201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5129904" y="46178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4748369" y="482978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685849" y="4596691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6024703" y="4680466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6476967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5842587" y="433896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6775325" y="43766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5022724" y="42623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6806537" y="47244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6445532" y="4550198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6144228" y="4399429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272446" y="43892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6464055" y="424003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</p:grpSp>
      <p:cxnSp>
        <p:nvCxnSpPr>
          <p:cNvPr id="71" name="Straight Connector 223"/>
          <p:cNvCxnSpPr>
            <a:cxnSpLocks noChangeShapeType="1"/>
          </p:cNvCxnSpPr>
          <p:nvPr/>
        </p:nvCxnSpPr>
        <p:spPr bwMode="auto">
          <a:xfrm>
            <a:off x="533400" y="4191000"/>
            <a:ext cx="7366000" cy="0"/>
          </a:xfrm>
          <a:prstGeom prst="line">
            <a:avLst/>
          </a:prstGeom>
          <a:noFill/>
          <a:ln w="31750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Oval 71"/>
          <p:cNvSpPr/>
          <p:nvPr/>
        </p:nvSpPr>
        <p:spPr>
          <a:xfrm>
            <a:off x="4976969" y="234489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5603376" y="1906818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5386746" y="226668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6023155" y="197308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4748369" y="193298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6737225" y="252455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6543441" y="193191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312605" y="248955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864648" y="2473749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863552" y="220042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974370" y="17851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4623321" y="154236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158145" y="182125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7050570" y="145448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057732" y="26959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762500" y="607064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5399274" y="61604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6622925" y="61453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561964" y="563930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6071187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5827711" y="543748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4789609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5343193" y="556675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6302814" y="595462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6901834" y="520926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4952335" y="552773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5084148" y="584879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5522476" y="523703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6154363" y="562810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6653369" y="545389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6615269" y="577704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5674136" y="573194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905724" y="603992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5" name="Left Arrow 104"/>
          <p:cNvSpPr/>
          <p:nvPr/>
        </p:nvSpPr>
        <p:spPr>
          <a:xfrm>
            <a:off x="3657600" y="5029200"/>
            <a:ext cx="884238" cy="23495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06" name="Group 20"/>
          <p:cNvGrpSpPr>
            <a:grpSpLocks/>
          </p:cNvGrpSpPr>
          <p:nvPr/>
        </p:nvGrpSpPr>
        <p:grpSpPr bwMode="auto">
          <a:xfrm>
            <a:off x="1254125" y="4941888"/>
            <a:ext cx="1865313" cy="1066800"/>
            <a:chOff x="1253395" y="5018125"/>
            <a:chExt cx="1865932" cy="1066800"/>
          </a:xfrm>
        </p:grpSpPr>
        <p:sp>
          <p:nvSpPr>
            <p:cNvPr id="107" name="Rectangle 106"/>
            <p:cNvSpPr/>
            <p:nvPr/>
          </p:nvSpPr>
          <p:spPr>
            <a:xfrm>
              <a:off x="1253395" y="5018125"/>
              <a:ext cx="1865932" cy="1066800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grpSp>
          <p:nvGrpSpPr>
            <p:cNvPr id="108" name="Group 18"/>
            <p:cNvGrpSpPr>
              <a:grpSpLocks/>
            </p:cNvGrpSpPr>
            <p:nvPr/>
          </p:nvGrpSpPr>
          <p:grpSpPr bwMode="auto">
            <a:xfrm>
              <a:off x="1253395" y="5018125"/>
              <a:ext cx="1865932" cy="693120"/>
              <a:chOff x="1253395" y="5018125"/>
              <a:chExt cx="1865932" cy="693120"/>
            </a:xfrm>
          </p:grpSpPr>
          <p:grpSp>
            <p:nvGrpSpPr>
              <p:cNvPr id="109" name="Group 194"/>
              <p:cNvGrpSpPr>
                <a:grpSpLocks/>
              </p:cNvGrpSpPr>
              <p:nvPr/>
            </p:nvGrpSpPr>
            <p:grpSpPr bwMode="auto">
              <a:xfrm>
                <a:off x="1253395" y="5018125"/>
                <a:ext cx="1865932" cy="462080"/>
                <a:chOff x="5334000" y="2355791"/>
                <a:chExt cx="2590800" cy="462080"/>
              </a:xfrm>
            </p:grpSpPr>
            <p:cxnSp>
              <p:nvCxnSpPr>
                <p:cNvPr id="111" name="Straight Connector 263"/>
                <p:cNvCxnSpPr>
                  <a:cxnSpLocks noChangeShapeType="1"/>
                </p:cNvCxnSpPr>
                <p:nvPr/>
              </p:nvCxnSpPr>
              <p:spPr bwMode="auto">
                <a:xfrm>
                  <a:off x="5334000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" name="Straight Connector 264"/>
                <p:cNvCxnSpPr>
                  <a:cxnSpLocks noChangeShapeType="1"/>
                </p:cNvCxnSpPr>
                <p:nvPr/>
              </p:nvCxnSpPr>
              <p:spPr bwMode="auto">
                <a:xfrm>
                  <a:off x="6171876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3" name="Straight Connector 265"/>
                <p:cNvCxnSpPr>
                  <a:cxnSpLocks noChangeShapeType="1"/>
                </p:cNvCxnSpPr>
                <p:nvPr/>
              </p:nvCxnSpPr>
              <p:spPr bwMode="auto">
                <a:xfrm>
                  <a:off x="6705470" y="2355791"/>
                  <a:ext cx="540210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4" name="Straight Connector 266"/>
                <p:cNvCxnSpPr>
                  <a:cxnSpLocks noChangeShapeType="1"/>
                </p:cNvCxnSpPr>
                <p:nvPr/>
              </p:nvCxnSpPr>
              <p:spPr bwMode="auto">
                <a:xfrm>
                  <a:off x="7391206" y="2355791"/>
                  <a:ext cx="533594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5" name="Straight Connector 267"/>
                <p:cNvCxnSpPr>
                  <a:cxnSpLocks noChangeShapeType="1"/>
                </p:cNvCxnSpPr>
                <p:nvPr/>
              </p:nvCxnSpPr>
              <p:spPr bwMode="auto">
                <a:xfrm>
                  <a:off x="5715455" y="2355791"/>
                  <a:ext cx="227108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6" name="Straight Connector 268"/>
                <p:cNvCxnSpPr>
                  <a:cxnSpLocks noChangeShapeType="1"/>
                </p:cNvCxnSpPr>
                <p:nvPr/>
              </p:nvCxnSpPr>
              <p:spPr bwMode="auto">
                <a:xfrm flipH="1">
                  <a:off x="5942562" y="2355791"/>
                  <a:ext cx="229313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7" name="Straight Connector 269"/>
                <p:cNvCxnSpPr>
                  <a:cxnSpLocks noChangeShapeType="1"/>
                </p:cNvCxnSpPr>
                <p:nvPr/>
              </p:nvCxnSpPr>
              <p:spPr bwMode="auto">
                <a:xfrm>
                  <a:off x="7245680" y="2355791"/>
                  <a:ext cx="7055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8" name="Straight Connector 270"/>
                <p:cNvCxnSpPr>
                  <a:cxnSpLocks noChangeShapeType="1"/>
                </p:cNvCxnSpPr>
                <p:nvPr/>
              </p:nvCxnSpPr>
              <p:spPr bwMode="auto">
                <a:xfrm flipH="1">
                  <a:off x="7316238" y="2355791"/>
                  <a:ext cx="7496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Straight Connector 271"/>
                <p:cNvCxnSpPr>
                  <a:cxnSpLocks noChangeShapeType="1"/>
                </p:cNvCxnSpPr>
                <p:nvPr/>
              </p:nvCxnSpPr>
              <p:spPr bwMode="auto">
                <a:xfrm>
                  <a:off x="6553330" y="2355791"/>
                  <a:ext cx="94812" cy="193675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0" name="Straight Connector 272"/>
                <p:cNvCxnSpPr>
                  <a:cxnSpLocks noChangeShapeType="1"/>
                </p:cNvCxnSpPr>
                <p:nvPr/>
              </p:nvCxnSpPr>
              <p:spPr bwMode="auto">
                <a:xfrm flipH="1">
                  <a:off x="6648142" y="2363728"/>
                  <a:ext cx="57328" cy="185738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10" name="Straight Connector 262"/>
              <p:cNvCxnSpPr>
                <a:cxnSpLocks noChangeShapeType="1"/>
              </p:cNvCxnSpPr>
              <p:nvPr/>
            </p:nvCxnSpPr>
            <p:spPr bwMode="auto">
              <a:xfrm>
                <a:off x="2681032" y="5480087"/>
                <a:ext cx="0" cy="231775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121" name="Freeform 120"/>
          <p:cNvSpPr/>
          <p:nvPr/>
        </p:nvSpPr>
        <p:spPr>
          <a:xfrm>
            <a:off x="1527175" y="4965700"/>
            <a:ext cx="338138" cy="395288"/>
          </a:xfrm>
          <a:custGeom>
            <a:avLst/>
            <a:gdLst>
              <a:gd name="connsiteX0" fmla="*/ 0 w 338138"/>
              <a:gd name="connsiteY0" fmla="*/ 0 h 395287"/>
              <a:gd name="connsiteX1" fmla="*/ 166688 w 338138"/>
              <a:gd name="connsiteY1" fmla="*/ 395287 h 395287"/>
              <a:gd name="connsiteX2" fmla="*/ 338138 w 338138"/>
              <a:gd name="connsiteY2" fmla="*/ 0 h 395287"/>
              <a:gd name="connsiteX3" fmla="*/ 0 w 338138"/>
              <a:gd name="connsiteY3" fmla="*/ 0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138" h="395287">
                <a:moveTo>
                  <a:pt x="0" y="0"/>
                </a:moveTo>
                <a:lnTo>
                  <a:pt x="166688" y="395287"/>
                </a:lnTo>
                <a:lnTo>
                  <a:pt x="338138" y="0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2" name="Freeform 121"/>
          <p:cNvSpPr/>
          <p:nvPr/>
        </p:nvSpPr>
        <p:spPr>
          <a:xfrm>
            <a:off x="2122488" y="4960938"/>
            <a:ext cx="119062" cy="190500"/>
          </a:xfrm>
          <a:custGeom>
            <a:avLst/>
            <a:gdLst>
              <a:gd name="connsiteX0" fmla="*/ 0 w 119062"/>
              <a:gd name="connsiteY0" fmla="*/ 0 h 190500"/>
              <a:gd name="connsiteX1" fmla="*/ 71437 w 119062"/>
              <a:gd name="connsiteY1" fmla="*/ 190500 h 190500"/>
              <a:gd name="connsiteX2" fmla="*/ 119062 w 119062"/>
              <a:gd name="connsiteY2" fmla="*/ 4763 h 190500"/>
              <a:gd name="connsiteX3" fmla="*/ 0 w 119062"/>
              <a:gd name="connsiteY3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62" h="190500">
                <a:moveTo>
                  <a:pt x="0" y="0"/>
                </a:moveTo>
                <a:lnTo>
                  <a:pt x="71437" y="190500"/>
                </a:lnTo>
                <a:lnTo>
                  <a:pt x="119062" y="4763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3" name="Freeform 122"/>
          <p:cNvSpPr/>
          <p:nvPr/>
        </p:nvSpPr>
        <p:spPr>
          <a:xfrm>
            <a:off x="2632075" y="4927600"/>
            <a:ext cx="109538" cy="371475"/>
          </a:xfrm>
          <a:custGeom>
            <a:avLst/>
            <a:gdLst>
              <a:gd name="connsiteX0" fmla="*/ 0 w 109538"/>
              <a:gd name="connsiteY0" fmla="*/ 0 h 371475"/>
              <a:gd name="connsiteX1" fmla="*/ 52388 w 109538"/>
              <a:gd name="connsiteY1" fmla="*/ 371475 h 371475"/>
              <a:gd name="connsiteX2" fmla="*/ 109538 w 109538"/>
              <a:gd name="connsiteY2" fmla="*/ 4762 h 371475"/>
              <a:gd name="connsiteX3" fmla="*/ 0 w 109538"/>
              <a:gd name="connsiteY3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538" h="371475">
                <a:moveTo>
                  <a:pt x="0" y="0"/>
                </a:moveTo>
                <a:lnTo>
                  <a:pt x="52388" y="371475"/>
                </a:lnTo>
                <a:lnTo>
                  <a:pt x="109538" y="4762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24" name="Group 209"/>
          <p:cNvGrpSpPr>
            <a:grpSpLocks/>
          </p:cNvGrpSpPr>
          <p:nvPr/>
        </p:nvGrpSpPr>
        <p:grpSpPr bwMode="auto">
          <a:xfrm>
            <a:off x="873125" y="2800350"/>
            <a:ext cx="2590800" cy="844550"/>
            <a:chOff x="5334000" y="2355791"/>
            <a:chExt cx="2590800" cy="844609"/>
          </a:xfrm>
        </p:grpSpPr>
        <p:cxnSp>
          <p:nvCxnSpPr>
            <p:cNvPr id="125" name="Straight Connector 277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6" name="Straight Connector 278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7" name="Straight Connector 279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8" name="Straight Connector 280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Straight Connector 281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Straight Connector 282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Straight Connector 283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284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285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286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35" name="Group 234"/>
          <p:cNvGrpSpPr>
            <a:grpSpLocks/>
          </p:cNvGrpSpPr>
          <p:nvPr/>
        </p:nvGrpSpPr>
        <p:grpSpPr bwMode="auto">
          <a:xfrm>
            <a:off x="4597400" y="2835275"/>
            <a:ext cx="2590800" cy="844550"/>
            <a:chOff x="5334000" y="2355791"/>
            <a:chExt cx="2590800" cy="844609"/>
          </a:xfrm>
        </p:grpSpPr>
        <p:cxnSp>
          <p:nvCxnSpPr>
            <p:cNvPr id="136" name="Straight Connector 288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7" name="Straight Connector 289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8" name="Straight Connector 290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9" name="Straight Connector 291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0" name="Straight Connector 292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" name="Straight Connector 293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" name="Straight Connector 294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" name="Straight Connector 295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" name="Straight Connector 296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5" name="Straight Connector 297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6" name="Straight Connector 298"/>
          <p:cNvCxnSpPr>
            <a:cxnSpLocks noChangeShapeType="1"/>
          </p:cNvCxnSpPr>
          <p:nvPr/>
        </p:nvCxnSpPr>
        <p:spPr bwMode="auto">
          <a:xfrm>
            <a:off x="471805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7" name="Straight Connector 299"/>
          <p:cNvCxnSpPr>
            <a:cxnSpLocks noChangeShapeType="1"/>
          </p:cNvCxnSpPr>
          <p:nvPr/>
        </p:nvCxnSpPr>
        <p:spPr bwMode="auto">
          <a:xfrm>
            <a:off x="549910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8" name="Straight Connector 300"/>
          <p:cNvCxnSpPr>
            <a:cxnSpLocks noChangeShapeType="1"/>
          </p:cNvCxnSpPr>
          <p:nvPr/>
        </p:nvCxnSpPr>
        <p:spPr bwMode="auto">
          <a:xfrm>
            <a:off x="5997575" y="5164138"/>
            <a:ext cx="504825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9" name="Straight Connector 301"/>
          <p:cNvCxnSpPr>
            <a:cxnSpLocks noChangeShapeType="1"/>
          </p:cNvCxnSpPr>
          <p:nvPr/>
        </p:nvCxnSpPr>
        <p:spPr bwMode="auto">
          <a:xfrm>
            <a:off x="6637338" y="5164138"/>
            <a:ext cx="496887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0" name="Straight Connector 302"/>
          <p:cNvCxnSpPr>
            <a:cxnSpLocks noChangeShapeType="1"/>
          </p:cNvCxnSpPr>
          <p:nvPr/>
        </p:nvCxnSpPr>
        <p:spPr bwMode="auto">
          <a:xfrm>
            <a:off x="5073650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1" name="Straight Connector 303"/>
          <p:cNvCxnSpPr>
            <a:cxnSpLocks noChangeShapeType="1"/>
          </p:cNvCxnSpPr>
          <p:nvPr/>
        </p:nvCxnSpPr>
        <p:spPr bwMode="auto">
          <a:xfrm flipH="1">
            <a:off x="5286375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Straight Connector 304"/>
          <p:cNvCxnSpPr>
            <a:cxnSpLocks noChangeShapeType="1"/>
          </p:cNvCxnSpPr>
          <p:nvPr/>
        </p:nvCxnSpPr>
        <p:spPr bwMode="auto">
          <a:xfrm>
            <a:off x="6502400" y="5164138"/>
            <a:ext cx="63500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" name="Straight Connector 305"/>
          <p:cNvCxnSpPr>
            <a:cxnSpLocks noChangeShapeType="1"/>
          </p:cNvCxnSpPr>
          <p:nvPr/>
        </p:nvCxnSpPr>
        <p:spPr bwMode="auto">
          <a:xfrm flipH="1">
            <a:off x="6565900" y="5164138"/>
            <a:ext cx="71438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" name="Straight Connector 306"/>
          <p:cNvCxnSpPr>
            <a:cxnSpLocks noChangeShapeType="1"/>
          </p:cNvCxnSpPr>
          <p:nvPr/>
        </p:nvCxnSpPr>
        <p:spPr bwMode="auto">
          <a:xfrm>
            <a:off x="5854700" y="5164138"/>
            <a:ext cx="90488" cy="1936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5" name="Straight Connector 307"/>
          <p:cNvCxnSpPr>
            <a:cxnSpLocks noChangeShapeType="1"/>
          </p:cNvCxnSpPr>
          <p:nvPr/>
        </p:nvCxnSpPr>
        <p:spPr bwMode="auto">
          <a:xfrm flipH="1">
            <a:off x="5945188" y="5172075"/>
            <a:ext cx="52387" cy="185738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6" name="Straight Connector 308"/>
          <p:cNvCxnSpPr>
            <a:cxnSpLocks noChangeShapeType="1"/>
          </p:cNvCxnSpPr>
          <p:nvPr/>
        </p:nvCxnSpPr>
        <p:spPr bwMode="auto">
          <a:xfrm>
            <a:off x="6565900" y="5614988"/>
            <a:ext cx="0" cy="2317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7" name="TextBox 288"/>
          <p:cNvSpPr txBox="1">
            <a:spLocks noChangeArrowheads="1"/>
          </p:cNvSpPr>
          <p:nvPr/>
        </p:nvSpPr>
        <p:spPr bwMode="auto">
          <a:xfrm>
            <a:off x="3176588" y="5405438"/>
            <a:ext cx="1387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Ion Size</a:t>
            </a:r>
          </a:p>
        </p:txBody>
      </p:sp>
      <p:sp>
        <p:nvSpPr>
          <p:cNvPr id="158" name="TextBox 289"/>
          <p:cNvSpPr txBox="1">
            <a:spLocks noChangeArrowheads="1"/>
          </p:cNvSpPr>
          <p:nvPr/>
        </p:nvSpPr>
        <p:spPr bwMode="auto">
          <a:xfrm>
            <a:off x="7167563" y="5637213"/>
            <a:ext cx="1897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*</a:t>
            </a:r>
            <a:r>
              <a:rPr kumimoji="0" lang="en-US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Not drawn to scale, demonstration only</a:t>
            </a:r>
          </a:p>
        </p:txBody>
      </p:sp>
    </p:spTree>
    <p:extLst>
      <p:ext uri="{BB962C8B-B14F-4D97-AF65-F5344CB8AC3E}">
        <p14:creationId xmlns:p14="http://schemas.microsoft.com/office/powerpoint/2010/main" val="20825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04187E-6 L 0.00156 -0.08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1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088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01615 0.0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312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09 L -0.00694 -0.056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307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2847 0.0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" y="27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46 L 0.02153 -0.056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-27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773E-6 L 0.04427 0.098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49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0741 L -0.04358 -0.0969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5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07528"/>
              </p:ext>
            </p:extLst>
          </p:nvPr>
        </p:nvGraphicFramePr>
        <p:xfrm>
          <a:off x="381000" y="5105400"/>
          <a:ext cx="1452282" cy="420624"/>
        </p:xfrm>
        <a:graphic>
          <a:graphicData uri="http://schemas.openxmlformats.org/drawingml/2006/table">
            <a:tbl>
              <a:tblPr firstRow="1" firstCol="1" bandRow="1"/>
              <a:tblGrid>
                <a:gridCol w="1452282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57200" y="3217863"/>
            <a:ext cx="2076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7200" y="3217863"/>
            <a:ext cx="21526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C:\Users\Kreski\Desktop\fig1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12483"/>
            <a:ext cx="2512695" cy="243859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8"/>
              <p:cNvSpPr txBox="1"/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𝑥𝑥</m:t>
                              </m:r>
                            </m:sub>
                          </m:s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b="0" i="1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𝑦𝑦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 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𝐻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naryPr>
                            <m:sub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𝑑𝑧</m:t>
                          </m:r>
                        </m:e>
                      </m:d>
                    </m:oMath>
                  </m:oMathPara>
                </a14:m>
                <a:endParaRPr lang="en-US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2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009900" y="5105485"/>
            <a:ext cx="61341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dirty="0" smtClean="0"/>
              <a:t> = concentration of the invading ion</a:t>
            </a:r>
          </a:p>
          <a:p>
            <a:r>
              <a:rPr lang="en-US" i="1" dirty="0" smtClean="0"/>
              <a:t>H</a:t>
            </a:r>
            <a:r>
              <a:rPr lang="en-US" dirty="0" smtClean="0"/>
              <a:t> = plate width ; </a:t>
            </a:r>
            <a:r>
              <a:rPr lang="en-US" i="1" dirty="0" smtClean="0"/>
              <a:t>d</a:t>
            </a:r>
            <a:r>
              <a:rPr lang="en-US" dirty="0" smtClean="0"/>
              <a:t> = case-depth  = </a:t>
            </a:r>
            <a:r>
              <a:rPr lang="en-US" sz="2400" b="1" dirty="0" smtClean="0">
                <a:solidFill>
                  <a:srgbClr val="C00000"/>
                </a:solidFill>
              </a:rPr>
              <a:t>DOL</a:t>
            </a:r>
          </a:p>
          <a:p>
            <a:r>
              <a:rPr lang="en-US" i="1" dirty="0" smtClean="0"/>
              <a:t>E </a:t>
            </a:r>
            <a:r>
              <a:rPr lang="en-US" dirty="0" smtClean="0"/>
              <a:t>= Young’s modulus; </a:t>
            </a:r>
            <a:r>
              <a:rPr lang="en-US" dirty="0" smtClean="0">
                <a:latin typeface="Symbol" panose="05050102010706020507" pitchFamily="18" charset="2"/>
              </a:rPr>
              <a:t>n</a:t>
            </a:r>
            <a:r>
              <a:rPr lang="en-US" dirty="0" smtClean="0"/>
              <a:t> = Poisson’s ratio</a:t>
            </a:r>
          </a:p>
          <a:p>
            <a:r>
              <a:rPr lang="en-US" i="1" dirty="0" smtClean="0"/>
              <a:t>B</a:t>
            </a:r>
            <a:r>
              <a:rPr lang="en-US" dirty="0" smtClean="0"/>
              <a:t> = linear network dilation coefficient ( = “Cooper Coefficient”)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0940" y="3951446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In-plane stresses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2400"/>
            <a:ext cx="3962400" cy="37179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9200" y="76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Math…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29538" y="4095131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= CS</a:t>
            </a:r>
            <a:endParaRPr lang="en-US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𝑧𝑧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9689" y="4782319"/>
            <a:ext cx="151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perpendicular stress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0"/>
            <a:ext cx="8001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i="1" dirty="0" smtClean="0">
                <a:solidFill>
                  <a:srgbClr val="00B050"/>
                </a:solidFill>
              </a:rPr>
              <a:t>Glass composition and physical properties</a:t>
            </a:r>
            <a:endParaRPr lang="en-US" altLang="en-US" b="1" dirty="0" smtClean="0">
              <a:solidFill>
                <a:srgbClr val="C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826" y="1295400"/>
            <a:ext cx="8915400" cy="48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b="1" i="1" dirty="0" smtClean="0">
                <a:solidFill>
                  <a:srgbClr val="0000FF"/>
                </a:solidFill>
              </a:rPr>
              <a:t>Type: H-K9L (similar to Schott BK7)</a:t>
            </a:r>
            <a:endParaRPr lang="en-US" altLang="en-US" sz="2400" b="1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2400" b="1" i="1" dirty="0" smtClean="0"/>
              <a:t>Nominal composition (</a:t>
            </a:r>
            <a:r>
              <a:rPr lang="en-US" altLang="en-US" sz="2400" b="1" i="1" dirty="0" err="1" smtClean="0"/>
              <a:t>wt</a:t>
            </a:r>
            <a:r>
              <a:rPr lang="en-US" altLang="en-US" sz="2400" b="1" i="1" dirty="0" smtClean="0"/>
              <a:t>%):</a:t>
            </a:r>
          </a:p>
          <a:p>
            <a:pPr eaLnBrk="1" hangingPunct="1"/>
            <a:endParaRPr lang="en-US" altLang="en-US" sz="2400" b="1" i="1" dirty="0" smtClean="0"/>
          </a:p>
          <a:p>
            <a:pPr marL="0" indent="0" eaLnBrk="1" hangingPunct="1">
              <a:buNone/>
            </a:pPr>
            <a:r>
              <a:rPr lang="en-US" altLang="en-US" sz="2400" b="1" i="1" dirty="0" smtClean="0"/>
              <a:t>69.13 SiO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; 10.75 B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  <a:r>
              <a:rPr lang="en-US" altLang="en-US" sz="2400" b="1" i="1" dirty="0" smtClean="0"/>
              <a:t>;3.07 </a:t>
            </a:r>
            <a:r>
              <a:rPr lang="en-US" altLang="en-US" sz="2400" b="1" i="1" dirty="0" err="1" smtClean="0"/>
              <a:t>CaO</a:t>
            </a:r>
            <a:r>
              <a:rPr lang="en-US" altLang="en-US" sz="2400" b="1" i="1" dirty="0" smtClean="0"/>
              <a:t>; 10.40 Na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6.29 K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0.36 As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</a:p>
          <a:p>
            <a:pPr eaLnBrk="1" hangingPunct="1"/>
            <a:endParaRPr lang="en-US" altLang="en-US" sz="2400" b="1" i="1" dirty="0" smtClean="0"/>
          </a:p>
          <a:p>
            <a:pPr eaLnBrk="1" hangingPunct="1"/>
            <a:r>
              <a:rPr lang="en-US" altLang="en-US" sz="2400" b="1" i="1" dirty="0" smtClean="0"/>
              <a:t>Density = 2.55 g/cm3</a:t>
            </a:r>
          </a:p>
          <a:p>
            <a:pPr eaLnBrk="1" hangingPunct="1"/>
            <a:r>
              <a:rPr lang="en-US" altLang="en-US" sz="2400" b="1" i="1" dirty="0" err="1" smtClean="0"/>
              <a:t>Tg</a:t>
            </a:r>
            <a:r>
              <a:rPr lang="en-US" altLang="en-US" sz="2400" b="1" i="1" dirty="0" smtClean="0"/>
              <a:t> = 550</a:t>
            </a:r>
            <a:r>
              <a:rPr lang="en-US" altLang="en-US" sz="2400" b="1" i="1" dirty="0" smtClean="0">
                <a:latin typeface="Calibri"/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r>
              <a:rPr lang="en-US" altLang="en-US" sz="2400" b="1" i="1" dirty="0" smtClean="0"/>
              <a:t>TEC = 70x10</a:t>
            </a:r>
            <a:r>
              <a:rPr lang="en-US" altLang="en-US" sz="2400" b="1" i="1" baseline="30000" dirty="0" smtClean="0"/>
              <a:t>-7</a:t>
            </a:r>
            <a:r>
              <a:rPr lang="en-US" altLang="en-US" sz="2400" b="1" i="1" dirty="0" smtClean="0"/>
              <a:t>/</a:t>
            </a:r>
            <a:r>
              <a:rPr lang="en-US" altLang="en-US" sz="2400" b="1" i="1" dirty="0"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pPr eaLnBrk="1" hangingPunct="1"/>
            <a:r>
              <a:rPr lang="en-US" altLang="en-US" sz="2400" b="1" i="1" dirty="0" smtClean="0"/>
              <a:t>E = 71.GPa</a:t>
            </a:r>
          </a:p>
          <a:p>
            <a:pPr eaLnBrk="1" hangingPunct="1"/>
            <a:r>
              <a:rPr lang="en-US" altLang="en-US" sz="2400" b="1" i="1" dirty="0" smtClean="0">
                <a:latin typeface="Symbol" panose="05050102010706020507" pitchFamily="18" charset="2"/>
              </a:rPr>
              <a:t>n </a:t>
            </a:r>
            <a:r>
              <a:rPr lang="en-US" altLang="en-US" sz="2400" b="1" i="1" dirty="0" smtClean="0"/>
              <a:t>= 0.219</a:t>
            </a:r>
          </a:p>
          <a:p>
            <a:pPr eaLnBrk="1" hangingPunct="1"/>
            <a:r>
              <a:rPr lang="en-US" altLang="en-US" sz="2400" b="1" i="1" dirty="0" err="1"/>
              <a:t>n</a:t>
            </a:r>
            <a:r>
              <a:rPr lang="en-US" altLang="en-US" sz="2400" b="1" i="1" baseline="-25000" dirty="0" err="1" smtClean="0"/>
              <a:t>d</a:t>
            </a:r>
            <a:r>
              <a:rPr lang="en-US" altLang="en-US" sz="2400" b="1" i="1" dirty="0" smtClean="0"/>
              <a:t> = 1.523</a:t>
            </a:r>
            <a:endParaRPr lang="en-US" altLang="en-US" sz="2400" dirty="0"/>
          </a:p>
          <a:p>
            <a:pPr eaLnBrk="1" hangingPunct="1"/>
            <a:endParaRPr lang="en-US" altLang="en-US" dirty="0" smtClean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913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04495" y="1032411"/>
            <a:ext cx="86836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Four domes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15 witness disk samples 2”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New York" charset="0"/>
              </a:rPr>
              <a:t>dia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 x 2 mm thick, </a:t>
            </a:r>
          </a:p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  <a:latin typeface="New York" charset="0"/>
              </a:rPr>
              <a:t>(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for subsequent biaxial testing and CS/DOL measurement)</a:t>
            </a:r>
          </a:p>
          <a:p>
            <a:pPr eaLnBrk="1" hangingPunct="1"/>
            <a:endParaRPr lang="en-US" altLang="en-US" sz="2400" b="1" dirty="0" smtClean="0">
              <a:solidFill>
                <a:srgbClr val="00206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Hold domes in a stainless steel wire cage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Immerse in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electrically heated steel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tank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containing molten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KNO</a:t>
            </a:r>
            <a:r>
              <a:rPr lang="en-US" altLang="en-US" sz="2400" b="1" baseline="-25000" dirty="0" smtClean="0">
                <a:solidFill>
                  <a:srgbClr val="002060"/>
                </a:solidFill>
                <a:latin typeface="New York" charset="0"/>
              </a:rPr>
              <a:t>3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 salt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.</a:t>
            </a:r>
          </a:p>
          <a:p>
            <a:pPr eaLnBrk="1" hangingPunct="1"/>
            <a:endParaRPr lang="en-US" altLang="en-US" sz="2400" b="1" dirty="0" smtClean="0">
              <a:solidFill>
                <a:srgbClr val="C0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Ion exchange at 450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°C for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24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hrs. </a:t>
            </a:r>
          </a:p>
          <a:p>
            <a:pPr eaLnBrk="1" hangingPunct="1"/>
            <a:endParaRPr lang="en-US" altLang="en-US" sz="2400" b="1" dirty="0" smtClean="0">
              <a:solidFill>
                <a:srgbClr val="00CC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70C0"/>
                </a:solidFill>
                <a:latin typeface="New York" charset="0"/>
              </a:rPr>
              <a:t>After extraction, carefully cool, wash and dry.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Compression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layer (case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depth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“DOL”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)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=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45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  <a:sym typeface="Symbol" pitchFamily="18" charset="2"/>
              </a:rPr>
              <a:t>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m.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Compression (“CS”) = - 430 </a:t>
            </a:r>
            <a:r>
              <a:rPr lang="en-US" altLang="en-US" sz="2400" b="1" dirty="0">
                <a:solidFill>
                  <a:srgbClr val="FF0000"/>
                </a:solidFill>
                <a:latin typeface="New York" charset="0"/>
              </a:rPr>
              <a:t>MPa </a:t>
            </a:r>
            <a:endParaRPr lang="en-US" altLang="en-US" sz="2400" b="1" dirty="0" smtClean="0">
              <a:solidFill>
                <a:srgbClr val="FF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(measured by FSM-6000LE)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990600" y="381000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 smtClean="0"/>
              <a:t>Chemical strengthening of the domes</a:t>
            </a:r>
            <a:endParaRPr lang="en-US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517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5791200" cy="5029200"/>
          </a:xfrm>
        </p:spPr>
        <p:txBody>
          <a:bodyPr/>
          <a:lstStyle/>
          <a:p>
            <a:r>
              <a:rPr lang="en-US" sz="2800" dirty="0" smtClean="0"/>
              <a:t>Fracture strength, slow crack growth parameters and fracture toughness are needed for the reliability analysis but are not published by the manufacturers.</a:t>
            </a:r>
          </a:p>
          <a:p>
            <a:r>
              <a:rPr lang="en-US" sz="2800" dirty="0" smtClean="0"/>
              <a:t>MBARI hired Jon Salem to measure these parameters for </a:t>
            </a:r>
            <a:r>
              <a:rPr lang="en-US" sz="2800" dirty="0" smtClean="0"/>
              <a:t>HK9-L </a:t>
            </a:r>
            <a:r>
              <a:rPr lang="en-US" sz="2800" dirty="0" smtClean="0"/>
              <a:t>(HK9-L is marketed as equal to BK-7 but is much cheaper)</a:t>
            </a:r>
          </a:p>
          <a:p>
            <a:r>
              <a:rPr lang="en-US" sz="2800" dirty="0" smtClean="0"/>
              <a:t>Chemically strengthened </a:t>
            </a:r>
            <a:r>
              <a:rPr lang="en-US" sz="2800" dirty="0" smtClean="0"/>
              <a:t>HK9-L was </a:t>
            </a:r>
            <a:r>
              <a:rPr lang="en-US" sz="2800" dirty="0" smtClean="0"/>
              <a:t>also tested.</a:t>
            </a:r>
            <a:endParaRPr lang="en-US" sz="2800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Material testing</a:t>
            </a:r>
            <a:endParaRPr lang="en-US" dirty="0"/>
          </a:p>
        </p:txBody>
      </p:sp>
      <p:pic>
        <p:nvPicPr>
          <p:cNvPr id="4" name="Picture 3" descr="ROR 3D Schematic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9" r="4575"/>
          <a:stretch/>
        </p:blipFill>
        <p:spPr bwMode="auto">
          <a:xfrm>
            <a:off x="6431425" y="1355391"/>
            <a:ext cx="2457141" cy="231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639649" y="3729359"/>
            <a:ext cx="1696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ASTM C1499</a:t>
            </a:r>
            <a:endParaRPr lang="en-US" dirty="0">
              <a:latin typeface="Times New Roman" panose="020206030504050203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6414492" y="4338638"/>
            <a:ext cx="2767012" cy="1452562"/>
            <a:chOff x="5881688" y="1725613"/>
            <a:chExt cx="2767012" cy="1452562"/>
          </a:xfrm>
        </p:grpSpPr>
        <p:sp>
          <p:nvSpPr>
            <p:cNvPr id="7" name="Text Box 88"/>
            <p:cNvSpPr txBox="1">
              <a:spLocks noChangeArrowheads="1"/>
            </p:cNvSpPr>
            <p:nvPr/>
          </p:nvSpPr>
          <p:spPr bwMode="auto">
            <a:xfrm>
              <a:off x="7019925" y="1725613"/>
              <a:ext cx="381000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>
                  <a:latin typeface="Times New Roman" panose="02020603050405020304" pitchFamily="18" charset="0"/>
                </a:rPr>
                <a:t>S</a:t>
              </a:r>
              <a:r>
                <a:rPr lang="en-US" altLang="en-US" sz="1200" baseline="-25000">
                  <a:latin typeface="Times New Roman" panose="02020603050405020304" pitchFamily="18" charset="0"/>
                </a:rPr>
                <a:t>i</a:t>
              </a:r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8" name="Text Box 89"/>
            <p:cNvSpPr txBox="1">
              <a:spLocks noChangeArrowheads="1"/>
            </p:cNvSpPr>
            <p:nvPr/>
          </p:nvSpPr>
          <p:spPr bwMode="auto">
            <a:xfrm>
              <a:off x="8267700" y="2625725"/>
              <a:ext cx="381000" cy="214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/>
                <a:t>B</a:t>
              </a:r>
              <a:endParaRPr lang="en-US" altLang="en-US"/>
            </a:p>
          </p:txBody>
        </p:sp>
        <p:grpSp>
          <p:nvGrpSpPr>
            <p:cNvPr id="9" name="Group 93"/>
            <p:cNvGrpSpPr>
              <a:grpSpLocks/>
            </p:cNvGrpSpPr>
            <p:nvPr/>
          </p:nvGrpSpPr>
          <p:grpSpPr bwMode="auto">
            <a:xfrm>
              <a:off x="6002338" y="2576513"/>
              <a:ext cx="252412" cy="280987"/>
              <a:chOff x="4133" y="4077"/>
              <a:chExt cx="397" cy="443"/>
            </a:xfrm>
          </p:grpSpPr>
          <p:sp>
            <p:nvSpPr>
              <p:cNvPr id="66" name="Oval 94"/>
              <p:cNvSpPr>
                <a:spLocks noChangeArrowheads="1"/>
              </p:cNvSpPr>
              <p:nvPr/>
            </p:nvSpPr>
            <p:spPr bwMode="auto">
              <a:xfrm>
                <a:off x="4133" y="4377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67" name="Line 95"/>
              <p:cNvSpPr>
                <a:spLocks noChangeShapeType="1"/>
              </p:cNvSpPr>
              <p:nvPr/>
            </p:nvSpPr>
            <p:spPr bwMode="auto">
              <a:xfrm flipH="1">
                <a:off x="4171" y="4103"/>
                <a:ext cx="225" cy="28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Line 96"/>
              <p:cNvSpPr>
                <a:spLocks noChangeShapeType="1"/>
              </p:cNvSpPr>
              <p:nvPr/>
            </p:nvSpPr>
            <p:spPr bwMode="auto">
              <a:xfrm flipH="1">
                <a:off x="4272" y="4211"/>
                <a:ext cx="225" cy="285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Oval 97"/>
              <p:cNvSpPr>
                <a:spLocks noChangeArrowheads="1"/>
              </p:cNvSpPr>
              <p:nvPr/>
            </p:nvSpPr>
            <p:spPr bwMode="auto">
              <a:xfrm>
                <a:off x="4373" y="4077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10" name="Group 98"/>
            <p:cNvGrpSpPr>
              <a:grpSpLocks/>
            </p:cNvGrpSpPr>
            <p:nvPr/>
          </p:nvGrpSpPr>
          <p:grpSpPr bwMode="auto">
            <a:xfrm>
              <a:off x="8005763" y="2576513"/>
              <a:ext cx="250825" cy="280987"/>
              <a:chOff x="7341" y="4085"/>
              <a:chExt cx="394" cy="443"/>
            </a:xfrm>
          </p:grpSpPr>
          <p:sp>
            <p:nvSpPr>
              <p:cNvPr id="61" name="Oval 99"/>
              <p:cNvSpPr>
                <a:spLocks noChangeArrowheads="1"/>
              </p:cNvSpPr>
              <p:nvPr/>
            </p:nvSpPr>
            <p:spPr bwMode="auto">
              <a:xfrm>
                <a:off x="7341" y="4385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grpSp>
            <p:nvGrpSpPr>
              <p:cNvPr id="62" name="Group 100"/>
              <p:cNvGrpSpPr>
                <a:grpSpLocks/>
              </p:cNvGrpSpPr>
              <p:nvPr/>
            </p:nvGrpSpPr>
            <p:grpSpPr bwMode="auto">
              <a:xfrm>
                <a:off x="7376" y="4085"/>
                <a:ext cx="359" cy="419"/>
                <a:chOff x="7379" y="4085"/>
                <a:chExt cx="359" cy="419"/>
              </a:xfrm>
            </p:grpSpPr>
            <p:sp>
              <p:nvSpPr>
                <p:cNvPr id="63" name="Line 101"/>
                <p:cNvSpPr>
                  <a:spLocks noChangeShapeType="1"/>
                </p:cNvSpPr>
                <p:nvPr/>
              </p:nvSpPr>
              <p:spPr bwMode="auto">
                <a:xfrm flipH="1">
                  <a:off x="7379" y="4111"/>
                  <a:ext cx="225" cy="285"/>
                </a:xfrm>
                <a:prstGeom prst="line">
                  <a:avLst/>
                </a:prstGeom>
                <a:noFill/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4" name="Line 102"/>
                <p:cNvSpPr>
                  <a:spLocks noChangeShapeType="1"/>
                </p:cNvSpPr>
                <p:nvPr/>
              </p:nvSpPr>
              <p:spPr bwMode="auto">
                <a:xfrm flipH="1">
                  <a:off x="7480" y="4219"/>
                  <a:ext cx="225" cy="285"/>
                </a:xfrm>
                <a:prstGeom prst="line">
                  <a:avLst/>
                </a:prstGeom>
                <a:noFill/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65" name="Oval 103"/>
                <p:cNvSpPr>
                  <a:spLocks noChangeArrowheads="1"/>
                </p:cNvSpPr>
                <p:nvPr/>
              </p:nvSpPr>
              <p:spPr bwMode="auto">
                <a:xfrm>
                  <a:off x="7581" y="4085"/>
                  <a:ext cx="157" cy="143"/>
                </a:xfrm>
                <a:prstGeom prst="ellipse">
                  <a:avLst/>
                </a:prstGeom>
                <a:solidFill>
                  <a:srgbClr val="FFFFFF"/>
                </a:solidFill>
                <a:ln w="9525" cap="rnd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en-US" altLang="en-US"/>
                </a:p>
              </p:txBody>
            </p:sp>
          </p:grpSp>
        </p:grpSp>
        <p:sp>
          <p:nvSpPr>
            <p:cNvPr id="11" name="Line 104"/>
            <p:cNvSpPr>
              <a:spLocks noChangeShapeType="1"/>
            </p:cNvSpPr>
            <p:nvPr/>
          </p:nvSpPr>
          <p:spPr bwMode="auto">
            <a:xfrm>
              <a:off x="6100763" y="2001838"/>
              <a:ext cx="22494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Line 105"/>
            <p:cNvSpPr>
              <a:spLocks noChangeShapeType="1"/>
            </p:cNvSpPr>
            <p:nvPr/>
          </p:nvSpPr>
          <p:spPr bwMode="auto">
            <a:xfrm flipH="1">
              <a:off x="5957888" y="2005013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06"/>
            <p:cNvSpPr>
              <a:spLocks noChangeShapeType="1"/>
            </p:cNvSpPr>
            <p:nvPr/>
          </p:nvSpPr>
          <p:spPr bwMode="auto">
            <a:xfrm flipH="1">
              <a:off x="8207375" y="2008188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07"/>
            <p:cNvSpPr>
              <a:spLocks noChangeShapeType="1"/>
            </p:cNvSpPr>
            <p:nvPr/>
          </p:nvSpPr>
          <p:spPr bwMode="auto">
            <a:xfrm>
              <a:off x="6110288" y="2565400"/>
              <a:ext cx="22494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08"/>
            <p:cNvSpPr>
              <a:spLocks noChangeShapeType="1"/>
            </p:cNvSpPr>
            <p:nvPr/>
          </p:nvSpPr>
          <p:spPr bwMode="auto">
            <a:xfrm flipH="1">
              <a:off x="8205788" y="2576513"/>
              <a:ext cx="144462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09"/>
            <p:cNvSpPr>
              <a:spLocks noChangeShapeType="1"/>
            </p:cNvSpPr>
            <p:nvPr/>
          </p:nvSpPr>
          <p:spPr bwMode="auto">
            <a:xfrm flipH="1">
              <a:off x="5959475" y="2574925"/>
              <a:ext cx="142875" cy="1809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10"/>
            <p:cNvSpPr>
              <a:spLocks noChangeShapeType="1"/>
            </p:cNvSpPr>
            <p:nvPr/>
          </p:nvSpPr>
          <p:spPr bwMode="auto">
            <a:xfrm>
              <a:off x="6103938" y="2008188"/>
              <a:ext cx="0" cy="5476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11"/>
            <p:cNvSpPr>
              <a:spLocks noChangeShapeType="1"/>
            </p:cNvSpPr>
            <p:nvPr/>
          </p:nvSpPr>
          <p:spPr bwMode="auto">
            <a:xfrm>
              <a:off x="8350250" y="2020888"/>
              <a:ext cx="0" cy="5461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17"/>
            <p:cNvSpPr>
              <a:spLocks noChangeShapeType="1"/>
            </p:cNvSpPr>
            <p:nvPr/>
          </p:nvSpPr>
          <p:spPr bwMode="auto">
            <a:xfrm flipH="1">
              <a:off x="7032625" y="2041525"/>
              <a:ext cx="50800" cy="76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18"/>
            <p:cNvSpPr>
              <a:spLocks noChangeShapeType="1"/>
            </p:cNvSpPr>
            <p:nvPr/>
          </p:nvSpPr>
          <p:spPr bwMode="auto">
            <a:xfrm flipH="1">
              <a:off x="7270750" y="2041525"/>
              <a:ext cx="52388" cy="762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19"/>
            <p:cNvSpPr>
              <a:spLocks noChangeShapeType="1"/>
            </p:cNvSpPr>
            <p:nvPr/>
          </p:nvSpPr>
          <p:spPr bwMode="auto">
            <a:xfrm>
              <a:off x="7032625" y="2128838"/>
              <a:ext cx="2381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20"/>
            <p:cNvSpPr>
              <a:spLocks noChangeShapeType="1"/>
            </p:cNvSpPr>
            <p:nvPr/>
          </p:nvSpPr>
          <p:spPr bwMode="auto">
            <a:xfrm>
              <a:off x="7083425" y="2041525"/>
              <a:ext cx="2397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124"/>
            <p:cNvSpPr>
              <a:spLocks noChangeShapeType="1"/>
            </p:cNvSpPr>
            <p:nvPr/>
          </p:nvSpPr>
          <p:spPr bwMode="auto">
            <a:xfrm>
              <a:off x="7077075" y="2062163"/>
              <a:ext cx="230188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125"/>
            <p:cNvSpPr>
              <a:spLocks noChangeShapeType="1"/>
            </p:cNvSpPr>
            <p:nvPr/>
          </p:nvSpPr>
          <p:spPr bwMode="auto">
            <a:xfrm>
              <a:off x="7062788" y="2081213"/>
              <a:ext cx="2286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126"/>
            <p:cNvSpPr>
              <a:spLocks noChangeShapeType="1"/>
            </p:cNvSpPr>
            <p:nvPr/>
          </p:nvSpPr>
          <p:spPr bwMode="auto">
            <a:xfrm>
              <a:off x="7045325" y="2105025"/>
              <a:ext cx="228600" cy="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127"/>
            <p:cNvSpPr>
              <a:spLocks noChangeShapeType="1"/>
            </p:cNvSpPr>
            <p:nvPr/>
          </p:nvSpPr>
          <p:spPr bwMode="auto">
            <a:xfrm flipH="1">
              <a:off x="7000875" y="2100263"/>
              <a:ext cx="38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128"/>
            <p:cNvSpPr>
              <a:spLocks noChangeShapeType="1"/>
            </p:cNvSpPr>
            <p:nvPr/>
          </p:nvSpPr>
          <p:spPr bwMode="auto">
            <a:xfrm flipH="1">
              <a:off x="7031038" y="2049463"/>
              <a:ext cx="38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Oval 129"/>
            <p:cNvSpPr>
              <a:spLocks noChangeArrowheads="1"/>
            </p:cNvSpPr>
            <p:nvPr/>
          </p:nvSpPr>
          <p:spPr bwMode="auto">
            <a:xfrm>
              <a:off x="6988175" y="2036763"/>
              <a:ext cx="36513" cy="190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29" name="Oval 130"/>
            <p:cNvSpPr>
              <a:spLocks noChangeArrowheads="1"/>
            </p:cNvSpPr>
            <p:nvPr/>
          </p:nvSpPr>
          <p:spPr bwMode="auto">
            <a:xfrm>
              <a:off x="6967538" y="2087563"/>
              <a:ext cx="36512" cy="1905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grpSp>
          <p:nvGrpSpPr>
            <p:cNvPr id="30" name="Group 131"/>
            <p:cNvGrpSpPr>
              <a:grpSpLocks/>
            </p:cNvGrpSpPr>
            <p:nvPr/>
          </p:nvGrpSpPr>
          <p:grpSpPr bwMode="auto">
            <a:xfrm>
              <a:off x="6470650" y="1900238"/>
              <a:ext cx="250825" cy="282575"/>
              <a:chOff x="3473" y="3233"/>
              <a:chExt cx="397" cy="443"/>
            </a:xfrm>
          </p:grpSpPr>
          <p:sp>
            <p:nvSpPr>
              <p:cNvPr id="56" name="Oval 132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7" name="Oval 133"/>
              <p:cNvSpPr>
                <a:spLocks noChangeArrowheads="1"/>
              </p:cNvSpPr>
              <p:nvPr/>
            </p:nvSpPr>
            <p:spPr bwMode="auto">
              <a:xfrm>
                <a:off x="3473" y="35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8" name="Line 134"/>
              <p:cNvSpPr>
                <a:spLocks noChangeShapeType="1"/>
              </p:cNvSpPr>
              <p:nvPr/>
            </p:nvSpPr>
            <p:spPr bwMode="auto">
              <a:xfrm flipH="1">
                <a:off x="3511" y="3259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Line 135"/>
              <p:cNvSpPr>
                <a:spLocks noChangeShapeType="1"/>
              </p:cNvSpPr>
              <p:nvPr/>
            </p:nvSpPr>
            <p:spPr bwMode="auto">
              <a:xfrm flipH="1">
                <a:off x="3612" y="3367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Oval 136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31" name="Group 137"/>
            <p:cNvGrpSpPr>
              <a:grpSpLocks/>
            </p:cNvGrpSpPr>
            <p:nvPr/>
          </p:nvGrpSpPr>
          <p:grpSpPr bwMode="auto">
            <a:xfrm>
              <a:off x="7599363" y="1900238"/>
              <a:ext cx="252412" cy="282575"/>
              <a:chOff x="3473" y="3233"/>
              <a:chExt cx="397" cy="443"/>
            </a:xfrm>
          </p:grpSpPr>
          <p:sp>
            <p:nvSpPr>
              <p:cNvPr id="51" name="Oval 138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2" name="Oval 139"/>
              <p:cNvSpPr>
                <a:spLocks noChangeArrowheads="1"/>
              </p:cNvSpPr>
              <p:nvPr/>
            </p:nvSpPr>
            <p:spPr bwMode="auto">
              <a:xfrm>
                <a:off x="3473" y="35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  <p:sp>
            <p:nvSpPr>
              <p:cNvPr id="53" name="Line 140"/>
              <p:cNvSpPr>
                <a:spLocks noChangeShapeType="1"/>
              </p:cNvSpPr>
              <p:nvPr/>
            </p:nvSpPr>
            <p:spPr bwMode="auto">
              <a:xfrm flipH="1">
                <a:off x="3511" y="3259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141"/>
              <p:cNvSpPr>
                <a:spLocks noChangeShapeType="1"/>
              </p:cNvSpPr>
              <p:nvPr/>
            </p:nvSpPr>
            <p:spPr bwMode="auto">
              <a:xfrm flipH="1">
                <a:off x="3612" y="3367"/>
                <a:ext cx="225" cy="28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Oval 142"/>
              <p:cNvSpPr>
                <a:spLocks noChangeArrowheads="1"/>
              </p:cNvSpPr>
              <p:nvPr/>
            </p:nvSpPr>
            <p:spPr bwMode="auto">
              <a:xfrm>
                <a:off x="3713" y="3233"/>
                <a:ext cx="157" cy="143"/>
              </a:xfrm>
              <a:prstGeom prst="ellipse">
                <a:avLst/>
              </a:pr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US" altLang="en-US"/>
              </a:p>
            </p:txBody>
          </p:sp>
        </p:grpSp>
        <p:grpSp>
          <p:nvGrpSpPr>
            <p:cNvPr id="32" name="Group 143"/>
            <p:cNvGrpSpPr>
              <a:grpSpLocks/>
            </p:cNvGrpSpPr>
            <p:nvPr/>
          </p:nvGrpSpPr>
          <p:grpSpPr bwMode="auto">
            <a:xfrm>
              <a:off x="5956300" y="2192338"/>
              <a:ext cx="2249488" cy="566737"/>
              <a:chOff x="4062" y="3505"/>
              <a:chExt cx="3543" cy="892"/>
            </a:xfrm>
          </p:grpSpPr>
          <p:sp>
            <p:nvSpPr>
              <p:cNvPr id="47" name="Line 144"/>
              <p:cNvSpPr>
                <a:spLocks noChangeShapeType="1"/>
              </p:cNvSpPr>
              <p:nvPr/>
            </p:nvSpPr>
            <p:spPr bwMode="auto">
              <a:xfrm>
                <a:off x="4065" y="3505"/>
                <a:ext cx="3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145"/>
              <p:cNvSpPr>
                <a:spLocks noChangeShapeType="1"/>
              </p:cNvSpPr>
              <p:nvPr/>
            </p:nvSpPr>
            <p:spPr bwMode="auto">
              <a:xfrm>
                <a:off x="4062" y="4397"/>
                <a:ext cx="354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146"/>
              <p:cNvSpPr>
                <a:spLocks noChangeShapeType="1"/>
              </p:cNvSpPr>
              <p:nvPr/>
            </p:nvSpPr>
            <p:spPr bwMode="auto">
              <a:xfrm>
                <a:off x="4065" y="3521"/>
                <a:ext cx="0" cy="8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147"/>
              <p:cNvSpPr>
                <a:spLocks noChangeShapeType="1"/>
              </p:cNvSpPr>
              <p:nvPr/>
            </p:nvSpPr>
            <p:spPr bwMode="auto">
              <a:xfrm>
                <a:off x="7605" y="3521"/>
                <a:ext cx="0" cy="86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Line 148"/>
            <p:cNvSpPr>
              <a:spLocks noChangeShapeType="1"/>
            </p:cNvSpPr>
            <p:nvPr/>
          </p:nvSpPr>
          <p:spPr bwMode="auto">
            <a:xfrm flipH="1">
              <a:off x="6588125" y="1752600"/>
              <a:ext cx="0" cy="28098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149"/>
            <p:cNvSpPr>
              <a:spLocks noChangeShapeType="1"/>
            </p:cNvSpPr>
            <p:nvPr/>
          </p:nvSpPr>
          <p:spPr bwMode="auto">
            <a:xfrm flipH="1">
              <a:off x="7732713" y="1747838"/>
              <a:ext cx="0" cy="280987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 type="stealth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150" descr="Wide upward diagonal"/>
            <p:cNvSpPr>
              <a:spLocks noChangeArrowheads="1"/>
            </p:cNvSpPr>
            <p:nvPr/>
          </p:nvSpPr>
          <p:spPr bwMode="auto">
            <a:xfrm>
              <a:off x="5881688" y="2863850"/>
              <a:ext cx="333375" cy="13335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6" name="Rectangle 151" descr="Wide upward diagonal"/>
            <p:cNvSpPr>
              <a:spLocks noChangeArrowheads="1"/>
            </p:cNvSpPr>
            <p:nvPr/>
          </p:nvSpPr>
          <p:spPr bwMode="auto">
            <a:xfrm>
              <a:off x="7886700" y="2863850"/>
              <a:ext cx="333375" cy="133350"/>
            </a:xfrm>
            <a:prstGeom prst="rect">
              <a:avLst/>
            </a:prstGeom>
            <a:pattFill prst="wdUpDiag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37" name="Line 152"/>
            <p:cNvSpPr>
              <a:spLocks noChangeShapeType="1"/>
            </p:cNvSpPr>
            <p:nvPr/>
          </p:nvSpPr>
          <p:spPr bwMode="auto">
            <a:xfrm flipH="1">
              <a:off x="6734175" y="1928813"/>
              <a:ext cx="342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153"/>
            <p:cNvSpPr>
              <a:spLocks noChangeShapeType="1"/>
            </p:cNvSpPr>
            <p:nvPr/>
          </p:nvSpPr>
          <p:spPr bwMode="auto">
            <a:xfrm>
              <a:off x="7286625" y="1928813"/>
              <a:ext cx="4572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Line 154"/>
            <p:cNvSpPr>
              <a:spLocks noChangeShapeType="1"/>
            </p:cNvSpPr>
            <p:nvPr/>
          </p:nvSpPr>
          <p:spPr bwMode="auto">
            <a:xfrm>
              <a:off x="7200900" y="3044825"/>
              <a:ext cx="8001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155"/>
            <p:cNvSpPr>
              <a:spLocks noChangeShapeType="1"/>
            </p:cNvSpPr>
            <p:nvPr/>
          </p:nvSpPr>
          <p:spPr bwMode="auto">
            <a:xfrm flipH="1">
              <a:off x="6056313" y="3044825"/>
              <a:ext cx="8016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stealth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Text Box 156"/>
            <p:cNvSpPr txBox="1">
              <a:spLocks noChangeArrowheads="1"/>
            </p:cNvSpPr>
            <p:nvPr/>
          </p:nvSpPr>
          <p:spPr bwMode="auto">
            <a:xfrm>
              <a:off x="6897688" y="2906713"/>
              <a:ext cx="430212" cy="271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/>
                <a:t>S</a:t>
              </a:r>
              <a:r>
                <a:rPr lang="en-US" altLang="en-US" sz="1200" baseline="-25000"/>
                <a:t>o</a:t>
              </a:r>
              <a:endParaRPr lang="en-US" altLang="en-US"/>
            </a:p>
          </p:txBody>
        </p:sp>
        <p:sp>
          <p:nvSpPr>
            <p:cNvPr id="42" name="Line 158"/>
            <p:cNvSpPr>
              <a:spLocks noChangeShapeType="1"/>
            </p:cNvSpPr>
            <p:nvPr/>
          </p:nvSpPr>
          <p:spPr bwMode="auto">
            <a:xfrm flipV="1">
              <a:off x="7086600" y="2362200"/>
              <a:ext cx="0" cy="38100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159"/>
            <p:cNvSpPr>
              <a:spLocks noChangeShapeType="1"/>
            </p:cNvSpPr>
            <p:nvPr/>
          </p:nvSpPr>
          <p:spPr bwMode="auto">
            <a:xfrm flipV="1">
              <a:off x="7239000" y="2286000"/>
              <a:ext cx="0" cy="3048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Line 160"/>
            <p:cNvSpPr>
              <a:spLocks noChangeShapeType="1"/>
            </p:cNvSpPr>
            <p:nvPr/>
          </p:nvSpPr>
          <p:spPr bwMode="auto">
            <a:xfrm>
              <a:off x="7086600" y="2362200"/>
              <a:ext cx="76200" cy="3048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161"/>
            <p:cNvSpPr>
              <a:spLocks noChangeShapeType="1"/>
            </p:cNvSpPr>
            <p:nvPr/>
          </p:nvSpPr>
          <p:spPr bwMode="auto">
            <a:xfrm flipH="1">
              <a:off x="7162800" y="2286000"/>
              <a:ext cx="76200" cy="3810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162"/>
            <p:cNvSpPr>
              <a:spLocks noChangeShapeType="1"/>
            </p:cNvSpPr>
            <p:nvPr/>
          </p:nvSpPr>
          <p:spPr bwMode="auto">
            <a:xfrm flipH="1">
              <a:off x="7086600" y="2590800"/>
              <a:ext cx="152400" cy="15240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" name="Rectangle 69"/>
          <p:cNvSpPr/>
          <p:nvPr/>
        </p:nvSpPr>
        <p:spPr>
          <a:xfrm>
            <a:off x="6781983" y="5779408"/>
            <a:ext cx="16961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ASTM C1421</a:t>
            </a:r>
            <a:endParaRPr 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69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Outline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8229600" cy="4983163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Introduction 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Optical design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Experimental procedure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/>
              <a:t>E</a:t>
            </a:r>
            <a:r>
              <a:rPr lang="en-US" dirty="0" smtClean="0"/>
              <a:t>arly design and failure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Fractography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Modified design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Chemical strengthening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Testing and 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Glass testing procedure and results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Proof 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Conclusion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72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Results: Comparison of plain and strengthened glass</a:t>
            </a:r>
            <a:endParaRPr lang="en-US" sz="2800" dirty="0"/>
          </a:p>
        </p:txBody>
      </p:sp>
      <p:pic>
        <p:nvPicPr>
          <p:cNvPr id="5" name="Picture 4"/>
          <p:cNvPicPr/>
          <p:nvPr/>
        </p:nvPicPr>
        <p:blipFill rotWithShape="1">
          <a:blip r:embed="rId4"/>
          <a:srcRect r="9662"/>
          <a:stretch/>
        </p:blipFill>
        <p:spPr>
          <a:xfrm>
            <a:off x="609600" y="914400"/>
            <a:ext cx="7391400" cy="4038600"/>
          </a:xfrm>
          <a:prstGeom prst="rect">
            <a:avLst/>
          </a:prstGeom>
        </p:spPr>
      </p:pic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086949"/>
              </p:ext>
            </p:extLst>
          </p:nvPr>
        </p:nvGraphicFramePr>
        <p:xfrm>
          <a:off x="1295400" y="4953000"/>
          <a:ext cx="3099752" cy="14365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Worksheet" r:id="rId5" imgW="2583119" imgH="1196424" progId="Excel.Sheet.12">
                  <p:embed/>
                </p:oleObj>
              </mc:Choice>
              <mc:Fallback>
                <p:oleObj name="Worksheet" r:id="rId5" imgW="2583119" imgH="119642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95400" y="4953000"/>
                        <a:ext cx="3099752" cy="14365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77000" y="5403448"/>
            <a:ext cx="23546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Eta = </a:t>
            </a:r>
            <a:r>
              <a:rPr lang="en-US" sz="1200" dirty="0" err="1" smtClean="0"/>
              <a:t>Weibull</a:t>
            </a:r>
            <a:r>
              <a:rPr lang="en-US" sz="1200" dirty="0" smtClean="0"/>
              <a:t> Modulus</a:t>
            </a:r>
          </a:p>
          <a:p>
            <a:r>
              <a:rPr lang="en-US" sz="1200" dirty="0" smtClean="0"/>
              <a:t>Beta = Characteristic strength</a:t>
            </a:r>
          </a:p>
          <a:p>
            <a:r>
              <a:rPr lang="en-US" sz="1200" dirty="0" smtClean="0"/>
              <a:t>n = number of specimens</a:t>
            </a:r>
          </a:p>
          <a:p>
            <a:r>
              <a:rPr lang="en-US" sz="1200" dirty="0" smtClean="0"/>
              <a:t>s = number of censored specimens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7086600" y="3505200"/>
            <a:ext cx="381000" cy="609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5551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 analysis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6002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MBARI hired Eric Baker of Connecticut Reserve Technology to perform brittle material reliability predictions </a:t>
            </a:r>
            <a:r>
              <a:rPr lang="en-US" dirty="0"/>
              <a:t>on the </a:t>
            </a:r>
            <a:r>
              <a:rPr lang="en-US" dirty="0" smtClean="0"/>
              <a:t>camera port: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Generated </a:t>
            </a:r>
            <a:r>
              <a:rPr lang="en-US" dirty="0"/>
              <a:t>finite element analyses of </a:t>
            </a:r>
            <a:r>
              <a:rPr lang="en-US" dirty="0" smtClean="0"/>
              <a:t>dome configurations </a:t>
            </a:r>
            <a:r>
              <a:rPr lang="en-US" dirty="0"/>
              <a:t>and </a:t>
            </a:r>
            <a:r>
              <a:rPr lang="en-US" dirty="0" smtClean="0"/>
              <a:t>calibrated </a:t>
            </a:r>
            <a:r>
              <a:rPr lang="en-US" dirty="0"/>
              <a:t>models to MBARI FEA as well as </a:t>
            </a:r>
            <a:r>
              <a:rPr lang="en-US" dirty="0" smtClean="0"/>
              <a:t>pressure test measurements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Estimated </a:t>
            </a:r>
            <a:r>
              <a:rPr lang="en-US" dirty="0"/>
              <a:t>Weibull Material Properties from provided </a:t>
            </a:r>
            <a:r>
              <a:rPr lang="en-US" dirty="0" smtClean="0"/>
              <a:t>test data using </a:t>
            </a:r>
            <a:r>
              <a:rPr lang="en-US" dirty="0" err="1" smtClean="0"/>
              <a:t>WeibPar</a:t>
            </a:r>
            <a:r>
              <a:rPr lang="en-US" dirty="0" smtClean="0"/>
              <a:t> program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Applied </a:t>
            </a:r>
            <a:r>
              <a:rPr lang="en-US" dirty="0"/>
              <a:t>the Ceramics Analysis and Reliability Evaluation of Structures (CARES) program to predict the </a:t>
            </a:r>
            <a:r>
              <a:rPr lang="en-US" dirty="0" smtClean="0"/>
              <a:t>brittle material reliability </a:t>
            </a:r>
            <a:r>
              <a:rPr lang="en-US" dirty="0"/>
              <a:t>of the </a:t>
            </a:r>
            <a:r>
              <a:rPr lang="en-US" dirty="0" smtClean="0"/>
              <a:t>dome configurations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Established </a:t>
            </a:r>
            <a:r>
              <a:rPr lang="en-US" dirty="0"/>
              <a:t>a </a:t>
            </a:r>
            <a:r>
              <a:rPr lang="en-US" dirty="0" smtClean="0"/>
              <a:t>proof test protocol </a:t>
            </a:r>
            <a:r>
              <a:rPr lang="en-US" dirty="0"/>
              <a:t>to improve the </a:t>
            </a:r>
            <a:r>
              <a:rPr lang="en-US" dirty="0" smtClean="0"/>
              <a:t>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analysis was performed for </a:t>
            </a:r>
            <a:r>
              <a:rPr lang="en-US" dirty="0" err="1" smtClean="0"/>
              <a:t>unstrengthened</a:t>
            </a:r>
            <a:r>
              <a:rPr lang="en-US" dirty="0" smtClean="0"/>
              <a:t> and strengthened glass.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CARES with ABAQUS Flowchart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7" y="1905001"/>
            <a:ext cx="545593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2400" y="190500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CARES predicts the brittle material reliability of a component by post-processing finite element analysis stress results.</a:t>
            </a:r>
          </a:p>
          <a:p>
            <a:endParaRPr lang="en-US" dirty="0"/>
          </a:p>
          <a:p>
            <a:r>
              <a:rPr lang="en-US" dirty="0"/>
              <a:t>CARES requires region based Weibull material properties, Volume and/or Surface, where different Surface conditions are characterized by different parameter sets.</a:t>
            </a:r>
          </a:p>
        </p:txBody>
      </p:sp>
    </p:spTree>
    <p:extLst>
      <p:ext uri="{BB962C8B-B14F-4D97-AF65-F5344CB8AC3E}">
        <p14:creationId xmlns:p14="http://schemas.microsoft.com/office/powerpoint/2010/main" val="4179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91" y="1593318"/>
            <a:ext cx="2547143" cy="16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5" b="29998"/>
          <a:stretch/>
        </p:blipFill>
        <p:spPr>
          <a:xfrm>
            <a:off x="152401" y="3186284"/>
            <a:ext cx="2805673" cy="1385717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0133" y="1544636"/>
            <a:ext cx="5153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WeibPar (Weibull parameter estimation program) is used for the WM and WCS calculations of the failure specimen data as well as calculating the Effective Area from a FEA of the R-o-R specimen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8273" y="3281608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2D Axisymmetric Model of the Ring-on-Ring Specimen</a:t>
            </a:r>
          </a:p>
        </p:txBody>
      </p:sp>
      <p:cxnSp>
        <p:nvCxnSpPr>
          <p:cNvPr id="9" name="Straight Arrow Connector 8"/>
          <p:cNvCxnSpPr>
            <a:endCxn id="89" idx="1"/>
          </p:cNvCxnSpPr>
          <p:nvPr/>
        </p:nvCxnSpPr>
        <p:spPr bwMode="auto">
          <a:xfrm flipV="1">
            <a:off x="2359960" y="4180746"/>
            <a:ext cx="992840" cy="6636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88" idx="3"/>
          </p:cNvCxnSpPr>
          <p:nvPr/>
        </p:nvCxnSpPr>
        <p:spPr bwMode="auto">
          <a:xfrm flipH="1">
            <a:off x="5017871" y="2819401"/>
            <a:ext cx="673324" cy="311199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727358" y="3822670"/>
            <a:ext cx="1316386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m</a:t>
            </a:r>
            <a:r>
              <a:rPr lang="en-US" dirty="0" smtClean="0"/>
              <a:t> = 13.6 [-] 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5" idx="1"/>
            <a:endCxn id="89" idx="3"/>
          </p:cNvCxnSpPr>
          <p:nvPr/>
        </p:nvCxnSpPr>
        <p:spPr bwMode="auto">
          <a:xfrm flipH="1">
            <a:off x="4763443" y="4007336"/>
            <a:ext cx="963915" cy="17341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4164734" y="4823096"/>
            <a:ext cx="1043876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/>
              <a:t>A</a:t>
            </a:r>
            <a:r>
              <a:rPr lang="en-US" sz="1100" baseline="-25000" dirty="0"/>
              <a:t>E</a:t>
            </a:r>
            <a:r>
              <a:rPr lang="en-US" sz="1100" dirty="0" smtClean="0"/>
              <a:t> </a:t>
            </a:r>
            <a:r>
              <a:rPr lang="en-US" sz="1100" dirty="0"/>
              <a:t>= 0.229 [</a:t>
            </a:r>
            <a:r>
              <a:rPr lang="en-US" sz="1100" dirty="0" smtClean="0"/>
              <a:t>in</a:t>
            </a:r>
            <a:r>
              <a:rPr lang="en-US" sz="1100" baseline="30000" dirty="0" smtClean="0"/>
              <a:t>2</a:t>
            </a:r>
            <a:r>
              <a:rPr lang="en-US" sz="1100" dirty="0" smtClean="0"/>
              <a:t>]</a:t>
            </a:r>
            <a:endParaRPr lang="en-US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0" y="3813583"/>
            <a:ext cx="1090363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i="1" dirty="0" err="1"/>
              <a:t>σ̑­­</a:t>
            </a:r>
            <a:r>
              <a:rPr lang="en-US" sz="1100" i="1" baseline="-25000" dirty="0" err="1" smtClean="0"/>
              <a:t>θ</a:t>
            </a:r>
            <a:r>
              <a:rPr lang="en-US" sz="1100" dirty="0" smtClean="0"/>
              <a:t>= </a:t>
            </a:r>
            <a:r>
              <a:rPr lang="en-US" sz="1100" dirty="0"/>
              <a:t>22,714 [psi]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5140788" y="3295100"/>
            <a:ext cx="586570" cy="527571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511691" y="5230540"/>
            <a:ext cx="2870145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err="1"/>
              <a:t>σ̑­­</a:t>
            </a:r>
            <a:r>
              <a:rPr lang="en-US" i="1" baseline="-25000" dirty="0" err="1" smtClean="0"/>
              <a:t>o</a:t>
            </a:r>
            <a:r>
              <a:rPr lang="en-US" dirty="0" smtClean="0"/>
              <a:t> </a:t>
            </a:r>
            <a:r>
              <a:rPr lang="en-US" dirty="0"/>
              <a:t>= 20,386 [psi*in^(2/13.6)]</a:t>
            </a:r>
          </a:p>
        </p:txBody>
      </p:sp>
      <p:cxnSp>
        <p:nvCxnSpPr>
          <p:cNvPr id="39" name="Straight Arrow Connector 38"/>
          <p:cNvCxnSpPr>
            <a:stCxn id="19" idx="3"/>
            <a:endCxn id="90" idx="1"/>
          </p:cNvCxnSpPr>
          <p:nvPr/>
        </p:nvCxnSpPr>
        <p:spPr bwMode="auto">
          <a:xfrm flipV="1">
            <a:off x="5208610" y="4698134"/>
            <a:ext cx="812884" cy="255767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2"/>
          </p:cNvCxnSpPr>
          <p:nvPr/>
        </p:nvCxnSpPr>
        <p:spPr bwMode="auto">
          <a:xfrm>
            <a:off x="6385551" y="4192002"/>
            <a:ext cx="188234" cy="379998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5" idx="2"/>
          </p:cNvCxnSpPr>
          <p:nvPr/>
        </p:nvCxnSpPr>
        <p:spPr bwMode="auto">
          <a:xfrm flipH="1">
            <a:off x="7605136" y="4075193"/>
            <a:ext cx="560046" cy="48534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5769313" y="1737811"/>
            <a:ext cx="1399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Ground Inert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50190" y="5334001"/>
            <a:ext cx="2550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Where </a:t>
            </a:r>
            <a:r>
              <a:rPr lang="en-US" sz="1400" i="1" dirty="0" smtClean="0">
                <a:latin typeface="Cambria" panose="02040503050406030204" pitchFamily="18" charset="0"/>
              </a:rPr>
              <a:t>m</a:t>
            </a:r>
            <a:r>
              <a:rPr lang="en-US" sz="1400" i="1" dirty="0" smtClean="0"/>
              <a:t> &amp; </a:t>
            </a:r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/>
              <a:t> </a:t>
            </a:r>
            <a:r>
              <a:rPr lang="en-US" sz="1400" i="1" dirty="0" smtClean="0"/>
              <a:t>are </a:t>
            </a:r>
            <a:r>
              <a:rPr lang="en-US" sz="1400" i="1" dirty="0"/>
              <a:t>used in CARES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384293" y="2284156"/>
            <a:ext cx="1585884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i="1" dirty="0"/>
              <a:t>Flaws were all assumed to originate on the Surface of the Failure Specimens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571898" y="2880371"/>
                <a:ext cx="1445973" cy="50045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50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05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1050" i="1">
                          <a:latin typeface="Cambria Math"/>
                        </a:rPr>
                        <m:t>=</m:t>
                      </m:r>
                      <m:r>
                        <a:rPr lang="en-US" sz="1050" i="1">
                          <a:latin typeface="Cambria Math"/>
                        </a:rPr>
                        <m:t>1</m:t>
                      </m:r>
                      <m:r>
                        <a:rPr lang="en-US" sz="1050" i="1">
                          <a:latin typeface="Cambria Math"/>
                        </a:rPr>
                        <m:t>−</m:t>
                      </m:r>
                      <m:r>
                        <a:rPr lang="en-US" sz="1050" i="1">
                          <a:latin typeface="Cambria Math"/>
                        </a:rPr>
                        <m:t>𝑒𝑥𝑝</m:t>
                      </m:r>
                      <m:sSup>
                        <m:s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05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05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σ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̑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­­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 baseline="-25000"/>
                                    <m:t>θ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/>
                                    <m:t> 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m:rPr>
                              <m:nor/>
                            </m:rPr>
                            <a:rPr lang="en-US" sz="1050" i="1" dirty="0">
                              <a:latin typeface="Cambria" panose="02040503050406030204" pitchFamily="18" charset="0"/>
                            </a:rPr>
                            <m:t>m</m:t>
                          </m:r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98" y="2880371"/>
                <a:ext cx="1445973" cy="50045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352800" y="3916346"/>
                <a:ext cx="1410643" cy="52879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US" sz="1050" i="1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050" i="1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1050" i="1">
                              <a:latin typeface="Cambria Math"/>
                            </a:rPr>
                            <m:t> </m:t>
                          </m:r>
                        </m:sup>
                        <m:e>
                          <m:sSup>
                            <m:sSup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05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105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050" i="1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1050" i="1">
                                              <a:latin typeface="Cambria Math"/>
                                            </a:rPr>
                                            <m:t>𝑚𝑎𝑥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en-US" sz="1050" i="1">
                              <a:latin typeface="Cambria Math"/>
                            </a:rPr>
                            <m:t>𝑑𝐴</m:t>
                          </m:r>
                        </m:e>
                      </m:nary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916346"/>
                <a:ext cx="1410643" cy="528799"/>
              </a:xfrm>
              <a:prstGeom prst="rect">
                <a:avLst/>
              </a:prstGeom>
              <a:blipFill rotWithShape="0">
                <a:blip r:embed="rId5"/>
                <a:stretch>
                  <a:fillRect l="-8584" t="-111236" b="-15955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6021494" y="4560532"/>
                <a:ext cx="1024639" cy="27520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050" i="1" dirty="0"/>
                        <m:t>σ</m:t>
                      </m:r>
                      <m:r>
                        <m:rPr>
                          <m:nor/>
                        </m:rPr>
                        <a:rPr lang="en-US" sz="1050" i="1" dirty="0"/>
                        <m:t>̑</m:t>
                      </m:r>
                      <m:r>
                        <m:rPr>
                          <m:nor/>
                        </m:rPr>
                        <a:rPr lang="en-US" sz="1050" i="1" dirty="0"/>
                        <m:t>­­</m:t>
                      </m:r>
                      <m:r>
                        <m:rPr>
                          <m:nor/>
                        </m:rPr>
                        <a:rPr lang="en-US" sz="1050" i="1" baseline="-25000" dirty="0"/>
                        <m:t>o</m:t>
                      </m:r>
                      <m:r>
                        <a:rPr lang="en-US" sz="800" i="1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800" i="1"/>
                        <m:t>σ</m:t>
                      </m:r>
                      <m:r>
                        <m:rPr>
                          <m:nor/>
                        </m:rPr>
                        <a:rPr lang="en-US" sz="800" i="1"/>
                        <m:t>̑</m:t>
                      </m:r>
                      <m:r>
                        <m:rPr>
                          <m:nor/>
                        </m:rPr>
                        <a:rPr lang="en-US" sz="800" i="1"/>
                        <m:t>­­</m:t>
                      </m:r>
                      <m:r>
                        <m:rPr>
                          <m:nor/>
                        </m:rPr>
                        <a:rPr lang="en-US" sz="800" i="1" baseline="-25000"/>
                        <m:t>θ</m:t>
                      </m:r>
                      <m:r>
                        <a:rPr lang="en-US" sz="800" i="1"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en-US" sz="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8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f>
                            <m:fPr>
                              <m:type m:val="skw"/>
                              <m:ctrlPr>
                                <a:rPr lang="en-US" sz="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494" y="4560532"/>
                <a:ext cx="1024639" cy="275204"/>
              </a:xfrm>
              <a:prstGeom prst="rect">
                <a:avLst/>
              </a:prstGeom>
              <a:blipFill rotWithShape="0">
                <a:blip r:embed="rId6"/>
                <a:stretch>
                  <a:fillRect t="-27660" r="-8235" b="-3829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7" name="Straight Arrow Connector 106"/>
          <p:cNvCxnSpPr/>
          <p:nvPr/>
        </p:nvCxnSpPr>
        <p:spPr bwMode="auto">
          <a:xfrm>
            <a:off x="5140788" y="3295099"/>
            <a:ext cx="2479212" cy="51848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/>
          <p:nvPr/>
        </p:nvCxnSpPr>
        <p:spPr bwMode="auto">
          <a:xfrm>
            <a:off x="6696594" y="4901716"/>
            <a:ext cx="161406" cy="32882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89" idx="2"/>
          </p:cNvCxnSpPr>
          <p:nvPr/>
        </p:nvCxnSpPr>
        <p:spPr bwMode="auto">
          <a:xfrm>
            <a:off x="4058122" y="4445145"/>
            <a:ext cx="298220" cy="3779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7409917" y="3590446"/>
            <a:ext cx="15816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Weibull Characteristic Strength </a:t>
            </a:r>
            <a:r>
              <a:rPr lang="en-US" sz="700" dirty="0" smtClean="0"/>
              <a:t>(</a:t>
            </a:r>
            <a:r>
              <a:rPr lang="en-US" sz="800" i="1" dirty="0" err="1"/>
              <a:t>σ̑­­</a:t>
            </a:r>
            <a:r>
              <a:rPr lang="en-US" sz="800" i="1" baseline="-25000" dirty="0" err="1" smtClean="0"/>
              <a:t>θ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2" name="TextBox 31"/>
          <p:cNvSpPr txBox="1"/>
          <p:nvPr/>
        </p:nvSpPr>
        <p:spPr>
          <a:xfrm>
            <a:off x="5746570" y="3657601"/>
            <a:ext cx="9541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Weibull Modulus </a:t>
            </a:r>
            <a:r>
              <a:rPr lang="en-US" sz="700" dirty="0" smtClean="0"/>
              <a:t>(m)</a:t>
            </a:r>
            <a:endParaRPr lang="en-US" sz="700" dirty="0"/>
          </a:p>
        </p:txBody>
      </p:sp>
      <p:sp>
        <p:nvSpPr>
          <p:cNvPr id="33" name="TextBox 32"/>
          <p:cNvSpPr txBox="1"/>
          <p:nvPr/>
        </p:nvSpPr>
        <p:spPr>
          <a:xfrm>
            <a:off x="6945672" y="5030485"/>
            <a:ext cx="17411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Weibull Material Scale Parameter </a:t>
            </a:r>
            <a:r>
              <a:rPr lang="en-US" sz="700" dirty="0" smtClean="0"/>
              <a:t>(</a:t>
            </a:r>
            <a:r>
              <a:rPr lang="en-US" sz="800" i="1" dirty="0" err="1"/>
              <a:t>σ̑­­</a:t>
            </a:r>
            <a:r>
              <a:rPr lang="en-US" sz="800" i="1" baseline="-25000" dirty="0" err="1" smtClean="0"/>
              <a:t>o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4" name="TextBox 33"/>
          <p:cNvSpPr txBox="1"/>
          <p:nvPr/>
        </p:nvSpPr>
        <p:spPr>
          <a:xfrm>
            <a:off x="4357165" y="4618121"/>
            <a:ext cx="11512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Weibull Effective Area (</a:t>
            </a:r>
            <a:r>
              <a:rPr lang="en-US" sz="700" dirty="0" smtClean="0"/>
              <a:t>A</a:t>
            </a:r>
            <a:r>
              <a:rPr lang="en-US" sz="700" baseline="-25000" dirty="0"/>
              <a:t>E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5" name="TextBox 34"/>
          <p:cNvSpPr txBox="1"/>
          <p:nvPr/>
        </p:nvSpPr>
        <p:spPr>
          <a:xfrm>
            <a:off x="250190" y="5745133"/>
            <a:ext cx="2947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 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Modulus</a:t>
            </a:r>
          </a:p>
          <a:p>
            <a:r>
              <a:rPr lang="en-US" sz="1400" dirty="0"/>
              <a:t> </a:t>
            </a:r>
            <a:r>
              <a:rPr lang="en-US" sz="1400" i="1" dirty="0" err="1" smtClean="0"/>
              <a:t>σ</a:t>
            </a:r>
            <a:r>
              <a:rPr lang="en-US" sz="1400" i="1" dirty="0" err="1"/>
              <a:t>̑­­</a:t>
            </a:r>
            <a:r>
              <a:rPr lang="en-US" sz="1400" i="1" baseline="-25000" dirty="0" err="1" smtClean="0"/>
              <a:t>θ</a:t>
            </a:r>
            <a:r>
              <a:rPr lang="en-US" sz="1400" i="1" baseline="-250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Characteristic </a:t>
            </a:r>
            <a:r>
              <a:rPr lang="en-US" sz="1400" dirty="0" smtClean="0"/>
              <a:t>Strength</a:t>
            </a:r>
          </a:p>
          <a:p>
            <a:r>
              <a:rPr lang="en-US" sz="1400" dirty="0" smtClean="0"/>
              <a:t>A</a:t>
            </a:r>
            <a:r>
              <a:rPr lang="en-US" sz="1400" baseline="-25000" dirty="0" smtClean="0"/>
              <a:t>E </a:t>
            </a:r>
            <a:r>
              <a:rPr lang="en-US" sz="1400" dirty="0" smtClean="0"/>
              <a:t>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Effective </a:t>
            </a:r>
            <a:r>
              <a:rPr lang="en-US" sz="1400" dirty="0" smtClean="0"/>
              <a:t>Area</a:t>
            </a:r>
            <a:endParaRPr lang="en-US" sz="1400" dirty="0"/>
          </a:p>
          <a:p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Material Scale </a:t>
            </a:r>
            <a:r>
              <a:rPr lang="en-US" sz="1400" dirty="0" smtClean="0"/>
              <a:t>Parameter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3788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379" y="1600200"/>
            <a:ext cx="4376836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CARES output</a:t>
            </a:r>
            <a:br>
              <a:rPr lang="en-US" dirty="0" smtClean="0"/>
            </a:br>
            <a:r>
              <a:rPr lang="en-US" sz="2800" dirty="0" err="1" smtClean="0"/>
              <a:t>Unstrengthened</a:t>
            </a:r>
            <a:r>
              <a:rPr lang="en-US" sz="2800" dirty="0" smtClean="0"/>
              <a:t> H-K9L glass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4" y="3505201"/>
            <a:ext cx="3021876" cy="143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9717" y="1838981"/>
            <a:ext cx="1745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Pressure: 2750 </a:t>
            </a:r>
            <a:r>
              <a:rPr lang="en-US" sz="1600" dirty="0"/>
              <a:t>psi </a:t>
            </a:r>
            <a:endParaRPr lang="en-US" sz="1600" dirty="0" smtClean="0"/>
          </a:p>
          <a:p>
            <a:pPr algn="ctr"/>
            <a:r>
              <a:rPr lang="en-US" sz="1600" dirty="0" smtClean="0"/>
              <a:t>Duration: 60 </a:t>
            </a:r>
            <a:r>
              <a:rPr lang="en-US" sz="1600" dirty="0"/>
              <a:t>hrs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57318" y="4269300"/>
            <a:ext cx="2819400" cy="130765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0322" y="4203876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B050"/>
                </a:solidFill>
              </a:rPr>
              <a:t>One Ground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2618" y="4015004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Polished</a:t>
            </a:r>
          </a:p>
        </p:txBody>
      </p:sp>
      <p:sp>
        <p:nvSpPr>
          <p:cNvPr id="14" name="Right Brace 13"/>
          <p:cNvSpPr/>
          <p:nvPr/>
        </p:nvSpPr>
        <p:spPr bwMode="auto">
          <a:xfrm>
            <a:off x="3076719" y="4019064"/>
            <a:ext cx="165899" cy="238368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>
            <a:off x="3076719" y="4411862"/>
            <a:ext cx="165899" cy="476736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2618" y="4519396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Polished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5440" y="5257800"/>
            <a:ext cx="29322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i="1" dirty="0"/>
              <a:t>Counterclockwise from Dome Inner to Dome Outer</a:t>
            </a:r>
          </a:p>
        </p:txBody>
      </p:sp>
      <p:sp>
        <p:nvSpPr>
          <p:cNvPr id="18" name="Rounded Rectangle 17"/>
          <p:cNvSpPr/>
          <p:nvPr/>
        </p:nvSpPr>
        <p:spPr bwMode="auto">
          <a:xfrm>
            <a:off x="4715680" y="4162890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6831471" y="5174059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8993" y="5117198"/>
            <a:ext cx="10102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Overall Reliability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715680" y="2963132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6831471" y="2963132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23076" y="2895600"/>
            <a:ext cx="692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Max Stress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6831471" y="4162890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72583" y="4038600"/>
            <a:ext cx="1023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Lowest Individual</a:t>
            </a:r>
            <a:br>
              <a:rPr lang="en-US" sz="900" dirty="0">
                <a:solidFill>
                  <a:srgbClr val="C00000"/>
                </a:solidFill>
              </a:rPr>
            </a:br>
            <a:r>
              <a:rPr lang="en-US" sz="900" dirty="0">
                <a:solidFill>
                  <a:srgbClr val="C00000"/>
                </a:solidFill>
              </a:rPr>
              <a:t>Surface Reliability</a:t>
            </a:r>
          </a:p>
        </p:txBody>
      </p:sp>
    </p:spTree>
    <p:extLst>
      <p:ext uri="{BB962C8B-B14F-4D97-AF65-F5344CB8AC3E}">
        <p14:creationId xmlns:p14="http://schemas.microsoft.com/office/powerpoint/2010/main" val="177205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399" y="2133600"/>
            <a:ext cx="421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Pressure</a:t>
            </a:r>
          </a:p>
          <a:p>
            <a:pPr algn="ctr"/>
            <a:r>
              <a:rPr lang="en-US" sz="1400" dirty="0" smtClean="0"/>
              <a:t>where Service Time is 60 hrs.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4537" y="5693258"/>
            <a:ext cx="5234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FEA Stress Solution @ 2750 psi (19MPa)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Stresses Scale Linearly with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other parts of Assembly can handle the increased Applied Pressure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2133600"/>
            <a:ext cx="3879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Time</a:t>
            </a:r>
          </a:p>
          <a:p>
            <a:pPr algn="ctr"/>
            <a:r>
              <a:rPr lang="en-US" sz="1400" dirty="0" smtClean="0"/>
              <a:t>@ Applied Pressure 2750 psi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Example of CARES output</a:t>
            </a:r>
            <a:br>
              <a:rPr lang="en-US" dirty="0" smtClean="0"/>
            </a:br>
            <a:r>
              <a:rPr lang="en-US" sz="2800" dirty="0" err="1" smtClean="0"/>
              <a:t>Unstrengthened</a:t>
            </a:r>
            <a:r>
              <a:rPr lang="en-US" sz="2800" dirty="0" smtClean="0"/>
              <a:t> H-K9L glass</a:t>
            </a:r>
            <a:endParaRPr lang="en-US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743932"/>
              </p:ext>
            </p:extLst>
          </p:nvPr>
        </p:nvGraphicFramePr>
        <p:xfrm>
          <a:off x="76200" y="2834217"/>
          <a:ext cx="4038600" cy="2423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453117"/>
              </p:ext>
            </p:extLst>
          </p:nvPr>
        </p:nvGraphicFramePr>
        <p:xfrm>
          <a:off x="4449470" y="2825750"/>
          <a:ext cx="4389730" cy="258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2087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Example of proof test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302" y="3430091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>
            <a:stCxn id="5" idx="2"/>
          </p:cNvCxnSpPr>
          <p:nvPr/>
        </p:nvCxnSpPr>
        <p:spPr bwMode="auto">
          <a:xfrm>
            <a:off x="2223770" y="2962364"/>
            <a:ext cx="832875" cy="10762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1374819" y="2362200"/>
            <a:ext cx="1697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No Proof Test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0.73%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137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6627" y="2392381"/>
            <a:ext cx="183415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10 sec Proof Test @ 4950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0.33%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306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2894" y="2362200"/>
            <a:ext cx="1981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10 sec Proof Test @ 4950 psi 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0.47%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214</a:t>
            </a:r>
            <a:endParaRPr lang="en-US" sz="1100" dirty="0">
              <a:solidFill>
                <a:srgbClr val="00B05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5984889" y="3048000"/>
            <a:ext cx="815113" cy="15298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066800" y="1459409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dome is subjected to a high pressure for a short time to decrease its probability of failure during service.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4980641" y="2992545"/>
            <a:ext cx="962959" cy="18080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524000" y="6250298"/>
            <a:ext cx="712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Blue line shows probably of failure during 10s proof test.</a:t>
            </a:r>
          </a:p>
          <a:p>
            <a:r>
              <a:rPr lang="en-US" sz="1600" dirty="0" smtClean="0"/>
              <a:t>Red line shows probably of failure during 60-hour service life of proof-tested dome</a:t>
            </a:r>
          </a:p>
        </p:txBody>
      </p:sp>
    </p:spTree>
    <p:extLst>
      <p:ext uri="{BB962C8B-B14F-4D97-AF65-F5344CB8AC3E}">
        <p14:creationId xmlns:p14="http://schemas.microsoft.com/office/powerpoint/2010/main" val="308201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184" y="609600"/>
            <a:ext cx="8229600" cy="639762"/>
          </a:xfrm>
        </p:spPr>
        <p:txBody>
          <a:bodyPr/>
          <a:lstStyle/>
          <a:p>
            <a:r>
              <a:rPr lang="en-US" sz="3200" dirty="0" smtClean="0"/>
              <a:t>Reliability of chemically strengthened dome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981200"/>
            <a:ext cx="3224550" cy="2420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0600" y="5133318"/>
            <a:ext cx="7534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Predicted reliability of strengthened dome is very high even without proof test.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5600" y="4572000"/>
            <a:ext cx="2505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Pf = probability of failure</a:t>
            </a:r>
          </a:p>
        </p:txBody>
      </p:sp>
    </p:spTree>
    <p:extLst>
      <p:ext uri="{BB962C8B-B14F-4D97-AF65-F5344CB8AC3E}">
        <p14:creationId xmlns:p14="http://schemas.microsoft.com/office/powerpoint/2010/main" val="14404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testing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95400"/>
            <a:ext cx="3493008" cy="52183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2133600"/>
            <a:ext cx="441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Domes were proof tested following the protocol determined by Eric Baker.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Pressure and axial displacement of glass port were logged. Displacement matched FEA prediction.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 strengthened domes were tested to 3000 PSI (20.7MPa).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strengthened </a:t>
            </a:r>
            <a:r>
              <a:rPr lang="en-US" dirty="0" smtClean="0"/>
              <a:t>dome was </a:t>
            </a:r>
            <a:r>
              <a:rPr lang="en-US" dirty="0"/>
              <a:t>tested to </a:t>
            </a:r>
            <a:r>
              <a:rPr lang="en-US" dirty="0" smtClean="0"/>
              <a:t>5000 </a:t>
            </a:r>
            <a:r>
              <a:rPr lang="en-US" dirty="0"/>
              <a:t>PSI </a:t>
            </a:r>
            <a:r>
              <a:rPr lang="en-US" dirty="0" smtClean="0"/>
              <a:t>(34.5MPa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59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408113"/>
            <a:ext cx="7086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After the failure of an early design, several steps were taken to improve the reliability of the glass port: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edges and the base of the dome were polished, the flatness of the base was controlled.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dome was bonded to a titanium ring to prevent hoop tensile stress from appearing.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Chemical strengthening greatly improved the strength of the glass.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Reliability was predicted using CARES software.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camera housing can now be operated at 1500m with very low probability of failure.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Using this method, deep sea cameras are no longer limited to small hemispherical domes. Sub-hemispheres with large radii with better optical performance can be used and  their reliability can be predicted.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More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research is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needed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on life prediction for strengthened glass. 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 residual stress field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should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be incorporated into the model for a better prediction.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940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Introduction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49831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dirty="0" smtClean="0"/>
              <a:t>MBARI operates an autonomous underwater vehicle to carry out video surveys in Monterey Bay from 50m to 1000m depth.</a:t>
            </a:r>
          </a:p>
          <a:p>
            <a:pPr marL="457200" lvl="1" indent="0">
              <a:buNone/>
            </a:pPr>
            <a:r>
              <a:rPr lang="en-US" sz="2400" dirty="0" smtClean="0"/>
              <a:t>A new camera system was designed with the goal of achieving the highest image quality and a depth rating of 1500m.</a:t>
            </a:r>
          </a:p>
          <a:p>
            <a:pPr marL="457200" lvl="1" indent="0">
              <a:buNone/>
            </a:pPr>
            <a:r>
              <a:rPr lang="en-US" sz="2400" dirty="0" smtClean="0"/>
              <a:t>A glass dome port was designed, built and tested.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  <p:pic>
        <p:nvPicPr>
          <p:cNvPr id="7" name="Picture 4" descr="Cover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915431"/>
            <a:ext cx="4876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4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Optical design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65933"/>
            <a:ext cx="3657600" cy="2901267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800" b="1" dirty="0" smtClean="0"/>
              <a:t>Typical camera dome port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to resist hydrostatic pressure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Small diameter (&lt;200mm)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Hemispherical shape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Even and easy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High distortion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BK-7 glass</a:t>
            </a:r>
          </a:p>
          <a:p>
            <a:pPr marL="457200" lvl="1" indent="0">
              <a:buNone/>
            </a:pPr>
            <a:endParaRPr lang="en-US" sz="18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59194" y="1365933"/>
            <a:ext cx="4680005" cy="27375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r>
              <a:rPr lang="en-US" sz="1800" b="1" dirty="0" smtClean="0"/>
              <a:t>New camera dome 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for high optical quality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Large diameter (250mm)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Flattened hemispherical shape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Uneven and hard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H-K9L glass (Chinese equivalent to BK-7)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5" y="4203030"/>
            <a:ext cx="3908248" cy="2654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1"/>
          <a:stretch/>
        </p:blipFill>
        <p:spPr>
          <a:xfrm>
            <a:off x="4686300" y="4103465"/>
            <a:ext cx="3581400" cy="246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3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design of dome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4762" r="12820"/>
          <a:stretch/>
        </p:blipFill>
        <p:spPr>
          <a:xfrm>
            <a:off x="342384" y="2008805"/>
            <a:ext cx="5181600" cy="39106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4490" y="1718889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sits on </a:t>
            </a:r>
            <a:r>
              <a:rPr lang="en-US" dirty="0" err="1" smtClean="0"/>
              <a:t>kapton</a:t>
            </a:r>
            <a:r>
              <a:rPr lang="en-US" dirty="0" smtClean="0"/>
              <a:t> gasket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is held with plastic retainer.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O-ring around dome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8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 b="9000"/>
          <a:stretch/>
        </p:blipFill>
        <p:spPr bwMode="auto">
          <a:xfrm>
            <a:off x="6132535" y="3462635"/>
            <a:ext cx="238194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2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Active\Work\Clients\MBARI\Models\2D Dome Port\Config_1\abaqus\pics\v07\Config1_10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5" r="29647"/>
          <a:stretch/>
        </p:blipFill>
        <p:spPr bwMode="auto">
          <a:xfrm>
            <a:off x="2209800" y="2057400"/>
            <a:ext cx="3624470" cy="435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00391"/>
          </a:xfrm>
        </p:spPr>
        <p:txBody>
          <a:bodyPr/>
          <a:lstStyle/>
          <a:p>
            <a:r>
              <a:rPr lang="en-US" dirty="0" smtClean="0"/>
              <a:t>FEA of early design:</a:t>
            </a:r>
            <a:br>
              <a:rPr lang="en-US" dirty="0" smtClean="0"/>
            </a:br>
            <a:r>
              <a:rPr lang="en-US" dirty="0" smtClean="0"/>
              <a:t>2D Axisymmetric Model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349242">
            <a:off x="3297135" y="2469496"/>
            <a:ext cx="180562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>
                <a:solidFill>
                  <a:schemeClr val="accent4"/>
                </a:solidFill>
              </a:rPr>
              <a:t>External Pressure Load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752" y="5750869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600" kern="0" dirty="0">
                <a:solidFill>
                  <a:prstClr val="black"/>
                </a:solidFill>
              </a:rPr>
              <a:t>8/2/16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43627" y="3201660"/>
            <a:ext cx="98328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Glass dome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57021" y="4817671"/>
            <a:ext cx="140166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Titanium support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2416" y="5995743"/>
            <a:ext cx="1832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BC:  Radial = free, Axial = fixed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81441" y="3932420"/>
            <a:ext cx="117724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 defTabSz="685800">
              <a:defRPr/>
            </a:pPr>
            <a:r>
              <a:rPr lang="en-US" sz="1400" kern="0" dirty="0" err="1" smtClean="0">
                <a:solidFill>
                  <a:prstClr val="black"/>
                </a:solidFill>
              </a:rPr>
              <a:t>Kapton</a:t>
            </a:r>
            <a:r>
              <a:rPr lang="en-US" sz="1400" kern="0" dirty="0" smtClean="0">
                <a:solidFill>
                  <a:prstClr val="black"/>
                </a:solidFill>
              </a:rPr>
              <a:t> gasket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4246346" y="4116060"/>
            <a:ext cx="627347" cy="733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705106" y="5049489"/>
            <a:ext cx="1673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Dome is free to move Radially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 flipV="1">
            <a:off x="5330365" y="4268461"/>
            <a:ext cx="613235" cy="9442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 flipV="1">
            <a:off x="4830549" y="5730673"/>
            <a:ext cx="271576" cy="2903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785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 results at 2750 PSI </a:t>
            </a:r>
            <a:r>
              <a:rPr lang="en-US" sz="1800" dirty="0" smtClean="0"/>
              <a:t>(19MPa)</a:t>
            </a:r>
            <a:endParaRPr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22287"/>
          </a:xfrm>
        </p:spPr>
        <p:txBody>
          <a:bodyPr/>
          <a:lstStyle/>
          <a:p>
            <a:r>
              <a:rPr lang="en-US" dirty="0" smtClean="0"/>
              <a:t>Displacements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04800" y="2435291"/>
            <a:ext cx="4040188" cy="34304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158619" cy="827087"/>
          </a:xfrm>
        </p:spPr>
        <p:txBody>
          <a:bodyPr/>
          <a:lstStyle/>
          <a:p>
            <a:r>
              <a:rPr lang="en-US" dirty="0" smtClean="0"/>
              <a:t>First principal (max tensile) Stress</a:t>
            </a:r>
            <a:endParaRPr lang="en-US" dirty="0"/>
          </a:p>
        </p:txBody>
      </p:sp>
      <p:pic>
        <p:nvPicPr>
          <p:cNvPr id="11" name="Picture 3" descr="C:\_Active\Work\Clients\MBARI\Models\2D Dome Port\Config_1\abaqus\pics\v07\Config1_v07_nofric_015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91" b="45095"/>
          <a:stretch/>
        </p:blipFill>
        <p:spPr bwMode="auto">
          <a:xfrm>
            <a:off x="4528179" y="2791239"/>
            <a:ext cx="4275465" cy="20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 bwMode="auto">
          <a:xfrm flipV="1">
            <a:off x="8305800" y="4839509"/>
            <a:ext cx="301684" cy="3420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235507" y="5039253"/>
            <a:ext cx="887102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11,090 psi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0600" y="6019800"/>
            <a:ext cx="3005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Maximum axial displacement 0.0134” (0.34mm)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163077" y="6019799"/>
            <a:ext cx="3005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Maximum first principal stress</a:t>
            </a:r>
          </a:p>
          <a:p>
            <a:r>
              <a:rPr lang="en-US" dirty="0" smtClean="0"/>
              <a:t>11090 PSI (76.5MPa)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Failure of early design</a:t>
            </a:r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/>
          <a:stretch/>
        </p:blipFill>
        <p:spPr bwMode="auto">
          <a:xfrm>
            <a:off x="3810000" y="1752600"/>
            <a:ext cx="515373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8600" y="2819400"/>
            <a:ext cx="320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Dome failed during external pressure test after numerous cycles to 2750 PSI  (19MPa)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3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3BFC75-392E-4BB8-BA69-1B042A58195E}"/>
              </a:ext>
            </a:extLst>
          </p:cNvPr>
          <p:cNvSpPr txBox="1"/>
          <p:nvPr/>
        </p:nvSpPr>
        <p:spPr>
          <a:xfrm>
            <a:off x="-209121" y="393394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</a:t>
            </a:r>
            <a:r>
              <a:rPr lang="en-US" sz="2000" dirty="0" smtClean="0"/>
              <a:t>broken dome was </a:t>
            </a:r>
            <a:r>
              <a:rPr lang="en-US" sz="2000" dirty="0" err="1"/>
              <a:t>fractographically</a:t>
            </a:r>
            <a:r>
              <a:rPr lang="en-US" sz="2000" dirty="0"/>
              <a:t> analyzed by G. Quinn </a:t>
            </a:r>
          </a:p>
          <a:p>
            <a:pPr algn="ctr"/>
            <a:r>
              <a:rPr lang="en-US" sz="2000" dirty="0"/>
              <a:t>using a WILD stereo optical microscope with a digital camera.</a:t>
            </a:r>
          </a:p>
          <a:p>
            <a:pPr algn="ctr"/>
            <a:r>
              <a:rPr lang="en-US" sz="2000" dirty="0" smtClean="0"/>
              <a:t>The </a:t>
            </a:r>
            <a:r>
              <a:rPr lang="en-US" sz="2000" dirty="0"/>
              <a:t>fractographic analysis included study of the</a:t>
            </a:r>
          </a:p>
          <a:p>
            <a:pPr algn="ctr"/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crack patterns </a:t>
            </a:r>
            <a:r>
              <a:rPr lang="en-US" sz="2000" dirty="0"/>
              <a:t>and the </a:t>
            </a:r>
            <a:r>
              <a:rPr lang="en-US" sz="2000" dirty="0">
                <a:solidFill>
                  <a:srgbClr val="7030A0"/>
                </a:solidFill>
              </a:rPr>
              <a:t>fracture surfaces.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9313C5-DC74-412B-AFCF-F414C7447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610305"/>
            <a:ext cx="2367815" cy="34589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4F931EE-04E5-4B19-B76E-CE1255096E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2835" y="2239781"/>
            <a:ext cx="1994882" cy="157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349CCA-D6D0-437D-9B81-E78D38DB511E}"/>
              </a:ext>
            </a:extLst>
          </p:cNvPr>
          <p:cNvSpPr txBox="1"/>
          <p:nvPr/>
        </p:nvSpPr>
        <p:spPr>
          <a:xfrm>
            <a:off x="5771079" y="1752988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to look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390093B-3293-4625-A164-350AEE1CB1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2444" y="2667000"/>
            <a:ext cx="1777142" cy="17558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916B2F5-4DC7-4599-95B7-5F3562FC8BB4}"/>
              </a:ext>
            </a:extLst>
          </p:cNvPr>
          <p:cNvSpPr txBox="1"/>
          <p:nvPr/>
        </p:nvSpPr>
        <p:spPr>
          <a:xfrm>
            <a:off x="3666008" y="1975577"/>
            <a:ext cx="135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Patterns of breakage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F859B03-DF43-41B7-AA3C-CF6BEA63FB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0" y="4662958"/>
            <a:ext cx="2858907" cy="21441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7D2FE36-1EF8-4BA7-9C09-CEA8B1320DDD}"/>
              </a:ext>
            </a:extLst>
          </p:cNvPr>
          <p:cNvSpPr txBox="1"/>
          <p:nvPr/>
        </p:nvSpPr>
        <p:spPr>
          <a:xfrm>
            <a:off x="5492750" y="4016627"/>
            <a:ext cx="290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to look for and how to interpret it.</a:t>
            </a:r>
          </a:p>
        </p:txBody>
      </p:sp>
    </p:spTree>
    <p:extLst>
      <p:ext uri="{BB962C8B-B14F-4D97-AF65-F5344CB8AC3E}">
        <p14:creationId xmlns:p14="http://schemas.microsoft.com/office/powerpoint/2010/main" val="36562692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7969</TotalTime>
  <Words>1973</Words>
  <Application>Microsoft Office PowerPoint</Application>
  <PresentationFormat>On-screen Show (4:3)</PresentationFormat>
  <Paragraphs>286</Paragraphs>
  <Slides>29</Slides>
  <Notes>11</Notes>
  <HiddenSlides>6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Arial</vt:lpstr>
      <vt:lpstr>Calibri</vt:lpstr>
      <vt:lpstr>Cambria</vt:lpstr>
      <vt:lpstr>Cambria Math</vt:lpstr>
      <vt:lpstr>Constantia</vt:lpstr>
      <vt:lpstr>MS Reference Sans Serif</vt:lpstr>
      <vt:lpstr>New York</vt:lpstr>
      <vt:lpstr>Symbol</vt:lpstr>
      <vt:lpstr>Times</vt:lpstr>
      <vt:lpstr>Times New Roman</vt:lpstr>
      <vt:lpstr>Wingdings</vt:lpstr>
      <vt:lpstr>Office Theme</vt:lpstr>
      <vt:lpstr>Worksheet</vt:lpstr>
      <vt:lpstr>PowerPoint Presentation</vt:lpstr>
      <vt:lpstr>Outline</vt:lpstr>
      <vt:lpstr>Introduction</vt:lpstr>
      <vt:lpstr>Optical design</vt:lpstr>
      <vt:lpstr>Early design of dome</vt:lpstr>
      <vt:lpstr>FEA of early design: 2D Axisymmetric Model</vt:lpstr>
      <vt:lpstr>FEA results at 2750 PSI (19MPa)</vt:lpstr>
      <vt:lpstr>Failure of early design</vt:lpstr>
      <vt:lpstr>PowerPoint Presentation</vt:lpstr>
      <vt:lpstr>PowerPoint Presentation</vt:lpstr>
      <vt:lpstr>PowerPoint Presentation</vt:lpstr>
      <vt:lpstr>PowerPoint Presentation</vt:lpstr>
      <vt:lpstr>Modified design</vt:lpstr>
      <vt:lpstr>FEA of Modified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Reliability analysis</vt:lpstr>
      <vt:lpstr>CARES with ABAQUS Flowchart</vt:lpstr>
      <vt:lpstr>Material Properties:  Weibull</vt:lpstr>
      <vt:lpstr>Example of CARES output Unstrengthened H-K9L glass</vt:lpstr>
      <vt:lpstr>PowerPoint Presentation</vt:lpstr>
      <vt:lpstr>Example of proof test</vt:lpstr>
      <vt:lpstr>Reliability of chemically strengthened dome</vt:lpstr>
      <vt:lpstr>Proof testing</vt:lpstr>
      <vt:lpstr>Conclusion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AGC-Saxon Update March 04, 2013</dc:title>
  <dc:creator>Kreski</dc:creator>
  <cp:lastModifiedBy>Francois Cazenave</cp:lastModifiedBy>
  <cp:revision>516</cp:revision>
  <cp:lastPrinted>2013-12-10T02:47:51Z</cp:lastPrinted>
  <dcterms:created xsi:type="dcterms:W3CDTF">2013-02-28T20:16:52Z</dcterms:created>
  <dcterms:modified xsi:type="dcterms:W3CDTF">2018-04-02T23:04:27Z</dcterms:modified>
</cp:coreProperties>
</file>