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tif" ContentType="image/tiff"/>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1.xml" ContentType="application/vnd.openxmlformats-officedocument.presentationml.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491" r:id="rId2"/>
    <p:sldId id="301" r:id="rId3"/>
    <p:sldId id="506" r:id="rId4"/>
    <p:sldId id="507" r:id="rId5"/>
    <p:sldId id="549" r:id="rId6"/>
    <p:sldId id="505" r:id="rId7"/>
    <p:sldId id="510" r:id="rId8"/>
    <p:sldId id="514" r:id="rId9"/>
    <p:sldId id="516" r:id="rId10"/>
    <p:sldId id="524" r:id="rId11"/>
    <p:sldId id="525" r:id="rId12"/>
    <p:sldId id="526" r:id="rId13"/>
    <p:sldId id="527" r:id="rId14"/>
    <p:sldId id="518" r:id="rId15"/>
    <p:sldId id="519" r:id="rId16"/>
    <p:sldId id="550" r:id="rId17"/>
    <p:sldId id="551" r:id="rId18"/>
    <p:sldId id="552" r:id="rId19"/>
    <p:sldId id="492" r:id="rId20"/>
    <p:sldId id="488" r:id="rId21"/>
    <p:sldId id="504" r:id="rId22"/>
    <p:sldId id="502" r:id="rId23"/>
    <p:sldId id="530" r:id="rId24"/>
    <p:sldId id="531" r:id="rId25"/>
    <p:sldId id="532" r:id="rId26"/>
    <p:sldId id="537" r:id="rId27"/>
    <p:sldId id="545" r:id="rId28"/>
    <p:sldId id="546" r:id="rId29"/>
    <p:sldId id="542" r:id="rId30"/>
    <p:sldId id="544" r:id="rId31"/>
    <p:sldId id="553" r:id="rId32"/>
    <p:sldId id="543" r:id="rId33"/>
    <p:sldId id="554" r:id="rId3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ancois Cazenave" initials="FC" lastIdx="1" clrIdx="0">
    <p:extLst>
      <p:ext uri="{19B8F6BF-5375-455C-9EA6-DF929625EA0E}">
        <p15:presenceInfo xmlns:p15="http://schemas.microsoft.com/office/powerpoint/2012/main" userId="S-1-5-21-2020293289-1447888985-561332275-119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7035D"/>
    <a:srgbClr val="2E0FB1"/>
    <a:srgbClr val="00FF00"/>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4630" autoAdjust="0"/>
  </p:normalViewPr>
  <p:slideViewPr>
    <p:cSldViewPr>
      <p:cViewPr varScale="1">
        <p:scale>
          <a:sx n="111" d="100"/>
          <a:sy n="111" d="100"/>
        </p:scale>
        <p:origin x="1236"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6" d="100"/>
          <a:sy n="86" d="100"/>
        </p:scale>
        <p:origin x="-1980" y="-7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francois\Downloads\All%20Polished%20-%20Epoxy%20model%20v15.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francois\Downloads\All%20Polished%20-%20Epoxy%20model%20v15.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tx>
            <c:strRef>
              <c:f>Sheet1!$C$4</c:f>
              <c:strCache>
                <c:ptCount val="1"/>
                <c:pt idx="0">
                  <c:v>All Polished</c:v>
                </c:pt>
              </c:strCache>
            </c:strRef>
          </c:tx>
          <c:xVal>
            <c:numRef>
              <c:f>Sheet1!$F$8:$F$22</c:f>
              <c:numCache>
                <c:formatCode>General</c:formatCode>
                <c:ptCount val="15"/>
                <c:pt idx="0">
                  <c:v>550</c:v>
                </c:pt>
                <c:pt idx="1">
                  <c:v>1100</c:v>
                </c:pt>
                <c:pt idx="2">
                  <c:v>1650</c:v>
                </c:pt>
                <c:pt idx="3">
                  <c:v>2200</c:v>
                </c:pt>
                <c:pt idx="4">
                  <c:v>2750</c:v>
                </c:pt>
                <c:pt idx="5">
                  <c:v>3300</c:v>
                </c:pt>
                <c:pt idx="6">
                  <c:v>3849.9999999999995</c:v>
                </c:pt>
                <c:pt idx="7">
                  <c:v>4400</c:v>
                </c:pt>
                <c:pt idx="8">
                  <c:v>4950</c:v>
                </c:pt>
                <c:pt idx="9">
                  <c:v>5500</c:v>
                </c:pt>
                <c:pt idx="10">
                  <c:v>6050.0000000000009</c:v>
                </c:pt>
                <c:pt idx="11">
                  <c:v>6600</c:v>
                </c:pt>
                <c:pt idx="12">
                  <c:v>7150</c:v>
                </c:pt>
                <c:pt idx="13">
                  <c:v>7699.9999999999991</c:v>
                </c:pt>
                <c:pt idx="14">
                  <c:v>8250</c:v>
                </c:pt>
              </c:numCache>
            </c:numRef>
          </c:xVal>
          <c:yVal>
            <c:numRef>
              <c:f>Sheet1!$I$8:$I$22</c:f>
              <c:numCache>
                <c:formatCode>0.0000000</c:formatCode>
                <c:ptCount val="15"/>
                <c:pt idx="0">
                  <c:v>0.99999764999999996</c:v>
                </c:pt>
                <c:pt idx="1">
                  <c:v>0.99992340000000002</c:v>
                </c:pt>
                <c:pt idx="2">
                  <c:v>0.99941177999999997</c:v>
                </c:pt>
                <c:pt idx="3">
                  <c:v>0.99750338000000005</c:v>
                </c:pt>
                <c:pt idx="4">
                  <c:v>0.99235251999999996</c:v>
                </c:pt>
                <c:pt idx="5">
                  <c:v>0.98098196999999998</c:v>
                </c:pt>
                <c:pt idx="6">
                  <c:v>0.95917423000000002</c:v>
                </c:pt>
                <c:pt idx="7">
                  <c:v>0.92166431999999998</c:v>
                </c:pt>
                <c:pt idx="8">
                  <c:v>0.86287152</c:v>
                </c:pt>
                <c:pt idx="9">
                  <c:v>0.77839627</c:v>
                </c:pt>
                <c:pt idx="10">
                  <c:v>0.66727539000000002</c:v>
                </c:pt>
                <c:pt idx="11" formatCode="General">
                  <c:v>0.53440942999999996</c:v>
                </c:pt>
                <c:pt idx="12">
                  <c:v>0.39176861000000002</c:v>
                </c:pt>
                <c:pt idx="13">
                  <c:v>0.25660247000000003</c:v>
                </c:pt>
                <c:pt idx="14">
                  <c:v>0.14597689</c:v>
                </c:pt>
              </c:numCache>
            </c:numRef>
          </c:yVal>
          <c:smooth val="1"/>
          <c:extLst>
            <c:ext xmlns:c16="http://schemas.microsoft.com/office/drawing/2014/chart" uri="{C3380CC4-5D6E-409C-BE32-E72D297353CC}">
              <c16:uniqueId val="{00000003-1F2D-4835-982D-66BBF293DE83}"/>
            </c:ext>
          </c:extLst>
        </c:ser>
        <c:dLbls>
          <c:showLegendKey val="0"/>
          <c:showVal val="0"/>
          <c:showCatName val="0"/>
          <c:showSerName val="0"/>
          <c:showPercent val="0"/>
          <c:showBubbleSize val="0"/>
        </c:dLbls>
        <c:axId val="199138376"/>
        <c:axId val="199896800"/>
      </c:scatterChart>
      <c:valAx>
        <c:axId val="199138376"/>
        <c:scaling>
          <c:orientation val="minMax"/>
          <c:max val="8000"/>
          <c:min val="0"/>
        </c:scaling>
        <c:delete val="0"/>
        <c:axPos val="b"/>
        <c:majorGridlines/>
        <c:title>
          <c:tx>
            <c:rich>
              <a:bodyPr rot="0" vert="horz"/>
              <a:lstStyle/>
              <a:p>
                <a:pPr>
                  <a:defRPr/>
                </a:pPr>
                <a:r>
                  <a:rPr lang="en-US"/>
                  <a:t>Pressure (psi)</a:t>
                </a:r>
              </a:p>
            </c:rich>
          </c:tx>
          <c:layout/>
          <c:overlay val="0"/>
        </c:title>
        <c:numFmt formatCode="General" sourceLinked="0"/>
        <c:majorTickMark val="none"/>
        <c:minorTickMark val="none"/>
        <c:tickLblPos val="nextTo"/>
        <c:txPr>
          <a:bodyPr rot="-60000000" vert="horz"/>
          <a:lstStyle/>
          <a:p>
            <a:pPr>
              <a:defRPr/>
            </a:pPr>
            <a:endParaRPr lang="en-US"/>
          </a:p>
        </c:txPr>
        <c:crossAx val="199896800"/>
        <c:crosses val="autoZero"/>
        <c:crossBetween val="midCat"/>
      </c:valAx>
      <c:valAx>
        <c:axId val="199896800"/>
        <c:scaling>
          <c:orientation val="minMax"/>
          <c:max val="1"/>
          <c:min val="0"/>
        </c:scaling>
        <c:delete val="0"/>
        <c:axPos val="l"/>
        <c:majorGridlines/>
        <c:title>
          <c:tx>
            <c:rich>
              <a:bodyPr rot="-5400000" vert="horz"/>
              <a:lstStyle/>
              <a:p>
                <a:pPr>
                  <a:defRPr/>
                </a:pPr>
                <a:r>
                  <a:rPr lang="en-US"/>
                  <a:t>Reliability (-)</a:t>
                </a:r>
              </a:p>
            </c:rich>
          </c:tx>
          <c:layout/>
          <c:overlay val="0"/>
        </c:title>
        <c:numFmt formatCode="General" sourceLinked="0"/>
        <c:majorTickMark val="none"/>
        <c:minorTickMark val="none"/>
        <c:tickLblPos val="nextTo"/>
        <c:txPr>
          <a:bodyPr rot="-60000000" vert="horz"/>
          <a:lstStyle/>
          <a:p>
            <a:pPr>
              <a:defRPr/>
            </a:pPr>
            <a:endParaRPr lang="en-US"/>
          </a:p>
        </c:txPr>
        <c:crossAx val="199138376"/>
        <c:crossesAt val="1.0000000000000005E-9"/>
        <c:crossBetween val="midCat"/>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Sheet1!$C$28</c:f>
              <c:strCache>
                <c:ptCount val="1"/>
                <c:pt idx="0">
                  <c:v>All Polished</c:v>
                </c:pt>
              </c:strCache>
            </c:strRef>
          </c:tx>
          <c:xVal>
            <c:numRef>
              <c:f>Sheet1!$F$33:$F$48</c:f>
              <c:numCache>
                <c:formatCode>General</c:formatCode>
                <c:ptCount val="16"/>
                <c:pt idx="0">
                  <c:v>2.7777777777777776E-7</c:v>
                </c:pt>
                <c:pt idx="1">
                  <c:v>2.7777777777777779E-6</c:v>
                </c:pt>
                <c:pt idx="2">
                  <c:v>2.7777777777777779E-5</c:v>
                </c:pt>
                <c:pt idx="3">
                  <c:v>2.7777777777777778E-4</c:v>
                </c:pt>
                <c:pt idx="4">
                  <c:v>2.7777777777777779E-3</c:v>
                </c:pt>
                <c:pt idx="5">
                  <c:v>2.7777777777777776E-2</c:v>
                </c:pt>
                <c:pt idx="6">
                  <c:v>0.27777777777777779</c:v>
                </c:pt>
                <c:pt idx="7">
                  <c:v>2.7777777777777777</c:v>
                </c:pt>
                <c:pt idx="8">
                  <c:v>8.3333333333333339</c:v>
                </c:pt>
                <c:pt idx="9">
                  <c:v>13.888888888888889</c:v>
                </c:pt>
                <c:pt idx="10">
                  <c:v>27.777777777777779</c:v>
                </c:pt>
                <c:pt idx="11">
                  <c:v>60</c:v>
                </c:pt>
                <c:pt idx="12">
                  <c:v>111.11111111111111</c:v>
                </c:pt>
                <c:pt idx="13">
                  <c:v>277.77777777777777</c:v>
                </c:pt>
                <c:pt idx="14">
                  <c:v>416.66666666666669</c:v>
                </c:pt>
                <c:pt idx="15">
                  <c:v>833.33333333333337</c:v>
                </c:pt>
              </c:numCache>
            </c:numRef>
          </c:xVal>
          <c:yVal>
            <c:numRef>
              <c:f>Sheet1!$H$33:$H$48</c:f>
              <c:numCache>
                <c:formatCode>0.00E+00</c:formatCode>
                <c:ptCount val="16"/>
                <c:pt idx="0">
                  <c:v>1.6352131E-5</c:v>
                </c:pt>
                <c:pt idx="1">
                  <c:v>2.5935438E-5</c:v>
                </c:pt>
                <c:pt idx="2">
                  <c:v>5.3426500000000001E-5</c:v>
                </c:pt>
                <c:pt idx="3">
                  <c:v>1.1634994E-4</c:v>
                </c:pt>
                <c:pt idx="4">
                  <c:v>2.5500612000000001E-4</c:v>
                </c:pt>
                <c:pt idx="5">
                  <c:v>5.5922063999999997E-4</c:v>
                </c:pt>
                <c:pt idx="6">
                  <c:v>1.2262115E-3</c:v>
                </c:pt>
                <c:pt idx="7">
                  <c:v>2.6876795999999999E-3</c:v>
                </c:pt>
                <c:pt idx="8">
                  <c:v>3.9072611E-3</c:v>
                </c:pt>
                <c:pt idx="9" formatCode="General">
                  <c:v>4.6493263999999998E-3</c:v>
                </c:pt>
                <c:pt idx="10" formatCode="General">
                  <c:v>5.8858716999999998E-3</c:v>
                </c:pt>
                <c:pt idx="11" formatCode="General">
                  <c:v>7.6474808999999998E-3</c:v>
                </c:pt>
                <c:pt idx="12" formatCode="General">
                  <c:v>9.4279571000000003E-3</c:v>
                </c:pt>
                <c:pt idx="13" formatCode="General">
                  <c:v>1.2865112999999999E-2</c:v>
                </c:pt>
                <c:pt idx="14" formatCode="General">
                  <c:v>1.4759361E-2</c:v>
                </c:pt>
                <c:pt idx="15" formatCode="General">
                  <c:v>1.8659463000000001E-2</c:v>
                </c:pt>
              </c:numCache>
            </c:numRef>
          </c:yVal>
          <c:smooth val="0"/>
          <c:extLst>
            <c:ext xmlns:c16="http://schemas.microsoft.com/office/drawing/2014/chart" uri="{C3380CC4-5D6E-409C-BE32-E72D297353CC}">
              <c16:uniqueId val="{00000003-4A5D-4E15-AC94-42817C4D39CA}"/>
            </c:ext>
          </c:extLst>
        </c:ser>
        <c:dLbls>
          <c:showLegendKey val="0"/>
          <c:showVal val="0"/>
          <c:showCatName val="0"/>
          <c:showSerName val="0"/>
          <c:showPercent val="0"/>
          <c:showBubbleSize val="0"/>
        </c:dLbls>
        <c:axId val="199897584"/>
        <c:axId val="199897976"/>
      </c:scatterChart>
      <c:valAx>
        <c:axId val="199897584"/>
        <c:scaling>
          <c:logBase val="10"/>
          <c:orientation val="minMax"/>
          <c:max val="1000"/>
          <c:min val="1.0000000000000002E-3"/>
        </c:scaling>
        <c:delete val="0"/>
        <c:axPos val="b"/>
        <c:minorGridlines/>
        <c:title>
          <c:tx>
            <c:rich>
              <a:bodyPr/>
              <a:lstStyle/>
              <a:p>
                <a:pPr>
                  <a:defRPr/>
                </a:pPr>
                <a:r>
                  <a:rPr lang="en-US"/>
                  <a:t>Time (hrs)</a:t>
                </a:r>
              </a:p>
            </c:rich>
          </c:tx>
          <c:layout/>
          <c:overlay val="0"/>
        </c:title>
        <c:numFmt formatCode="General" sourceLinked="1"/>
        <c:majorTickMark val="out"/>
        <c:minorTickMark val="none"/>
        <c:tickLblPos val="nextTo"/>
        <c:crossAx val="199897976"/>
        <c:crosses val="autoZero"/>
        <c:crossBetween val="midCat"/>
      </c:valAx>
      <c:valAx>
        <c:axId val="199897976"/>
        <c:scaling>
          <c:orientation val="minMax"/>
          <c:max val="2.0000000000000004E-2"/>
          <c:min val="0"/>
        </c:scaling>
        <c:delete val="0"/>
        <c:axPos val="l"/>
        <c:majorGridlines/>
        <c:title>
          <c:tx>
            <c:rich>
              <a:bodyPr rot="-5400000" vert="horz"/>
              <a:lstStyle/>
              <a:p>
                <a:pPr>
                  <a:defRPr/>
                </a:pPr>
                <a:r>
                  <a:rPr lang="en-US"/>
                  <a:t>Probability of Failure (-)</a:t>
                </a:r>
              </a:p>
            </c:rich>
          </c:tx>
          <c:layout/>
          <c:overlay val="0"/>
        </c:title>
        <c:numFmt formatCode="General" sourceLinked="0"/>
        <c:majorTickMark val="out"/>
        <c:minorTickMark val="none"/>
        <c:tickLblPos val="nextTo"/>
        <c:crossAx val="199897584"/>
        <c:crossesAt val="1.0000000000000006E-10"/>
        <c:crossBetween val="midCat"/>
      </c:valAx>
    </c:plotArea>
    <c:plotVisOnly val="1"/>
    <c:dispBlanksAs val="gap"/>
    <c:showDLblsOverMax val="0"/>
  </c:chart>
  <c:externalData r:id="rId1">
    <c:autoUpdate val="0"/>
  </c:externalData>
</c:chartSpace>
</file>

<file path=ppt/comments/comment1.xml><?xml version="1.0" encoding="utf-8"?>
<p:cmLst xmlns:a="http://schemas.openxmlformats.org/drawingml/2006/main" xmlns:r="http://schemas.openxmlformats.org/officeDocument/2006/relationships" xmlns:p="http://schemas.openxmlformats.org/presentationml/2006/main">
  <p:cm authorId="1" dt="2018-02-22T11:32:51.287" idx="1">
    <p:pos x="10" y="10"/>
    <p:text/>
    <p:extLst>
      <p:ext uri="{C676402C-5697-4E1C-873F-D02D1690AC5C}">
        <p15:threadingInfo xmlns:p15="http://schemas.microsoft.com/office/powerpoint/2012/main" timeZoneBias="480"/>
      </p:ext>
    </p:extLst>
  </p:cm>
</p:cmLst>
</file>

<file path=ppt/drawings/_rels/vmlDrawing1.vml.rels><?xml version="1.0" encoding="UTF-8" standalone="yes"?>
<Relationships xmlns="http://schemas.openxmlformats.org/package/2006/relationships"><Relationship Id="rId1" Type="http://schemas.openxmlformats.org/officeDocument/2006/relationships/image" Target="../media/image2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B07D8A1B-5AC4-41CF-A613-6A72E729D8E5}" type="datetimeFigureOut">
              <a:rPr lang="en-US" smtClean="0"/>
              <a:t>4/29/2019</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37B09058-8F50-477F-9C90-A9CD6968F0DE}" type="slidenum">
              <a:rPr lang="en-US" smtClean="0"/>
              <a:t>‹#›</a:t>
            </a:fld>
            <a:endParaRPr lang="en-US"/>
          </a:p>
        </p:txBody>
      </p:sp>
    </p:spTree>
    <p:extLst>
      <p:ext uri="{BB962C8B-B14F-4D97-AF65-F5344CB8AC3E}">
        <p14:creationId xmlns:p14="http://schemas.microsoft.com/office/powerpoint/2010/main" val="351539604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5FA4D658-1A8D-40FB-8D1A-05AC6575B5A9}" type="datetimeFigureOut">
              <a:rPr lang="en-US" smtClean="0"/>
              <a:t>4/29/2019</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FE2C287-AAF6-4FD1-9C15-A9F1732732ED}" type="slidenum">
              <a:rPr lang="en-US" smtClean="0"/>
              <a:t>‹#›</a:t>
            </a:fld>
            <a:endParaRPr lang="en-US"/>
          </a:p>
        </p:txBody>
      </p:sp>
    </p:spTree>
    <p:extLst>
      <p:ext uri="{BB962C8B-B14F-4D97-AF65-F5344CB8AC3E}">
        <p14:creationId xmlns:p14="http://schemas.microsoft.com/office/powerpoint/2010/main" val="370524113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405238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is a 30% decrease in tensile stress compared to the first design</a:t>
            </a:r>
            <a:endParaRPr lang="en-US" dirty="0"/>
          </a:p>
        </p:txBody>
      </p:sp>
    </p:spTree>
    <p:extLst>
      <p:ext uri="{BB962C8B-B14F-4D97-AF65-F5344CB8AC3E}">
        <p14:creationId xmlns:p14="http://schemas.microsoft.com/office/powerpoint/2010/main" val="32867288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Strength distribution</a:t>
            </a:r>
            <a:r>
              <a:rPr lang="en-US" baseline="0" dirty="0" smtClean="0"/>
              <a:t> of plain and strengthened glass.</a:t>
            </a:r>
          </a:p>
          <a:p>
            <a:r>
              <a:rPr lang="en-US" baseline="0" dirty="0" smtClean="0"/>
              <a:t>Strength more than doubled for strengthened glass.</a:t>
            </a:r>
          </a:p>
          <a:p>
            <a:r>
              <a:rPr lang="en-US" baseline="0" dirty="0" smtClean="0"/>
              <a:t>BK7 was slightly stronger that HK9L</a:t>
            </a:r>
            <a:endParaRPr lang="en-US" dirty="0"/>
          </a:p>
        </p:txBody>
      </p:sp>
    </p:spTree>
    <p:extLst>
      <p:ext uri="{BB962C8B-B14F-4D97-AF65-F5344CB8AC3E}">
        <p14:creationId xmlns:p14="http://schemas.microsoft.com/office/powerpoint/2010/main" val="13663971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Bath of molten Potassium</a:t>
            </a:r>
            <a:r>
              <a:rPr lang="en-US" baseline="0" dirty="0" smtClean="0"/>
              <a:t> nitrate.</a:t>
            </a:r>
          </a:p>
          <a:p>
            <a:r>
              <a:rPr lang="en-US" baseline="0" dirty="0" smtClean="0"/>
              <a:t>Exchange of ion between the glass and the salt solution</a:t>
            </a:r>
          </a:p>
          <a:p>
            <a:r>
              <a:rPr lang="en-US" baseline="0" dirty="0" smtClean="0"/>
              <a:t>K potassium enter the glass and replace Sodium ion.</a:t>
            </a:r>
          </a:p>
          <a:p>
            <a:endParaRPr lang="en-US" dirty="0" smtClean="0"/>
          </a:p>
        </p:txBody>
      </p:sp>
    </p:spTree>
    <p:extLst>
      <p:ext uri="{BB962C8B-B14F-4D97-AF65-F5344CB8AC3E}">
        <p14:creationId xmlns:p14="http://schemas.microsoft.com/office/powerpoint/2010/main" val="40173291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ABAQUS is FEA software. </a:t>
            </a:r>
            <a:endParaRPr lang="en-US" dirty="0"/>
          </a:p>
        </p:txBody>
      </p:sp>
    </p:spTree>
    <p:extLst>
      <p:ext uri="{BB962C8B-B14F-4D97-AF65-F5344CB8AC3E}">
        <p14:creationId xmlns:p14="http://schemas.microsoft.com/office/powerpoint/2010/main" val="185893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Numbers</a:t>
            </a:r>
            <a:r>
              <a:rPr lang="en-US" baseline="0" dirty="0" smtClean="0"/>
              <a:t> 201 to 207 represent the different surfaces of the domes (inside, outside, 3 edge beveled, base, and perimeter)</a:t>
            </a:r>
            <a:endParaRPr lang="en-US" dirty="0"/>
          </a:p>
        </p:txBody>
      </p:sp>
    </p:spTree>
    <p:extLst>
      <p:ext uri="{BB962C8B-B14F-4D97-AF65-F5344CB8AC3E}">
        <p14:creationId xmlns:p14="http://schemas.microsoft.com/office/powerpoint/2010/main" val="25412710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photo shows the dome mounted</a:t>
            </a:r>
            <a:r>
              <a:rPr lang="en-US" baseline="0" dirty="0" smtClean="0"/>
              <a:t> on a test housing (the real camera housing is much longer), about to be lower in the pressure at the Navy’s pressure testing facility is Port Hueneme. A LVDT sensor was placed inside the housing to measure the axial displacement of the glass. Pressure was also measured and logged.</a:t>
            </a:r>
            <a:endParaRPr lang="en-US" dirty="0"/>
          </a:p>
        </p:txBody>
      </p:sp>
    </p:spTree>
    <p:extLst>
      <p:ext uri="{BB962C8B-B14F-4D97-AF65-F5344CB8AC3E}">
        <p14:creationId xmlns:p14="http://schemas.microsoft.com/office/powerpoint/2010/main" val="15462572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19498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dome can be see in the front of the vehicle, protected by a black plastic shield.</a:t>
            </a:r>
          </a:p>
          <a:p>
            <a:r>
              <a:rPr lang="en-US" baseline="0" dirty="0" smtClean="0"/>
              <a:t>The 4 appendages  near the front are LED lights.</a:t>
            </a:r>
            <a:endParaRPr lang="en-US" dirty="0"/>
          </a:p>
        </p:txBody>
      </p:sp>
    </p:spTree>
    <p:extLst>
      <p:ext uri="{BB962C8B-B14F-4D97-AF65-F5344CB8AC3E}">
        <p14:creationId xmlns:p14="http://schemas.microsoft.com/office/powerpoint/2010/main" val="3038362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 field curvature aberration decreases</a:t>
            </a:r>
            <a:r>
              <a:rPr lang="en-US" sz="1200" kern="1200" baseline="0" dirty="0" smtClean="0">
                <a:solidFill>
                  <a:schemeClr val="tx1"/>
                </a:solidFill>
                <a:effectLst/>
                <a:latin typeface="+mn-lt"/>
                <a:ea typeface="+mn-ea"/>
                <a:cs typeface="+mn-cs"/>
              </a:rPr>
              <a:t> with larger optical surface radius.</a:t>
            </a:r>
          </a:p>
          <a:p>
            <a:r>
              <a:rPr lang="en-US" sz="1200" kern="1200" baseline="0" dirty="0" smtClean="0">
                <a:solidFill>
                  <a:schemeClr val="tx1"/>
                </a:solidFill>
                <a:effectLst/>
                <a:latin typeface="+mn-lt"/>
                <a:ea typeface="+mn-ea"/>
                <a:cs typeface="+mn-cs"/>
              </a:rPr>
              <a:t>Field curvature aberration is worse with large sensors</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such that an image formed by a wide angle lens located behind the dome port is not focused on a flat surface, but rather focused onto a curved surface.</a:t>
            </a:r>
          </a:p>
          <a:p>
            <a:r>
              <a:rPr lang="en-US" sz="1200" kern="1200" dirty="0" smtClean="0">
                <a:solidFill>
                  <a:schemeClr val="tx1"/>
                </a:solidFill>
                <a:effectLst/>
                <a:latin typeface="+mn-lt"/>
                <a:ea typeface="+mn-ea"/>
                <a:cs typeface="+mn-cs"/>
              </a:rPr>
              <a:t>A camera image sensor is flat, so if the center of the image is focused at the center of the sensor, outer portions of the image will be focused behind the image sensor and become blurred.</a:t>
            </a:r>
          </a:p>
          <a:p>
            <a:r>
              <a:rPr lang="en-US" sz="1200" kern="1200" dirty="0" smtClean="0">
                <a:solidFill>
                  <a:schemeClr val="tx1"/>
                </a:solidFill>
                <a:effectLst/>
                <a:latin typeface="+mn-lt"/>
                <a:ea typeface="+mn-ea"/>
                <a:cs typeface="+mn-cs"/>
              </a:rPr>
              <a:t>Small diameter concentric dome ports with smaller optical surface radii produce a large field curvature aberration.</a:t>
            </a:r>
          </a:p>
          <a:p>
            <a:r>
              <a:rPr lang="en-US" sz="1200" kern="1200" dirty="0" smtClean="0">
                <a:solidFill>
                  <a:schemeClr val="tx1"/>
                </a:solidFill>
                <a:effectLst/>
                <a:latin typeface="+mn-lt"/>
                <a:ea typeface="+mn-ea"/>
                <a:cs typeface="+mn-cs"/>
              </a:rPr>
              <a:t>In addition, the field curvature aberration associated with a specific concentric port increases substantially as the size of image sensor is increased.</a:t>
            </a:r>
          </a:p>
          <a:p>
            <a:r>
              <a:rPr lang="en-US" sz="1200" kern="1200" dirty="0" smtClean="0">
                <a:solidFill>
                  <a:schemeClr val="tx1"/>
                </a:solidFill>
                <a:effectLst/>
                <a:latin typeface="+mn-lt"/>
                <a:ea typeface="+mn-ea"/>
                <a:cs typeface="+mn-cs"/>
              </a:rPr>
              <a:t>The “Corrector Group” has the additional feature of correcting port aberrations for any size image sensor. </a:t>
            </a:r>
          </a:p>
          <a:p>
            <a:r>
              <a:rPr lang="en-US" sz="1200" b="0" i="0" kern="1200" dirty="0" smtClean="0">
                <a:solidFill>
                  <a:schemeClr val="tx1"/>
                </a:solidFill>
                <a:effectLst/>
                <a:latin typeface="+mn-lt"/>
                <a:ea typeface="+mn-ea"/>
                <a:cs typeface="+mn-cs"/>
              </a:rPr>
              <a:t> could use </a:t>
            </a:r>
            <a:r>
              <a:rPr lang="en-US" sz="1200" b="1" i="0" u="sng" kern="1200" dirty="0" smtClean="0">
                <a:solidFill>
                  <a:schemeClr val="tx1"/>
                </a:solidFill>
                <a:effectLst/>
                <a:latin typeface="+mn-lt"/>
                <a:ea typeface="+mn-ea"/>
                <a:cs typeface="+mn-cs"/>
              </a:rPr>
              <a:t>any</a:t>
            </a:r>
            <a:r>
              <a:rPr lang="en-US" sz="1200" b="0" i="0" kern="1200" dirty="0" smtClean="0">
                <a:solidFill>
                  <a:schemeClr val="tx1"/>
                </a:solidFill>
                <a:effectLst/>
                <a:latin typeface="+mn-lt"/>
                <a:ea typeface="+mn-ea"/>
                <a:cs typeface="+mn-cs"/>
              </a:rPr>
              <a:t> high resolution camera / sensor combination with field of view up to ~ 98 degrees, corner to corner</a:t>
            </a:r>
            <a:endParaRPr lang="en-US" dirty="0"/>
          </a:p>
        </p:txBody>
      </p:sp>
    </p:spTree>
    <p:extLst>
      <p:ext uri="{BB962C8B-B14F-4D97-AF65-F5344CB8AC3E}">
        <p14:creationId xmlns:p14="http://schemas.microsoft.com/office/powerpoint/2010/main" val="1441075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90969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2750PSI is the pressure</a:t>
            </a:r>
            <a:r>
              <a:rPr lang="en-US" baseline="0" dirty="0" smtClean="0"/>
              <a:t> at the rated depth (1500m) + 25%</a:t>
            </a:r>
          </a:p>
          <a:p>
            <a:r>
              <a:rPr lang="en-US" baseline="0" dirty="0" smtClean="0"/>
              <a:t>25% is a safety margin that I chose somewhat arbitrarily at the time I started working on this.</a:t>
            </a:r>
            <a:endParaRPr lang="en-US" dirty="0"/>
          </a:p>
        </p:txBody>
      </p:sp>
    </p:spTree>
    <p:extLst>
      <p:ext uri="{BB962C8B-B14F-4D97-AF65-F5344CB8AC3E}">
        <p14:creationId xmlns:p14="http://schemas.microsoft.com/office/powerpoint/2010/main" val="39769558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second dome failed at much lower pressure because the dome support was modified in a way</a:t>
            </a:r>
            <a:r>
              <a:rPr lang="en-US" baseline="0" dirty="0" smtClean="0"/>
              <a:t> that made things even worse. It was a design mistake basically. We could omit the second dome altogether for the sake of clarity if needed.</a:t>
            </a:r>
            <a:endParaRPr lang="en-US" dirty="0"/>
          </a:p>
        </p:txBody>
      </p:sp>
    </p:spTree>
    <p:extLst>
      <p:ext uri="{BB962C8B-B14F-4D97-AF65-F5344CB8AC3E}">
        <p14:creationId xmlns:p14="http://schemas.microsoft.com/office/powerpoint/2010/main" val="18295949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Summary</a:t>
            </a:r>
            <a:r>
              <a:rPr lang="en-US" baseline="0" dirty="0" smtClean="0"/>
              <a:t> of </a:t>
            </a:r>
            <a:r>
              <a:rPr lang="en-US" baseline="0" dirty="0" err="1" smtClean="0"/>
              <a:t>fractography</a:t>
            </a:r>
            <a:r>
              <a:rPr lang="en-US" baseline="0" dirty="0" smtClean="0"/>
              <a:t>: dome failed because of tensile hoop stress, and because of manufacturing defect.</a:t>
            </a:r>
          </a:p>
          <a:p>
            <a:endParaRPr lang="en-US" baseline="0" dirty="0" smtClean="0"/>
          </a:p>
          <a:p>
            <a:r>
              <a:rPr lang="en-US" baseline="0" dirty="0" smtClean="0"/>
              <a:t>George Quinn recommend that we hire Eric Baker to perform the reliability analysis</a:t>
            </a:r>
            <a:endParaRPr lang="en-US" dirty="0"/>
          </a:p>
        </p:txBody>
      </p:sp>
    </p:spTree>
    <p:extLst>
      <p:ext uri="{BB962C8B-B14F-4D97-AF65-F5344CB8AC3E}">
        <p14:creationId xmlns:p14="http://schemas.microsoft.com/office/powerpoint/2010/main" val="3657897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11469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11/08/2017</a:t>
            </a:r>
            <a:endParaRPr lang="en-US" dirty="0"/>
          </a:p>
        </p:txBody>
      </p:sp>
      <p:sp>
        <p:nvSpPr>
          <p:cNvPr id="5" name="Footer Placeholder 4"/>
          <p:cNvSpPr>
            <a:spLocks noGrp="1"/>
          </p:cNvSpPr>
          <p:nvPr>
            <p:ph type="ftr" sz="quarter" idx="11"/>
          </p:nvPr>
        </p:nvSpPr>
        <p:spPr/>
        <p:txBody>
          <a:bodyPr/>
          <a:lstStyle>
            <a:lvl1pPr>
              <a:defRPr baseline="0">
                <a:solidFill>
                  <a:schemeClr val="tx1"/>
                </a:solidFill>
              </a:defRPr>
            </a:lvl1pPr>
          </a:lstStyle>
          <a:p>
            <a:r>
              <a:rPr lang="en-US" smtClean="0"/>
              <a:t>Saxon Glass Technologies, Inc.</a:t>
            </a:r>
            <a:endParaRPr lang="en-US" dirty="0"/>
          </a:p>
        </p:txBody>
      </p:sp>
      <p:sp>
        <p:nvSpPr>
          <p:cNvPr id="6" name="Slide Number Placeholder 5"/>
          <p:cNvSpPr>
            <a:spLocks noGrp="1"/>
          </p:cNvSpPr>
          <p:nvPr>
            <p:ph type="sldNum" sz="quarter" idx="12"/>
          </p:nvPr>
        </p:nvSpPr>
        <p:spPr/>
        <p:txBody>
          <a:bodyPr/>
          <a:lstStyle/>
          <a:p>
            <a:fld id="{79711B27-5EB3-4237-A728-79BA84795930}" type="slidenum">
              <a:rPr lang="en-US" smtClean="0"/>
              <a:t>‹#›</a:t>
            </a:fld>
            <a:endParaRPr lang="en-US"/>
          </a:p>
        </p:txBody>
      </p:sp>
    </p:spTree>
    <p:extLst>
      <p:ext uri="{BB962C8B-B14F-4D97-AF65-F5344CB8AC3E}">
        <p14:creationId xmlns:p14="http://schemas.microsoft.com/office/powerpoint/2010/main" val="152414299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11/08/2017</a:t>
            </a:r>
            <a:endParaRPr lang="en-US"/>
          </a:p>
        </p:txBody>
      </p:sp>
      <p:sp>
        <p:nvSpPr>
          <p:cNvPr id="5" name="Footer Placeholder 4"/>
          <p:cNvSpPr>
            <a:spLocks noGrp="1"/>
          </p:cNvSpPr>
          <p:nvPr>
            <p:ph type="ftr" sz="quarter" idx="11"/>
          </p:nvPr>
        </p:nvSpPr>
        <p:spPr/>
        <p:txBody>
          <a:bodyPr/>
          <a:lstStyle/>
          <a:p>
            <a:r>
              <a:rPr lang="en-US" smtClean="0"/>
              <a:t>Saxon Glass Technologies, Inc.</a:t>
            </a:r>
            <a:endParaRPr lang="en-US"/>
          </a:p>
        </p:txBody>
      </p:sp>
      <p:sp>
        <p:nvSpPr>
          <p:cNvPr id="6" name="Slide Number Placeholder 5"/>
          <p:cNvSpPr>
            <a:spLocks noGrp="1"/>
          </p:cNvSpPr>
          <p:nvPr>
            <p:ph type="sldNum" sz="quarter" idx="12"/>
          </p:nvPr>
        </p:nvSpPr>
        <p:spPr/>
        <p:txBody>
          <a:bodyPr/>
          <a:lstStyle/>
          <a:p>
            <a:fld id="{79711B27-5EB3-4237-A728-79BA84795930}" type="slidenum">
              <a:rPr lang="en-US" smtClean="0"/>
              <a:t>‹#›</a:t>
            </a:fld>
            <a:endParaRPr lang="en-US"/>
          </a:p>
        </p:txBody>
      </p:sp>
    </p:spTree>
    <p:extLst>
      <p:ext uri="{BB962C8B-B14F-4D97-AF65-F5344CB8AC3E}">
        <p14:creationId xmlns:p14="http://schemas.microsoft.com/office/powerpoint/2010/main" val="2594721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11/08/2017</a:t>
            </a:r>
            <a:endParaRPr lang="en-US"/>
          </a:p>
        </p:txBody>
      </p:sp>
      <p:sp>
        <p:nvSpPr>
          <p:cNvPr id="5" name="Footer Placeholder 4"/>
          <p:cNvSpPr>
            <a:spLocks noGrp="1"/>
          </p:cNvSpPr>
          <p:nvPr>
            <p:ph type="ftr" sz="quarter" idx="11"/>
          </p:nvPr>
        </p:nvSpPr>
        <p:spPr/>
        <p:txBody>
          <a:bodyPr/>
          <a:lstStyle/>
          <a:p>
            <a:r>
              <a:rPr lang="en-US" smtClean="0"/>
              <a:t>Saxon Glass Technologies, Inc.</a:t>
            </a:r>
            <a:endParaRPr lang="en-US"/>
          </a:p>
        </p:txBody>
      </p:sp>
      <p:sp>
        <p:nvSpPr>
          <p:cNvPr id="6" name="Slide Number Placeholder 5"/>
          <p:cNvSpPr>
            <a:spLocks noGrp="1"/>
          </p:cNvSpPr>
          <p:nvPr>
            <p:ph type="sldNum" sz="quarter" idx="12"/>
          </p:nvPr>
        </p:nvSpPr>
        <p:spPr/>
        <p:txBody>
          <a:bodyPr/>
          <a:lstStyle/>
          <a:p>
            <a:fld id="{79711B27-5EB3-4237-A728-79BA84795930}" type="slidenum">
              <a:rPr lang="en-US" smtClean="0"/>
              <a:t>‹#›</a:t>
            </a:fld>
            <a:endParaRPr lang="en-US"/>
          </a:p>
        </p:txBody>
      </p:sp>
    </p:spTree>
    <p:extLst>
      <p:ext uri="{BB962C8B-B14F-4D97-AF65-F5344CB8AC3E}">
        <p14:creationId xmlns:p14="http://schemas.microsoft.com/office/powerpoint/2010/main" val="30221085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E938717-1BAB-4FBC-9211-52759DAF9E5E}" type="datetimeFigureOut">
              <a:rPr lang="en-US" smtClean="0"/>
              <a:t>4/29/2019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C33ABD-C124-4766-9100-6FFE80A9B6B4}" type="slidenum">
              <a:rPr lang="en-US" smtClean="0"/>
              <a:t>‹#›</a:t>
            </a:fld>
            <a:endParaRPr lang="en-US"/>
          </a:p>
        </p:txBody>
      </p:sp>
    </p:spTree>
    <p:extLst>
      <p:ext uri="{BB962C8B-B14F-4D97-AF65-F5344CB8AC3E}">
        <p14:creationId xmlns:p14="http://schemas.microsoft.com/office/powerpoint/2010/main" val="1829582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r>
              <a:rPr lang="en-US" smtClean="0"/>
              <a:t>11/08/2017</a:t>
            </a:r>
            <a:endParaRPr lang="en-US" dirty="0"/>
          </a:p>
        </p:txBody>
      </p:sp>
      <p:sp>
        <p:nvSpPr>
          <p:cNvPr id="5" name="Footer Placeholder 4"/>
          <p:cNvSpPr>
            <a:spLocks noGrp="1"/>
          </p:cNvSpPr>
          <p:nvPr>
            <p:ph type="ftr" sz="quarter" idx="11"/>
          </p:nvPr>
        </p:nvSpPr>
        <p:spPr/>
        <p:txBody>
          <a:bodyPr/>
          <a:lstStyle/>
          <a:p>
            <a:r>
              <a:rPr lang="en-US" dirty="0" smtClean="0"/>
              <a:t>Saxon Glass Technologies, Inc.</a:t>
            </a:r>
            <a:endParaRPr lang="en-US" dirty="0"/>
          </a:p>
        </p:txBody>
      </p:sp>
      <p:sp>
        <p:nvSpPr>
          <p:cNvPr id="6" name="Slide Number Placeholder 5"/>
          <p:cNvSpPr>
            <a:spLocks noGrp="1"/>
          </p:cNvSpPr>
          <p:nvPr>
            <p:ph type="sldNum" sz="quarter" idx="12"/>
          </p:nvPr>
        </p:nvSpPr>
        <p:spPr/>
        <p:txBody>
          <a:bodyPr/>
          <a:lstStyle/>
          <a:p>
            <a:fld id="{79711B27-5EB3-4237-A728-79BA84795930}" type="slidenum">
              <a:rPr lang="en-US" smtClean="0"/>
              <a:t>‹#›</a:t>
            </a:fld>
            <a:endParaRPr lang="en-US" dirty="0"/>
          </a:p>
        </p:txBody>
      </p:sp>
    </p:spTree>
    <p:extLst>
      <p:ext uri="{BB962C8B-B14F-4D97-AF65-F5344CB8AC3E}">
        <p14:creationId xmlns:p14="http://schemas.microsoft.com/office/powerpoint/2010/main" val="257430712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11/08/2017</a:t>
            </a:r>
            <a:endParaRPr lang="en-US"/>
          </a:p>
        </p:txBody>
      </p:sp>
      <p:sp>
        <p:nvSpPr>
          <p:cNvPr id="5" name="Footer Placeholder 4"/>
          <p:cNvSpPr>
            <a:spLocks noGrp="1"/>
          </p:cNvSpPr>
          <p:nvPr>
            <p:ph type="ftr" sz="quarter" idx="11"/>
          </p:nvPr>
        </p:nvSpPr>
        <p:spPr/>
        <p:txBody>
          <a:bodyPr/>
          <a:lstStyle/>
          <a:p>
            <a:r>
              <a:rPr lang="en-US" smtClean="0"/>
              <a:t>Saxon Glass Technologies, Inc.</a:t>
            </a:r>
            <a:endParaRPr lang="en-US"/>
          </a:p>
        </p:txBody>
      </p:sp>
      <p:sp>
        <p:nvSpPr>
          <p:cNvPr id="6" name="Slide Number Placeholder 5"/>
          <p:cNvSpPr>
            <a:spLocks noGrp="1"/>
          </p:cNvSpPr>
          <p:nvPr>
            <p:ph type="sldNum" sz="quarter" idx="12"/>
          </p:nvPr>
        </p:nvSpPr>
        <p:spPr/>
        <p:txBody>
          <a:bodyPr/>
          <a:lstStyle/>
          <a:p>
            <a:fld id="{79711B27-5EB3-4237-A728-79BA84795930}" type="slidenum">
              <a:rPr lang="en-US" smtClean="0"/>
              <a:t>‹#›</a:t>
            </a:fld>
            <a:endParaRPr lang="en-US"/>
          </a:p>
        </p:txBody>
      </p:sp>
    </p:spTree>
    <p:extLst>
      <p:ext uri="{BB962C8B-B14F-4D97-AF65-F5344CB8AC3E}">
        <p14:creationId xmlns:p14="http://schemas.microsoft.com/office/powerpoint/2010/main" val="37036552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11/08/2017</a:t>
            </a:r>
            <a:endParaRPr lang="en-US"/>
          </a:p>
        </p:txBody>
      </p:sp>
      <p:sp>
        <p:nvSpPr>
          <p:cNvPr id="6" name="Footer Placeholder 5"/>
          <p:cNvSpPr>
            <a:spLocks noGrp="1"/>
          </p:cNvSpPr>
          <p:nvPr>
            <p:ph type="ftr" sz="quarter" idx="11"/>
          </p:nvPr>
        </p:nvSpPr>
        <p:spPr/>
        <p:txBody>
          <a:bodyPr/>
          <a:lstStyle/>
          <a:p>
            <a:r>
              <a:rPr lang="en-US" smtClean="0"/>
              <a:t>Saxon Glass Technologies, Inc.</a:t>
            </a:r>
            <a:endParaRPr lang="en-US"/>
          </a:p>
        </p:txBody>
      </p:sp>
      <p:sp>
        <p:nvSpPr>
          <p:cNvPr id="7" name="Slide Number Placeholder 6"/>
          <p:cNvSpPr>
            <a:spLocks noGrp="1"/>
          </p:cNvSpPr>
          <p:nvPr>
            <p:ph type="sldNum" sz="quarter" idx="12"/>
          </p:nvPr>
        </p:nvSpPr>
        <p:spPr/>
        <p:txBody>
          <a:bodyPr/>
          <a:lstStyle/>
          <a:p>
            <a:fld id="{79711B27-5EB3-4237-A728-79BA84795930}" type="slidenum">
              <a:rPr lang="en-US" smtClean="0"/>
              <a:t>‹#›</a:t>
            </a:fld>
            <a:endParaRPr lang="en-US"/>
          </a:p>
        </p:txBody>
      </p:sp>
    </p:spTree>
    <p:extLst>
      <p:ext uri="{BB962C8B-B14F-4D97-AF65-F5344CB8AC3E}">
        <p14:creationId xmlns:p14="http://schemas.microsoft.com/office/powerpoint/2010/main" val="3177975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11/08/2017</a:t>
            </a:r>
            <a:endParaRPr lang="en-US"/>
          </a:p>
        </p:txBody>
      </p:sp>
      <p:sp>
        <p:nvSpPr>
          <p:cNvPr id="8" name="Footer Placeholder 7"/>
          <p:cNvSpPr>
            <a:spLocks noGrp="1"/>
          </p:cNvSpPr>
          <p:nvPr>
            <p:ph type="ftr" sz="quarter" idx="11"/>
          </p:nvPr>
        </p:nvSpPr>
        <p:spPr/>
        <p:txBody>
          <a:bodyPr/>
          <a:lstStyle/>
          <a:p>
            <a:r>
              <a:rPr lang="en-US" smtClean="0"/>
              <a:t>Saxon Glass Technologies, Inc.</a:t>
            </a:r>
            <a:endParaRPr lang="en-US"/>
          </a:p>
        </p:txBody>
      </p:sp>
      <p:sp>
        <p:nvSpPr>
          <p:cNvPr id="9" name="Slide Number Placeholder 8"/>
          <p:cNvSpPr>
            <a:spLocks noGrp="1"/>
          </p:cNvSpPr>
          <p:nvPr>
            <p:ph type="sldNum" sz="quarter" idx="12"/>
          </p:nvPr>
        </p:nvSpPr>
        <p:spPr/>
        <p:txBody>
          <a:bodyPr/>
          <a:lstStyle/>
          <a:p>
            <a:fld id="{79711B27-5EB3-4237-A728-79BA84795930}" type="slidenum">
              <a:rPr lang="en-US" smtClean="0"/>
              <a:t>‹#›</a:t>
            </a:fld>
            <a:endParaRPr lang="en-US"/>
          </a:p>
        </p:txBody>
      </p:sp>
    </p:spTree>
    <p:extLst>
      <p:ext uri="{BB962C8B-B14F-4D97-AF65-F5344CB8AC3E}">
        <p14:creationId xmlns:p14="http://schemas.microsoft.com/office/powerpoint/2010/main" val="1768217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11/08/2017</a:t>
            </a:r>
            <a:endParaRPr lang="en-US"/>
          </a:p>
        </p:txBody>
      </p:sp>
      <p:sp>
        <p:nvSpPr>
          <p:cNvPr id="4" name="Footer Placeholder 3"/>
          <p:cNvSpPr>
            <a:spLocks noGrp="1"/>
          </p:cNvSpPr>
          <p:nvPr>
            <p:ph type="ftr" sz="quarter" idx="11"/>
          </p:nvPr>
        </p:nvSpPr>
        <p:spPr/>
        <p:txBody>
          <a:bodyPr/>
          <a:lstStyle/>
          <a:p>
            <a:r>
              <a:rPr lang="en-US" smtClean="0"/>
              <a:t>Saxon Glass Technologies, Inc.</a:t>
            </a:r>
            <a:endParaRPr lang="en-US"/>
          </a:p>
        </p:txBody>
      </p:sp>
      <p:sp>
        <p:nvSpPr>
          <p:cNvPr id="5" name="Slide Number Placeholder 4"/>
          <p:cNvSpPr>
            <a:spLocks noGrp="1"/>
          </p:cNvSpPr>
          <p:nvPr>
            <p:ph type="sldNum" sz="quarter" idx="12"/>
          </p:nvPr>
        </p:nvSpPr>
        <p:spPr/>
        <p:txBody>
          <a:bodyPr/>
          <a:lstStyle/>
          <a:p>
            <a:fld id="{79711B27-5EB3-4237-A728-79BA84795930}" type="slidenum">
              <a:rPr lang="en-US" smtClean="0"/>
              <a:t>‹#›</a:t>
            </a:fld>
            <a:endParaRPr lang="en-US"/>
          </a:p>
        </p:txBody>
      </p:sp>
    </p:spTree>
    <p:extLst>
      <p:ext uri="{BB962C8B-B14F-4D97-AF65-F5344CB8AC3E}">
        <p14:creationId xmlns:p14="http://schemas.microsoft.com/office/powerpoint/2010/main" val="3689216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11/08/2017</a:t>
            </a:r>
            <a:endParaRPr lang="en-US"/>
          </a:p>
        </p:txBody>
      </p:sp>
      <p:sp>
        <p:nvSpPr>
          <p:cNvPr id="3" name="Footer Placeholder 2"/>
          <p:cNvSpPr>
            <a:spLocks noGrp="1"/>
          </p:cNvSpPr>
          <p:nvPr>
            <p:ph type="ftr" sz="quarter" idx="11"/>
          </p:nvPr>
        </p:nvSpPr>
        <p:spPr/>
        <p:txBody>
          <a:bodyPr/>
          <a:lstStyle/>
          <a:p>
            <a:r>
              <a:rPr lang="en-US" smtClean="0"/>
              <a:t>Saxon Glass Technologies, Inc.</a:t>
            </a:r>
            <a:endParaRPr lang="en-US"/>
          </a:p>
        </p:txBody>
      </p:sp>
      <p:sp>
        <p:nvSpPr>
          <p:cNvPr id="4" name="Slide Number Placeholder 3"/>
          <p:cNvSpPr>
            <a:spLocks noGrp="1"/>
          </p:cNvSpPr>
          <p:nvPr>
            <p:ph type="sldNum" sz="quarter" idx="12"/>
          </p:nvPr>
        </p:nvSpPr>
        <p:spPr/>
        <p:txBody>
          <a:bodyPr/>
          <a:lstStyle/>
          <a:p>
            <a:fld id="{79711B27-5EB3-4237-A728-79BA84795930}" type="slidenum">
              <a:rPr lang="en-US" smtClean="0"/>
              <a:t>‹#›</a:t>
            </a:fld>
            <a:endParaRPr lang="en-US"/>
          </a:p>
        </p:txBody>
      </p:sp>
    </p:spTree>
    <p:extLst>
      <p:ext uri="{BB962C8B-B14F-4D97-AF65-F5344CB8AC3E}">
        <p14:creationId xmlns:p14="http://schemas.microsoft.com/office/powerpoint/2010/main" val="3207827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11/08/2017</a:t>
            </a:r>
            <a:endParaRPr lang="en-US"/>
          </a:p>
        </p:txBody>
      </p:sp>
      <p:sp>
        <p:nvSpPr>
          <p:cNvPr id="6" name="Footer Placeholder 5"/>
          <p:cNvSpPr>
            <a:spLocks noGrp="1"/>
          </p:cNvSpPr>
          <p:nvPr>
            <p:ph type="ftr" sz="quarter" idx="11"/>
          </p:nvPr>
        </p:nvSpPr>
        <p:spPr/>
        <p:txBody>
          <a:bodyPr/>
          <a:lstStyle/>
          <a:p>
            <a:r>
              <a:rPr lang="en-US" smtClean="0"/>
              <a:t>Saxon Glass Technologies, Inc.</a:t>
            </a:r>
            <a:endParaRPr lang="en-US"/>
          </a:p>
        </p:txBody>
      </p:sp>
      <p:sp>
        <p:nvSpPr>
          <p:cNvPr id="7" name="Slide Number Placeholder 6"/>
          <p:cNvSpPr>
            <a:spLocks noGrp="1"/>
          </p:cNvSpPr>
          <p:nvPr>
            <p:ph type="sldNum" sz="quarter" idx="12"/>
          </p:nvPr>
        </p:nvSpPr>
        <p:spPr/>
        <p:txBody>
          <a:bodyPr/>
          <a:lstStyle/>
          <a:p>
            <a:fld id="{79711B27-5EB3-4237-A728-79BA84795930}" type="slidenum">
              <a:rPr lang="en-US" smtClean="0"/>
              <a:t>‹#›</a:t>
            </a:fld>
            <a:endParaRPr lang="en-US"/>
          </a:p>
        </p:txBody>
      </p:sp>
    </p:spTree>
    <p:extLst>
      <p:ext uri="{BB962C8B-B14F-4D97-AF65-F5344CB8AC3E}">
        <p14:creationId xmlns:p14="http://schemas.microsoft.com/office/powerpoint/2010/main" val="604833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11/08/2017</a:t>
            </a:r>
            <a:endParaRPr lang="en-US"/>
          </a:p>
        </p:txBody>
      </p:sp>
      <p:sp>
        <p:nvSpPr>
          <p:cNvPr id="6" name="Footer Placeholder 5"/>
          <p:cNvSpPr>
            <a:spLocks noGrp="1"/>
          </p:cNvSpPr>
          <p:nvPr>
            <p:ph type="ftr" sz="quarter" idx="11"/>
          </p:nvPr>
        </p:nvSpPr>
        <p:spPr/>
        <p:txBody>
          <a:bodyPr/>
          <a:lstStyle/>
          <a:p>
            <a:r>
              <a:rPr lang="en-US" smtClean="0"/>
              <a:t>Saxon Glass Technologies, Inc.</a:t>
            </a:r>
            <a:endParaRPr lang="en-US"/>
          </a:p>
        </p:txBody>
      </p:sp>
      <p:sp>
        <p:nvSpPr>
          <p:cNvPr id="7" name="Slide Number Placeholder 6"/>
          <p:cNvSpPr>
            <a:spLocks noGrp="1"/>
          </p:cNvSpPr>
          <p:nvPr>
            <p:ph type="sldNum" sz="quarter" idx="12"/>
          </p:nvPr>
        </p:nvSpPr>
        <p:spPr/>
        <p:txBody>
          <a:bodyPr/>
          <a:lstStyle/>
          <a:p>
            <a:fld id="{79711B27-5EB3-4237-A728-79BA84795930}" type="slidenum">
              <a:rPr lang="en-US" smtClean="0"/>
              <a:t>‹#›</a:t>
            </a:fld>
            <a:endParaRPr lang="en-US"/>
          </a:p>
        </p:txBody>
      </p:sp>
    </p:spTree>
    <p:extLst>
      <p:ext uri="{BB962C8B-B14F-4D97-AF65-F5344CB8AC3E}">
        <p14:creationId xmlns:p14="http://schemas.microsoft.com/office/powerpoint/2010/main" val="1167859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smtClean="0"/>
              <a:t>11/08/2017</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baseline="0">
                <a:solidFill>
                  <a:schemeClr val="tx1"/>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711B27-5EB3-4237-A728-79BA84795930}" type="slidenum">
              <a:rPr lang="en-US" smtClean="0"/>
              <a:t>‹#›</a:t>
            </a:fld>
            <a:endParaRPr lang="en-US"/>
          </a:p>
        </p:txBody>
      </p:sp>
    </p:spTree>
    <p:extLst>
      <p:ext uri="{BB962C8B-B14F-4D97-AF65-F5344CB8AC3E}">
        <p14:creationId xmlns:p14="http://schemas.microsoft.com/office/powerpoint/2010/main" val="6229551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tif"/><Relationship Id="rId2" Type="http://schemas.openxmlformats.org/officeDocument/2006/relationships/image" Target="../media/image12.jpeg"/><Relationship Id="rId1" Type="http://schemas.openxmlformats.org/officeDocument/2006/relationships/slideLayout" Target="../slideLayouts/slideLayout12.xml"/><Relationship Id="rId5" Type="http://schemas.openxmlformats.org/officeDocument/2006/relationships/image" Target="../media/image15.jpeg"/><Relationship Id="rId4" Type="http://schemas.openxmlformats.org/officeDocument/2006/relationships/image" Target="../media/image14.tiff"/></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5.emf"/><Relationship Id="rId5" Type="http://schemas.openxmlformats.org/officeDocument/2006/relationships/package" Target="../embeddings/Microsoft_Excel_Worksheet.xlsx"/><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tiff"/></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comments" Target="../comments/commen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42900" y="205264"/>
            <a:ext cx="8229600" cy="1077218"/>
          </a:xfrm>
          <a:prstGeom prst="rect">
            <a:avLst/>
          </a:prstGeom>
        </p:spPr>
        <p:txBody>
          <a:bodyPr wrap="square">
            <a:spAutoFit/>
          </a:bodyPr>
          <a:lstStyle/>
          <a:p>
            <a:pPr algn="ctr"/>
            <a:r>
              <a:rPr lang="en-US" sz="3200" dirty="0">
                <a:solidFill>
                  <a:srgbClr val="C00000"/>
                </a:solidFill>
              </a:rPr>
              <a:t>Design and testing of a large sub-hemispherical glass port for a deep-sea </a:t>
            </a:r>
            <a:r>
              <a:rPr lang="en-US" sz="3200" dirty="0" smtClean="0">
                <a:solidFill>
                  <a:srgbClr val="C00000"/>
                </a:solidFill>
              </a:rPr>
              <a:t>camera</a:t>
            </a:r>
          </a:p>
        </p:txBody>
      </p:sp>
      <p:sp>
        <p:nvSpPr>
          <p:cNvPr id="8" name="TextBox 7"/>
          <p:cNvSpPr txBox="1"/>
          <p:nvPr/>
        </p:nvSpPr>
        <p:spPr>
          <a:xfrm>
            <a:off x="1769364" y="1524000"/>
            <a:ext cx="6138672" cy="1815882"/>
          </a:xfrm>
          <a:prstGeom prst="rect">
            <a:avLst/>
          </a:prstGeom>
          <a:noFill/>
        </p:spPr>
        <p:txBody>
          <a:bodyPr wrap="square" rtlCol="0">
            <a:spAutoFit/>
          </a:bodyPr>
          <a:lstStyle/>
          <a:p>
            <a:r>
              <a:rPr lang="en-US" sz="2800" dirty="0" smtClean="0">
                <a:solidFill>
                  <a:srgbClr val="07035D"/>
                </a:solidFill>
              </a:rPr>
              <a:t>Francois Cazenave</a:t>
            </a:r>
            <a:r>
              <a:rPr lang="en-US" sz="2800" baseline="30000" dirty="0" smtClean="0">
                <a:solidFill>
                  <a:srgbClr val="07035D"/>
                </a:solidFill>
              </a:rPr>
              <a:t>1</a:t>
            </a:r>
            <a:r>
              <a:rPr lang="en-US" sz="2800" dirty="0" smtClean="0">
                <a:solidFill>
                  <a:srgbClr val="07035D"/>
                </a:solidFill>
              </a:rPr>
              <a:t>; Eric H. Baker</a:t>
            </a:r>
            <a:r>
              <a:rPr lang="en-US" sz="2800" baseline="30000" dirty="0" smtClean="0">
                <a:solidFill>
                  <a:srgbClr val="07035D"/>
                </a:solidFill>
              </a:rPr>
              <a:t>2</a:t>
            </a:r>
            <a:r>
              <a:rPr lang="en-US" sz="2800" dirty="0" smtClean="0">
                <a:solidFill>
                  <a:srgbClr val="07035D"/>
                </a:solidFill>
              </a:rPr>
              <a:t> </a:t>
            </a:r>
          </a:p>
          <a:p>
            <a:r>
              <a:rPr lang="en-US" sz="2800" dirty="0" smtClean="0">
                <a:solidFill>
                  <a:srgbClr val="07035D"/>
                </a:solidFill>
              </a:rPr>
              <a:t>Nathan D. Card</a:t>
            </a:r>
            <a:r>
              <a:rPr lang="en-US" sz="2800" baseline="30000" dirty="0" smtClean="0">
                <a:solidFill>
                  <a:srgbClr val="07035D"/>
                </a:solidFill>
              </a:rPr>
              <a:t>3</a:t>
            </a:r>
            <a:r>
              <a:rPr lang="en-US" sz="2800" dirty="0" smtClean="0">
                <a:solidFill>
                  <a:srgbClr val="07035D"/>
                </a:solidFill>
              </a:rPr>
              <a:t>; George D. Quinn</a:t>
            </a:r>
            <a:r>
              <a:rPr lang="en-US" sz="2800" baseline="30000" dirty="0" smtClean="0">
                <a:solidFill>
                  <a:srgbClr val="07035D"/>
                </a:solidFill>
              </a:rPr>
              <a:t>4</a:t>
            </a:r>
            <a:r>
              <a:rPr lang="en-US" sz="2800" dirty="0" smtClean="0">
                <a:solidFill>
                  <a:srgbClr val="07035D"/>
                </a:solidFill>
              </a:rPr>
              <a:t> </a:t>
            </a:r>
          </a:p>
          <a:p>
            <a:r>
              <a:rPr lang="en-US" sz="2800" dirty="0" smtClean="0">
                <a:solidFill>
                  <a:srgbClr val="07035D"/>
                </a:solidFill>
              </a:rPr>
              <a:t>Paul Remijan</a:t>
            </a:r>
            <a:r>
              <a:rPr lang="en-US" sz="2800" baseline="30000" dirty="0" smtClean="0">
                <a:solidFill>
                  <a:srgbClr val="07035D"/>
                </a:solidFill>
              </a:rPr>
              <a:t>5</a:t>
            </a:r>
            <a:r>
              <a:rPr lang="en-US" sz="2800" dirty="0" smtClean="0">
                <a:solidFill>
                  <a:srgbClr val="07035D"/>
                </a:solidFill>
              </a:rPr>
              <a:t>; Jonathan Salem</a:t>
            </a:r>
            <a:r>
              <a:rPr lang="en-US" sz="2800" baseline="30000" dirty="0" smtClean="0">
                <a:solidFill>
                  <a:srgbClr val="07035D"/>
                </a:solidFill>
              </a:rPr>
              <a:t>6</a:t>
            </a:r>
          </a:p>
          <a:p>
            <a:r>
              <a:rPr lang="en-US" sz="2800" dirty="0" err="1" smtClean="0">
                <a:solidFill>
                  <a:srgbClr val="07035D"/>
                </a:solidFill>
              </a:rPr>
              <a:t>Arun</a:t>
            </a:r>
            <a:r>
              <a:rPr lang="en-US" sz="2800" dirty="0" smtClean="0">
                <a:solidFill>
                  <a:srgbClr val="07035D"/>
                </a:solidFill>
              </a:rPr>
              <a:t> K. Varshneya</a:t>
            </a:r>
            <a:r>
              <a:rPr lang="en-US" sz="2800" baseline="30000" dirty="0" smtClean="0">
                <a:solidFill>
                  <a:srgbClr val="07035D"/>
                </a:solidFill>
              </a:rPr>
              <a:t>3</a:t>
            </a:r>
          </a:p>
        </p:txBody>
      </p:sp>
      <p:sp>
        <p:nvSpPr>
          <p:cNvPr id="9" name="TextBox 8"/>
          <p:cNvSpPr txBox="1"/>
          <p:nvPr/>
        </p:nvSpPr>
        <p:spPr>
          <a:xfrm>
            <a:off x="838200" y="4038600"/>
            <a:ext cx="8001000" cy="1077218"/>
          </a:xfrm>
          <a:prstGeom prst="rect">
            <a:avLst/>
          </a:prstGeom>
          <a:noFill/>
        </p:spPr>
        <p:txBody>
          <a:bodyPr wrap="square" rtlCol="0">
            <a:spAutoFit/>
          </a:bodyPr>
          <a:lstStyle/>
          <a:p>
            <a:pPr algn="ctr"/>
            <a:endParaRPr lang="en-US" sz="3200" b="1" dirty="0" smtClean="0">
              <a:solidFill>
                <a:srgbClr val="00B050"/>
              </a:solidFill>
            </a:endParaRPr>
          </a:p>
          <a:p>
            <a:pPr algn="ctr"/>
            <a:endParaRPr lang="en-US" sz="3200" b="1" dirty="0">
              <a:solidFill>
                <a:srgbClr val="00B050"/>
              </a:solidFill>
            </a:endParaRPr>
          </a:p>
        </p:txBody>
      </p:sp>
      <p:sp>
        <p:nvSpPr>
          <p:cNvPr id="2" name="TextBox 1"/>
          <p:cNvSpPr txBox="1"/>
          <p:nvPr/>
        </p:nvSpPr>
        <p:spPr>
          <a:xfrm>
            <a:off x="762000" y="3607713"/>
            <a:ext cx="7696200" cy="1938992"/>
          </a:xfrm>
          <a:prstGeom prst="rect">
            <a:avLst/>
          </a:prstGeom>
          <a:noFill/>
        </p:spPr>
        <p:txBody>
          <a:bodyPr wrap="square" rtlCol="0">
            <a:spAutoFit/>
          </a:bodyPr>
          <a:lstStyle/>
          <a:p>
            <a:r>
              <a:rPr lang="en-US" b="1" dirty="0" smtClean="0"/>
              <a:t>1. </a:t>
            </a:r>
            <a:r>
              <a:rPr lang="en-US" sz="2000" b="1" dirty="0" smtClean="0"/>
              <a:t>Monterey </a:t>
            </a:r>
            <a:r>
              <a:rPr lang="en-US" sz="2000" b="1" dirty="0"/>
              <a:t>Bay </a:t>
            </a:r>
            <a:r>
              <a:rPr lang="en-US" sz="2000" b="1" dirty="0" smtClean="0"/>
              <a:t>Aquarium </a:t>
            </a:r>
            <a:r>
              <a:rPr lang="en-US" sz="2000" b="1" dirty="0"/>
              <a:t>Research Institute, Moss Landing, </a:t>
            </a:r>
            <a:r>
              <a:rPr lang="en-US" sz="2000" b="1" dirty="0" smtClean="0"/>
              <a:t>CA</a:t>
            </a:r>
            <a:endParaRPr lang="en-US" sz="2000" b="1" dirty="0"/>
          </a:p>
          <a:p>
            <a:r>
              <a:rPr lang="en-US" sz="2000" b="1" dirty="0"/>
              <a:t>2</a:t>
            </a:r>
            <a:r>
              <a:rPr lang="en-US" sz="2000" b="1" dirty="0" smtClean="0"/>
              <a:t>.</a:t>
            </a:r>
            <a:r>
              <a:rPr lang="en-US" sz="2000" b="1" dirty="0"/>
              <a:t> Connecticut Reserve Technologies, Gates Mills, OH</a:t>
            </a:r>
          </a:p>
          <a:p>
            <a:r>
              <a:rPr lang="en-US" sz="2000" b="1" dirty="0" smtClean="0"/>
              <a:t>3</a:t>
            </a:r>
            <a:r>
              <a:rPr lang="en-US" sz="2000" b="1" dirty="0"/>
              <a:t>. Saxon Glass technologies, Alfred, </a:t>
            </a:r>
            <a:r>
              <a:rPr lang="en-US" sz="2000" b="1" dirty="0" smtClean="0"/>
              <a:t>NY</a:t>
            </a:r>
          </a:p>
          <a:p>
            <a:r>
              <a:rPr lang="en-US" sz="2000" b="1" dirty="0" smtClean="0"/>
              <a:t>4</a:t>
            </a:r>
            <a:r>
              <a:rPr lang="en-US" sz="2000" b="1" dirty="0"/>
              <a:t>. National institute of Standard and Technology, Gaithersburg, MD</a:t>
            </a:r>
          </a:p>
          <a:p>
            <a:r>
              <a:rPr lang="en-US" sz="2000" b="1" dirty="0" smtClean="0"/>
              <a:t>5. Fathom </a:t>
            </a:r>
            <a:r>
              <a:rPr lang="en-US" sz="2000" b="1" dirty="0"/>
              <a:t>Imaging Inc., Brimfield, </a:t>
            </a:r>
            <a:r>
              <a:rPr lang="en-US" sz="2000" b="1" dirty="0" smtClean="0"/>
              <a:t>MA</a:t>
            </a:r>
            <a:endParaRPr lang="en-US" sz="2000" b="1" dirty="0"/>
          </a:p>
          <a:p>
            <a:r>
              <a:rPr lang="en-US" sz="2000" b="1" dirty="0" smtClean="0"/>
              <a:t>6. </a:t>
            </a:r>
            <a:r>
              <a:rPr lang="en-US" sz="2000" b="1" dirty="0"/>
              <a:t>NASA Glenn Research Center, Cleveland, OH</a:t>
            </a:r>
          </a:p>
        </p:txBody>
      </p:sp>
      <p:pic>
        <p:nvPicPr>
          <p:cNvPr id="4" name="Picture 3"/>
          <p:cNvPicPr>
            <a:picLocks noChangeAspect="1"/>
          </p:cNvPicPr>
          <p:nvPr/>
        </p:nvPicPr>
        <p:blipFill>
          <a:blip r:embed="rId3"/>
          <a:stretch>
            <a:fillRect/>
          </a:stretch>
        </p:blipFill>
        <p:spPr>
          <a:xfrm>
            <a:off x="111344" y="5699526"/>
            <a:ext cx="1658020" cy="1003102"/>
          </a:xfrm>
          <a:prstGeom prst="rect">
            <a:avLst/>
          </a:prstGeom>
        </p:spPr>
      </p:pic>
    </p:spTree>
    <p:extLst>
      <p:ext uri="{BB962C8B-B14F-4D97-AF65-F5344CB8AC3E}">
        <p14:creationId xmlns:p14="http://schemas.microsoft.com/office/powerpoint/2010/main" val="14545044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93BFC75-392E-4BB8-BA69-1B042A58195E}"/>
              </a:ext>
            </a:extLst>
          </p:cNvPr>
          <p:cNvSpPr txBox="1"/>
          <p:nvPr/>
        </p:nvSpPr>
        <p:spPr>
          <a:xfrm>
            <a:off x="-209121" y="393394"/>
            <a:ext cx="9144000" cy="1323439"/>
          </a:xfrm>
          <a:prstGeom prst="rect">
            <a:avLst/>
          </a:prstGeom>
          <a:noFill/>
        </p:spPr>
        <p:txBody>
          <a:bodyPr wrap="square" rtlCol="0">
            <a:spAutoFit/>
          </a:bodyPr>
          <a:lstStyle/>
          <a:p>
            <a:pPr algn="ctr"/>
            <a:r>
              <a:rPr lang="en-US" sz="2000" dirty="0"/>
              <a:t>The </a:t>
            </a:r>
            <a:r>
              <a:rPr lang="en-US" sz="2000" dirty="0" smtClean="0"/>
              <a:t>broken dome was </a:t>
            </a:r>
            <a:r>
              <a:rPr lang="en-US" sz="2000" dirty="0" err="1"/>
              <a:t>fractographically</a:t>
            </a:r>
            <a:r>
              <a:rPr lang="en-US" sz="2000" dirty="0"/>
              <a:t> analyzed by G. Quinn </a:t>
            </a:r>
          </a:p>
          <a:p>
            <a:pPr algn="ctr"/>
            <a:r>
              <a:rPr lang="en-US" sz="2000" dirty="0"/>
              <a:t>using a WILD stereo optical microscope with a digital camera.</a:t>
            </a:r>
          </a:p>
          <a:p>
            <a:pPr algn="ctr"/>
            <a:r>
              <a:rPr lang="en-US" sz="2000" dirty="0" smtClean="0"/>
              <a:t>The </a:t>
            </a:r>
            <a:r>
              <a:rPr lang="en-US" sz="2000" dirty="0"/>
              <a:t>fractographic analysis included study of the</a:t>
            </a:r>
          </a:p>
          <a:p>
            <a:pPr algn="ctr"/>
            <a:r>
              <a:rPr lang="en-US" sz="2000" dirty="0"/>
              <a:t> </a:t>
            </a:r>
            <a:r>
              <a:rPr lang="en-US" sz="2000" dirty="0">
                <a:solidFill>
                  <a:srgbClr val="7030A0"/>
                </a:solidFill>
              </a:rPr>
              <a:t>crack patterns </a:t>
            </a:r>
            <a:r>
              <a:rPr lang="en-US" sz="2000" dirty="0"/>
              <a:t>and the </a:t>
            </a:r>
            <a:r>
              <a:rPr lang="en-US" sz="2000" dirty="0">
                <a:solidFill>
                  <a:srgbClr val="7030A0"/>
                </a:solidFill>
              </a:rPr>
              <a:t>fracture surfaces.</a:t>
            </a:r>
            <a:endParaRPr lang="en-US" dirty="0">
              <a:solidFill>
                <a:srgbClr val="7030A0"/>
              </a:solidFill>
            </a:endParaRPr>
          </a:p>
        </p:txBody>
      </p:sp>
      <p:pic>
        <p:nvPicPr>
          <p:cNvPr id="6" name="Picture 5">
            <a:extLst>
              <a:ext uri="{FF2B5EF4-FFF2-40B4-BE49-F238E27FC236}">
                <a16:creationId xmlns:a16="http://schemas.microsoft.com/office/drawing/2014/main" id="{CA9313C5-DC74-412B-AFCF-F414C744734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57200" y="2610305"/>
            <a:ext cx="2367815" cy="3458974"/>
          </a:xfrm>
          <a:prstGeom prst="rect">
            <a:avLst/>
          </a:prstGeom>
        </p:spPr>
      </p:pic>
      <p:pic>
        <p:nvPicPr>
          <p:cNvPr id="9" name="Picture 8">
            <a:extLst>
              <a:ext uri="{FF2B5EF4-FFF2-40B4-BE49-F238E27FC236}">
                <a16:creationId xmlns:a16="http://schemas.microsoft.com/office/drawing/2014/main" id="{D4F931EE-04E5-4B19-B76E-CE1255096EC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882835" y="2239781"/>
            <a:ext cx="1994882" cy="1578812"/>
          </a:xfrm>
          <a:prstGeom prst="rect">
            <a:avLst/>
          </a:prstGeom>
        </p:spPr>
      </p:pic>
      <p:sp>
        <p:nvSpPr>
          <p:cNvPr id="10" name="TextBox 9">
            <a:extLst>
              <a:ext uri="{FF2B5EF4-FFF2-40B4-BE49-F238E27FC236}">
                <a16:creationId xmlns:a16="http://schemas.microsoft.com/office/drawing/2014/main" id="{CB349CCA-D6D0-437D-9B81-E78D38DB511E}"/>
              </a:ext>
            </a:extLst>
          </p:cNvPr>
          <p:cNvSpPr txBox="1"/>
          <p:nvPr/>
        </p:nvSpPr>
        <p:spPr>
          <a:xfrm>
            <a:off x="5771079" y="1752988"/>
            <a:ext cx="2171700" cy="369332"/>
          </a:xfrm>
          <a:prstGeom prst="rect">
            <a:avLst/>
          </a:prstGeom>
          <a:noFill/>
        </p:spPr>
        <p:txBody>
          <a:bodyPr wrap="square" rtlCol="0">
            <a:spAutoFit/>
          </a:bodyPr>
          <a:lstStyle/>
          <a:p>
            <a:pPr algn="ctr"/>
            <a:r>
              <a:rPr lang="en-US" dirty="0"/>
              <a:t>How to look</a:t>
            </a:r>
          </a:p>
        </p:txBody>
      </p:sp>
      <p:pic>
        <p:nvPicPr>
          <p:cNvPr id="12" name="Picture 11">
            <a:extLst>
              <a:ext uri="{FF2B5EF4-FFF2-40B4-BE49-F238E27FC236}">
                <a16:creationId xmlns:a16="http://schemas.microsoft.com/office/drawing/2014/main" id="{C390093B-3293-4625-A164-350AEE1CB16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512444" y="2667000"/>
            <a:ext cx="1777142" cy="1755807"/>
          </a:xfrm>
          <a:prstGeom prst="rect">
            <a:avLst/>
          </a:prstGeom>
        </p:spPr>
      </p:pic>
      <p:sp>
        <p:nvSpPr>
          <p:cNvPr id="14" name="TextBox 13">
            <a:extLst>
              <a:ext uri="{FF2B5EF4-FFF2-40B4-BE49-F238E27FC236}">
                <a16:creationId xmlns:a16="http://schemas.microsoft.com/office/drawing/2014/main" id="{A916B2F5-4DC7-4599-95B7-5F3562FC8BB4}"/>
              </a:ext>
            </a:extLst>
          </p:cNvPr>
          <p:cNvSpPr txBox="1"/>
          <p:nvPr/>
        </p:nvSpPr>
        <p:spPr>
          <a:xfrm>
            <a:off x="3666008" y="1975577"/>
            <a:ext cx="1358900" cy="646331"/>
          </a:xfrm>
          <a:prstGeom prst="rect">
            <a:avLst/>
          </a:prstGeom>
          <a:noFill/>
        </p:spPr>
        <p:txBody>
          <a:bodyPr wrap="square" rtlCol="0">
            <a:spAutoFit/>
          </a:bodyPr>
          <a:lstStyle/>
          <a:p>
            <a:pPr algn="ctr"/>
            <a:r>
              <a:rPr lang="en-US" dirty="0"/>
              <a:t>Patterns of breakage</a:t>
            </a:r>
          </a:p>
        </p:txBody>
      </p:sp>
      <p:pic>
        <p:nvPicPr>
          <p:cNvPr id="15" name="Picture 14">
            <a:extLst>
              <a:ext uri="{FF2B5EF4-FFF2-40B4-BE49-F238E27FC236}">
                <a16:creationId xmlns:a16="http://schemas.microsoft.com/office/drawing/2014/main" id="{CF859B03-DF43-41B7-AA3C-CF6BEA63FB4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492750" y="4662958"/>
            <a:ext cx="2858907" cy="2144180"/>
          </a:xfrm>
          <a:prstGeom prst="rect">
            <a:avLst/>
          </a:prstGeom>
        </p:spPr>
      </p:pic>
      <p:sp>
        <p:nvSpPr>
          <p:cNvPr id="16" name="TextBox 15">
            <a:extLst>
              <a:ext uri="{FF2B5EF4-FFF2-40B4-BE49-F238E27FC236}">
                <a16:creationId xmlns:a16="http://schemas.microsoft.com/office/drawing/2014/main" id="{97D2FE36-1EF8-4BA7-9C09-CEA8B1320DDD}"/>
              </a:ext>
            </a:extLst>
          </p:cNvPr>
          <p:cNvSpPr txBox="1"/>
          <p:nvPr/>
        </p:nvSpPr>
        <p:spPr>
          <a:xfrm>
            <a:off x="5492750" y="4016627"/>
            <a:ext cx="2905177" cy="646331"/>
          </a:xfrm>
          <a:prstGeom prst="rect">
            <a:avLst/>
          </a:prstGeom>
          <a:noFill/>
        </p:spPr>
        <p:txBody>
          <a:bodyPr wrap="square" rtlCol="0">
            <a:spAutoFit/>
          </a:bodyPr>
          <a:lstStyle/>
          <a:p>
            <a:pPr algn="ctr"/>
            <a:r>
              <a:rPr lang="en-US" dirty="0"/>
              <a:t>What to look for and how to interpret it.</a:t>
            </a:r>
          </a:p>
        </p:txBody>
      </p:sp>
    </p:spTree>
    <p:extLst>
      <p:ext uri="{BB962C8B-B14F-4D97-AF65-F5344CB8AC3E}">
        <p14:creationId xmlns:p14="http://schemas.microsoft.com/office/powerpoint/2010/main" val="36562692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a:ext>
            </a:extLst>
          </a:blip>
          <a:stretch>
            <a:fillRect/>
          </a:stretch>
        </p:blipFill>
        <p:spPr>
          <a:xfrm>
            <a:off x="851165" y="1522247"/>
            <a:ext cx="6964549" cy="5199229"/>
          </a:xfrm>
          <a:prstGeom prst="rect">
            <a:avLst/>
          </a:prstGeom>
        </p:spPr>
      </p:pic>
      <p:sp>
        <p:nvSpPr>
          <p:cNvPr id="2" name="TextBox 1">
            <a:extLst>
              <a:ext uri="{FF2B5EF4-FFF2-40B4-BE49-F238E27FC236}">
                <a16:creationId xmlns:a16="http://schemas.microsoft.com/office/drawing/2014/main" id="{3EB0AF2F-C81A-4D4A-9AFE-86DC24C6CB41}"/>
              </a:ext>
            </a:extLst>
          </p:cNvPr>
          <p:cNvSpPr txBox="1"/>
          <p:nvPr/>
        </p:nvSpPr>
        <p:spPr>
          <a:xfrm>
            <a:off x="-7555" y="445739"/>
            <a:ext cx="9144000" cy="646331"/>
          </a:xfrm>
          <a:prstGeom prst="rect">
            <a:avLst/>
          </a:prstGeom>
          <a:noFill/>
        </p:spPr>
        <p:txBody>
          <a:bodyPr wrap="square" rtlCol="0">
            <a:spAutoFit/>
          </a:bodyPr>
          <a:lstStyle/>
          <a:p>
            <a:pPr algn="ctr"/>
            <a:r>
              <a:rPr lang="en-US" dirty="0" smtClean="0"/>
              <a:t>George Quinn </a:t>
            </a:r>
            <a:r>
              <a:rPr lang="en-US" dirty="0" err="1" smtClean="0"/>
              <a:t>fractographer</a:t>
            </a:r>
            <a:r>
              <a:rPr lang="en-US" dirty="0" smtClean="0"/>
              <a:t>, performed an analysis of the broke dome.</a:t>
            </a:r>
            <a:endParaRPr lang="en-US" dirty="0"/>
          </a:p>
          <a:p>
            <a:pPr algn="ctr"/>
            <a:r>
              <a:rPr lang="en-US" dirty="0"/>
              <a:t> There were 4 crack systems.   All 4 had the same type origins and same stresses driving them.</a:t>
            </a:r>
          </a:p>
        </p:txBody>
      </p:sp>
      <p:sp>
        <p:nvSpPr>
          <p:cNvPr id="6" name="TextBox 5">
            <a:extLst>
              <a:ext uri="{FF2B5EF4-FFF2-40B4-BE49-F238E27FC236}">
                <a16:creationId xmlns:a16="http://schemas.microsoft.com/office/drawing/2014/main" id="{030A3627-99CF-43FC-94D3-EF55D39748C6}"/>
              </a:ext>
            </a:extLst>
          </p:cNvPr>
          <p:cNvSpPr txBox="1"/>
          <p:nvPr/>
        </p:nvSpPr>
        <p:spPr>
          <a:xfrm>
            <a:off x="2253221" y="-6020"/>
            <a:ext cx="4866156" cy="461665"/>
          </a:xfrm>
          <a:prstGeom prst="rect">
            <a:avLst/>
          </a:prstGeom>
          <a:noFill/>
        </p:spPr>
        <p:txBody>
          <a:bodyPr wrap="square" rtlCol="0">
            <a:spAutoFit/>
          </a:bodyPr>
          <a:lstStyle/>
          <a:p>
            <a:pPr algn="ctr"/>
            <a:r>
              <a:rPr lang="en-US" sz="2400" dirty="0" err="1">
                <a:solidFill>
                  <a:srgbClr val="7030A0"/>
                </a:solidFill>
                <a:latin typeface="Calibri" panose="020F0502020204030204" pitchFamily="34" charset="0"/>
              </a:rPr>
              <a:t>Fractographic</a:t>
            </a:r>
            <a:r>
              <a:rPr lang="en-US" sz="2400" dirty="0">
                <a:solidFill>
                  <a:srgbClr val="7030A0"/>
                </a:solidFill>
                <a:latin typeface="Calibri" panose="020F0502020204030204" pitchFamily="34" charset="0"/>
              </a:rPr>
              <a:t> </a:t>
            </a:r>
            <a:r>
              <a:rPr lang="en-US" sz="2400" dirty="0" smtClean="0">
                <a:solidFill>
                  <a:srgbClr val="7030A0"/>
                </a:solidFill>
                <a:latin typeface="Calibri" panose="020F0502020204030204" pitchFamily="34" charset="0"/>
              </a:rPr>
              <a:t>analysis</a:t>
            </a:r>
            <a:endParaRPr lang="en-US" sz="2400" dirty="0">
              <a:solidFill>
                <a:srgbClr val="7030A0"/>
              </a:solidFill>
              <a:latin typeface="Calibri" panose="020F0502020204030204" pitchFamily="34" charset="0"/>
            </a:endParaRPr>
          </a:p>
        </p:txBody>
      </p:sp>
      <p:sp>
        <p:nvSpPr>
          <p:cNvPr id="3" name="TextBox 2">
            <a:extLst>
              <a:ext uri="{FF2B5EF4-FFF2-40B4-BE49-F238E27FC236}">
                <a16:creationId xmlns:a16="http://schemas.microsoft.com/office/drawing/2014/main" id="{00E795DD-9752-4B95-89AA-8D43EB01FCFD}"/>
              </a:ext>
            </a:extLst>
          </p:cNvPr>
          <p:cNvSpPr txBox="1"/>
          <p:nvPr/>
        </p:nvSpPr>
        <p:spPr>
          <a:xfrm>
            <a:off x="3515292" y="1522247"/>
            <a:ext cx="818147" cy="461665"/>
          </a:xfrm>
          <a:prstGeom prst="rect">
            <a:avLst/>
          </a:prstGeom>
          <a:noFill/>
        </p:spPr>
        <p:txBody>
          <a:bodyPr wrap="square" rtlCol="0">
            <a:spAutoFit/>
          </a:bodyPr>
          <a:lstStyle/>
          <a:p>
            <a:r>
              <a:rPr lang="en-US" sz="2400" dirty="0"/>
              <a:t>1</a:t>
            </a:r>
          </a:p>
        </p:txBody>
      </p:sp>
      <p:sp>
        <p:nvSpPr>
          <p:cNvPr id="7" name="TextBox 6">
            <a:extLst>
              <a:ext uri="{FF2B5EF4-FFF2-40B4-BE49-F238E27FC236}">
                <a16:creationId xmlns:a16="http://schemas.microsoft.com/office/drawing/2014/main" id="{EEFAFED5-BD3C-44D9-8015-0789C268AC70}"/>
              </a:ext>
            </a:extLst>
          </p:cNvPr>
          <p:cNvSpPr txBox="1"/>
          <p:nvPr/>
        </p:nvSpPr>
        <p:spPr>
          <a:xfrm>
            <a:off x="5665503" y="1753079"/>
            <a:ext cx="818147" cy="461665"/>
          </a:xfrm>
          <a:prstGeom prst="rect">
            <a:avLst/>
          </a:prstGeom>
          <a:noFill/>
        </p:spPr>
        <p:txBody>
          <a:bodyPr wrap="square" rtlCol="0">
            <a:spAutoFit/>
          </a:bodyPr>
          <a:lstStyle/>
          <a:p>
            <a:r>
              <a:rPr lang="en-US" sz="2400" dirty="0"/>
              <a:t>2</a:t>
            </a:r>
          </a:p>
        </p:txBody>
      </p:sp>
      <p:sp>
        <p:nvSpPr>
          <p:cNvPr id="8" name="TextBox 7">
            <a:extLst>
              <a:ext uri="{FF2B5EF4-FFF2-40B4-BE49-F238E27FC236}">
                <a16:creationId xmlns:a16="http://schemas.microsoft.com/office/drawing/2014/main" id="{0EE7EF0A-C285-41A8-85D1-69FAB4896047}"/>
              </a:ext>
            </a:extLst>
          </p:cNvPr>
          <p:cNvSpPr txBox="1"/>
          <p:nvPr/>
        </p:nvSpPr>
        <p:spPr>
          <a:xfrm>
            <a:off x="6484117" y="4324676"/>
            <a:ext cx="818147" cy="461665"/>
          </a:xfrm>
          <a:prstGeom prst="rect">
            <a:avLst/>
          </a:prstGeom>
          <a:noFill/>
        </p:spPr>
        <p:txBody>
          <a:bodyPr wrap="square" rtlCol="0">
            <a:spAutoFit/>
          </a:bodyPr>
          <a:lstStyle/>
          <a:p>
            <a:r>
              <a:rPr lang="en-US" sz="2400" dirty="0"/>
              <a:t>3</a:t>
            </a:r>
          </a:p>
        </p:txBody>
      </p:sp>
      <p:sp>
        <p:nvSpPr>
          <p:cNvPr id="9" name="TextBox 8">
            <a:extLst>
              <a:ext uri="{FF2B5EF4-FFF2-40B4-BE49-F238E27FC236}">
                <a16:creationId xmlns:a16="http://schemas.microsoft.com/office/drawing/2014/main" id="{72E704AE-68A6-4B30-A683-4F3386AAB2A7}"/>
              </a:ext>
            </a:extLst>
          </p:cNvPr>
          <p:cNvSpPr txBox="1"/>
          <p:nvPr/>
        </p:nvSpPr>
        <p:spPr>
          <a:xfrm>
            <a:off x="6483650" y="5092698"/>
            <a:ext cx="635727" cy="461665"/>
          </a:xfrm>
          <a:prstGeom prst="rect">
            <a:avLst/>
          </a:prstGeom>
          <a:noFill/>
        </p:spPr>
        <p:txBody>
          <a:bodyPr wrap="square" rtlCol="0">
            <a:spAutoFit/>
          </a:bodyPr>
          <a:lstStyle/>
          <a:p>
            <a:r>
              <a:rPr lang="en-US" sz="2400" dirty="0"/>
              <a:t>4</a:t>
            </a:r>
          </a:p>
        </p:txBody>
      </p:sp>
    </p:spTree>
    <p:extLst>
      <p:ext uri="{BB962C8B-B14F-4D97-AF65-F5344CB8AC3E}">
        <p14:creationId xmlns:p14="http://schemas.microsoft.com/office/powerpoint/2010/main" val="41343096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04541" y="675128"/>
            <a:ext cx="4816717" cy="5078313"/>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7030A0"/>
                </a:solidFill>
              </a:rPr>
              <a:t>All four </a:t>
            </a:r>
            <a:r>
              <a:rPr lang="en-US" dirty="0" smtClean="0">
                <a:solidFill>
                  <a:srgbClr val="7030A0"/>
                </a:solidFill>
              </a:rPr>
              <a:t>origins </a:t>
            </a:r>
            <a:r>
              <a:rPr lang="en-US" dirty="0">
                <a:solidFill>
                  <a:srgbClr val="7030A0"/>
                </a:solidFill>
              </a:rPr>
              <a:t>were contact crack damage at the outer rim area.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Origin 4 was the first to start the overall fracture.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solidFill>
                  <a:srgbClr val="7030A0"/>
                </a:solidFill>
              </a:rPr>
              <a:t>All flaws and initial crack propagation were driven by circumferential hoop tensile stresses.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By the time the cracks propagated towards the middle, the </a:t>
            </a:r>
            <a:r>
              <a:rPr lang="en-US" dirty="0">
                <a:solidFill>
                  <a:srgbClr val="7030A0"/>
                </a:solidFill>
              </a:rPr>
              <a:t>stress changed to bending with tension on the inner dome surface.   This suggest that the  external pressure caused  “splaying” of the dome.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There were no fracture mirror boundary features, nor did any of the cracks branch</a:t>
            </a:r>
            <a:r>
              <a:rPr lang="en-US" dirty="0" smtClean="0"/>
              <a:t>.</a:t>
            </a:r>
            <a:endParaRPr lang="en-US" dirty="0"/>
          </a:p>
        </p:txBody>
      </p:sp>
      <p:sp>
        <p:nvSpPr>
          <p:cNvPr id="14" name="TextBox 13"/>
          <p:cNvSpPr txBox="1"/>
          <p:nvPr/>
        </p:nvSpPr>
        <p:spPr>
          <a:xfrm>
            <a:off x="2617012" y="-25400"/>
            <a:ext cx="4261878" cy="461665"/>
          </a:xfrm>
          <a:prstGeom prst="rect">
            <a:avLst/>
          </a:prstGeom>
          <a:noFill/>
        </p:spPr>
        <p:txBody>
          <a:bodyPr wrap="square" rtlCol="0">
            <a:spAutoFit/>
          </a:bodyPr>
          <a:lstStyle/>
          <a:p>
            <a:pPr algn="ctr"/>
            <a:r>
              <a:rPr lang="en-US" sz="2400" dirty="0" err="1">
                <a:solidFill>
                  <a:srgbClr val="7030A0"/>
                </a:solidFill>
                <a:latin typeface="Calibri" panose="020F0502020204030204" pitchFamily="34" charset="0"/>
              </a:rPr>
              <a:t>Fractographic</a:t>
            </a:r>
            <a:r>
              <a:rPr lang="en-US" sz="2400" dirty="0">
                <a:solidFill>
                  <a:srgbClr val="7030A0"/>
                </a:solidFill>
                <a:latin typeface="Calibri" panose="020F0502020204030204" pitchFamily="34" charset="0"/>
              </a:rPr>
              <a:t> </a:t>
            </a:r>
            <a:r>
              <a:rPr lang="en-US" sz="2400" dirty="0" smtClean="0">
                <a:solidFill>
                  <a:srgbClr val="7030A0"/>
                </a:solidFill>
                <a:latin typeface="Calibri" panose="020F0502020204030204" pitchFamily="34" charset="0"/>
              </a:rPr>
              <a:t>analysis</a:t>
            </a:r>
            <a:endParaRPr lang="en-US" sz="2400" dirty="0">
              <a:solidFill>
                <a:srgbClr val="7030A0"/>
              </a:solidFill>
              <a:latin typeface="Calibri" panose="020F0502020204030204" pitchFamily="34" charset="0"/>
            </a:endParaRPr>
          </a:p>
        </p:txBody>
      </p:sp>
      <p:grpSp>
        <p:nvGrpSpPr>
          <p:cNvPr id="17" name="Group 16"/>
          <p:cNvGrpSpPr/>
          <p:nvPr/>
        </p:nvGrpSpPr>
        <p:grpSpPr>
          <a:xfrm>
            <a:off x="80692" y="1020734"/>
            <a:ext cx="4406333" cy="3937000"/>
            <a:chOff x="4403124" y="1447800"/>
            <a:chExt cx="4537491" cy="4148850"/>
          </a:xfrm>
        </p:grpSpPr>
        <p:pic>
          <p:nvPicPr>
            <p:cNvPr id="6" name="Picture 5"/>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403124" y="1509184"/>
              <a:ext cx="4452552" cy="4087466"/>
            </a:xfrm>
            <a:prstGeom prst="rect">
              <a:avLst/>
            </a:prstGeom>
          </p:spPr>
        </p:pic>
        <p:sp>
          <p:nvSpPr>
            <p:cNvPr id="10" name="TextBox 9"/>
            <p:cNvSpPr txBox="1"/>
            <p:nvPr/>
          </p:nvSpPr>
          <p:spPr>
            <a:xfrm>
              <a:off x="8137152" y="4492109"/>
              <a:ext cx="528918" cy="369332"/>
            </a:xfrm>
            <a:prstGeom prst="rect">
              <a:avLst/>
            </a:prstGeom>
            <a:noFill/>
          </p:spPr>
          <p:txBody>
            <a:bodyPr wrap="square" rtlCol="0">
              <a:spAutoFit/>
            </a:bodyPr>
            <a:lstStyle/>
            <a:p>
              <a:r>
                <a:rPr lang="en-US" b="1" dirty="0">
                  <a:solidFill>
                    <a:srgbClr val="7030A0"/>
                  </a:solidFill>
                </a:rPr>
                <a:t>4</a:t>
              </a:r>
            </a:p>
          </p:txBody>
        </p:sp>
        <p:sp>
          <p:nvSpPr>
            <p:cNvPr id="12" name="TextBox 11"/>
            <p:cNvSpPr txBox="1"/>
            <p:nvPr/>
          </p:nvSpPr>
          <p:spPr>
            <a:xfrm>
              <a:off x="5637679" y="1447800"/>
              <a:ext cx="528918" cy="369332"/>
            </a:xfrm>
            <a:prstGeom prst="rect">
              <a:avLst/>
            </a:prstGeom>
            <a:noFill/>
          </p:spPr>
          <p:txBody>
            <a:bodyPr wrap="square" rtlCol="0">
              <a:spAutoFit/>
            </a:bodyPr>
            <a:lstStyle/>
            <a:p>
              <a:r>
                <a:rPr lang="en-US" b="1" dirty="0">
                  <a:solidFill>
                    <a:srgbClr val="00B050"/>
                  </a:solidFill>
                </a:rPr>
                <a:t>1</a:t>
              </a:r>
            </a:p>
          </p:txBody>
        </p:sp>
        <p:sp>
          <p:nvSpPr>
            <p:cNvPr id="13" name="TextBox 12"/>
            <p:cNvSpPr txBox="1"/>
            <p:nvPr/>
          </p:nvSpPr>
          <p:spPr>
            <a:xfrm>
              <a:off x="7631208" y="1684395"/>
              <a:ext cx="528918" cy="369332"/>
            </a:xfrm>
            <a:prstGeom prst="rect">
              <a:avLst/>
            </a:prstGeom>
            <a:noFill/>
          </p:spPr>
          <p:txBody>
            <a:bodyPr wrap="square" rtlCol="0">
              <a:spAutoFit/>
            </a:bodyPr>
            <a:lstStyle/>
            <a:p>
              <a:r>
                <a:rPr lang="en-US" b="1" dirty="0">
                  <a:solidFill>
                    <a:srgbClr val="FF0000"/>
                  </a:solidFill>
                </a:rPr>
                <a:t>2</a:t>
              </a:r>
            </a:p>
          </p:txBody>
        </p:sp>
        <p:sp>
          <p:nvSpPr>
            <p:cNvPr id="15" name="TextBox 14"/>
            <p:cNvSpPr txBox="1"/>
            <p:nvPr/>
          </p:nvSpPr>
          <p:spPr>
            <a:xfrm>
              <a:off x="8411697" y="3940534"/>
              <a:ext cx="528918" cy="369332"/>
            </a:xfrm>
            <a:prstGeom prst="rect">
              <a:avLst/>
            </a:prstGeom>
            <a:noFill/>
          </p:spPr>
          <p:txBody>
            <a:bodyPr wrap="square" rtlCol="0">
              <a:spAutoFit/>
            </a:bodyPr>
            <a:lstStyle/>
            <a:p>
              <a:r>
                <a:rPr lang="en-US" b="1" dirty="0">
                  <a:solidFill>
                    <a:srgbClr val="3333FF"/>
                  </a:solidFill>
                </a:rPr>
                <a:t>3</a:t>
              </a:r>
            </a:p>
          </p:txBody>
        </p:sp>
      </p:grpSp>
    </p:spTree>
    <p:extLst>
      <p:ext uri="{BB962C8B-B14F-4D97-AF65-F5344CB8AC3E}">
        <p14:creationId xmlns:p14="http://schemas.microsoft.com/office/powerpoint/2010/main" val="3726839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1984348"/>
            <a:ext cx="4368800" cy="3121051"/>
          </a:xfrm>
          <a:prstGeom prst="rect">
            <a:avLst/>
          </a:prstGeom>
        </p:spPr>
      </p:pic>
      <p:pic>
        <p:nvPicPr>
          <p:cNvPr id="3" name="Picture 2"/>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572000" y="1984348"/>
            <a:ext cx="4419600" cy="3162200"/>
          </a:xfrm>
          <a:prstGeom prst="rect">
            <a:avLst/>
          </a:prstGeom>
        </p:spPr>
      </p:pic>
      <p:sp>
        <p:nvSpPr>
          <p:cNvPr id="5" name="TextBox 4"/>
          <p:cNvSpPr txBox="1"/>
          <p:nvPr/>
        </p:nvSpPr>
        <p:spPr>
          <a:xfrm>
            <a:off x="1930400" y="1371492"/>
            <a:ext cx="5511800" cy="338554"/>
          </a:xfrm>
          <a:prstGeom prst="rect">
            <a:avLst/>
          </a:prstGeom>
          <a:noFill/>
        </p:spPr>
        <p:txBody>
          <a:bodyPr wrap="square" rtlCol="0">
            <a:spAutoFit/>
          </a:bodyPr>
          <a:lstStyle/>
          <a:p>
            <a:pPr algn="ctr"/>
            <a:r>
              <a:rPr lang="en-US" sz="1600" dirty="0"/>
              <a:t>2 views with different lighting at same magnification</a:t>
            </a:r>
          </a:p>
        </p:txBody>
      </p:sp>
      <p:sp>
        <p:nvSpPr>
          <p:cNvPr id="6" name="TextBox 5"/>
          <p:cNvSpPr txBox="1"/>
          <p:nvPr/>
        </p:nvSpPr>
        <p:spPr>
          <a:xfrm>
            <a:off x="4330700" y="5426407"/>
            <a:ext cx="4660900" cy="1200329"/>
          </a:xfrm>
          <a:prstGeom prst="rect">
            <a:avLst/>
          </a:prstGeom>
          <a:noFill/>
        </p:spPr>
        <p:txBody>
          <a:bodyPr wrap="square" rtlCol="0">
            <a:spAutoFit/>
          </a:bodyPr>
          <a:lstStyle/>
          <a:p>
            <a:r>
              <a:rPr lang="en-US" dirty="0"/>
              <a:t>The origin is a contact damage crack on the bottom ground surface.</a:t>
            </a:r>
          </a:p>
          <a:p>
            <a:endParaRPr lang="en-US" dirty="0"/>
          </a:p>
          <a:p>
            <a:r>
              <a:rPr lang="en-US" dirty="0"/>
              <a:t>It is about 1 mm in from the unbeveled edge.</a:t>
            </a:r>
          </a:p>
        </p:txBody>
      </p:sp>
      <p:cxnSp>
        <p:nvCxnSpPr>
          <p:cNvPr id="8" name="Straight Arrow Connector 7"/>
          <p:cNvCxnSpPr/>
          <p:nvPr/>
        </p:nvCxnSpPr>
        <p:spPr>
          <a:xfrm flipV="1">
            <a:off x="6410425" y="3932408"/>
            <a:ext cx="0" cy="1457236"/>
          </a:xfrm>
          <a:prstGeom prst="straightConnector1">
            <a:avLst/>
          </a:prstGeom>
          <a:ln w="317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B955851-6A35-4177-A4F6-5BB14E69E555}"/>
              </a:ext>
            </a:extLst>
          </p:cNvPr>
          <p:cNvSpPr txBox="1"/>
          <p:nvPr/>
        </p:nvSpPr>
        <p:spPr>
          <a:xfrm>
            <a:off x="2617012" y="-25400"/>
            <a:ext cx="4261878" cy="461665"/>
          </a:xfrm>
          <a:prstGeom prst="rect">
            <a:avLst/>
          </a:prstGeom>
          <a:noFill/>
        </p:spPr>
        <p:txBody>
          <a:bodyPr wrap="square" rtlCol="0">
            <a:spAutoFit/>
          </a:bodyPr>
          <a:lstStyle/>
          <a:p>
            <a:pPr algn="ctr"/>
            <a:r>
              <a:rPr lang="en-US" sz="2400" dirty="0" err="1">
                <a:solidFill>
                  <a:srgbClr val="7030A0"/>
                </a:solidFill>
                <a:latin typeface="Calibri" panose="020F0502020204030204" pitchFamily="34" charset="0"/>
              </a:rPr>
              <a:t>Fractographic</a:t>
            </a:r>
            <a:r>
              <a:rPr lang="en-US" sz="2400" dirty="0">
                <a:solidFill>
                  <a:srgbClr val="7030A0"/>
                </a:solidFill>
                <a:latin typeface="Calibri" panose="020F0502020204030204" pitchFamily="34" charset="0"/>
              </a:rPr>
              <a:t> </a:t>
            </a:r>
            <a:r>
              <a:rPr lang="en-US" sz="2400" dirty="0" smtClean="0">
                <a:solidFill>
                  <a:srgbClr val="7030A0"/>
                </a:solidFill>
                <a:latin typeface="Calibri" panose="020F0502020204030204" pitchFamily="34" charset="0"/>
              </a:rPr>
              <a:t>analysis</a:t>
            </a:r>
            <a:endParaRPr lang="en-US" sz="2400" dirty="0">
              <a:solidFill>
                <a:srgbClr val="7030A0"/>
              </a:solidFill>
              <a:latin typeface="Calibri" panose="020F0502020204030204" pitchFamily="34" charset="0"/>
            </a:endParaRPr>
          </a:p>
        </p:txBody>
      </p:sp>
      <p:sp>
        <p:nvSpPr>
          <p:cNvPr id="7" name="TextBox 6">
            <a:extLst>
              <a:ext uri="{FF2B5EF4-FFF2-40B4-BE49-F238E27FC236}">
                <a16:creationId xmlns:a16="http://schemas.microsoft.com/office/drawing/2014/main" id="{FD26CCDC-8809-499F-A946-82AFF1917ACC}"/>
              </a:ext>
            </a:extLst>
          </p:cNvPr>
          <p:cNvSpPr txBox="1"/>
          <p:nvPr/>
        </p:nvSpPr>
        <p:spPr>
          <a:xfrm>
            <a:off x="2387600" y="620930"/>
            <a:ext cx="5422900" cy="369332"/>
          </a:xfrm>
          <a:prstGeom prst="rect">
            <a:avLst/>
          </a:prstGeom>
          <a:noFill/>
        </p:spPr>
        <p:txBody>
          <a:bodyPr wrap="square" rtlCol="0">
            <a:spAutoFit/>
          </a:bodyPr>
          <a:lstStyle/>
          <a:p>
            <a:r>
              <a:rPr lang="en-US" dirty="0"/>
              <a:t>Example:   One of the rim contact damage cracks</a:t>
            </a:r>
          </a:p>
        </p:txBody>
      </p:sp>
      <p:sp>
        <p:nvSpPr>
          <p:cNvPr id="11" name="TextBox 10">
            <a:extLst>
              <a:ext uri="{FF2B5EF4-FFF2-40B4-BE49-F238E27FC236}">
                <a16:creationId xmlns:a16="http://schemas.microsoft.com/office/drawing/2014/main" id="{0E52ACFA-FB8E-453C-A87A-52B6A95A4453}"/>
              </a:ext>
            </a:extLst>
          </p:cNvPr>
          <p:cNvSpPr txBox="1"/>
          <p:nvPr/>
        </p:nvSpPr>
        <p:spPr>
          <a:xfrm>
            <a:off x="1449137" y="2060499"/>
            <a:ext cx="1727200" cy="375385"/>
          </a:xfrm>
          <a:prstGeom prst="rect">
            <a:avLst/>
          </a:prstGeom>
          <a:noFill/>
        </p:spPr>
        <p:txBody>
          <a:bodyPr wrap="square" rtlCol="0">
            <a:spAutoFit/>
          </a:bodyPr>
          <a:lstStyle/>
          <a:p>
            <a:r>
              <a:rPr lang="en-US" dirty="0">
                <a:solidFill>
                  <a:schemeClr val="bg1"/>
                </a:solidFill>
              </a:rPr>
              <a:t>Fracture surface</a:t>
            </a:r>
          </a:p>
        </p:txBody>
      </p:sp>
      <p:sp>
        <p:nvSpPr>
          <p:cNvPr id="12" name="TextBox 11">
            <a:extLst>
              <a:ext uri="{FF2B5EF4-FFF2-40B4-BE49-F238E27FC236}">
                <a16:creationId xmlns:a16="http://schemas.microsoft.com/office/drawing/2014/main" id="{7AE551E5-53B0-429D-BA8F-853A28238976}"/>
              </a:ext>
            </a:extLst>
          </p:cNvPr>
          <p:cNvSpPr txBox="1"/>
          <p:nvPr/>
        </p:nvSpPr>
        <p:spPr>
          <a:xfrm>
            <a:off x="5891731" y="1985871"/>
            <a:ext cx="1727200" cy="375385"/>
          </a:xfrm>
          <a:prstGeom prst="rect">
            <a:avLst/>
          </a:prstGeom>
          <a:noFill/>
        </p:spPr>
        <p:txBody>
          <a:bodyPr wrap="square" rtlCol="0">
            <a:spAutoFit/>
          </a:bodyPr>
          <a:lstStyle/>
          <a:p>
            <a:r>
              <a:rPr lang="en-US" dirty="0">
                <a:solidFill>
                  <a:schemeClr val="bg1"/>
                </a:solidFill>
              </a:rPr>
              <a:t>Fracture surface</a:t>
            </a:r>
          </a:p>
        </p:txBody>
      </p:sp>
      <p:sp>
        <p:nvSpPr>
          <p:cNvPr id="13" name="TextBox 12">
            <a:extLst>
              <a:ext uri="{FF2B5EF4-FFF2-40B4-BE49-F238E27FC236}">
                <a16:creationId xmlns:a16="http://schemas.microsoft.com/office/drawing/2014/main" id="{A7E7A78E-14AD-4A66-8F8E-6818DDDE9E1A}"/>
              </a:ext>
            </a:extLst>
          </p:cNvPr>
          <p:cNvSpPr txBox="1"/>
          <p:nvPr/>
        </p:nvSpPr>
        <p:spPr>
          <a:xfrm>
            <a:off x="2184400" y="4751995"/>
            <a:ext cx="2412733" cy="369332"/>
          </a:xfrm>
          <a:prstGeom prst="rect">
            <a:avLst/>
          </a:prstGeom>
          <a:noFill/>
        </p:spPr>
        <p:txBody>
          <a:bodyPr wrap="square" rtlCol="0">
            <a:spAutoFit/>
          </a:bodyPr>
          <a:lstStyle/>
          <a:p>
            <a:r>
              <a:rPr lang="en-US" dirty="0">
                <a:solidFill>
                  <a:schemeClr val="bg1"/>
                </a:solidFill>
              </a:rPr>
              <a:t>Dome ground base</a:t>
            </a:r>
          </a:p>
        </p:txBody>
      </p:sp>
      <p:sp>
        <p:nvSpPr>
          <p:cNvPr id="14" name="TextBox 13">
            <a:extLst>
              <a:ext uri="{FF2B5EF4-FFF2-40B4-BE49-F238E27FC236}">
                <a16:creationId xmlns:a16="http://schemas.microsoft.com/office/drawing/2014/main" id="{35D11D2D-2B0A-490E-BAEB-45EAE61B0A02}"/>
              </a:ext>
            </a:extLst>
          </p:cNvPr>
          <p:cNvSpPr txBox="1"/>
          <p:nvPr/>
        </p:nvSpPr>
        <p:spPr>
          <a:xfrm>
            <a:off x="6755331" y="4353952"/>
            <a:ext cx="2412733" cy="369332"/>
          </a:xfrm>
          <a:prstGeom prst="rect">
            <a:avLst/>
          </a:prstGeom>
          <a:noFill/>
        </p:spPr>
        <p:txBody>
          <a:bodyPr wrap="square" rtlCol="0">
            <a:spAutoFit/>
          </a:bodyPr>
          <a:lstStyle/>
          <a:p>
            <a:r>
              <a:rPr lang="en-US" dirty="0">
                <a:solidFill>
                  <a:schemeClr val="bg1"/>
                </a:solidFill>
              </a:rPr>
              <a:t>Dome ground base</a:t>
            </a:r>
          </a:p>
        </p:txBody>
      </p:sp>
      <p:sp>
        <p:nvSpPr>
          <p:cNvPr id="15" name="TextBox 14">
            <a:extLst>
              <a:ext uri="{FF2B5EF4-FFF2-40B4-BE49-F238E27FC236}">
                <a16:creationId xmlns:a16="http://schemas.microsoft.com/office/drawing/2014/main" id="{89EBA674-2ED7-49EE-A085-DF2175F76BCE}"/>
              </a:ext>
            </a:extLst>
          </p:cNvPr>
          <p:cNvSpPr txBox="1"/>
          <p:nvPr/>
        </p:nvSpPr>
        <p:spPr>
          <a:xfrm>
            <a:off x="-30748" y="4353952"/>
            <a:ext cx="1409032" cy="646331"/>
          </a:xfrm>
          <a:prstGeom prst="rect">
            <a:avLst/>
          </a:prstGeom>
          <a:noFill/>
        </p:spPr>
        <p:txBody>
          <a:bodyPr wrap="square" rtlCol="0">
            <a:spAutoFit/>
          </a:bodyPr>
          <a:lstStyle/>
          <a:p>
            <a:r>
              <a:rPr lang="en-US" dirty="0"/>
              <a:t>Inner dome surface</a:t>
            </a:r>
          </a:p>
        </p:txBody>
      </p:sp>
      <p:sp>
        <p:nvSpPr>
          <p:cNvPr id="16" name="TextBox 15">
            <a:extLst>
              <a:ext uri="{FF2B5EF4-FFF2-40B4-BE49-F238E27FC236}">
                <a16:creationId xmlns:a16="http://schemas.microsoft.com/office/drawing/2014/main" id="{0C3D9328-660C-40C6-A260-297EACB71BCF}"/>
              </a:ext>
            </a:extLst>
          </p:cNvPr>
          <p:cNvSpPr txBox="1"/>
          <p:nvPr/>
        </p:nvSpPr>
        <p:spPr>
          <a:xfrm>
            <a:off x="4470400" y="4105664"/>
            <a:ext cx="1409032" cy="646331"/>
          </a:xfrm>
          <a:prstGeom prst="rect">
            <a:avLst/>
          </a:prstGeom>
          <a:noFill/>
        </p:spPr>
        <p:txBody>
          <a:bodyPr wrap="square" rtlCol="0">
            <a:spAutoFit/>
          </a:bodyPr>
          <a:lstStyle/>
          <a:p>
            <a:r>
              <a:rPr lang="en-US" dirty="0"/>
              <a:t>Inner dome surface</a:t>
            </a:r>
          </a:p>
        </p:txBody>
      </p:sp>
      <p:cxnSp>
        <p:nvCxnSpPr>
          <p:cNvPr id="17" name="Straight Arrow Connector 16">
            <a:extLst>
              <a:ext uri="{FF2B5EF4-FFF2-40B4-BE49-F238E27FC236}">
                <a16:creationId xmlns:a16="http://schemas.microsoft.com/office/drawing/2014/main" id="{043727E1-30B2-48B3-A005-46B0A35456B8}"/>
              </a:ext>
            </a:extLst>
          </p:cNvPr>
          <p:cNvCxnSpPr>
            <a:cxnSpLocks/>
          </p:cNvCxnSpPr>
          <p:nvPr/>
        </p:nvCxnSpPr>
        <p:spPr>
          <a:xfrm flipV="1">
            <a:off x="2058202" y="4271665"/>
            <a:ext cx="0" cy="1154742"/>
          </a:xfrm>
          <a:prstGeom prst="straightConnector1">
            <a:avLst/>
          </a:prstGeom>
          <a:ln w="317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775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85800" y="304800"/>
            <a:ext cx="7772400" cy="765175"/>
          </a:xfrm>
        </p:spPr>
        <p:txBody>
          <a:bodyPr/>
          <a:lstStyle/>
          <a:p>
            <a:r>
              <a:rPr lang="en-US" dirty="0" smtClean="0"/>
              <a:t>Modified design</a:t>
            </a:r>
            <a:endParaRPr lang="en-US" dirty="0"/>
          </a:p>
        </p:txBody>
      </p:sp>
      <p:sp>
        <p:nvSpPr>
          <p:cNvPr id="6" name="Rectangle 5"/>
          <p:cNvSpPr/>
          <p:nvPr/>
        </p:nvSpPr>
        <p:spPr>
          <a:xfrm>
            <a:off x="5029200" y="1400617"/>
            <a:ext cx="3352800" cy="2308324"/>
          </a:xfrm>
          <a:prstGeom prst="rect">
            <a:avLst/>
          </a:prstGeom>
        </p:spPr>
        <p:txBody>
          <a:bodyPr wrap="square">
            <a:spAutoFit/>
          </a:bodyPr>
          <a:lstStyle/>
          <a:p>
            <a:pPr marL="285750" indent="-285750">
              <a:buFont typeface="Arial" panose="020B0604020202020204" pitchFamily="34" charset="0"/>
              <a:buChar char="•"/>
            </a:pPr>
            <a:r>
              <a:rPr lang="en-US" dirty="0"/>
              <a:t>Dome was bonded to titanium ring </a:t>
            </a:r>
            <a:r>
              <a:rPr lang="en-US" dirty="0" smtClean="0"/>
              <a:t>with epoxy to </a:t>
            </a:r>
            <a:r>
              <a:rPr lang="en-US" dirty="0"/>
              <a:t>prevent lateral motion of dome seat</a:t>
            </a:r>
          </a:p>
          <a:p>
            <a:pPr marL="285750" indent="-285750">
              <a:buFont typeface="Arial" panose="020B0604020202020204" pitchFamily="34" charset="0"/>
              <a:buChar char="•"/>
            </a:pPr>
            <a:r>
              <a:rPr lang="en-US" dirty="0" smtClean="0"/>
              <a:t>Edges </a:t>
            </a:r>
            <a:r>
              <a:rPr lang="en-US" dirty="0"/>
              <a:t>were beveled and polished</a:t>
            </a:r>
          </a:p>
          <a:p>
            <a:pPr marL="285750" indent="-285750">
              <a:buFont typeface="Arial" panose="020B0604020202020204" pitchFamily="34" charset="0"/>
              <a:buChar char="•"/>
            </a:pPr>
            <a:r>
              <a:rPr lang="en-US" dirty="0" smtClean="0"/>
              <a:t>Seat was polished and flatness tolerance was  decreased</a:t>
            </a:r>
            <a:endParaRPr lang="en-US" dirty="0"/>
          </a:p>
          <a:p>
            <a:pPr marL="285750" indent="-285750">
              <a:buFont typeface="Arial" panose="020B0604020202020204" pitchFamily="34" charset="0"/>
              <a:buChar char="•"/>
            </a:pPr>
            <a:r>
              <a:rPr lang="en-US" dirty="0" smtClean="0"/>
              <a:t>Thicker </a:t>
            </a:r>
            <a:r>
              <a:rPr lang="en-US" dirty="0" err="1" smtClean="0"/>
              <a:t>kapton</a:t>
            </a:r>
            <a:r>
              <a:rPr lang="en-US" dirty="0" smtClean="0"/>
              <a:t> ring</a:t>
            </a: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19791" t="16667" r="16666" b="23611"/>
          <a:stretch/>
        </p:blipFill>
        <p:spPr>
          <a:xfrm>
            <a:off x="304800" y="1905000"/>
            <a:ext cx="4648200" cy="3276600"/>
          </a:xfrm>
          <a:prstGeom prst="rect">
            <a:avLst/>
          </a:prstGeom>
        </p:spPr>
      </p:pic>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29446" t="6601" r="28061" b="8890"/>
          <a:stretch/>
        </p:blipFill>
        <p:spPr>
          <a:xfrm>
            <a:off x="5807758" y="3801991"/>
            <a:ext cx="2403112" cy="2759217"/>
          </a:xfrm>
          <a:prstGeom prst="rect">
            <a:avLst/>
          </a:prstGeom>
        </p:spPr>
      </p:pic>
      <p:sp>
        <p:nvSpPr>
          <p:cNvPr id="10" name="TextBox 9"/>
          <p:cNvSpPr txBox="1"/>
          <p:nvPr/>
        </p:nvSpPr>
        <p:spPr>
          <a:xfrm>
            <a:off x="5216843" y="5848683"/>
            <a:ext cx="1552028" cy="538609"/>
          </a:xfrm>
          <a:prstGeom prst="rect">
            <a:avLst/>
          </a:prstGeom>
          <a:noFill/>
        </p:spPr>
        <p:txBody>
          <a:bodyPr wrap="none" rtlCol="0">
            <a:spAutoFit/>
          </a:bodyPr>
          <a:lstStyle/>
          <a:p>
            <a:pPr algn="ctr"/>
            <a:r>
              <a:rPr lang="en-US" dirty="0" smtClean="0"/>
              <a:t>Dome Support</a:t>
            </a:r>
          </a:p>
          <a:p>
            <a:pPr algn="ctr"/>
            <a:r>
              <a:rPr lang="en-US" sz="1100" dirty="0" smtClean="0"/>
              <a:t>Ti-6Al-4V</a:t>
            </a:r>
            <a:endParaRPr lang="en-US" sz="1100" dirty="0"/>
          </a:p>
        </p:txBody>
      </p:sp>
      <p:sp>
        <p:nvSpPr>
          <p:cNvPr id="11" name="TextBox 10"/>
          <p:cNvSpPr txBox="1"/>
          <p:nvPr/>
        </p:nvSpPr>
        <p:spPr>
          <a:xfrm>
            <a:off x="5095016" y="4703268"/>
            <a:ext cx="1795683" cy="523220"/>
          </a:xfrm>
          <a:prstGeom prst="rect">
            <a:avLst/>
          </a:prstGeom>
          <a:noFill/>
        </p:spPr>
        <p:txBody>
          <a:bodyPr wrap="none" rtlCol="0">
            <a:spAutoFit/>
          </a:bodyPr>
          <a:lstStyle/>
          <a:p>
            <a:pPr algn="ctr"/>
            <a:r>
              <a:rPr lang="en-US" sz="1600" dirty="0" smtClean="0"/>
              <a:t>Dome Coupler Ring</a:t>
            </a:r>
          </a:p>
          <a:p>
            <a:pPr algn="ctr"/>
            <a:r>
              <a:rPr lang="en-US" sz="1100" dirty="0" smtClean="0"/>
              <a:t>Ti-6Al-4V</a:t>
            </a:r>
            <a:endParaRPr lang="en-US" sz="1100" dirty="0"/>
          </a:p>
        </p:txBody>
      </p:sp>
      <p:cxnSp>
        <p:nvCxnSpPr>
          <p:cNvPr id="12" name="Straight Arrow Connector 11"/>
          <p:cNvCxnSpPr/>
          <p:nvPr/>
        </p:nvCxnSpPr>
        <p:spPr bwMode="auto">
          <a:xfrm>
            <a:off x="6847616" y="5011403"/>
            <a:ext cx="604393" cy="312417"/>
          </a:xfrm>
          <a:prstGeom prst="straightConnector1">
            <a:avLst/>
          </a:prstGeom>
          <a:solidFill>
            <a:schemeClr val="accent1"/>
          </a:solidFill>
          <a:ln w="9525" cap="flat" cmpd="sng" algn="ctr">
            <a:solidFill>
              <a:schemeClr val="accent1"/>
            </a:solidFill>
            <a:prstDash val="solid"/>
            <a:round/>
            <a:headEnd type="none" w="med" len="med"/>
            <a:tailEnd type="triangle"/>
          </a:ln>
          <a:effectLst/>
        </p:spPr>
      </p:cxnSp>
    </p:spTree>
    <p:extLst>
      <p:ext uri="{BB962C8B-B14F-4D97-AF65-F5344CB8AC3E}">
        <p14:creationId xmlns:p14="http://schemas.microsoft.com/office/powerpoint/2010/main" val="41410186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85800" y="304800"/>
            <a:ext cx="7772400" cy="765175"/>
          </a:xfrm>
        </p:spPr>
        <p:txBody>
          <a:bodyPr/>
          <a:lstStyle/>
          <a:p>
            <a:r>
              <a:rPr lang="en-US" dirty="0" smtClean="0"/>
              <a:t>FEA of Modified design</a:t>
            </a:r>
            <a:endParaRPr lang="en-US" dirty="0"/>
          </a:p>
        </p:txBody>
      </p:sp>
      <p:sp>
        <p:nvSpPr>
          <p:cNvPr id="9" name="Rectangle 8"/>
          <p:cNvSpPr/>
          <p:nvPr/>
        </p:nvSpPr>
        <p:spPr>
          <a:xfrm>
            <a:off x="1066800" y="1543089"/>
            <a:ext cx="7010400" cy="646331"/>
          </a:xfrm>
          <a:prstGeom prst="rect">
            <a:avLst/>
          </a:prstGeom>
        </p:spPr>
        <p:txBody>
          <a:bodyPr wrap="square">
            <a:spAutoFit/>
          </a:bodyPr>
          <a:lstStyle/>
          <a:p>
            <a:pPr marL="285750" indent="-285750">
              <a:buFontTx/>
              <a:buChar char="-"/>
            </a:pPr>
            <a:r>
              <a:rPr lang="en-US" dirty="0" smtClean="0"/>
              <a:t>Axial displacement unchanged</a:t>
            </a:r>
          </a:p>
          <a:p>
            <a:pPr marL="285750" indent="-285750">
              <a:buFontTx/>
              <a:buChar char="-"/>
            </a:pPr>
            <a:r>
              <a:rPr lang="en-US" dirty="0" smtClean="0"/>
              <a:t>Tensile stress reduced 30%</a:t>
            </a:r>
          </a:p>
        </p:txBody>
      </p:sp>
      <p:pic>
        <p:nvPicPr>
          <p:cNvPr id="13" name="Picture 2" descr="C:\_Active\Work\Clients\MBARI\Models\2D Dome Port\Config_3\abaqus\pics\v10\C3_v10_2nofric_001.png"/>
          <p:cNvPicPr>
            <a:picLocks noChangeAspect="1" noChangeArrowheads="1"/>
          </p:cNvPicPr>
          <p:nvPr/>
        </p:nvPicPr>
        <p:blipFill rotWithShape="1">
          <a:blip r:embed="rId3">
            <a:extLst>
              <a:ext uri="{28A0092B-C50C-407E-A947-70E740481C1C}">
                <a14:useLocalDpi xmlns:a14="http://schemas.microsoft.com/office/drawing/2010/main" val="0"/>
              </a:ext>
            </a:extLst>
          </a:blip>
          <a:srcRect l="1624" r="43586" b="28011"/>
          <a:stretch/>
        </p:blipFill>
        <p:spPr bwMode="auto">
          <a:xfrm>
            <a:off x="304800" y="2514600"/>
            <a:ext cx="3506093" cy="265956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_Active\Work\Clients\MBARI\Models\2D Dome Port\Config_3\abaqus\pics\v10\C3_v10_2nofric_022.png"/>
          <p:cNvPicPr>
            <a:picLocks noChangeAspect="1" noChangeArrowheads="1"/>
          </p:cNvPicPr>
          <p:nvPr/>
        </p:nvPicPr>
        <p:blipFill rotWithShape="1">
          <a:blip r:embed="rId4">
            <a:extLst>
              <a:ext uri="{28A0092B-C50C-407E-A947-70E740481C1C}">
                <a14:useLocalDpi xmlns:a14="http://schemas.microsoft.com/office/drawing/2010/main" val="0"/>
              </a:ext>
            </a:extLst>
          </a:blip>
          <a:srcRect l="1474" r="36976" b="48673"/>
          <a:stretch/>
        </p:blipFill>
        <p:spPr bwMode="auto">
          <a:xfrm>
            <a:off x="4174130" y="2514600"/>
            <a:ext cx="4858537" cy="233907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85800" y="5791200"/>
            <a:ext cx="3040191" cy="646331"/>
          </a:xfrm>
          <a:prstGeom prst="rect">
            <a:avLst/>
          </a:prstGeom>
          <a:noFill/>
        </p:spPr>
        <p:txBody>
          <a:bodyPr wrap="none" rtlCol="0">
            <a:spAutoFit/>
          </a:bodyPr>
          <a:lstStyle/>
          <a:p>
            <a:r>
              <a:rPr lang="en-US" dirty="0" smtClean="0"/>
              <a:t>Axial displacement at 2750 PSI</a:t>
            </a:r>
          </a:p>
          <a:p>
            <a:r>
              <a:rPr lang="en-US" dirty="0" smtClean="0"/>
              <a:t>Max = 0.013” (0.33mm)</a:t>
            </a:r>
            <a:endParaRPr lang="en-US" dirty="0"/>
          </a:p>
        </p:txBody>
      </p:sp>
      <p:sp>
        <p:nvSpPr>
          <p:cNvPr id="20" name="TextBox 19"/>
          <p:cNvSpPr txBox="1"/>
          <p:nvPr/>
        </p:nvSpPr>
        <p:spPr>
          <a:xfrm>
            <a:off x="5037009" y="5791199"/>
            <a:ext cx="4127605" cy="646331"/>
          </a:xfrm>
          <a:prstGeom prst="rect">
            <a:avLst/>
          </a:prstGeom>
          <a:noFill/>
        </p:spPr>
        <p:txBody>
          <a:bodyPr wrap="none" rtlCol="0">
            <a:spAutoFit/>
          </a:bodyPr>
          <a:lstStyle/>
          <a:p>
            <a:r>
              <a:rPr lang="en-US" dirty="0" smtClean="0"/>
              <a:t>First principal stress at 2750 PSI</a:t>
            </a:r>
          </a:p>
          <a:p>
            <a:r>
              <a:rPr lang="en-US" dirty="0" smtClean="0"/>
              <a:t>Max = 7779 PSI (5.37MPa) (30% decrease)</a:t>
            </a:r>
            <a:endParaRPr lang="en-US" dirty="0"/>
          </a:p>
        </p:txBody>
      </p:sp>
    </p:spTree>
    <p:extLst>
      <p:ext uri="{BB962C8B-B14F-4D97-AF65-F5344CB8AC3E}">
        <p14:creationId xmlns:p14="http://schemas.microsoft.com/office/powerpoint/2010/main" val="34764474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800" dirty="0" smtClean="0"/>
              <a:t>MBARI hired Eric Baker, ceramics reliability expert (CRT), to perform an analysis of the glass dome</a:t>
            </a:r>
          </a:p>
          <a:p>
            <a:r>
              <a:rPr lang="en-US" sz="2800" dirty="0" smtClean="0"/>
              <a:t>MBARI hired Jon Salem, material scientist (NASA) to measure the mechanical properties of H-K9L glass and BK-7, and of chemically strengthened glass</a:t>
            </a:r>
          </a:p>
          <a:p>
            <a:r>
              <a:rPr lang="en-US" sz="2800" dirty="0" smtClean="0"/>
              <a:t>MBARI hired </a:t>
            </a:r>
            <a:r>
              <a:rPr lang="en-US" sz="2800" dirty="0" err="1" smtClean="0"/>
              <a:t>Arun</a:t>
            </a:r>
            <a:r>
              <a:rPr lang="en-US" sz="2800" dirty="0" smtClean="0"/>
              <a:t> </a:t>
            </a:r>
            <a:r>
              <a:rPr lang="en-US" sz="2800" dirty="0" err="1" smtClean="0"/>
              <a:t>Varshneya</a:t>
            </a:r>
            <a:r>
              <a:rPr lang="en-US" sz="2800" dirty="0" smtClean="0"/>
              <a:t> (Saxon Glass Technology) to perform the chemical strengthening of the glass</a:t>
            </a:r>
          </a:p>
          <a:p>
            <a:endParaRPr lang="en-US" sz="2800" dirty="0"/>
          </a:p>
        </p:txBody>
      </p:sp>
      <p:sp>
        <p:nvSpPr>
          <p:cNvPr id="3" name="Title 2"/>
          <p:cNvSpPr txBox="1">
            <a:spLocks/>
          </p:cNvSpPr>
          <p:nvPr/>
        </p:nvSpPr>
        <p:spPr>
          <a:xfrm>
            <a:off x="685800" y="304800"/>
            <a:ext cx="7772400" cy="76517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External consultants</a:t>
            </a:r>
            <a:endParaRPr lang="en-US" dirty="0"/>
          </a:p>
        </p:txBody>
      </p:sp>
    </p:spTree>
    <p:extLst>
      <p:ext uri="{BB962C8B-B14F-4D97-AF65-F5344CB8AC3E}">
        <p14:creationId xmlns:p14="http://schemas.microsoft.com/office/powerpoint/2010/main" val="41313515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5791200" cy="5029200"/>
          </a:xfrm>
        </p:spPr>
        <p:txBody>
          <a:bodyPr/>
          <a:lstStyle/>
          <a:p>
            <a:r>
              <a:rPr lang="en-US" sz="2800" dirty="0" smtClean="0"/>
              <a:t>Fracture strength, slow crack growth parameters and fracture toughness are needed for the reliability analysis but are not published by the manufacturers.</a:t>
            </a:r>
          </a:p>
          <a:p>
            <a:r>
              <a:rPr lang="en-US" sz="2800" dirty="0" smtClean="0"/>
              <a:t>MBARI hired Jon Salem to measure these parameters for HK9-L (HK9-L is marketed as equal to BK-7 but is much cheaper) and BK-7.</a:t>
            </a:r>
          </a:p>
          <a:p>
            <a:r>
              <a:rPr lang="en-US" sz="2800" dirty="0" smtClean="0"/>
              <a:t>Chemically strengthened HK9-L was also tested.</a:t>
            </a:r>
            <a:endParaRPr lang="en-US" sz="2800" dirty="0"/>
          </a:p>
        </p:txBody>
      </p:sp>
      <p:sp>
        <p:nvSpPr>
          <p:cNvPr id="3" name="Title 2"/>
          <p:cNvSpPr txBox="1">
            <a:spLocks/>
          </p:cNvSpPr>
          <p:nvPr/>
        </p:nvSpPr>
        <p:spPr>
          <a:xfrm>
            <a:off x="685800" y="304800"/>
            <a:ext cx="7772400" cy="76517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Material testing</a:t>
            </a:r>
            <a:endParaRPr lang="en-US" dirty="0"/>
          </a:p>
        </p:txBody>
      </p:sp>
      <p:pic>
        <p:nvPicPr>
          <p:cNvPr id="4" name="Picture 3" descr="ROR 3D Schematic.jpg"/>
          <p:cNvPicPr>
            <a:picLocks noChangeAspect="1"/>
          </p:cNvPicPr>
          <p:nvPr/>
        </p:nvPicPr>
        <p:blipFill rotWithShape="1">
          <a:blip r:embed="rId2">
            <a:extLst>
              <a:ext uri="{28A0092B-C50C-407E-A947-70E740481C1C}">
                <a14:useLocalDpi xmlns:a14="http://schemas.microsoft.com/office/drawing/2010/main" val="0"/>
              </a:ext>
            </a:extLst>
          </a:blip>
          <a:srcRect l="8759" r="4575"/>
          <a:stretch/>
        </p:blipFill>
        <p:spPr bwMode="auto">
          <a:xfrm>
            <a:off x="6431425" y="1355391"/>
            <a:ext cx="2457141" cy="2316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6639649" y="3729359"/>
            <a:ext cx="1696188" cy="369332"/>
          </a:xfrm>
          <a:prstGeom prst="rect">
            <a:avLst/>
          </a:prstGeom>
        </p:spPr>
        <p:txBody>
          <a:bodyPr wrap="square">
            <a:spAutoFit/>
          </a:bodyPr>
          <a:lstStyle/>
          <a:p>
            <a:pPr algn="ctr"/>
            <a:r>
              <a:rPr lang="en-US" dirty="0" smtClean="0">
                <a:latin typeface="Times New Roman" panose="02020603050405020304" pitchFamily="18" charset="0"/>
                <a:ea typeface="Times New Roman" panose="02020603050405020304" pitchFamily="18" charset="0"/>
                <a:sym typeface="Symbol" panose="05050102010706020507" pitchFamily="18" charset="2"/>
              </a:rPr>
              <a:t>ASTM C1499</a:t>
            </a:r>
            <a:endParaRPr lang="en-US" dirty="0">
              <a:latin typeface="Times New Roman" panose="02020603050405020304" pitchFamily="18" charset="0"/>
            </a:endParaRPr>
          </a:p>
        </p:txBody>
      </p:sp>
      <p:grpSp>
        <p:nvGrpSpPr>
          <p:cNvPr id="6" name="Group 5"/>
          <p:cNvGrpSpPr/>
          <p:nvPr/>
        </p:nvGrpSpPr>
        <p:grpSpPr>
          <a:xfrm>
            <a:off x="6414492" y="4338638"/>
            <a:ext cx="2767012" cy="1452562"/>
            <a:chOff x="5881688" y="1725613"/>
            <a:chExt cx="2767012" cy="1452562"/>
          </a:xfrm>
        </p:grpSpPr>
        <p:sp>
          <p:nvSpPr>
            <p:cNvPr id="7" name="Text Box 88"/>
            <p:cNvSpPr txBox="1">
              <a:spLocks noChangeArrowheads="1"/>
            </p:cNvSpPr>
            <p:nvPr/>
          </p:nvSpPr>
          <p:spPr bwMode="auto">
            <a:xfrm>
              <a:off x="7019925" y="1725613"/>
              <a:ext cx="381000"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200">
                  <a:latin typeface="Times New Roman" panose="02020603050405020304" pitchFamily="18" charset="0"/>
                </a:rPr>
                <a:t>S</a:t>
              </a:r>
              <a:r>
                <a:rPr lang="en-US" altLang="en-US" sz="1200" baseline="-25000">
                  <a:latin typeface="Times New Roman" panose="02020603050405020304" pitchFamily="18" charset="0"/>
                </a:rPr>
                <a:t>i</a:t>
              </a:r>
              <a:endParaRPr lang="en-US" altLang="en-US">
                <a:latin typeface="Times New Roman" panose="02020603050405020304" pitchFamily="18" charset="0"/>
              </a:endParaRPr>
            </a:p>
          </p:txBody>
        </p:sp>
        <p:sp>
          <p:nvSpPr>
            <p:cNvPr id="8" name="Text Box 89"/>
            <p:cNvSpPr txBox="1">
              <a:spLocks noChangeArrowheads="1"/>
            </p:cNvSpPr>
            <p:nvPr/>
          </p:nvSpPr>
          <p:spPr bwMode="auto">
            <a:xfrm>
              <a:off x="8267700" y="2625725"/>
              <a:ext cx="38100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200"/>
                <a:t>B</a:t>
              </a:r>
              <a:endParaRPr lang="en-US" altLang="en-US"/>
            </a:p>
          </p:txBody>
        </p:sp>
        <p:grpSp>
          <p:nvGrpSpPr>
            <p:cNvPr id="9" name="Group 93"/>
            <p:cNvGrpSpPr>
              <a:grpSpLocks/>
            </p:cNvGrpSpPr>
            <p:nvPr/>
          </p:nvGrpSpPr>
          <p:grpSpPr bwMode="auto">
            <a:xfrm>
              <a:off x="6002338" y="2576513"/>
              <a:ext cx="252412" cy="280987"/>
              <a:chOff x="4133" y="4077"/>
              <a:chExt cx="397" cy="443"/>
            </a:xfrm>
          </p:grpSpPr>
          <p:sp>
            <p:nvSpPr>
              <p:cNvPr id="66" name="Oval 94"/>
              <p:cNvSpPr>
                <a:spLocks noChangeArrowheads="1"/>
              </p:cNvSpPr>
              <p:nvPr/>
            </p:nvSpPr>
            <p:spPr bwMode="auto">
              <a:xfrm>
                <a:off x="4133" y="4377"/>
                <a:ext cx="157" cy="143"/>
              </a:xfrm>
              <a:prstGeom prst="ellipse">
                <a:avLst/>
              </a:prstGeom>
              <a:solidFill>
                <a:srgbClr val="FFFFFF"/>
              </a:solidFill>
              <a:ln w="9525">
                <a:solidFill>
                  <a:srgbClr val="000000"/>
                </a:solidFill>
                <a:round/>
                <a:headEnd/>
                <a:tailEnd/>
              </a:ln>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a:p>
            </p:txBody>
          </p:sp>
          <p:sp>
            <p:nvSpPr>
              <p:cNvPr id="67" name="Line 95"/>
              <p:cNvSpPr>
                <a:spLocks noChangeShapeType="1"/>
              </p:cNvSpPr>
              <p:nvPr/>
            </p:nvSpPr>
            <p:spPr bwMode="auto">
              <a:xfrm flipH="1">
                <a:off x="4171" y="4103"/>
                <a:ext cx="225" cy="285"/>
              </a:xfrm>
              <a:prstGeom prst="line">
                <a:avLst/>
              </a:prstGeom>
              <a:noFill/>
              <a:ln w="9525" cap="rnd">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68" name="Line 96"/>
              <p:cNvSpPr>
                <a:spLocks noChangeShapeType="1"/>
              </p:cNvSpPr>
              <p:nvPr/>
            </p:nvSpPr>
            <p:spPr bwMode="auto">
              <a:xfrm flipH="1">
                <a:off x="4272" y="4211"/>
                <a:ext cx="225" cy="285"/>
              </a:xfrm>
              <a:prstGeom prst="line">
                <a:avLst/>
              </a:prstGeom>
              <a:noFill/>
              <a:ln w="9525" cap="rnd">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69" name="Oval 97"/>
              <p:cNvSpPr>
                <a:spLocks noChangeArrowheads="1"/>
              </p:cNvSpPr>
              <p:nvPr/>
            </p:nvSpPr>
            <p:spPr bwMode="auto">
              <a:xfrm>
                <a:off x="4373" y="4077"/>
                <a:ext cx="157" cy="143"/>
              </a:xfrm>
              <a:prstGeom prst="ellipse">
                <a:avLst/>
              </a:prstGeom>
              <a:solidFill>
                <a:srgbClr val="FFFFFF"/>
              </a:solidFill>
              <a:ln w="9525" cap="rnd">
                <a:solidFill>
                  <a:srgbClr val="000000"/>
                </a:solidFill>
                <a:prstDash val="sysDot"/>
                <a:round/>
                <a:headEnd/>
                <a:tailEnd/>
              </a:ln>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a:p>
            </p:txBody>
          </p:sp>
        </p:grpSp>
        <p:grpSp>
          <p:nvGrpSpPr>
            <p:cNvPr id="10" name="Group 98"/>
            <p:cNvGrpSpPr>
              <a:grpSpLocks/>
            </p:cNvGrpSpPr>
            <p:nvPr/>
          </p:nvGrpSpPr>
          <p:grpSpPr bwMode="auto">
            <a:xfrm>
              <a:off x="8005763" y="2576513"/>
              <a:ext cx="250825" cy="280987"/>
              <a:chOff x="7341" y="4085"/>
              <a:chExt cx="394" cy="443"/>
            </a:xfrm>
          </p:grpSpPr>
          <p:sp>
            <p:nvSpPr>
              <p:cNvPr id="61" name="Oval 99"/>
              <p:cNvSpPr>
                <a:spLocks noChangeArrowheads="1"/>
              </p:cNvSpPr>
              <p:nvPr/>
            </p:nvSpPr>
            <p:spPr bwMode="auto">
              <a:xfrm>
                <a:off x="7341" y="4385"/>
                <a:ext cx="157" cy="143"/>
              </a:xfrm>
              <a:prstGeom prst="ellipse">
                <a:avLst/>
              </a:prstGeom>
              <a:solidFill>
                <a:srgbClr val="FFFFFF"/>
              </a:solidFill>
              <a:ln w="9525">
                <a:solidFill>
                  <a:srgbClr val="000000"/>
                </a:solidFill>
                <a:round/>
                <a:headEnd/>
                <a:tailEnd/>
              </a:ln>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a:p>
            </p:txBody>
          </p:sp>
          <p:grpSp>
            <p:nvGrpSpPr>
              <p:cNvPr id="62" name="Group 100"/>
              <p:cNvGrpSpPr>
                <a:grpSpLocks/>
              </p:cNvGrpSpPr>
              <p:nvPr/>
            </p:nvGrpSpPr>
            <p:grpSpPr bwMode="auto">
              <a:xfrm>
                <a:off x="7376" y="4085"/>
                <a:ext cx="359" cy="419"/>
                <a:chOff x="7379" y="4085"/>
                <a:chExt cx="359" cy="419"/>
              </a:xfrm>
            </p:grpSpPr>
            <p:sp>
              <p:nvSpPr>
                <p:cNvPr id="63" name="Line 101"/>
                <p:cNvSpPr>
                  <a:spLocks noChangeShapeType="1"/>
                </p:cNvSpPr>
                <p:nvPr/>
              </p:nvSpPr>
              <p:spPr bwMode="auto">
                <a:xfrm flipH="1">
                  <a:off x="7379" y="4111"/>
                  <a:ext cx="225" cy="285"/>
                </a:xfrm>
                <a:prstGeom prst="line">
                  <a:avLst/>
                </a:prstGeom>
                <a:noFill/>
                <a:ln w="9525" cap="rnd">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64" name="Line 102"/>
                <p:cNvSpPr>
                  <a:spLocks noChangeShapeType="1"/>
                </p:cNvSpPr>
                <p:nvPr/>
              </p:nvSpPr>
              <p:spPr bwMode="auto">
                <a:xfrm flipH="1">
                  <a:off x="7480" y="4219"/>
                  <a:ext cx="225" cy="285"/>
                </a:xfrm>
                <a:prstGeom prst="line">
                  <a:avLst/>
                </a:prstGeom>
                <a:noFill/>
                <a:ln w="9525" cap="rnd">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65" name="Oval 103"/>
                <p:cNvSpPr>
                  <a:spLocks noChangeArrowheads="1"/>
                </p:cNvSpPr>
                <p:nvPr/>
              </p:nvSpPr>
              <p:spPr bwMode="auto">
                <a:xfrm>
                  <a:off x="7581" y="4085"/>
                  <a:ext cx="157" cy="143"/>
                </a:xfrm>
                <a:prstGeom prst="ellipse">
                  <a:avLst/>
                </a:prstGeom>
                <a:solidFill>
                  <a:srgbClr val="FFFFFF"/>
                </a:solidFill>
                <a:ln w="9525" cap="rnd">
                  <a:solidFill>
                    <a:srgbClr val="000000"/>
                  </a:solidFill>
                  <a:prstDash val="sysDot"/>
                  <a:round/>
                  <a:headEnd/>
                  <a:tailEnd/>
                </a:ln>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a:p>
              </p:txBody>
            </p:sp>
          </p:grpSp>
        </p:grpSp>
        <p:sp>
          <p:nvSpPr>
            <p:cNvPr id="11" name="Line 104"/>
            <p:cNvSpPr>
              <a:spLocks noChangeShapeType="1"/>
            </p:cNvSpPr>
            <p:nvPr/>
          </p:nvSpPr>
          <p:spPr bwMode="auto">
            <a:xfrm>
              <a:off x="6100763" y="2001838"/>
              <a:ext cx="2249487"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Line 105"/>
            <p:cNvSpPr>
              <a:spLocks noChangeShapeType="1"/>
            </p:cNvSpPr>
            <p:nvPr/>
          </p:nvSpPr>
          <p:spPr bwMode="auto">
            <a:xfrm flipH="1">
              <a:off x="5957888" y="2005013"/>
              <a:ext cx="142875" cy="1809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 name="Line 106"/>
            <p:cNvSpPr>
              <a:spLocks noChangeShapeType="1"/>
            </p:cNvSpPr>
            <p:nvPr/>
          </p:nvSpPr>
          <p:spPr bwMode="auto">
            <a:xfrm flipH="1">
              <a:off x="8207375" y="2008188"/>
              <a:ext cx="142875" cy="1809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 name="Line 107"/>
            <p:cNvSpPr>
              <a:spLocks noChangeShapeType="1"/>
            </p:cNvSpPr>
            <p:nvPr/>
          </p:nvSpPr>
          <p:spPr bwMode="auto">
            <a:xfrm>
              <a:off x="6110288" y="2565400"/>
              <a:ext cx="2249487"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15" name="Line 108"/>
            <p:cNvSpPr>
              <a:spLocks noChangeShapeType="1"/>
            </p:cNvSpPr>
            <p:nvPr/>
          </p:nvSpPr>
          <p:spPr bwMode="auto">
            <a:xfrm flipH="1">
              <a:off x="8205788" y="2576513"/>
              <a:ext cx="144462" cy="1809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 name="Line 109"/>
            <p:cNvSpPr>
              <a:spLocks noChangeShapeType="1"/>
            </p:cNvSpPr>
            <p:nvPr/>
          </p:nvSpPr>
          <p:spPr bwMode="auto">
            <a:xfrm flipH="1">
              <a:off x="5959475" y="2574925"/>
              <a:ext cx="142875" cy="180975"/>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17" name="Line 110"/>
            <p:cNvSpPr>
              <a:spLocks noChangeShapeType="1"/>
            </p:cNvSpPr>
            <p:nvPr/>
          </p:nvSpPr>
          <p:spPr bwMode="auto">
            <a:xfrm>
              <a:off x="6103938" y="2008188"/>
              <a:ext cx="0" cy="547687"/>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18" name="Line 111"/>
            <p:cNvSpPr>
              <a:spLocks noChangeShapeType="1"/>
            </p:cNvSpPr>
            <p:nvPr/>
          </p:nvSpPr>
          <p:spPr bwMode="auto">
            <a:xfrm>
              <a:off x="8350250" y="2020888"/>
              <a:ext cx="0" cy="5461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 name="Line 117"/>
            <p:cNvSpPr>
              <a:spLocks noChangeShapeType="1"/>
            </p:cNvSpPr>
            <p:nvPr/>
          </p:nvSpPr>
          <p:spPr bwMode="auto">
            <a:xfrm flipH="1">
              <a:off x="7032625" y="2041525"/>
              <a:ext cx="50800" cy="762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 name="Line 118"/>
            <p:cNvSpPr>
              <a:spLocks noChangeShapeType="1"/>
            </p:cNvSpPr>
            <p:nvPr/>
          </p:nvSpPr>
          <p:spPr bwMode="auto">
            <a:xfrm flipH="1">
              <a:off x="7270750" y="2041525"/>
              <a:ext cx="52388" cy="762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 name="Line 119"/>
            <p:cNvSpPr>
              <a:spLocks noChangeShapeType="1"/>
            </p:cNvSpPr>
            <p:nvPr/>
          </p:nvSpPr>
          <p:spPr bwMode="auto">
            <a:xfrm>
              <a:off x="7032625" y="2128838"/>
              <a:ext cx="23812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 name="Line 120"/>
            <p:cNvSpPr>
              <a:spLocks noChangeShapeType="1"/>
            </p:cNvSpPr>
            <p:nvPr/>
          </p:nvSpPr>
          <p:spPr bwMode="auto">
            <a:xfrm>
              <a:off x="7083425" y="2041525"/>
              <a:ext cx="239713"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 name="Line 124"/>
            <p:cNvSpPr>
              <a:spLocks noChangeShapeType="1"/>
            </p:cNvSpPr>
            <p:nvPr/>
          </p:nvSpPr>
          <p:spPr bwMode="auto">
            <a:xfrm>
              <a:off x="7077075" y="2062163"/>
              <a:ext cx="230188" cy="0"/>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 name="Line 125"/>
            <p:cNvSpPr>
              <a:spLocks noChangeShapeType="1"/>
            </p:cNvSpPr>
            <p:nvPr/>
          </p:nvSpPr>
          <p:spPr bwMode="auto">
            <a:xfrm>
              <a:off x="7062788" y="2081213"/>
              <a:ext cx="228600" cy="0"/>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 name="Line 126"/>
            <p:cNvSpPr>
              <a:spLocks noChangeShapeType="1"/>
            </p:cNvSpPr>
            <p:nvPr/>
          </p:nvSpPr>
          <p:spPr bwMode="auto">
            <a:xfrm>
              <a:off x="7045325" y="2105025"/>
              <a:ext cx="228600" cy="0"/>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 name="Line 127"/>
            <p:cNvSpPr>
              <a:spLocks noChangeShapeType="1"/>
            </p:cNvSpPr>
            <p:nvPr/>
          </p:nvSpPr>
          <p:spPr bwMode="auto">
            <a:xfrm flipH="1">
              <a:off x="7000875" y="2100263"/>
              <a:ext cx="381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 name="Line 128"/>
            <p:cNvSpPr>
              <a:spLocks noChangeShapeType="1"/>
            </p:cNvSpPr>
            <p:nvPr/>
          </p:nvSpPr>
          <p:spPr bwMode="auto">
            <a:xfrm flipH="1">
              <a:off x="7031038" y="2049463"/>
              <a:ext cx="381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 name="Oval 129"/>
            <p:cNvSpPr>
              <a:spLocks noChangeArrowheads="1"/>
            </p:cNvSpPr>
            <p:nvPr/>
          </p:nvSpPr>
          <p:spPr bwMode="auto">
            <a:xfrm>
              <a:off x="6988175" y="2036763"/>
              <a:ext cx="36513" cy="19050"/>
            </a:xfrm>
            <a:prstGeom prst="ellipse">
              <a:avLst/>
            </a:prstGeom>
            <a:solidFill>
              <a:srgbClr val="000000"/>
            </a:solidFill>
            <a:ln w="9525">
              <a:solidFill>
                <a:srgbClr val="000000"/>
              </a:solidFill>
              <a:round/>
              <a:headEnd/>
              <a:tailEnd/>
            </a:ln>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a:p>
          </p:txBody>
        </p:sp>
        <p:sp>
          <p:nvSpPr>
            <p:cNvPr id="29" name="Oval 130"/>
            <p:cNvSpPr>
              <a:spLocks noChangeArrowheads="1"/>
            </p:cNvSpPr>
            <p:nvPr/>
          </p:nvSpPr>
          <p:spPr bwMode="auto">
            <a:xfrm>
              <a:off x="6967538" y="2087563"/>
              <a:ext cx="36512" cy="19050"/>
            </a:xfrm>
            <a:prstGeom prst="ellipse">
              <a:avLst/>
            </a:prstGeom>
            <a:solidFill>
              <a:srgbClr val="000000"/>
            </a:solidFill>
            <a:ln w="9525">
              <a:solidFill>
                <a:srgbClr val="000000"/>
              </a:solidFill>
              <a:round/>
              <a:headEnd/>
              <a:tailEnd/>
            </a:ln>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a:p>
          </p:txBody>
        </p:sp>
        <p:grpSp>
          <p:nvGrpSpPr>
            <p:cNvPr id="30" name="Group 131"/>
            <p:cNvGrpSpPr>
              <a:grpSpLocks/>
            </p:cNvGrpSpPr>
            <p:nvPr/>
          </p:nvGrpSpPr>
          <p:grpSpPr bwMode="auto">
            <a:xfrm>
              <a:off x="6470650" y="1900238"/>
              <a:ext cx="250825" cy="282575"/>
              <a:chOff x="3473" y="3233"/>
              <a:chExt cx="397" cy="443"/>
            </a:xfrm>
          </p:grpSpPr>
          <p:sp>
            <p:nvSpPr>
              <p:cNvPr id="56" name="Oval 132"/>
              <p:cNvSpPr>
                <a:spLocks noChangeArrowheads="1"/>
              </p:cNvSpPr>
              <p:nvPr/>
            </p:nvSpPr>
            <p:spPr bwMode="auto">
              <a:xfrm>
                <a:off x="3713" y="3233"/>
                <a:ext cx="157" cy="143"/>
              </a:xfrm>
              <a:prstGeom prst="ellipse">
                <a:avLst/>
              </a:prstGeom>
              <a:solidFill>
                <a:srgbClr val="FFFFFF"/>
              </a:solidFill>
              <a:ln w="9525">
                <a:solidFill>
                  <a:srgbClr val="000000"/>
                </a:solidFill>
                <a:round/>
                <a:headEnd/>
                <a:tailEnd/>
              </a:ln>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a:p>
            </p:txBody>
          </p:sp>
          <p:sp>
            <p:nvSpPr>
              <p:cNvPr id="57" name="Oval 133"/>
              <p:cNvSpPr>
                <a:spLocks noChangeArrowheads="1"/>
              </p:cNvSpPr>
              <p:nvPr/>
            </p:nvSpPr>
            <p:spPr bwMode="auto">
              <a:xfrm>
                <a:off x="3473" y="3533"/>
                <a:ext cx="157" cy="143"/>
              </a:xfrm>
              <a:prstGeom prst="ellipse">
                <a:avLst/>
              </a:prstGeom>
              <a:solidFill>
                <a:srgbClr val="FFFFFF"/>
              </a:solidFill>
              <a:ln w="9525">
                <a:solidFill>
                  <a:srgbClr val="000000"/>
                </a:solidFill>
                <a:round/>
                <a:headEnd/>
                <a:tailEnd/>
              </a:ln>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a:p>
            </p:txBody>
          </p:sp>
          <p:sp>
            <p:nvSpPr>
              <p:cNvPr id="58" name="Line 134"/>
              <p:cNvSpPr>
                <a:spLocks noChangeShapeType="1"/>
              </p:cNvSpPr>
              <p:nvPr/>
            </p:nvSpPr>
            <p:spPr bwMode="auto">
              <a:xfrm flipH="1">
                <a:off x="3511" y="3259"/>
                <a:ext cx="225" cy="28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 name="Line 135"/>
              <p:cNvSpPr>
                <a:spLocks noChangeShapeType="1"/>
              </p:cNvSpPr>
              <p:nvPr/>
            </p:nvSpPr>
            <p:spPr bwMode="auto">
              <a:xfrm flipH="1">
                <a:off x="3612" y="3367"/>
                <a:ext cx="225" cy="28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 name="Oval 136"/>
              <p:cNvSpPr>
                <a:spLocks noChangeArrowheads="1"/>
              </p:cNvSpPr>
              <p:nvPr/>
            </p:nvSpPr>
            <p:spPr bwMode="auto">
              <a:xfrm>
                <a:off x="3713" y="3233"/>
                <a:ext cx="157" cy="143"/>
              </a:xfrm>
              <a:prstGeom prst="ellipse">
                <a:avLst/>
              </a:prstGeom>
              <a:solidFill>
                <a:srgbClr val="FFFFFF"/>
              </a:solidFill>
              <a:ln w="9525" cap="rnd">
                <a:solidFill>
                  <a:srgbClr val="000000"/>
                </a:solidFill>
                <a:prstDash val="sysDot"/>
                <a:round/>
                <a:headEnd/>
                <a:tailEnd/>
              </a:ln>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a:p>
            </p:txBody>
          </p:sp>
        </p:grpSp>
        <p:grpSp>
          <p:nvGrpSpPr>
            <p:cNvPr id="31" name="Group 137"/>
            <p:cNvGrpSpPr>
              <a:grpSpLocks/>
            </p:cNvGrpSpPr>
            <p:nvPr/>
          </p:nvGrpSpPr>
          <p:grpSpPr bwMode="auto">
            <a:xfrm>
              <a:off x="7599363" y="1900238"/>
              <a:ext cx="252412" cy="282575"/>
              <a:chOff x="3473" y="3233"/>
              <a:chExt cx="397" cy="443"/>
            </a:xfrm>
          </p:grpSpPr>
          <p:sp>
            <p:nvSpPr>
              <p:cNvPr id="51" name="Oval 138"/>
              <p:cNvSpPr>
                <a:spLocks noChangeArrowheads="1"/>
              </p:cNvSpPr>
              <p:nvPr/>
            </p:nvSpPr>
            <p:spPr bwMode="auto">
              <a:xfrm>
                <a:off x="3713" y="3233"/>
                <a:ext cx="157" cy="143"/>
              </a:xfrm>
              <a:prstGeom prst="ellipse">
                <a:avLst/>
              </a:prstGeom>
              <a:solidFill>
                <a:srgbClr val="FFFFFF"/>
              </a:solidFill>
              <a:ln w="9525">
                <a:solidFill>
                  <a:srgbClr val="000000"/>
                </a:solidFill>
                <a:round/>
                <a:headEnd/>
                <a:tailEnd/>
              </a:ln>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a:p>
            </p:txBody>
          </p:sp>
          <p:sp>
            <p:nvSpPr>
              <p:cNvPr id="52" name="Oval 139"/>
              <p:cNvSpPr>
                <a:spLocks noChangeArrowheads="1"/>
              </p:cNvSpPr>
              <p:nvPr/>
            </p:nvSpPr>
            <p:spPr bwMode="auto">
              <a:xfrm>
                <a:off x="3473" y="3533"/>
                <a:ext cx="157" cy="143"/>
              </a:xfrm>
              <a:prstGeom prst="ellipse">
                <a:avLst/>
              </a:prstGeom>
              <a:solidFill>
                <a:srgbClr val="FFFFFF"/>
              </a:solidFill>
              <a:ln w="9525">
                <a:solidFill>
                  <a:srgbClr val="000000"/>
                </a:solidFill>
                <a:round/>
                <a:headEnd/>
                <a:tailEnd/>
              </a:ln>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a:p>
            </p:txBody>
          </p:sp>
          <p:sp>
            <p:nvSpPr>
              <p:cNvPr id="53" name="Line 140"/>
              <p:cNvSpPr>
                <a:spLocks noChangeShapeType="1"/>
              </p:cNvSpPr>
              <p:nvPr/>
            </p:nvSpPr>
            <p:spPr bwMode="auto">
              <a:xfrm flipH="1">
                <a:off x="3511" y="3259"/>
                <a:ext cx="225" cy="28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 name="Line 141"/>
              <p:cNvSpPr>
                <a:spLocks noChangeShapeType="1"/>
              </p:cNvSpPr>
              <p:nvPr/>
            </p:nvSpPr>
            <p:spPr bwMode="auto">
              <a:xfrm flipH="1">
                <a:off x="3612" y="3367"/>
                <a:ext cx="225" cy="28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 name="Oval 142"/>
              <p:cNvSpPr>
                <a:spLocks noChangeArrowheads="1"/>
              </p:cNvSpPr>
              <p:nvPr/>
            </p:nvSpPr>
            <p:spPr bwMode="auto">
              <a:xfrm>
                <a:off x="3713" y="3233"/>
                <a:ext cx="157" cy="143"/>
              </a:xfrm>
              <a:prstGeom prst="ellipse">
                <a:avLst/>
              </a:prstGeom>
              <a:solidFill>
                <a:srgbClr val="FFFFFF"/>
              </a:solidFill>
              <a:ln w="9525" cap="rnd">
                <a:solidFill>
                  <a:srgbClr val="000000"/>
                </a:solidFill>
                <a:prstDash val="sysDot"/>
                <a:round/>
                <a:headEnd/>
                <a:tailEnd/>
              </a:ln>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a:p>
            </p:txBody>
          </p:sp>
        </p:grpSp>
        <p:grpSp>
          <p:nvGrpSpPr>
            <p:cNvPr id="32" name="Group 143"/>
            <p:cNvGrpSpPr>
              <a:grpSpLocks/>
            </p:cNvGrpSpPr>
            <p:nvPr/>
          </p:nvGrpSpPr>
          <p:grpSpPr bwMode="auto">
            <a:xfrm>
              <a:off x="5956300" y="2192338"/>
              <a:ext cx="2249488" cy="566737"/>
              <a:chOff x="4062" y="3505"/>
              <a:chExt cx="3543" cy="892"/>
            </a:xfrm>
          </p:grpSpPr>
          <p:sp>
            <p:nvSpPr>
              <p:cNvPr id="47" name="Line 144"/>
              <p:cNvSpPr>
                <a:spLocks noChangeShapeType="1"/>
              </p:cNvSpPr>
              <p:nvPr/>
            </p:nvSpPr>
            <p:spPr bwMode="auto">
              <a:xfrm>
                <a:off x="4065" y="3505"/>
                <a:ext cx="35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 name="Line 145"/>
              <p:cNvSpPr>
                <a:spLocks noChangeShapeType="1"/>
              </p:cNvSpPr>
              <p:nvPr/>
            </p:nvSpPr>
            <p:spPr bwMode="auto">
              <a:xfrm>
                <a:off x="4062" y="4397"/>
                <a:ext cx="35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 name="Line 146"/>
              <p:cNvSpPr>
                <a:spLocks noChangeShapeType="1"/>
              </p:cNvSpPr>
              <p:nvPr/>
            </p:nvSpPr>
            <p:spPr bwMode="auto">
              <a:xfrm>
                <a:off x="4065" y="3521"/>
                <a:ext cx="0" cy="8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 name="Line 147"/>
              <p:cNvSpPr>
                <a:spLocks noChangeShapeType="1"/>
              </p:cNvSpPr>
              <p:nvPr/>
            </p:nvSpPr>
            <p:spPr bwMode="auto">
              <a:xfrm>
                <a:off x="7605" y="3521"/>
                <a:ext cx="0" cy="8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33" name="Line 148"/>
            <p:cNvSpPr>
              <a:spLocks noChangeShapeType="1"/>
            </p:cNvSpPr>
            <p:nvPr/>
          </p:nvSpPr>
          <p:spPr bwMode="auto">
            <a:xfrm flipH="1">
              <a:off x="6588125" y="1752600"/>
              <a:ext cx="0" cy="280988"/>
            </a:xfrm>
            <a:prstGeom prst="line">
              <a:avLst/>
            </a:prstGeom>
            <a:noFill/>
            <a:ln w="6350">
              <a:solidFill>
                <a:srgbClr val="000000"/>
              </a:solidFill>
              <a:round/>
              <a:headEnd/>
              <a:tailEnd type="stealth" w="sm" len="sm"/>
            </a:ln>
            <a:extLst>
              <a:ext uri="{909E8E84-426E-40DD-AFC4-6F175D3DCCD1}">
                <a14:hiddenFill xmlns:a14="http://schemas.microsoft.com/office/drawing/2010/main">
                  <a:noFill/>
                </a14:hiddenFill>
              </a:ext>
            </a:extLst>
          </p:spPr>
          <p:txBody>
            <a:bodyPr/>
            <a:lstStyle/>
            <a:p>
              <a:endParaRPr lang="en-US"/>
            </a:p>
          </p:txBody>
        </p:sp>
        <p:sp>
          <p:nvSpPr>
            <p:cNvPr id="34" name="Line 149"/>
            <p:cNvSpPr>
              <a:spLocks noChangeShapeType="1"/>
            </p:cNvSpPr>
            <p:nvPr/>
          </p:nvSpPr>
          <p:spPr bwMode="auto">
            <a:xfrm flipH="1">
              <a:off x="7732713" y="1747838"/>
              <a:ext cx="0" cy="280987"/>
            </a:xfrm>
            <a:prstGeom prst="line">
              <a:avLst/>
            </a:prstGeom>
            <a:noFill/>
            <a:ln w="6350">
              <a:solidFill>
                <a:srgbClr val="000000"/>
              </a:solidFill>
              <a:round/>
              <a:headEnd/>
              <a:tailEnd type="stealth" w="sm" len="sm"/>
            </a:ln>
            <a:extLst>
              <a:ext uri="{909E8E84-426E-40DD-AFC4-6F175D3DCCD1}">
                <a14:hiddenFill xmlns:a14="http://schemas.microsoft.com/office/drawing/2010/main">
                  <a:noFill/>
                </a14:hiddenFill>
              </a:ext>
            </a:extLst>
          </p:spPr>
          <p:txBody>
            <a:bodyPr/>
            <a:lstStyle/>
            <a:p>
              <a:endParaRPr lang="en-US"/>
            </a:p>
          </p:txBody>
        </p:sp>
        <p:sp>
          <p:nvSpPr>
            <p:cNvPr id="35" name="Rectangle 150" descr="Wide upward diagonal"/>
            <p:cNvSpPr>
              <a:spLocks noChangeArrowheads="1"/>
            </p:cNvSpPr>
            <p:nvPr/>
          </p:nvSpPr>
          <p:spPr bwMode="auto">
            <a:xfrm>
              <a:off x="5881688" y="2863850"/>
              <a:ext cx="333375" cy="133350"/>
            </a:xfrm>
            <a:prstGeom prst="rect">
              <a:avLst/>
            </a:prstGeom>
            <a:pattFill prst="wdUpDiag">
              <a:fgClr>
                <a:srgbClr val="000000"/>
              </a:fgClr>
              <a:bgClr>
                <a:srgbClr val="FFFFFF"/>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a:p>
          </p:txBody>
        </p:sp>
        <p:sp>
          <p:nvSpPr>
            <p:cNvPr id="36" name="Rectangle 151" descr="Wide upward diagonal"/>
            <p:cNvSpPr>
              <a:spLocks noChangeArrowheads="1"/>
            </p:cNvSpPr>
            <p:nvPr/>
          </p:nvSpPr>
          <p:spPr bwMode="auto">
            <a:xfrm>
              <a:off x="7886700" y="2863850"/>
              <a:ext cx="333375" cy="133350"/>
            </a:xfrm>
            <a:prstGeom prst="rect">
              <a:avLst/>
            </a:prstGeom>
            <a:pattFill prst="wdUpDiag">
              <a:fgClr>
                <a:srgbClr val="000000"/>
              </a:fgClr>
              <a:bgClr>
                <a:srgbClr val="FFFFFF"/>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a:p>
          </p:txBody>
        </p:sp>
        <p:sp>
          <p:nvSpPr>
            <p:cNvPr id="37" name="Line 152"/>
            <p:cNvSpPr>
              <a:spLocks noChangeShapeType="1"/>
            </p:cNvSpPr>
            <p:nvPr/>
          </p:nvSpPr>
          <p:spPr bwMode="auto">
            <a:xfrm flipH="1">
              <a:off x="6734175" y="1928813"/>
              <a:ext cx="342900" cy="0"/>
            </a:xfrm>
            <a:prstGeom prst="line">
              <a:avLst/>
            </a:prstGeom>
            <a:noFill/>
            <a:ln w="9525">
              <a:solidFill>
                <a:srgbClr val="000000"/>
              </a:solidFill>
              <a:round/>
              <a:headEnd/>
              <a:tailEnd type="stealth" w="sm" len="med"/>
            </a:ln>
            <a:extLst>
              <a:ext uri="{909E8E84-426E-40DD-AFC4-6F175D3DCCD1}">
                <a14:hiddenFill xmlns:a14="http://schemas.microsoft.com/office/drawing/2010/main">
                  <a:noFill/>
                </a14:hiddenFill>
              </a:ext>
            </a:extLst>
          </p:spPr>
          <p:txBody>
            <a:bodyPr/>
            <a:lstStyle/>
            <a:p>
              <a:endParaRPr lang="en-US"/>
            </a:p>
          </p:txBody>
        </p:sp>
        <p:sp>
          <p:nvSpPr>
            <p:cNvPr id="38" name="Line 153"/>
            <p:cNvSpPr>
              <a:spLocks noChangeShapeType="1"/>
            </p:cNvSpPr>
            <p:nvPr/>
          </p:nvSpPr>
          <p:spPr bwMode="auto">
            <a:xfrm>
              <a:off x="7286625" y="1928813"/>
              <a:ext cx="457200" cy="0"/>
            </a:xfrm>
            <a:prstGeom prst="line">
              <a:avLst/>
            </a:prstGeom>
            <a:noFill/>
            <a:ln w="9525">
              <a:solidFill>
                <a:srgbClr val="000000"/>
              </a:solidFill>
              <a:round/>
              <a:headEnd/>
              <a:tailEnd type="stealth" w="sm" len="med"/>
            </a:ln>
            <a:extLst>
              <a:ext uri="{909E8E84-426E-40DD-AFC4-6F175D3DCCD1}">
                <a14:hiddenFill xmlns:a14="http://schemas.microsoft.com/office/drawing/2010/main">
                  <a:noFill/>
                </a14:hiddenFill>
              </a:ext>
            </a:extLst>
          </p:spPr>
          <p:txBody>
            <a:bodyPr/>
            <a:lstStyle/>
            <a:p>
              <a:endParaRPr lang="en-US"/>
            </a:p>
          </p:txBody>
        </p:sp>
        <p:sp>
          <p:nvSpPr>
            <p:cNvPr id="39" name="Line 154"/>
            <p:cNvSpPr>
              <a:spLocks noChangeShapeType="1"/>
            </p:cNvSpPr>
            <p:nvPr/>
          </p:nvSpPr>
          <p:spPr bwMode="auto">
            <a:xfrm>
              <a:off x="7200900" y="3044825"/>
              <a:ext cx="800100" cy="0"/>
            </a:xfrm>
            <a:prstGeom prst="line">
              <a:avLst/>
            </a:prstGeom>
            <a:noFill/>
            <a:ln w="9525">
              <a:solidFill>
                <a:srgbClr val="000000"/>
              </a:solidFill>
              <a:round/>
              <a:headEnd/>
              <a:tailEnd type="stealth" w="sm" len="med"/>
            </a:ln>
            <a:extLst>
              <a:ext uri="{909E8E84-426E-40DD-AFC4-6F175D3DCCD1}">
                <a14:hiddenFill xmlns:a14="http://schemas.microsoft.com/office/drawing/2010/main">
                  <a:noFill/>
                </a14:hiddenFill>
              </a:ext>
            </a:extLst>
          </p:spPr>
          <p:txBody>
            <a:bodyPr/>
            <a:lstStyle/>
            <a:p>
              <a:endParaRPr lang="en-US"/>
            </a:p>
          </p:txBody>
        </p:sp>
        <p:sp>
          <p:nvSpPr>
            <p:cNvPr id="40" name="Line 155"/>
            <p:cNvSpPr>
              <a:spLocks noChangeShapeType="1"/>
            </p:cNvSpPr>
            <p:nvPr/>
          </p:nvSpPr>
          <p:spPr bwMode="auto">
            <a:xfrm flipH="1">
              <a:off x="6056313" y="3044825"/>
              <a:ext cx="801687" cy="0"/>
            </a:xfrm>
            <a:prstGeom prst="line">
              <a:avLst/>
            </a:prstGeom>
            <a:noFill/>
            <a:ln w="9525">
              <a:solidFill>
                <a:srgbClr val="000000"/>
              </a:solidFill>
              <a:round/>
              <a:headEnd/>
              <a:tailEnd type="stealth" w="sm" len="med"/>
            </a:ln>
            <a:extLst>
              <a:ext uri="{909E8E84-426E-40DD-AFC4-6F175D3DCCD1}">
                <a14:hiddenFill xmlns:a14="http://schemas.microsoft.com/office/drawing/2010/main">
                  <a:noFill/>
                </a14:hiddenFill>
              </a:ext>
            </a:extLst>
          </p:spPr>
          <p:txBody>
            <a:bodyPr/>
            <a:lstStyle/>
            <a:p>
              <a:endParaRPr lang="en-US"/>
            </a:p>
          </p:txBody>
        </p:sp>
        <p:sp>
          <p:nvSpPr>
            <p:cNvPr id="41" name="Text Box 156"/>
            <p:cNvSpPr txBox="1">
              <a:spLocks noChangeArrowheads="1"/>
            </p:cNvSpPr>
            <p:nvPr/>
          </p:nvSpPr>
          <p:spPr bwMode="auto">
            <a:xfrm>
              <a:off x="6897688" y="2906713"/>
              <a:ext cx="430212"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200"/>
                <a:t>S</a:t>
              </a:r>
              <a:r>
                <a:rPr lang="en-US" altLang="en-US" sz="1200" baseline="-25000"/>
                <a:t>o</a:t>
              </a:r>
              <a:endParaRPr lang="en-US" altLang="en-US"/>
            </a:p>
          </p:txBody>
        </p:sp>
        <p:sp>
          <p:nvSpPr>
            <p:cNvPr id="42" name="Line 158"/>
            <p:cNvSpPr>
              <a:spLocks noChangeShapeType="1"/>
            </p:cNvSpPr>
            <p:nvPr/>
          </p:nvSpPr>
          <p:spPr bwMode="auto">
            <a:xfrm flipV="1">
              <a:off x="7086600" y="2362200"/>
              <a:ext cx="0" cy="38100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43" name="Line 159"/>
            <p:cNvSpPr>
              <a:spLocks noChangeShapeType="1"/>
            </p:cNvSpPr>
            <p:nvPr/>
          </p:nvSpPr>
          <p:spPr bwMode="auto">
            <a:xfrm flipV="1">
              <a:off x="7239000" y="2286000"/>
              <a:ext cx="0" cy="304800"/>
            </a:xfrm>
            <a:prstGeom prst="line">
              <a:avLst/>
            </a:prstGeom>
            <a:noFill/>
            <a:ln w="12700" cap="rnd">
              <a:solidFill>
                <a:schemeClr val="tx1"/>
              </a:solidFill>
              <a:prstDash val="sysDot"/>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44" name="Line 160"/>
            <p:cNvSpPr>
              <a:spLocks noChangeShapeType="1"/>
            </p:cNvSpPr>
            <p:nvPr/>
          </p:nvSpPr>
          <p:spPr bwMode="auto">
            <a:xfrm>
              <a:off x="7086600" y="2362200"/>
              <a:ext cx="76200" cy="304800"/>
            </a:xfrm>
            <a:prstGeom prst="line">
              <a:avLst/>
            </a:prstGeom>
            <a:noFill/>
            <a:ln w="12700" cap="rnd">
              <a:solidFill>
                <a:schemeClr val="tx1"/>
              </a:solidFill>
              <a:prstDash val="sysDot"/>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45" name="Line 161"/>
            <p:cNvSpPr>
              <a:spLocks noChangeShapeType="1"/>
            </p:cNvSpPr>
            <p:nvPr/>
          </p:nvSpPr>
          <p:spPr bwMode="auto">
            <a:xfrm flipH="1">
              <a:off x="7162800" y="2286000"/>
              <a:ext cx="76200" cy="381000"/>
            </a:xfrm>
            <a:prstGeom prst="line">
              <a:avLst/>
            </a:prstGeom>
            <a:noFill/>
            <a:ln w="12700" cap="rnd">
              <a:solidFill>
                <a:schemeClr val="tx1"/>
              </a:solidFill>
              <a:prstDash val="sysDot"/>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46" name="Line 162"/>
            <p:cNvSpPr>
              <a:spLocks noChangeShapeType="1"/>
            </p:cNvSpPr>
            <p:nvPr/>
          </p:nvSpPr>
          <p:spPr bwMode="auto">
            <a:xfrm flipH="1">
              <a:off x="7086600" y="2590800"/>
              <a:ext cx="152400" cy="152400"/>
            </a:xfrm>
            <a:prstGeom prst="line">
              <a:avLst/>
            </a:prstGeom>
            <a:noFill/>
            <a:ln w="12700" cap="rnd">
              <a:solidFill>
                <a:schemeClr val="tx1"/>
              </a:solidFill>
              <a:prstDash val="sysDot"/>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grpSp>
      <p:sp>
        <p:nvSpPr>
          <p:cNvPr id="70" name="Rectangle 69"/>
          <p:cNvSpPr/>
          <p:nvPr/>
        </p:nvSpPr>
        <p:spPr>
          <a:xfrm>
            <a:off x="6781983" y="5779408"/>
            <a:ext cx="1696188" cy="369332"/>
          </a:xfrm>
          <a:prstGeom prst="rect">
            <a:avLst/>
          </a:prstGeom>
        </p:spPr>
        <p:txBody>
          <a:bodyPr wrap="square">
            <a:spAutoFit/>
          </a:bodyPr>
          <a:lstStyle/>
          <a:p>
            <a:pPr algn="ctr"/>
            <a:r>
              <a:rPr lang="en-US" dirty="0" smtClean="0">
                <a:latin typeface="Times New Roman" panose="02020603050405020304" pitchFamily="18" charset="0"/>
                <a:ea typeface="Times New Roman" panose="02020603050405020304" pitchFamily="18" charset="0"/>
                <a:sym typeface="Symbol" panose="05050102010706020507" pitchFamily="18" charset="2"/>
              </a:rPr>
              <a:t>ASTM C1421</a:t>
            </a:r>
            <a:endParaRPr lang="en-US" dirty="0">
              <a:latin typeface="Times New Roman" panose="02020603050405020304" pitchFamily="18" charset="0"/>
            </a:endParaRPr>
          </a:p>
        </p:txBody>
      </p:sp>
    </p:spTree>
    <p:extLst>
      <p:ext uri="{BB962C8B-B14F-4D97-AF65-F5344CB8AC3E}">
        <p14:creationId xmlns:p14="http://schemas.microsoft.com/office/powerpoint/2010/main" val="24584345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685800" y="304800"/>
            <a:ext cx="7772400" cy="76517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smtClean="0"/>
              <a:t>Results: Comparison of plain and strengthened glass</a:t>
            </a:r>
            <a:endParaRPr lang="en-US" sz="2800" dirty="0"/>
          </a:p>
        </p:txBody>
      </p:sp>
      <p:pic>
        <p:nvPicPr>
          <p:cNvPr id="5" name="Picture 4"/>
          <p:cNvPicPr/>
          <p:nvPr/>
        </p:nvPicPr>
        <p:blipFill rotWithShape="1">
          <a:blip r:embed="rId4"/>
          <a:srcRect r="9662"/>
          <a:stretch/>
        </p:blipFill>
        <p:spPr>
          <a:xfrm>
            <a:off x="609600" y="914400"/>
            <a:ext cx="7391400" cy="4038600"/>
          </a:xfrm>
          <a:prstGeom prst="rect">
            <a:avLst/>
          </a:prstGeom>
        </p:spPr>
      </p:pic>
      <p:graphicFrame>
        <p:nvGraphicFramePr>
          <p:cNvPr id="7" name="Object 6"/>
          <p:cNvGraphicFramePr>
            <a:graphicFrameLocks noChangeAspect="1"/>
          </p:cNvGraphicFramePr>
          <p:nvPr>
            <p:extLst/>
          </p:nvPr>
        </p:nvGraphicFramePr>
        <p:xfrm>
          <a:off x="1295400" y="4953000"/>
          <a:ext cx="3099752" cy="1436517"/>
        </p:xfrm>
        <a:graphic>
          <a:graphicData uri="http://schemas.openxmlformats.org/presentationml/2006/ole">
            <mc:AlternateContent xmlns:mc="http://schemas.openxmlformats.org/markup-compatibility/2006">
              <mc:Choice xmlns:v="urn:schemas-microsoft-com:vml" Requires="v">
                <p:oleObj spid="_x0000_s3078" name="Worksheet" r:id="rId5" imgW="2583119" imgH="1196424" progId="Excel.Sheet.12">
                  <p:embed/>
                </p:oleObj>
              </mc:Choice>
              <mc:Fallback>
                <p:oleObj name="Worksheet" r:id="rId5" imgW="2583119" imgH="1196424" progId="Excel.Sheet.12">
                  <p:embed/>
                  <p:pic>
                    <p:nvPicPr>
                      <p:cNvPr id="7" name="Object 6"/>
                      <p:cNvPicPr/>
                      <p:nvPr/>
                    </p:nvPicPr>
                    <p:blipFill>
                      <a:blip r:embed="rId6"/>
                      <a:stretch>
                        <a:fillRect/>
                      </a:stretch>
                    </p:blipFill>
                    <p:spPr>
                      <a:xfrm>
                        <a:off x="1295400" y="4953000"/>
                        <a:ext cx="3099752" cy="1436517"/>
                      </a:xfrm>
                      <a:prstGeom prst="rect">
                        <a:avLst/>
                      </a:prstGeom>
                    </p:spPr>
                  </p:pic>
                </p:oleObj>
              </mc:Fallback>
            </mc:AlternateContent>
          </a:graphicData>
        </a:graphic>
      </p:graphicFrame>
      <p:sp>
        <p:nvSpPr>
          <p:cNvPr id="6" name="TextBox 5"/>
          <p:cNvSpPr txBox="1"/>
          <p:nvPr/>
        </p:nvSpPr>
        <p:spPr>
          <a:xfrm>
            <a:off x="6477000" y="5403448"/>
            <a:ext cx="2354684" cy="830997"/>
          </a:xfrm>
          <a:prstGeom prst="rect">
            <a:avLst/>
          </a:prstGeom>
          <a:noFill/>
        </p:spPr>
        <p:txBody>
          <a:bodyPr wrap="none" rtlCol="0">
            <a:spAutoFit/>
          </a:bodyPr>
          <a:lstStyle/>
          <a:p>
            <a:r>
              <a:rPr lang="en-US" sz="1200" dirty="0" smtClean="0"/>
              <a:t>Eta = </a:t>
            </a:r>
            <a:r>
              <a:rPr lang="en-US" sz="1200" dirty="0" err="1" smtClean="0"/>
              <a:t>Weibull</a:t>
            </a:r>
            <a:r>
              <a:rPr lang="en-US" sz="1200" dirty="0" smtClean="0"/>
              <a:t> Modulus</a:t>
            </a:r>
          </a:p>
          <a:p>
            <a:r>
              <a:rPr lang="en-US" sz="1200" dirty="0" smtClean="0"/>
              <a:t>Beta = Characteristic strength</a:t>
            </a:r>
          </a:p>
          <a:p>
            <a:r>
              <a:rPr lang="en-US" sz="1200" dirty="0" smtClean="0"/>
              <a:t>n = number of specimens</a:t>
            </a:r>
          </a:p>
          <a:p>
            <a:r>
              <a:rPr lang="en-US" sz="1200" dirty="0" smtClean="0"/>
              <a:t>s = number of censored specimens</a:t>
            </a:r>
            <a:endParaRPr lang="en-US" sz="1200" dirty="0"/>
          </a:p>
        </p:txBody>
      </p:sp>
      <p:sp>
        <p:nvSpPr>
          <p:cNvPr id="8" name="TextBox 7"/>
          <p:cNvSpPr txBox="1"/>
          <p:nvPr/>
        </p:nvSpPr>
        <p:spPr>
          <a:xfrm>
            <a:off x="7086600" y="3505200"/>
            <a:ext cx="381000" cy="609600"/>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9550418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bwMode="auto">
          <a:xfrm>
            <a:off x="862013" y="76200"/>
            <a:ext cx="82296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200">
                <a:solidFill>
                  <a:schemeClr val="tx1"/>
                </a:solidFill>
                <a:latin typeface="Times" charset="0"/>
              </a:defRPr>
            </a:lvl1pPr>
            <a:lvl2pPr marL="742950" indent="-285750" eaLnBrk="0" hangingPunct="0">
              <a:buChar char="–"/>
              <a:defRPr sz="2800">
                <a:solidFill>
                  <a:schemeClr val="tx1"/>
                </a:solidFill>
                <a:latin typeface="Times" charset="0"/>
              </a:defRPr>
            </a:lvl2pPr>
            <a:lvl3pPr marL="1143000" indent="-228600" eaLnBrk="0" hangingPunct="0">
              <a:defRPr sz="2400">
                <a:solidFill>
                  <a:schemeClr val="tx1"/>
                </a:solidFill>
                <a:latin typeface="Times" charset="0"/>
              </a:defRPr>
            </a:lvl3pPr>
            <a:lvl4pPr marL="1600200" indent="-228600" eaLnBrk="0" hangingPunct="0">
              <a:buChar char="–"/>
              <a:defRPr sz="2000">
                <a:solidFill>
                  <a:schemeClr val="tx1"/>
                </a:solidFill>
                <a:latin typeface="Times" charset="0"/>
              </a:defRPr>
            </a:lvl4pPr>
            <a:lvl5pPr marL="2057400" indent="-228600" eaLnBrk="0" hangingPunct="0">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lgn="ctr" eaLnBrk="1" fontAlgn="base" hangingPunct="1">
              <a:spcBef>
                <a:spcPct val="0"/>
              </a:spcBef>
              <a:spcAft>
                <a:spcPct val="0"/>
              </a:spcAft>
            </a:pPr>
            <a:r>
              <a:rPr lang="en-US" altLang="en-US" sz="4000" b="1" smtClean="0">
                <a:solidFill>
                  <a:srgbClr val="C00000"/>
                </a:solidFill>
                <a:latin typeface="Constantia" pitchFamily="18" charset="0"/>
              </a:rPr>
              <a:t>Chemical Strengthening of glass </a:t>
            </a:r>
          </a:p>
        </p:txBody>
      </p:sp>
      <p:sp>
        <p:nvSpPr>
          <p:cNvPr id="8" name="Content Placeholder 2"/>
          <p:cNvSpPr txBox="1">
            <a:spLocks/>
          </p:cNvSpPr>
          <p:nvPr/>
        </p:nvSpPr>
        <p:spPr bwMode="auto">
          <a:xfrm>
            <a:off x="457200" y="1600200"/>
            <a:ext cx="3048000"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3200">
                <a:solidFill>
                  <a:schemeClr val="tx1"/>
                </a:solidFill>
                <a:latin typeface="Times" charset="0"/>
              </a:defRPr>
            </a:lvl1pPr>
            <a:lvl2pPr marL="742950" indent="-285750" eaLnBrk="0" hangingPunct="0">
              <a:buChar char="–"/>
              <a:defRPr sz="2800">
                <a:solidFill>
                  <a:schemeClr val="tx1"/>
                </a:solidFill>
                <a:latin typeface="Times" charset="0"/>
              </a:defRPr>
            </a:lvl2pPr>
            <a:lvl3pPr marL="1143000" indent="-228600" eaLnBrk="0" hangingPunct="0">
              <a:defRPr sz="2400">
                <a:solidFill>
                  <a:schemeClr val="tx1"/>
                </a:solidFill>
                <a:latin typeface="Times" charset="0"/>
              </a:defRPr>
            </a:lvl3pPr>
            <a:lvl4pPr marL="1600200" indent="-228600" eaLnBrk="0" hangingPunct="0">
              <a:buChar char="–"/>
              <a:defRPr sz="2000">
                <a:solidFill>
                  <a:schemeClr val="tx1"/>
                </a:solidFill>
                <a:latin typeface="Times" charset="0"/>
              </a:defRPr>
            </a:lvl4pPr>
            <a:lvl5pPr marL="2057400" indent="-228600" eaLnBrk="0" hangingPunct="0">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eaLnBrk="1" fontAlgn="base" hangingPunct="1">
              <a:spcBef>
                <a:spcPct val="20000"/>
              </a:spcBef>
              <a:spcAft>
                <a:spcPct val="0"/>
              </a:spcAft>
              <a:buFontTx/>
              <a:buChar char="•"/>
            </a:pPr>
            <a:r>
              <a:rPr lang="en-US" altLang="en-US" sz="2800" b="1" smtClean="0">
                <a:solidFill>
                  <a:srgbClr val="FF0000"/>
                </a:solidFill>
                <a:latin typeface="Constantia" pitchFamily="18" charset="0"/>
              </a:rPr>
              <a:t>How it works:</a:t>
            </a:r>
          </a:p>
        </p:txBody>
      </p:sp>
      <p:sp>
        <p:nvSpPr>
          <p:cNvPr id="9" name="TextBox 26"/>
          <p:cNvSpPr txBox="1">
            <a:spLocks noChangeArrowheads="1"/>
          </p:cNvSpPr>
          <p:nvPr/>
        </p:nvSpPr>
        <p:spPr bwMode="auto">
          <a:xfrm>
            <a:off x="1143000" y="2362200"/>
            <a:ext cx="2209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buFont typeface="Arial" charset="0"/>
              <a:defRPr sz="3200">
                <a:solidFill>
                  <a:schemeClr val="tx1"/>
                </a:solidFill>
                <a:latin typeface="Constantia" pitchFamily="18" charset="0"/>
              </a:defRPr>
            </a:lvl1pPr>
            <a:lvl2pPr marL="742950" indent="-285750" eaLnBrk="0" hangingPunct="0">
              <a:buFont typeface="Arial" charset="0"/>
              <a:buChar char="–"/>
              <a:defRPr sz="2800">
                <a:solidFill>
                  <a:schemeClr val="tx1"/>
                </a:solidFill>
                <a:latin typeface="Constantia" pitchFamily="18" charset="0"/>
              </a:defRPr>
            </a:lvl2pPr>
            <a:lvl3pPr marL="1143000" indent="-228600" eaLnBrk="0" hangingPunct="0">
              <a:buFont typeface="Arial" charset="0"/>
              <a:defRPr sz="2400">
                <a:solidFill>
                  <a:schemeClr val="tx1"/>
                </a:solidFill>
                <a:latin typeface="Constantia" pitchFamily="18" charset="0"/>
              </a:defRPr>
            </a:lvl3pPr>
            <a:lvl4pPr marL="1600200" indent="-228600" eaLnBrk="0" hangingPunct="0">
              <a:buFont typeface="Arial" charset="0"/>
              <a:buChar char="–"/>
              <a:defRPr sz="2000">
                <a:solidFill>
                  <a:schemeClr val="tx1"/>
                </a:solidFill>
                <a:latin typeface="Constantia" pitchFamily="18" charset="0"/>
              </a:defRPr>
            </a:lvl4pPr>
            <a:lvl5pPr marL="2057400" indent="-228600" eaLnBrk="0" hangingPunct="0">
              <a:buFont typeface="Arial" charset="0"/>
              <a:buChar char="»"/>
              <a:defRPr sz="2000">
                <a:solidFill>
                  <a:schemeClr val="tx1"/>
                </a:solidFill>
                <a:latin typeface="Constantia" pitchFamily="18" charset="0"/>
              </a:defRPr>
            </a:lvl5pPr>
            <a:lvl6pPr marL="2514600" indent="-228600" eaLnBrk="0" fontAlgn="base" hangingPunct="0">
              <a:spcBef>
                <a:spcPct val="20000"/>
              </a:spcBef>
              <a:spcAft>
                <a:spcPct val="0"/>
              </a:spcAft>
              <a:buFont typeface="Arial" charset="0"/>
              <a:buChar char="»"/>
              <a:defRPr sz="2000">
                <a:solidFill>
                  <a:schemeClr val="tx1"/>
                </a:solidFill>
                <a:latin typeface="Constantia" pitchFamily="18" charset="0"/>
              </a:defRPr>
            </a:lvl6pPr>
            <a:lvl7pPr marL="2971800" indent="-228600" eaLnBrk="0" fontAlgn="base" hangingPunct="0">
              <a:spcBef>
                <a:spcPct val="20000"/>
              </a:spcBef>
              <a:spcAft>
                <a:spcPct val="0"/>
              </a:spcAft>
              <a:buFont typeface="Arial" charset="0"/>
              <a:buChar char="»"/>
              <a:defRPr sz="2000">
                <a:solidFill>
                  <a:schemeClr val="tx1"/>
                </a:solidFill>
                <a:latin typeface="Constantia" pitchFamily="18" charset="0"/>
              </a:defRPr>
            </a:lvl7pPr>
            <a:lvl8pPr marL="3429000" indent="-228600" eaLnBrk="0" fontAlgn="base" hangingPunct="0">
              <a:spcBef>
                <a:spcPct val="20000"/>
              </a:spcBef>
              <a:spcAft>
                <a:spcPct val="0"/>
              </a:spcAft>
              <a:buFont typeface="Arial" charset="0"/>
              <a:buChar char="»"/>
              <a:defRPr sz="2000">
                <a:solidFill>
                  <a:schemeClr val="tx1"/>
                </a:solidFill>
                <a:latin typeface="Constantia" pitchFamily="18" charset="0"/>
              </a:defRPr>
            </a:lvl8pPr>
            <a:lvl9pPr marL="3886200" indent="-228600" eaLnBrk="0" fontAlgn="base" hangingPunct="0">
              <a:spcBef>
                <a:spcPct val="20000"/>
              </a:spcBef>
              <a:spcAft>
                <a:spcPct val="0"/>
              </a:spcAft>
              <a:buFont typeface="Arial" charset="0"/>
              <a:buChar char="»"/>
              <a:defRPr sz="2000">
                <a:solidFill>
                  <a:schemeClr val="tx1"/>
                </a:solidFill>
                <a:latin typeface="Constantia" pitchFamily="18" charset="0"/>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n-US" sz="2000" b="1" i="0" u="none" strike="noStrike" kern="0" cap="none" spc="0" normalizeH="0" baseline="0" noProof="0" smtClean="0">
                <a:ln>
                  <a:noFill/>
                </a:ln>
                <a:solidFill>
                  <a:srgbClr val="00B050"/>
                </a:solidFill>
                <a:effectLst/>
                <a:uLnTx/>
                <a:uFillTx/>
                <a:latin typeface="Constantia" pitchFamily="18" charset="0"/>
              </a:rPr>
              <a:t>Original surface</a:t>
            </a:r>
          </a:p>
        </p:txBody>
      </p:sp>
      <p:sp>
        <p:nvSpPr>
          <p:cNvPr id="10" name="TextBox 38"/>
          <p:cNvSpPr txBox="1">
            <a:spLocks noChangeArrowheads="1"/>
          </p:cNvSpPr>
          <p:nvPr/>
        </p:nvSpPr>
        <p:spPr bwMode="auto">
          <a:xfrm>
            <a:off x="573088" y="4281488"/>
            <a:ext cx="31765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buFont typeface="Arial" charset="0"/>
              <a:defRPr sz="3200">
                <a:solidFill>
                  <a:schemeClr val="tx1"/>
                </a:solidFill>
                <a:latin typeface="Constantia" pitchFamily="18" charset="0"/>
              </a:defRPr>
            </a:lvl1pPr>
            <a:lvl2pPr marL="742950" indent="-285750" eaLnBrk="0" hangingPunct="0">
              <a:buFont typeface="Arial" charset="0"/>
              <a:buChar char="–"/>
              <a:defRPr sz="2800">
                <a:solidFill>
                  <a:schemeClr val="tx1"/>
                </a:solidFill>
                <a:latin typeface="Constantia" pitchFamily="18" charset="0"/>
              </a:defRPr>
            </a:lvl2pPr>
            <a:lvl3pPr marL="1143000" indent="-228600" eaLnBrk="0" hangingPunct="0">
              <a:buFont typeface="Arial" charset="0"/>
              <a:defRPr sz="2400">
                <a:solidFill>
                  <a:schemeClr val="tx1"/>
                </a:solidFill>
                <a:latin typeface="Constantia" pitchFamily="18" charset="0"/>
              </a:defRPr>
            </a:lvl3pPr>
            <a:lvl4pPr marL="1600200" indent="-228600" eaLnBrk="0" hangingPunct="0">
              <a:buFont typeface="Arial" charset="0"/>
              <a:buChar char="–"/>
              <a:defRPr sz="2000">
                <a:solidFill>
                  <a:schemeClr val="tx1"/>
                </a:solidFill>
                <a:latin typeface="Constantia" pitchFamily="18" charset="0"/>
              </a:defRPr>
            </a:lvl4pPr>
            <a:lvl5pPr marL="2057400" indent="-228600" eaLnBrk="0" hangingPunct="0">
              <a:buFont typeface="Arial" charset="0"/>
              <a:buChar char="»"/>
              <a:defRPr sz="2000">
                <a:solidFill>
                  <a:schemeClr val="tx1"/>
                </a:solidFill>
                <a:latin typeface="Constantia" pitchFamily="18" charset="0"/>
              </a:defRPr>
            </a:lvl5pPr>
            <a:lvl6pPr marL="2514600" indent="-228600" eaLnBrk="0" fontAlgn="base" hangingPunct="0">
              <a:spcBef>
                <a:spcPct val="20000"/>
              </a:spcBef>
              <a:spcAft>
                <a:spcPct val="0"/>
              </a:spcAft>
              <a:buFont typeface="Arial" charset="0"/>
              <a:buChar char="»"/>
              <a:defRPr sz="2000">
                <a:solidFill>
                  <a:schemeClr val="tx1"/>
                </a:solidFill>
                <a:latin typeface="Constantia" pitchFamily="18" charset="0"/>
              </a:defRPr>
            </a:lvl6pPr>
            <a:lvl7pPr marL="2971800" indent="-228600" eaLnBrk="0" fontAlgn="base" hangingPunct="0">
              <a:spcBef>
                <a:spcPct val="20000"/>
              </a:spcBef>
              <a:spcAft>
                <a:spcPct val="0"/>
              </a:spcAft>
              <a:buFont typeface="Arial" charset="0"/>
              <a:buChar char="»"/>
              <a:defRPr sz="2000">
                <a:solidFill>
                  <a:schemeClr val="tx1"/>
                </a:solidFill>
                <a:latin typeface="Constantia" pitchFamily="18" charset="0"/>
              </a:defRPr>
            </a:lvl7pPr>
            <a:lvl8pPr marL="3429000" indent="-228600" eaLnBrk="0" fontAlgn="base" hangingPunct="0">
              <a:spcBef>
                <a:spcPct val="20000"/>
              </a:spcBef>
              <a:spcAft>
                <a:spcPct val="0"/>
              </a:spcAft>
              <a:buFont typeface="Arial" charset="0"/>
              <a:buChar char="»"/>
              <a:defRPr sz="2000">
                <a:solidFill>
                  <a:schemeClr val="tx1"/>
                </a:solidFill>
                <a:latin typeface="Constantia" pitchFamily="18" charset="0"/>
              </a:defRPr>
            </a:lvl8pPr>
            <a:lvl9pPr marL="3886200" indent="-228600" eaLnBrk="0" fontAlgn="base" hangingPunct="0">
              <a:spcBef>
                <a:spcPct val="20000"/>
              </a:spcBef>
              <a:spcAft>
                <a:spcPct val="0"/>
              </a:spcAft>
              <a:buFont typeface="Arial" charset="0"/>
              <a:buChar char="»"/>
              <a:defRPr sz="2000">
                <a:solidFill>
                  <a:schemeClr val="tx1"/>
                </a:solidFill>
                <a:latin typeface="Constantia" pitchFamily="18" charset="0"/>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n-US" sz="2000" b="1" i="0" u="none" strike="noStrike" kern="0" cap="none" spc="0" normalizeH="0" baseline="0" noProof="0" dirty="0" smtClean="0">
                <a:ln>
                  <a:noFill/>
                </a:ln>
                <a:solidFill>
                  <a:srgbClr val="000000"/>
                </a:solidFill>
                <a:effectLst/>
                <a:uLnTx/>
                <a:uFillTx/>
                <a:latin typeface="Constantia" pitchFamily="18" charset="0"/>
              </a:rPr>
              <a:t>Surface in compression</a:t>
            </a:r>
          </a:p>
        </p:txBody>
      </p:sp>
      <p:sp>
        <p:nvSpPr>
          <p:cNvPr id="11" name="Oval 10"/>
          <p:cNvSpPr/>
          <p:nvPr/>
        </p:nvSpPr>
        <p:spPr>
          <a:xfrm>
            <a:off x="914400" y="2892395"/>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12" name="Oval 11"/>
          <p:cNvSpPr/>
          <p:nvPr/>
        </p:nvSpPr>
        <p:spPr>
          <a:xfrm>
            <a:off x="914400" y="3310782"/>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13" name="Oval 12"/>
          <p:cNvSpPr/>
          <p:nvPr/>
        </p:nvSpPr>
        <p:spPr>
          <a:xfrm>
            <a:off x="1181100" y="3082895"/>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14" name="Oval 13"/>
          <p:cNvSpPr/>
          <p:nvPr/>
        </p:nvSpPr>
        <p:spPr>
          <a:xfrm>
            <a:off x="1295400" y="3429000"/>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15" name="Oval 14"/>
          <p:cNvSpPr/>
          <p:nvPr/>
        </p:nvSpPr>
        <p:spPr>
          <a:xfrm>
            <a:off x="1745479" y="2892395"/>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16" name="Oval 15"/>
          <p:cNvSpPr/>
          <p:nvPr/>
        </p:nvSpPr>
        <p:spPr>
          <a:xfrm>
            <a:off x="2053483" y="3046780"/>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17" name="Oval 16"/>
          <p:cNvSpPr/>
          <p:nvPr/>
        </p:nvSpPr>
        <p:spPr>
          <a:xfrm>
            <a:off x="1641505" y="3250962"/>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18" name="Oval 17"/>
          <p:cNvSpPr/>
          <p:nvPr/>
        </p:nvSpPr>
        <p:spPr>
          <a:xfrm>
            <a:off x="1981200" y="3425082"/>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19" name="Oval 18"/>
          <p:cNvSpPr/>
          <p:nvPr/>
        </p:nvSpPr>
        <p:spPr>
          <a:xfrm>
            <a:off x="2286712" y="3315768"/>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20" name="Oval 19"/>
          <p:cNvSpPr/>
          <p:nvPr/>
        </p:nvSpPr>
        <p:spPr>
          <a:xfrm>
            <a:off x="2400300" y="2892395"/>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21" name="Oval 20"/>
          <p:cNvSpPr/>
          <p:nvPr/>
        </p:nvSpPr>
        <p:spPr>
          <a:xfrm>
            <a:off x="2554836" y="3539382"/>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22" name="Oval 21"/>
          <p:cNvSpPr/>
          <p:nvPr/>
        </p:nvSpPr>
        <p:spPr>
          <a:xfrm>
            <a:off x="3010612" y="3484902"/>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23" name="Oval 22"/>
          <p:cNvSpPr/>
          <p:nvPr/>
        </p:nvSpPr>
        <p:spPr>
          <a:xfrm>
            <a:off x="3247045" y="3234581"/>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24" name="Oval 23"/>
          <p:cNvSpPr/>
          <p:nvPr/>
        </p:nvSpPr>
        <p:spPr>
          <a:xfrm>
            <a:off x="3170845" y="2908416"/>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25" name="Oval 24"/>
          <p:cNvSpPr/>
          <p:nvPr/>
        </p:nvSpPr>
        <p:spPr>
          <a:xfrm>
            <a:off x="1631179" y="3631963"/>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26" name="Oval 25"/>
          <p:cNvSpPr/>
          <p:nvPr/>
        </p:nvSpPr>
        <p:spPr>
          <a:xfrm>
            <a:off x="990600" y="3717777"/>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27" name="Oval 26"/>
          <p:cNvSpPr/>
          <p:nvPr/>
        </p:nvSpPr>
        <p:spPr>
          <a:xfrm>
            <a:off x="2164579" y="3746263"/>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28" name="Oval 27"/>
          <p:cNvSpPr/>
          <p:nvPr/>
        </p:nvSpPr>
        <p:spPr>
          <a:xfrm>
            <a:off x="2895600" y="3822463"/>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grpSp>
        <p:nvGrpSpPr>
          <p:cNvPr id="29" name="Group 227"/>
          <p:cNvGrpSpPr>
            <a:grpSpLocks/>
          </p:cNvGrpSpPr>
          <p:nvPr/>
        </p:nvGrpSpPr>
        <p:grpSpPr bwMode="auto">
          <a:xfrm>
            <a:off x="1679575" y="5780088"/>
            <a:ext cx="1905000" cy="812800"/>
            <a:chOff x="7696200" y="1378757"/>
            <a:chExt cx="1905000" cy="812709"/>
          </a:xfrm>
        </p:grpSpPr>
        <p:sp>
          <p:nvSpPr>
            <p:cNvPr id="30" name="Oval 29"/>
            <p:cNvSpPr/>
            <p:nvPr/>
          </p:nvSpPr>
          <p:spPr>
            <a:xfrm>
              <a:off x="7734300" y="1449123"/>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onstantia"/>
              </a:endParaRPr>
            </a:p>
          </p:txBody>
        </p:sp>
        <p:sp>
          <p:nvSpPr>
            <p:cNvPr id="31" name="Oval 30"/>
            <p:cNvSpPr/>
            <p:nvPr/>
          </p:nvSpPr>
          <p:spPr>
            <a:xfrm>
              <a:off x="7696200" y="1862626"/>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onstantia"/>
              </a:endParaRPr>
            </a:p>
          </p:txBody>
        </p:sp>
        <p:sp>
          <p:nvSpPr>
            <p:cNvPr id="32" name="TextBox 63"/>
            <p:cNvSpPr txBox="1">
              <a:spLocks noChangeArrowheads="1"/>
            </p:cNvSpPr>
            <p:nvPr/>
          </p:nvSpPr>
          <p:spPr bwMode="auto">
            <a:xfrm>
              <a:off x="7899400" y="1378757"/>
              <a:ext cx="1701800" cy="369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buFont typeface="Arial" charset="0"/>
                <a:defRPr sz="3200">
                  <a:solidFill>
                    <a:schemeClr val="tx1"/>
                  </a:solidFill>
                  <a:latin typeface="Constantia" pitchFamily="18" charset="0"/>
                </a:defRPr>
              </a:lvl1pPr>
              <a:lvl2pPr marL="742950" indent="-285750" eaLnBrk="0" hangingPunct="0">
                <a:buFont typeface="Arial" charset="0"/>
                <a:buChar char="–"/>
                <a:defRPr sz="2800">
                  <a:solidFill>
                    <a:schemeClr val="tx1"/>
                  </a:solidFill>
                  <a:latin typeface="Constantia" pitchFamily="18" charset="0"/>
                </a:defRPr>
              </a:lvl2pPr>
              <a:lvl3pPr marL="1143000" indent="-228600" eaLnBrk="0" hangingPunct="0">
                <a:buFont typeface="Arial" charset="0"/>
                <a:defRPr sz="2400">
                  <a:solidFill>
                    <a:schemeClr val="tx1"/>
                  </a:solidFill>
                  <a:latin typeface="Constantia" pitchFamily="18" charset="0"/>
                </a:defRPr>
              </a:lvl3pPr>
              <a:lvl4pPr marL="1600200" indent="-228600" eaLnBrk="0" hangingPunct="0">
                <a:buFont typeface="Arial" charset="0"/>
                <a:buChar char="–"/>
                <a:defRPr sz="2000">
                  <a:solidFill>
                    <a:schemeClr val="tx1"/>
                  </a:solidFill>
                  <a:latin typeface="Constantia" pitchFamily="18" charset="0"/>
                </a:defRPr>
              </a:lvl4pPr>
              <a:lvl5pPr marL="2057400" indent="-228600" eaLnBrk="0" hangingPunct="0">
                <a:buFont typeface="Arial" charset="0"/>
                <a:buChar char="»"/>
                <a:defRPr sz="2000">
                  <a:solidFill>
                    <a:schemeClr val="tx1"/>
                  </a:solidFill>
                  <a:latin typeface="Constantia" pitchFamily="18" charset="0"/>
                </a:defRPr>
              </a:lvl5pPr>
              <a:lvl6pPr marL="2514600" indent="-228600" eaLnBrk="0" fontAlgn="base" hangingPunct="0">
                <a:spcBef>
                  <a:spcPct val="20000"/>
                </a:spcBef>
                <a:spcAft>
                  <a:spcPct val="0"/>
                </a:spcAft>
                <a:buFont typeface="Arial" charset="0"/>
                <a:buChar char="»"/>
                <a:defRPr sz="2000">
                  <a:solidFill>
                    <a:schemeClr val="tx1"/>
                  </a:solidFill>
                  <a:latin typeface="Constantia" pitchFamily="18" charset="0"/>
                </a:defRPr>
              </a:lvl6pPr>
              <a:lvl7pPr marL="2971800" indent="-228600" eaLnBrk="0" fontAlgn="base" hangingPunct="0">
                <a:spcBef>
                  <a:spcPct val="20000"/>
                </a:spcBef>
                <a:spcAft>
                  <a:spcPct val="0"/>
                </a:spcAft>
                <a:buFont typeface="Arial" charset="0"/>
                <a:buChar char="»"/>
                <a:defRPr sz="2000">
                  <a:solidFill>
                    <a:schemeClr val="tx1"/>
                  </a:solidFill>
                  <a:latin typeface="Constantia" pitchFamily="18" charset="0"/>
                </a:defRPr>
              </a:lvl7pPr>
              <a:lvl8pPr marL="3429000" indent="-228600" eaLnBrk="0" fontAlgn="base" hangingPunct="0">
                <a:spcBef>
                  <a:spcPct val="20000"/>
                </a:spcBef>
                <a:spcAft>
                  <a:spcPct val="0"/>
                </a:spcAft>
                <a:buFont typeface="Arial" charset="0"/>
                <a:buChar char="»"/>
                <a:defRPr sz="2000">
                  <a:solidFill>
                    <a:schemeClr val="tx1"/>
                  </a:solidFill>
                  <a:latin typeface="Constantia" pitchFamily="18" charset="0"/>
                </a:defRPr>
              </a:lvl8pPr>
              <a:lvl9pPr marL="3886200" indent="-228600" eaLnBrk="0" fontAlgn="base" hangingPunct="0">
                <a:spcBef>
                  <a:spcPct val="20000"/>
                </a:spcBef>
                <a:spcAft>
                  <a:spcPct val="0"/>
                </a:spcAft>
                <a:buFont typeface="Arial" charset="0"/>
                <a:buChar char="»"/>
                <a:defRPr sz="2000">
                  <a:solidFill>
                    <a:schemeClr val="tx1"/>
                  </a:solidFill>
                  <a:latin typeface="Constantia" pitchFamily="18" charset="0"/>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n-US" sz="1800" b="0" i="0" u="none" strike="noStrike" kern="0" cap="none" spc="0" normalizeH="0" baseline="0" noProof="0" dirty="0" smtClean="0">
                  <a:ln>
                    <a:noFill/>
                  </a:ln>
                  <a:solidFill>
                    <a:srgbClr val="000000"/>
                  </a:solidFill>
                  <a:effectLst/>
                  <a:uLnTx/>
                  <a:uFillTx/>
                  <a:latin typeface="Constantia" pitchFamily="18" charset="0"/>
                </a:rPr>
                <a:t>Na</a:t>
              </a:r>
              <a:r>
                <a:rPr kumimoji="0" lang="en-US" altLang="en-US" sz="1800" b="0" i="0" u="none" strike="noStrike" kern="0" cap="none" spc="0" normalizeH="0" baseline="30000" noProof="0" dirty="0" smtClean="0">
                  <a:ln>
                    <a:noFill/>
                  </a:ln>
                  <a:solidFill>
                    <a:srgbClr val="000000"/>
                  </a:solidFill>
                  <a:effectLst/>
                  <a:uLnTx/>
                  <a:uFillTx/>
                  <a:latin typeface="Constantia" pitchFamily="18" charset="0"/>
                </a:rPr>
                <a:t>+</a:t>
              </a:r>
              <a:r>
                <a:rPr kumimoji="0" lang="en-US" altLang="en-US" sz="1800" b="0" i="0" u="none" strike="noStrike" kern="0" cap="none" spc="0" normalizeH="0" baseline="0" noProof="0" dirty="0" smtClean="0">
                  <a:ln>
                    <a:noFill/>
                  </a:ln>
                  <a:solidFill>
                    <a:srgbClr val="000000"/>
                  </a:solidFill>
                  <a:effectLst/>
                  <a:uLnTx/>
                  <a:uFillTx/>
                  <a:latin typeface="Constantia" pitchFamily="18" charset="0"/>
                </a:rPr>
                <a:t> (0.95 Å)</a:t>
              </a:r>
              <a:endParaRPr kumimoji="0" lang="en-US" altLang="en-US" sz="1800" b="0" i="0" u="none" strike="noStrike" kern="0" cap="none" spc="0" normalizeH="0" baseline="30000" noProof="0" dirty="0" smtClean="0">
                <a:ln>
                  <a:noFill/>
                </a:ln>
                <a:solidFill>
                  <a:srgbClr val="000000"/>
                </a:solidFill>
                <a:effectLst/>
                <a:uLnTx/>
                <a:uFillTx/>
                <a:latin typeface="Constantia" pitchFamily="18" charset="0"/>
              </a:endParaRPr>
            </a:p>
          </p:txBody>
        </p:sp>
        <p:sp>
          <p:nvSpPr>
            <p:cNvPr id="33" name="TextBox 64"/>
            <p:cNvSpPr txBox="1">
              <a:spLocks noChangeArrowheads="1"/>
            </p:cNvSpPr>
            <p:nvPr/>
          </p:nvSpPr>
          <p:spPr bwMode="auto">
            <a:xfrm>
              <a:off x="8001000" y="1821619"/>
              <a:ext cx="1473200" cy="369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buFont typeface="Arial" charset="0"/>
                <a:defRPr sz="3200">
                  <a:solidFill>
                    <a:schemeClr val="tx1"/>
                  </a:solidFill>
                  <a:latin typeface="Constantia" pitchFamily="18" charset="0"/>
                </a:defRPr>
              </a:lvl1pPr>
              <a:lvl2pPr marL="742950" indent="-285750" eaLnBrk="0" hangingPunct="0">
                <a:buFont typeface="Arial" charset="0"/>
                <a:buChar char="–"/>
                <a:defRPr sz="2800">
                  <a:solidFill>
                    <a:schemeClr val="tx1"/>
                  </a:solidFill>
                  <a:latin typeface="Constantia" pitchFamily="18" charset="0"/>
                </a:defRPr>
              </a:lvl2pPr>
              <a:lvl3pPr marL="1143000" indent="-228600" eaLnBrk="0" hangingPunct="0">
                <a:buFont typeface="Arial" charset="0"/>
                <a:defRPr sz="2400">
                  <a:solidFill>
                    <a:schemeClr val="tx1"/>
                  </a:solidFill>
                  <a:latin typeface="Constantia" pitchFamily="18" charset="0"/>
                </a:defRPr>
              </a:lvl3pPr>
              <a:lvl4pPr marL="1600200" indent="-228600" eaLnBrk="0" hangingPunct="0">
                <a:buFont typeface="Arial" charset="0"/>
                <a:buChar char="–"/>
                <a:defRPr sz="2000">
                  <a:solidFill>
                    <a:schemeClr val="tx1"/>
                  </a:solidFill>
                  <a:latin typeface="Constantia" pitchFamily="18" charset="0"/>
                </a:defRPr>
              </a:lvl4pPr>
              <a:lvl5pPr marL="2057400" indent="-228600" eaLnBrk="0" hangingPunct="0">
                <a:buFont typeface="Arial" charset="0"/>
                <a:buChar char="»"/>
                <a:defRPr sz="2000">
                  <a:solidFill>
                    <a:schemeClr val="tx1"/>
                  </a:solidFill>
                  <a:latin typeface="Constantia" pitchFamily="18" charset="0"/>
                </a:defRPr>
              </a:lvl5pPr>
              <a:lvl6pPr marL="2514600" indent="-228600" eaLnBrk="0" fontAlgn="base" hangingPunct="0">
                <a:spcBef>
                  <a:spcPct val="20000"/>
                </a:spcBef>
                <a:spcAft>
                  <a:spcPct val="0"/>
                </a:spcAft>
                <a:buFont typeface="Arial" charset="0"/>
                <a:buChar char="»"/>
                <a:defRPr sz="2000">
                  <a:solidFill>
                    <a:schemeClr val="tx1"/>
                  </a:solidFill>
                  <a:latin typeface="Constantia" pitchFamily="18" charset="0"/>
                </a:defRPr>
              </a:lvl6pPr>
              <a:lvl7pPr marL="2971800" indent="-228600" eaLnBrk="0" fontAlgn="base" hangingPunct="0">
                <a:spcBef>
                  <a:spcPct val="20000"/>
                </a:spcBef>
                <a:spcAft>
                  <a:spcPct val="0"/>
                </a:spcAft>
                <a:buFont typeface="Arial" charset="0"/>
                <a:buChar char="»"/>
                <a:defRPr sz="2000">
                  <a:solidFill>
                    <a:schemeClr val="tx1"/>
                  </a:solidFill>
                  <a:latin typeface="Constantia" pitchFamily="18" charset="0"/>
                </a:defRPr>
              </a:lvl7pPr>
              <a:lvl8pPr marL="3429000" indent="-228600" eaLnBrk="0" fontAlgn="base" hangingPunct="0">
                <a:spcBef>
                  <a:spcPct val="20000"/>
                </a:spcBef>
                <a:spcAft>
                  <a:spcPct val="0"/>
                </a:spcAft>
                <a:buFont typeface="Arial" charset="0"/>
                <a:buChar char="»"/>
                <a:defRPr sz="2000">
                  <a:solidFill>
                    <a:schemeClr val="tx1"/>
                  </a:solidFill>
                  <a:latin typeface="Constantia" pitchFamily="18" charset="0"/>
                </a:defRPr>
              </a:lvl8pPr>
              <a:lvl9pPr marL="3886200" indent="-228600" eaLnBrk="0" fontAlgn="base" hangingPunct="0">
                <a:spcBef>
                  <a:spcPct val="20000"/>
                </a:spcBef>
                <a:spcAft>
                  <a:spcPct val="0"/>
                </a:spcAft>
                <a:buFont typeface="Arial" charset="0"/>
                <a:buChar char="»"/>
                <a:defRPr sz="2000">
                  <a:solidFill>
                    <a:schemeClr val="tx1"/>
                  </a:solidFill>
                  <a:latin typeface="Constantia" pitchFamily="18" charset="0"/>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n-US" sz="1800" b="0" i="0" u="none" strike="noStrike" kern="0" cap="none" spc="0" normalizeH="0" baseline="0" noProof="0" smtClean="0">
                  <a:ln>
                    <a:noFill/>
                  </a:ln>
                  <a:solidFill>
                    <a:srgbClr val="000000"/>
                  </a:solidFill>
                  <a:effectLst/>
                  <a:uLnTx/>
                  <a:uFillTx/>
                  <a:latin typeface="Constantia" pitchFamily="18" charset="0"/>
                </a:rPr>
                <a:t>K</a:t>
              </a:r>
              <a:r>
                <a:rPr kumimoji="0" lang="en-US" altLang="en-US" sz="1800" b="0" i="0" u="none" strike="noStrike" kern="0" cap="none" spc="0" normalizeH="0" baseline="30000" noProof="0" smtClean="0">
                  <a:ln>
                    <a:noFill/>
                  </a:ln>
                  <a:solidFill>
                    <a:srgbClr val="000000"/>
                  </a:solidFill>
                  <a:effectLst/>
                  <a:uLnTx/>
                  <a:uFillTx/>
                  <a:latin typeface="Constantia" pitchFamily="18" charset="0"/>
                </a:rPr>
                <a:t>+</a:t>
              </a:r>
              <a:r>
                <a:rPr kumimoji="0" lang="en-US" altLang="en-US" sz="1800" b="0" i="0" u="none" strike="noStrike" kern="0" cap="none" spc="0" normalizeH="0" baseline="0" noProof="0" smtClean="0">
                  <a:ln>
                    <a:noFill/>
                  </a:ln>
                  <a:solidFill>
                    <a:srgbClr val="000000"/>
                  </a:solidFill>
                  <a:effectLst/>
                  <a:uLnTx/>
                  <a:uFillTx/>
                  <a:latin typeface="Constantia" pitchFamily="18" charset="0"/>
                </a:rPr>
                <a:t> (1.33 Å)</a:t>
              </a:r>
              <a:endParaRPr kumimoji="0" lang="en-US" altLang="en-US" sz="1800" b="0" i="0" u="none" strike="noStrike" kern="0" cap="none" spc="0" normalizeH="0" baseline="30000" noProof="0" smtClean="0">
                <a:ln>
                  <a:noFill/>
                </a:ln>
                <a:solidFill>
                  <a:srgbClr val="000000"/>
                </a:solidFill>
                <a:effectLst/>
                <a:uLnTx/>
                <a:uFillTx/>
                <a:latin typeface="Constantia" pitchFamily="18" charset="0"/>
              </a:endParaRPr>
            </a:p>
          </p:txBody>
        </p:sp>
      </p:grpSp>
      <p:sp>
        <p:nvSpPr>
          <p:cNvPr id="34" name="Curved Down Arrow 33"/>
          <p:cNvSpPr/>
          <p:nvPr/>
        </p:nvSpPr>
        <p:spPr>
          <a:xfrm>
            <a:off x="3505200" y="2254250"/>
            <a:ext cx="1365250" cy="482600"/>
          </a:xfrm>
          <a:prstGeom prst="curvedDownArrow">
            <a:avLst/>
          </a:prstGeom>
          <a:solidFill>
            <a:srgbClr val="4F81BD"/>
          </a:solidFill>
          <a:ln w="25400" cap="flat" cmpd="sng" algn="ctr">
            <a:solidFill>
              <a:srgbClr val="4F81BD">
                <a:shade val="50000"/>
              </a:srgbClr>
            </a:solidFill>
            <a:prstDash val="solid"/>
          </a:ln>
          <a:effectLst/>
        </p:spPr>
        <p:txBody>
          <a:bodyPr anchor="ctr"/>
          <a:lstStyle/>
          <a:p>
            <a:pPr algn="ctr">
              <a:defRPr/>
            </a:pPr>
            <a:endParaRPr lang="en-US" kern="0">
              <a:solidFill>
                <a:prstClr val="black"/>
              </a:solidFill>
              <a:latin typeface="Constantia"/>
            </a:endParaRPr>
          </a:p>
        </p:txBody>
      </p:sp>
      <p:sp>
        <p:nvSpPr>
          <p:cNvPr id="35" name="TextBox 97"/>
          <p:cNvSpPr txBox="1">
            <a:spLocks noChangeArrowheads="1"/>
          </p:cNvSpPr>
          <p:nvPr/>
        </p:nvSpPr>
        <p:spPr bwMode="auto">
          <a:xfrm>
            <a:off x="4748213" y="1042988"/>
            <a:ext cx="26908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buFont typeface="Arial" charset="0"/>
              <a:defRPr sz="3200">
                <a:solidFill>
                  <a:schemeClr val="tx1"/>
                </a:solidFill>
                <a:latin typeface="Constantia" pitchFamily="18" charset="0"/>
              </a:defRPr>
            </a:lvl1pPr>
            <a:lvl2pPr marL="742950" indent="-285750" eaLnBrk="0" hangingPunct="0">
              <a:buFont typeface="Arial" charset="0"/>
              <a:buChar char="–"/>
              <a:defRPr sz="2800">
                <a:solidFill>
                  <a:schemeClr val="tx1"/>
                </a:solidFill>
                <a:latin typeface="Constantia" pitchFamily="18" charset="0"/>
              </a:defRPr>
            </a:lvl2pPr>
            <a:lvl3pPr marL="1143000" indent="-228600" eaLnBrk="0" hangingPunct="0">
              <a:buFont typeface="Arial" charset="0"/>
              <a:defRPr sz="2400">
                <a:solidFill>
                  <a:schemeClr val="tx1"/>
                </a:solidFill>
                <a:latin typeface="Constantia" pitchFamily="18" charset="0"/>
              </a:defRPr>
            </a:lvl3pPr>
            <a:lvl4pPr marL="1600200" indent="-228600" eaLnBrk="0" hangingPunct="0">
              <a:buFont typeface="Arial" charset="0"/>
              <a:buChar char="–"/>
              <a:defRPr sz="2000">
                <a:solidFill>
                  <a:schemeClr val="tx1"/>
                </a:solidFill>
                <a:latin typeface="Constantia" pitchFamily="18" charset="0"/>
              </a:defRPr>
            </a:lvl4pPr>
            <a:lvl5pPr marL="2057400" indent="-228600" eaLnBrk="0" hangingPunct="0">
              <a:buFont typeface="Arial" charset="0"/>
              <a:buChar char="»"/>
              <a:defRPr sz="2000">
                <a:solidFill>
                  <a:schemeClr val="tx1"/>
                </a:solidFill>
                <a:latin typeface="Constantia" pitchFamily="18" charset="0"/>
              </a:defRPr>
            </a:lvl5pPr>
            <a:lvl6pPr marL="2514600" indent="-228600" eaLnBrk="0" fontAlgn="base" hangingPunct="0">
              <a:spcBef>
                <a:spcPct val="20000"/>
              </a:spcBef>
              <a:spcAft>
                <a:spcPct val="0"/>
              </a:spcAft>
              <a:buFont typeface="Arial" charset="0"/>
              <a:buChar char="»"/>
              <a:defRPr sz="2000">
                <a:solidFill>
                  <a:schemeClr val="tx1"/>
                </a:solidFill>
                <a:latin typeface="Constantia" pitchFamily="18" charset="0"/>
              </a:defRPr>
            </a:lvl6pPr>
            <a:lvl7pPr marL="2971800" indent="-228600" eaLnBrk="0" fontAlgn="base" hangingPunct="0">
              <a:spcBef>
                <a:spcPct val="20000"/>
              </a:spcBef>
              <a:spcAft>
                <a:spcPct val="0"/>
              </a:spcAft>
              <a:buFont typeface="Arial" charset="0"/>
              <a:buChar char="»"/>
              <a:defRPr sz="2000">
                <a:solidFill>
                  <a:schemeClr val="tx1"/>
                </a:solidFill>
                <a:latin typeface="Constantia" pitchFamily="18" charset="0"/>
              </a:defRPr>
            </a:lvl7pPr>
            <a:lvl8pPr marL="3429000" indent="-228600" eaLnBrk="0" fontAlgn="base" hangingPunct="0">
              <a:spcBef>
                <a:spcPct val="20000"/>
              </a:spcBef>
              <a:spcAft>
                <a:spcPct val="0"/>
              </a:spcAft>
              <a:buFont typeface="Arial" charset="0"/>
              <a:buChar char="»"/>
              <a:defRPr sz="2000">
                <a:solidFill>
                  <a:schemeClr val="tx1"/>
                </a:solidFill>
                <a:latin typeface="Constantia" pitchFamily="18" charset="0"/>
              </a:defRPr>
            </a:lvl8pPr>
            <a:lvl9pPr marL="3886200" indent="-228600" eaLnBrk="0" fontAlgn="base" hangingPunct="0">
              <a:spcBef>
                <a:spcPct val="20000"/>
              </a:spcBef>
              <a:spcAft>
                <a:spcPct val="0"/>
              </a:spcAft>
              <a:buFont typeface="Arial" charset="0"/>
              <a:buChar char="»"/>
              <a:defRPr sz="2000">
                <a:solidFill>
                  <a:schemeClr val="tx1"/>
                </a:solidFill>
                <a:latin typeface="Constantia" pitchFamily="18" charset="0"/>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n-US" sz="1800" b="1" i="0" u="none" strike="noStrike" kern="0" cap="none" spc="0" normalizeH="0" baseline="0" noProof="0" dirty="0" smtClean="0">
                <a:ln>
                  <a:noFill/>
                </a:ln>
                <a:solidFill>
                  <a:srgbClr val="00B050"/>
                </a:solidFill>
                <a:effectLst/>
                <a:uLnTx/>
                <a:uFillTx/>
                <a:latin typeface="Constantia" pitchFamily="18" charset="0"/>
              </a:rPr>
              <a:t>Submerge in a bath of molten KNO</a:t>
            </a:r>
            <a:r>
              <a:rPr kumimoji="0" lang="en-US" altLang="en-US" sz="1800" b="1" i="0" u="none" strike="noStrike" kern="0" cap="none" spc="0" normalizeH="0" baseline="-25000" noProof="0" dirty="0" smtClean="0">
                <a:ln>
                  <a:noFill/>
                </a:ln>
                <a:solidFill>
                  <a:srgbClr val="00B050"/>
                </a:solidFill>
                <a:effectLst/>
                <a:uLnTx/>
                <a:uFillTx/>
                <a:latin typeface="Constantia" pitchFamily="18" charset="0"/>
              </a:rPr>
              <a:t>3</a:t>
            </a:r>
          </a:p>
        </p:txBody>
      </p:sp>
      <p:sp>
        <p:nvSpPr>
          <p:cNvPr id="36" name="Curved Left Arrow 35"/>
          <p:cNvSpPr/>
          <p:nvPr/>
        </p:nvSpPr>
        <p:spPr>
          <a:xfrm>
            <a:off x="7391400" y="2813050"/>
            <a:ext cx="762000" cy="2520950"/>
          </a:xfrm>
          <a:prstGeom prst="curvedLeftArrow">
            <a:avLst/>
          </a:prstGeom>
          <a:solidFill>
            <a:srgbClr val="4F81BD"/>
          </a:solidFill>
          <a:ln w="25400" cap="flat" cmpd="sng" algn="ctr">
            <a:solidFill>
              <a:srgbClr val="4F81BD">
                <a:shade val="50000"/>
              </a:srgbClr>
            </a:solidFill>
            <a:prstDash val="solid"/>
          </a:ln>
          <a:effectLst/>
        </p:spPr>
        <p:txBody>
          <a:bodyPr anchor="ctr"/>
          <a:lstStyle/>
          <a:p>
            <a:pPr algn="ctr">
              <a:defRPr/>
            </a:pPr>
            <a:endParaRPr lang="en-US" kern="0">
              <a:solidFill>
                <a:prstClr val="black"/>
              </a:solidFill>
              <a:latin typeface="Constantia"/>
            </a:endParaRPr>
          </a:p>
        </p:txBody>
      </p:sp>
      <p:sp>
        <p:nvSpPr>
          <p:cNvPr id="37" name="Oval 36"/>
          <p:cNvSpPr/>
          <p:nvPr/>
        </p:nvSpPr>
        <p:spPr>
          <a:xfrm>
            <a:off x="4603625" y="2898804"/>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38" name="Oval 37"/>
          <p:cNvSpPr/>
          <p:nvPr/>
        </p:nvSpPr>
        <p:spPr>
          <a:xfrm>
            <a:off x="4603625" y="3317191"/>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39" name="Oval 38"/>
          <p:cNvSpPr/>
          <p:nvPr/>
        </p:nvSpPr>
        <p:spPr>
          <a:xfrm>
            <a:off x="4870325" y="3089304"/>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40" name="Oval 39"/>
          <p:cNvSpPr/>
          <p:nvPr/>
        </p:nvSpPr>
        <p:spPr>
          <a:xfrm>
            <a:off x="4984625" y="3435409"/>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41" name="Oval 40"/>
          <p:cNvSpPr/>
          <p:nvPr/>
        </p:nvSpPr>
        <p:spPr>
          <a:xfrm>
            <a:off x="5434704" y="2898804"/>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42" name="Oval 41"/>
          <p:cNvSpPr/>
          <p:nvPr/>
        </p:nvSpPr>
        <p:spPr>
          <a:xfrm>
            <a:off x="5742708" y="3046780"/>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43" name="Oval 42"/>
          <p:cNvSpPr/>
          <p:nvPr/>
        </p:nvSpPr>
        <p:spPr>
          <a:xfrm>
            <a:off x="5330730" y="3257371"/>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44" name="Oval 43"/>
          <p:cNvSpPr/>
          <p:nvPr/>
        </p:nvSpPr>
        <p:spPr>
          <a:xfrm>
            <a:off x="5670425" y="3431491"/>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45" name="Oval 44"/>
          <p:cNvSpPr/>
          <p:nvPr/>
        </p:nvSpPr>
        <p:spPr>
          <a:xfrm>
            <a:off x="5975937" y="3322177"/>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46" name="Oval 45"/>
          <p:cNvSpPr/>
          <p:nvPr/>
        </p:nvSpPr>
        <p:spPr>
          <a:xfrm>
            <a:off x="6089525" y="2898804"/>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47" name="Oval 46"/>
          <p:cNvSpPr/>
          <p:nvPr/>
        </p:nvSpPr>
        <p:spPr>
          <a:xfrm>
            <a:off x="6244061" y="3545791"/>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48" name="Oval 47"/>
          <p:cNvSpPr/>
          <p:nvPr/>
        </p:nvSpPr>
        <p:spPr>
          <a:xfrm>
            <a:off x="6699837" y="3491311"/>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49" name="Oval 48"/>
          <p:cNvSpPr/>
          <p:nvPr/>
        </p:nvSpPr>
        <p:spPr>
          <a:xfrm>
            <a:off x="6755694" y="3185799"/>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50" name="Oval 49"/>
          <p:cNvSpPr/>
          <p:nvPr/>
        </p:nvSpPr>
        <p:spPr>
          <a:xfrm>
            <a:off x="6955063" y="2914825"/>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51" name="Oval 50"/>
          <p:cNvSpPr/>
          <p:nvPr/>
        </p:nvSpPr>
        <p:spPr>
          <a:xfrm>
            <a:off x="5320404" y="3638372"/>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52" name="Oval 51"/>
          <p:cNvSpPr/>
          <p:nvPr/>
        </p:nvSpPr>
        <p:spPr>
          <a:xfrm>
            <a:off x="4679825" y="3724186"/>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53" name="Oval 52"/>
          <p:cNvSpPr/>
          <p:nvPr/>
        </p:nvSpPr>
        <p:spPr>
          <a:xfrm>
            <a:off x="5853804" y="3752672"/>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54" name="Oval 53"/>
          <p:cNvSpPr/>
          <p:nvPr/>
        </p:nvSpPr>
        <p:spPr>
          <a:xfrm>
            <a:off x="6584825" y="3828872"/>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grpSp>
        <p:nvGrpSpPr>
          <p:cNvPr id="55" name="Group 225"/>
          <p:cNvGrpSpPr>
            <a:grpSpLocks/>
          </p:cNvGrpSpPr>
          <p:nvPr/>
        </p:nvGrpSpPr>
        <p:grpSpPr bwMode="auto">
          <a:xfrm>
            <a:off x="4748213" y="4240213"/>
            <a:ext cx="2287587" cy="854075"/>
            <a:chOff x="4748369" y="4240033"/>
            <a:chExt cx="2286768" cy="853699"/>
          </a:xfrm>
        </p:grpSpPr>
        <p:sp>
          <p:nvSpPr>
            <p:cNvPr id="56" name="Oval 55"/>
            <p:cNvSpPr/>
            <p:nvPr/>
          </p:nvSpPr>
          <p:spPr>
            <a:xfrm>
              <a:off x="4829132" y="4468900"/>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57" name="Oval 56"/>
            <p:cNvSpPr/>
            <p:nvPr/>
          </p:nvSpPr>
          <p:spPr>
            <a:xfrm>
              <a:off x="5318201" y="4865132"/>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58" name="Oval 57"/>
            <p:cNvSpPr/>
            <p:nvPr/>
          </p:nvSpPr>
          <p:spPr>
            <a:xfrm>
              <a:off x="5129904" y="4617812"/>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59" name="Oval 58"/>
            <p:cNvSpPr/>
            <p:nvPr/>
          </p:nvSpPr>
          <p:spPr>
            <a:xfrm>
              <a:off x="4748369" y="4829787"/>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60" name="Oval 59"/>
            <p:cNvSpPr/>
            <p:nvPr/>
          </p:nvSpPr>
          <p:spPr>
            <a:xfrm>
              <a:off x="5685849" y="4596691"/>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61" name="Oval 60"/>
            <p:cNvSpPr/>
            <p:nvPr/>
          </p:nvSpPr>
          <p:spPr>
            <a:xfrm>
              <a:off x="6024703" y="4680466"/>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62" name="Oval 61"/>
            <p:cNvSpPr/>
            <p:nvPr/>
          </p:nvSpPr>
          <p:spPr>
            <a:xfrm>
              <a:off x="6476967" y="4865132"/>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63" name="Oval 62"/>
            <p:cNvSpPr/>
            <p:nvPr/>
          </p:nvSpPr>
          <p:spPr>
            <a:xfrm>
              <a:off x="5842587" y="4338960"/>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64" name="Oval 63"/>
            <p:cNvSpPr/>
            <p:nvPr/>
          </p:nvSpPr>
          <p:spPr>
            <a:xfrm>
              <a:off x="6775325" y="4376637"/>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65" name="Oval 64"/>
            <p:cNvSpPr/>
            <p:nvPr/>
          </p:nvSpPr>
          <p:spPr>
            <a:xfrm>
              <a:off x="5022724" y="4262337"/>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66" name="Oval 65"/>
            <p:cNvSpPr/>
            <p:nvPr/>
          </p:nvSpPr>
          <p:spPr>
            <a:xfrm>
              <a:off x="6806537" y="4724400"/>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67" name="Oval 66"/>
            <p:cNvSpPr/>
            <p:nvPr/>
          </p:nvSpPr>
          <p:spPr>
            <a:xfrm>
              <a:off x="6445532" y="4550198"/>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68" name="Oval 67"/>
            <p:cNvSpPr/>
            <p:nvPr/>
          </p:nvSpPr>
          <p:spPr>
            <a:xfrm>
              <a:off x="6144228" y="4399429"/>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69" name="Oval 68"/>
            <p:cNvSpPr/>
            <p:nvPr/>
          </p:nvSpPr>
          <p:spPr>
            <a:xfrm>
              <a:off x="5272446" y="4389212"/>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70" name="Oval 69"/>
            <p:cNvSpPr/>
            <p:nvPr/>
          </p:nvSpPr>
          <p:spPr>
            <a:xfrm>
              <a:off x="6464055" y="4240033"/>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grpSp>
      <p:cxnSp>
        <p:nvCxnSpPr>
          <p:cNvPr id="71" name="Straight Connector 223"/>
          <p:cNvCxnSpPr>
            <a:cxnSpLocks noChangeShapeType="1"/>
          </p:cNvCxnSpPr>
          <p:nvPr/>
        </p:nvCxnSpPr>
        <p:spPr bwMode="auto">
          <a:xfrm>
            <a:off x="533400" y="4191000"/>
            <a:ext cx="7366000" cy="0"/>
          </a:xfrm>
          <a:prstGeom prst="line">
            <a:avLst/>
          </a:prstGeom>
          <a:noFill/>
          <a:ln w="31750" algn="ctr">
            <a:solidFill>
              <a:srgbClr val="000000"/>
            </a:solidFill>
            <a:prstDash val="dash"/>
            <a:round/>
            <a:headEnd/>
            <a:tailEnd/>
          </a:ln>
          <a:extLst>
            <a:ext uri="{909E8E84-426E-40DD-AFC4-6F175D3DCCD1}">
              <a14:hiddenFill xmlns:a14="http://schemas.microsoft.com/office/drawing/2010/main">
                <a:noFill/>
              </a14:hiddenFill>
            </a:ext>
          </a:extLst>
        </p:spPr>
      </p:cxnSp>
      <p:sp>
        <p:nvSpPr>
          <p:cNvPr id="72" name="Oval 71"/>
          <p:cNvSpPr/>
          <p:nvPr/>
        </p:nvSpPr>
        <p:spPr>
          <a:xfrm>
            <a:off x="4976969" y="2344890"/>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73" name="Oval 72"/>
          <p:cNvSpPr/>
          <p:nvPr/>
        </p:nvSpPr>
        <p:spPr>
          <a:xfrm>
            <a:off x="5603376" y="1906818"/>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74" name="Oval 73"/>
          <p:cNvSpPr/>
          <p:nvPr/>
        </p:nvSpPr>
        <p:spPr>
          <a:xfrm>
            <a:off x="5386746" y="2266687"/>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75" name="Oval 74"/>
          <p:cNvSpPr/>
          <p:nvPr/>
        </p:nvSpPr>
        <p:spPr>
          <a:xfrm>
            <a:off x="6023155" y="1973081"/>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76" name="Oval 75"/>
          <p:cNvSpPr/>
          <p:nvPr/>
        </p:nvSpPr>
        <p:spPr>
          <a:xfrm>
            <a:off x="4748369" y="1932985"/>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77" name="Oval 76"/>
          <p:cNvSpPr/>
          <p:nvPr/>
        </p:nvSpPr>
        <p:spPr>
          <a:xfrm>
            <a:off x="6737225" y="2524550"/>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78" name="Oval 77"/>
          <p:cNvSpPr/>
          <p:nvPr/>
        </p:nvSpPr>
        <p:spPr>
          <a:xfrm>
            <a:off x="6543441" y="1931915"/>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79" name="Oval 78"/>
          <p:cNvSpPr/>
          <p:nvPr/>
        </p:nvSpPr>
        <p:spPr>
          <a:xfrm>
            <a:off x="6312605" y="2489555"/>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80" name="Oval 79"/>
          <p:cNvSpPr/>
          <p:nvPr/>
        </p:nvSpPr>
        <p:spPr>
          <a:xfrm>
            <a:off x="5864648" y="2473749"/>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81" name="Oval 80"/>
          <p:cNvSpPr/>
          <p:nvPr/>
        </p:nvSpPr>
        <p:spPr>
          <a:xfrm>
            <a:off x="6863552" y="2200424"/>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82" name="Oval 81"/>
          <p:cNvSpPr/>
          <p:nvPr/>
        </p:nvSpPr>
        <p:spPr>
          <a:xfrm>
            <a:off x="6974370" y="1785112"/>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83" name="Oval 82"/>
          <p:cNvSpPr/>
          <p:nvPr/>
        </p:nvSpPr>
        <p:spPr>
          <a:xfrm>
            <a:off x="4623321" y="1542365"/>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84" name="Oval 83"/>
          <p:cNvSpPr/>
          <p:nvPr/>
        </p:nvSpPr>
        <p:spPr>
          <a:xfrm>
            <a:off x="5158145" y="1821252"/>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85" name="Oval 84"/>
          <p:cNvSpPr/>
          <p:nvPr/>
        </p:nvSpPr>
        <p:spPr>
          <a:xfrm>
            <a:off x="7050570" y="1454483"/>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86" name="Oval 85"/>
          <p:cNvSpPr/>
          <p:nvPr/>
        </p:nvSpPr>
        <p:spPr>
          <a:xfrm>
            <a:off x="5057732" y="2695912"/>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87" name="Oval 86"/>
          <p:cNvSpPr/>
          <p:nvPr/>
        </p:nvSpPr>
        <p:spPr>
          <a:xfrm>
            <a:off x="4762500" y="6070646"/>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88" name="Oval 87"/>
          <p:cNvSpPr/>
          <p:nvPr/>
        </p:nvSpPr>
        <p:spPr>
          <a:xfrm>
            <a:off x="5399274" y="6160485"/>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89" name="Oval 88"/>
          <p:cNvSpPr/>
          <p:nvPr/>
        </p:nvSpPr>
        <p:spPr>
          <a:xfrm>
            <a:off x="6622925" y="6145385"/>
            <a:ext cx="228600" cy="228600"/>
          </a:xfrm>
          <a:prstGeom prst="ellipse">
            <a:avLst/>
          </a:prstGeom>
          <a:gradFill flip="none" rotWithShape="1">
            <a:gsLst>
              <a:gs pos="0">
                <a:sysClr val="window" lastClr="FFFFFF">
                  <a:alpha val="0"/>
                </a:sysClr>
              </a:gs>
              <a:gs pos="100000">
                <a:srgbClr val="F79646">
                  <a:lumMod val="75000"/>
                </a:srgbClr>
              </a:gs>
            </a:gsLst>
            <a:path path="circle">
              <a:fillToRect l="50000" t="50000" r="50000" b="50000"/>
            </a:path>
            <a:tileRect/>
          </a:gradFill>
          <a:ln w="19050" cap="flat" cmpd="sng" algn="ctr">
            <a:solidFill>
              <a:srgbClr val="F79646">
                <a:lumMod val="75000"/>
              </a:srgbClr>
            </a:solidFill>
            <a:prstDash val="solid"/>
          </a:ln>
          <a:effectLst/>
        </p:spPr>
        <p:txBody>
          <a:bodyPr anchor="ctr"/>
          <a:lstStyle/>
          <a:p>
            <a:pPr algn="ctr">
              <a:defRPr/>
            </a:pPr>
            <a:endParaRPr lang="en-US" kern="0">
              <a:solidFill>
                <a:prstClr val="white"/>
              </a:solidFill>
              <a:latin typeface="Constantia"/>
            </a:endParaRPr>
          </a:p>
        </p:txBody>
      </p:sp>
      <p:sp>
        <p:nvSpPr>
          <p:cNvPr id="90" name="Oval 89"/>
          <p:cNvSpPr/>
          <p:nvPr/>
        </p:nvSpPr>
        <p:spPr>
          <a:xfrm>
            <a:off x="4561964" y="5639300"/>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91" name="Oval 90"/>
          <p:cNvSpPr/>
          <p:nvPr/>
        </p:nvSpPr>
        <p:spPr>
          <a:xfrm>
            <a:off x="6071187" y="5212676"/>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92" name="Oval 91"/>
          <p:cNvSpPr/>
          <p:nvPr/>
        </p:nvSpPr>
        <p:spPr>
          <a:xfrm>
            <a:off x="5827711" y="5437482"/>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93" name="Oval 92"/>
          <p:cNvSpPr/>
          <p:nvPr/>
        </p:nvSpPr>
        <p:spPr>
          <a:xfrm>
            <a:off x="4789609" y="5212676"/>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94" name="Oval 93"/>
          <p:cNvSpPr/>
          <p:nvPr/>
        </p:nvSpPr>
        <p:spPr>
          <a:xfrm>
            <a:off x="5343193" y="5566754"/>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95" name="Oval 94"/>
          <p:cNvSpPr/>
          <p:nvPr/>
        </p:nvSpPr>
        <p:spPr>
          <a:xfrm>
            <a:off x="6302814" y="5954627"/>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96" name="Oval 95"/>
          <p:cNvSpPr/>
          <p:nvPr/>
        </p:nvSpPr>
        <p:spPr>
          <a:xfrm>
            <a:off x="6901834" y="5209264"/>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97" name="Oval 96"/>
          <p:cNvSpPr/>
          <p:nvPr/>
        </p:nvSpPr>
        <p:spPr>
          <a:xfrm>
            <a:off x="4952335" y="5527730"/>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98" name="Oval 97"/>
          <p:cNvSpPr/>
          <p:nvPr/>
        </p:nvSpPr>
        <p:spPr>
          <a:xfrm>
            <a:off x="5084148" y="5848792"/>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99" name="Oval 98"/>
          <p:cNvSpPr/>
          <p:nvPr/>
        </p:nvSpPr>
        <p:spPr>
          <a:xfrm>
            <a:off x="5522476" y="5237037"/>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100" name="Oval 99"/>
          <p:cNvSpPr/>
          <p:nvPr/>
        </p:nvSpPr>
        <p:spPr>
          <a:xfrm>
            <a:off x="6154363" y="5628101"/>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101" name="Oval 100"/>
          <p:cNvSpPr/>
          <p:nvPr/>
        </p:nvSpPr>
        <p:spPr>
          <a:xfrm>
            <a:off x="6653369" y="5453897"/>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102" name="Oval 101"/>
          <p:cNvSpPr/>
          <p:nvPr/>
        </p:nvSpPr>
        <p:spPr>
          <a:xfrm>
            <a:off x="6615269" y="5777040"/>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103" name="Oval 102"/>
          <p:cNvSpPr/>
          <p:nvPr/>
        </p:nvSpPr>
        <p:spPr>
          <a:xfrm>
            <a:off x="5674136" y="5731945"/>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104" name="Oval 103"/>
          <p:cNvSpPr/>
          <p:nvPr/>
        </p:nvSpPr>
        <p:spPr>
          <a:xfrm>
            <a:off x="5905724" y="6039923"/>
            <a:ext cx="320111" cy="293606"/>
          </a:xfrm>
          <a:prstGeom prst="ellipse">
            <a:avLst/>
          </a:prstGeom>
          <a:gradFill flip="none" rotWithShape="1">
            <a:gsLst>
              <a:gs pos="0">
                <a:sysClr val="window" lastClr="FFFFFF">
                  <a:alpha val="0"/>
                </a:sysClr>
              </a:gs>
              <a:gs pos="100000">
                <a:srgbClr val="1F497D"/>
              </a:gs>
            </a:gsLst>
            <a:path path="circle">
              <a:fillToRect l="50000" t="50000" r="50000" b="50000"/>
            </a:path>
            <a:tileRect/>
          </a:gradFill>
          <a:ln w="19050" cap="flat" cmpd="sng" algn="ctr">
            <a:solidFill>
              <a:srgbClr val="1F497D"/>
            </a:solidFill>
            <a:prstDash val="solid"/>
          </a:ln>
          <a:effectLst/>
        </p:spPr>
        <p:txBody>
          <a:bodyPr anchor="ctr"/>
          <a:lstStyle/>
          <a:p>
            <a:pPr algn="ctr">
              <a:defRPr/>
            </a:pPr>
            <a:endParaRPr lang="en-US" kern="0">
              <a:solidFill>
                <a:prstClr val="white"/>
              </a:solidFill>
              <a:latin typeface="Constantia"/>
            </a:endParaRPr>
          </a:p>
        </p:txBody>
      </p:sp>
      <p:sp>
        <p:nvSpPr>
          <p:cNvPr id="105" name="Left Arrow 104"/>
          <p:cNvSpPr/>
          <p:nvPr/>
        </p:nvSpPr>
        <p:spPr>
          <a:xfrm>
            <a:off x="3657600" y="5029200"/>
            <a:ext cx="884238" cy="234950"/>
          </a:xfrm>
          <a:prstGeom prst="leftArrow">
            <a:avLst/>
          </a:prstGeom>
          <a:solidFill>
            <a:srgbClr val="4F81BD"/>
          </a:solidFill>
          <a:ln w="25400" cap="flat" cmpd="sng" algn="ctr">
            <a:solidFill>
              <a:srgbClr val="4F81BD">
                <a:shade val="50000"/>
              </a:srgbClr>
            </a:solidFill>
            <a:prstDash val="solid"/>
          </a:ln>
          <a:effectLst/>
        </p:spPr>
        <p:txBody>
          <a:bodyPr anchor="ctr"/>
          <a:lstStyle/>
          <a:p>
            <a:pPr algn="ctr">
              <a:defRPr/>
            </a:pPr>
            <a:endParaRPr lang="en-US" kern="0">
              <a:solidFill>
                <a:prstClr val="white"/>
              </a:solidFill>
              <a:latin typeface="Constantia"/>
            </a:endParaRPr>
          </a:p>
        </p:txBody>
      </p:sp>
      <p:grpSp>
        <p:nvGrpSpPr>
          <p:cNvPr id="106" name="Group 20"/>
          <p:cNvGrpSpPr>
            <a:grpSpLocks/>
          </p:cNvGrpSpPr>
          <p:nvPr/>
        </p:nvGrpSpPr>
        <p:grpSpPr bwMode="auto">
          <a:xfrm>
            <a:off x="1254125" y="4941888"/>
            <a:ext cx="1865313" cy="1066800"/>
            <a:chOff x="1253395" y="5018125"/>
            <a:chExt cx="1865932" cy="1066800"/>
          </a:xfrm>
        </p:grpSpPr>
        <p:sp>
          <p:nvSpPr>
            <p:cNvPr id="107" name="Rectangle 106"/>
            <p:cNvSpPr/>
            <p:nvPr/>
          </p:nvSpPr>
          <p:spPr>
            <a:xfrm>
              <a:off x="1253395" y="5018125"/>
              <a:ext cx="1865932" cy="1066800"/>
            </a:xfrm>
            <a:prstGeom prst="rect">
              <a:avLst/>
            </a:prstGeom>
            <a:gradFill flip="none" rotWithShape="1">
              <a:gsLst>
                <a:gs pos="0">
                  <a:sysClr val="window" lastClr="FFFFFF">
                    <a:alpha val="0"/>
                  </a:sysClr>
                </a:gs>
                <a:gs pos="100000">
                  <a:srgbClr val="1F497D"/>
                </a:gs>
              </a:gsLst>
              <a:lin ang="16200000" scaled="1"/>
              <a:tileRect/>
            </a:gradFill>
            <a:ln w="25400" cap="flat" cmpd="sng" algn="ctr">
              <a:noFill/>
              <a:prstDash val="solid"/>
            </a:ln>
            <a:effectLst/>
          </p:spPr>
          <p:txBody>
            <a:bodyPr anchor="ctr"/>
            <a:lstStyle/>
            <a:p>
              <a:pPr algn="ctr">
                <a:defRPr/>
              </a:pPr>
              <a:endParaRPr lang="en-US" kern="0">
                <a:solidFill>
                  <a:prstClr val="white"/>
                </a:solidFill>
                <a:latin typeface="Constantia"/>
              </a:endParaRPr>
            </a:p>
          </p:txBody>
        </p:sp>
        <p:grpSp>
          <p:nvGrpSpPr>
            <p:cNvPr id="108" name="Group 18"/>
            <p:cNvGrpSpPr>
              <a:grpSpLocks/>
            </p:cNvGrpSpPr>
            <p:nvPr/>
          </p:nvGrpSpPr>
          <p:grpSpPr bwMode="auto">
            <a:xfrm>
              <a:off x="1253395" y="5018125"/>
              <a:ext cx="1865932" cy="693120"/>
              <a:chOff x="1253395" y="5018125"/>
              <a:chExt cx="1865932" cy="693120"/>
            </a:xfrm>
          </p:grpSpPr>
          <p:grpSp>
            <p:nvGrpSpPr>
              <p:cNvPr id="109" name="Group 194"/>
              <p:cNvGrpSpPr>
                <a:grpSpLocks/>
              </p:cNvGrpSpPr>
              <p:nvPr/>
            </p:nvGrpSpPr>
            <p:grpSpPr bwMode="auto">
              <a:xfrm>
                <a:off x="1253395" y="5018125"/>
                <a:ext cx="1865932" cy="462080"/>
                <a:chOff x="5334000" y="2355791"/>
                <a:chExt cx="2590800" cy="462080"/>
              </a:xfrm>
            </p:grpSpPr>
            <p:cxnSp>
              <p:nvCxnSpPr>
                <p:cNvPr id="111" name="Straight Connector 263"/>
                <p:cNvCxnSpPr>
                  <a:cxnSpLocks noChangeShapeType="1"/>
                </p:cNvCxnSpPr>
                <p:nvPr/>
              </p:nvCxnSpPr>
              <p:spPr bwMode="auto">
                <a:xfrm>
                  <a:off x="5334000" y="2362141"/>
                  <a:ext cx="381455" cy="0"/>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12" name="Straight Connector 264"/>
                <p:cNvCxnSpPr>
                  <a:cxnSpLocks noChangeShapeType="1"/>
                </p:cNvCxnSpPr>
                <p:nvPr/>
              </p:nvCxnSpPr>
              <p:spPr bwMode="auto">
                <a:xfrm>
                  <a:off x="6171876" y="2362141"/>
                  <a:ext cx="381455" cy="0"/>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13" name="Straight Connector 265"/>
                <p:cNvCxnSpPr>
                  <a:cxnSpLocks noChangeShapeType="1"/>
                </p:cNvCxnSpPr>
                <p:nvPr/>
              </p:nvCxnSpPr>
              <p:spPr bwMode="auto">
                <a:xfrm>
                  <a:off x="6705470" y="2355791"/>
                  <a:ext cx="540210" cy="0"/>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14" name="Straight Connector 266"/>
                <p:cNvCxnSpPr>
                  <a:cxnSpLocks noChangeShapeType="1"/>
                </p:cNvCxnSpPr>
                <p:nvPr/>
              </p:nvCxnSpPr>
              <p:spPr bwMode="auto">
                <a:xfrm>
                  <a:off x="7391206" y="2355791"/>
                  <a:ext cx="533594" cy="0"/>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15" name="Straight Connector 267"/>
                <p:cNvCxnSpPr>
                  <a:cxnSpLocks noChangeShapeType="1"/>
                </p:cNvCxnSpPr>
                <p:nvPr/>
              </p:nvCxnSpPr>
              <p:spPr bwMode="auto">
                <a:xfrm>
                  <a:off x="5715455" y="2355791"/>
                  <a:ext cx="227108" cy="387350"/>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16" name="Straight Connector 268"/>
                <p:cNvCxnSpPr>
                  <a:cxnSpLocks noChangeShapeType="1"/>
                </p:cNvCxnSpPr>
                <p:nvPr/>
              </p:nvCxnSpPr>
              <p:spPr bwMode="auto">
                <a:xfrm flipH="1">
                  <a:off x="5942562" y="2355791"/>
                  <a:ext cx="229313" cy="387350"/>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17" name="Straight Connector 269"/>
                <p:cNvCxnSpPr>
                  <a:cxnSpLocks noChangeShapeType="1"/>
                </p:cNvCxnSpPr>
                <p:nvPr/>
              </p:nvCxnSpPr>
              <p:spPr bwMode="auto">
                <a:xfrm>
                  <a:off x="7245680" y="2355791"/>
                  <a:ext cx="70558" cy="461962"/>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18" name="Straight Connector 270"/>
                <p:cNvCxnSpPr>
                  <a:cxnSpLocks noChangeShapeType="1"/>
                </p:cNvCxnSpPr>
                <p:nvPr/>
              </p:nvCxnSpPr>
              <p:spPr bwMode="auto">
                <a:xfrm flipH="1">
                  <a:off x="7316238" y="2355791"/>
                  <a:ext cx="74968" cy="461962"/>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19" name="Straight Connector 271"/>
                <p:cNvCxnSpPr>
                  <a:cxnSpLocks noChangeShapeType="1"/>
                </p:cNvCxnSpPr>
                <p:nvPr/>
              </p:nvCxnSpPr>
              <p:spPr bwMode="auto">
                <a:xfrm>
                  <a:off x="6553330" y="2355791"/>
                  <a:ext cx="94812" cy="193675"/>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20" name="Straight Connector 272"/>
                <p:cNvCxnSpPr>
                  <a:cxnSpLocks noChangeShapeType="1"/>
                </p:cNvCxnSpPr>
                <p:nvPr/>
              </p:nvCxnSpPr>
              <p:spPr bwMode="auto">
                <a:xfrm flipH="1">
                  <a:off x="6648142" y="2363728"/>
                  <a:ext cx="57328" cy="185738"/>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grpSp>
          <p:cxnSp>
            <p:nvCxnSpPr>
              <p:cNvPr id="110" name="Straight Connector 262"/>
              <p:cNvCxnSpPr>
                <a:cxnSpLocks noChangeShapeType="1"/>
              </p:cNvCxnSpPr>
              <p:nvPr/>
            </p:nvCxnSpPr>
            <p:spPr bwMode="auto">
              <a:xfrm>
                <a:off x="2681032" y="5480087"/>
                <a:ext cx="0" cy="231775"/>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grpSp>
      </p:grpSp>
      <p:sp>
        <p:nvSpPr>
          <p:cNvPr id="121" name="Freeform 120"/>
          <p:cNvSpPr/>
          <p:nvPr/>
        </p:nvSpPr>
        <p:spPr>
          <a:xfrm>
            <a:off x="1527175" y="4965700"/>
            <a:ext cx="338138" cy="395288"/>
          </a:xfrm>
          <a:custGeom>
            <a:avLst/>
            <a:gdLst>
              <a:gd name="connsiteX0" fmla="*/ 0 w 338138"/>
              <a:gd name="connsiteY0" fmla="*/ 0 h 395287"/>
              <a:gd name="connsiteX1" fmla="*/ 166688 w 338138"/>
              <a:gd name="connsiteY1" fmla="*/ 395287 h 395287"/>
              <a:gd name="connsiteX2" fmla="*/ 338138 w 338138"/>
              <a:gd name="connsiteY2" fmla="*/ 0 h 395287"/>
              <a:gd name="connsiteX3" fmla="*/ 0 w 338138"/>
              <a:gd name="connsiteY3" fmla="*/ 0 h 395287"/>
            </a:gdLst>
            <a:ahLst/>
            <a:cxnLst>
              <a:cxn ang="0">
                <a:pos x="connsiteX0" y="connsiteY0"/>
              </a:cxn>
              <a:cxn ang="0">
                <a:pos x="connsiteX1" y="connsiteY1"/>
              </a:cxn>
              <a:cxn ang="0">
                <a:pos x="connsiteX2" y="connsiteY2"/>
              </a:cxn>
              <a:cxn ang="0">
                <a:pos x="connsiteX3" y="connsiteY3"/>
              </a:cxn>
            </a:cxnLst>
            <a:rect l="l" t="t" r="r" b="b"/>
            <a:pathLst>
              <a:path w="338138" h="395287">
                <a:moveTo>
                  <a:pt x="0" y="0"/>
                </a:moveTo>
                <a:lnTo>
                  <a:pt x="166688" y="395287"/>
                </a:lnTo>
                <a:lnTo>
                  <a:pt x="338138" y="0"/>
                </a:lnTo>
                <a:lnTo>
                  <a:pt x="0" y="0"/>
                </a:lnTo>
                <a:close/>
              </a:path>
            </a:pathLst>
          </a:custGeom>
          <a:solidFill>
            <a:sysClr val="window" lastClr="FFFFFF"/>
          </a:solidFill>
          <a:ln w="25400" cap="flat" cmpd="sng" algn="ctr">
            <a:noFill/>
            <a:prstDash val="solid"/>
          </a:ln>
          <a:effectLst/>
        </p:spPr>
        <p:txBody>
          <a:bodyPr anchor="ctr"/>
          <a:lstStyle/>
          <a:p>
            <a:pPr algn="ctr">
              <a:defRPr/>
            </a:pPr>
            <a:endParaRPr lang="en-US" kern="0">
              <a:solidFill>
                <a:prstClr val="white"/>
              </a:solidFill>
              <a:latin typeface="Constantia"/>
            </a:endParaRPr>
          </a:p>
        </p:txBody>
      </p:sp>
      <p:sp>
        <p:nvSpPr>
          <p:cNvPr id="122" name="Freeform 121"/>
          <p:cNvSpPr/>
          <p:nvPr/>
        </p:nvSpPr>
        <p:spPr>
          <a:xfrm>
            <a:off x="2122488" y="4960938"/>
            <a:ext cx="119062" cy="190500"/>
          </a:xfrm>
          <a:custGeom>
            <a:avLst/>
            <a:gdLst>
              <a:gd name="connsiteX0" fmla="*/ 0 w 119062"/>
              <a:gd name="connsiteY0" fmla="*/ 0 h 190500"/>
              <a:gd name="connsiteX1" fmla="*/ 71437 w 119062"/>
              <a:gd name="connsiteY1" fmla="*/ 190500 h 190500"/>
              <a:gd name="connsiteX2" fmla="*/ 119062 w 119062"/>
              <a:gd name="connsiteY2" fmla="*/ 4763 h 190500"/>
              <a:gd name="connsiteX3" fmla="*/ 0 w 119062"/>
              <a:gd name="connsiteY3" fmla="*/ 0 h 190500"/>
            </a:gdLst>
            <a:ahLst/>
            <a:cxnLst>
              <a:cxn ang="0">
                <a:pos x="connsiteX0" y="connsiteY0"/>
              </a:cxn>
              <a:cxn ang="0">
                <a:pos x="connsiteX1" y="connsiteY1"/>
              </a:cxn>
              <a:cxn ang="0">
                <a:pos x="connsiteX2" y="connsiteY2"/>
              </a:cxn>
              <a:cxn ang="0">
                <a:pos x="connsiteX3" y="connsiteY3"/>
              </a:cxn>
            </a:cxnLst>
            <a:rect l="l" t="t" r="r" b="b"/>
            <a:pathLst>
              <a:path w="119062" h="190500">
                <a:moveTo>
                  <a:pt x="0" y="0"/>
                </a:moveTo>
                <a:lnTo>
                  <a:pt x="71437" y="190500"/>
                </a:lnTo>
                <a:lnTo>
                  <a:pt x="119062" y="4763"/>
                </a:lnTo>
                <a:lnTo>
                  <a:pt x="0" y="0"/>
                </a:lnTo>
                <a:close/>
              </a:path>
            </a:pathLst>
          </a:custGeom>
          <a:solidFill>
            <a:sysClr val="window" lastClr="FFFFFF"/>
          </a:solidFill>
          <a:ln w="25400" cap="flat" cmpd="sng" algn="ctr">
            <a:noFill/>
            <a:prstDash val="solid"/>
          </a:ln>
          <a:effectLst/>
        </p:spPr>
        <p:txBody>
          <a:bodyPr anchor="ctr"/>
          <a:lstStyle/>
          <a:p>
            <a:pPr algn="ctr">
              <a:defRPr/>
            </a:pPr>
            <a:endParaRPr lang="en-US" kern="0">
              <a:solidFill>
                <a:prstClr val="white"/>
              </a:solidFill>
              <a:latin typeface="Constantia"/>
            </a:endParaRPr>
          </a:p>
        </p:txBody>
      </p:sp>
      <p:sp>
        <p:nvSpPr>
          <p:cNvPr id="123" name="Freeform 122"/>
          <p:cNvSpPr/>
          <p:nvPr/>
        </p:nvSpPr>
        <p:spPr>
          <a:xfrm>
            <a:off x="2632075" y="4927600"/>
            <a:ext cx="109538" cy="371475"/>
          </a:xfrm>
          <a:custGeom>
            <a:avLst/>
            <a:gdLst>
              <a:gd name="connsiteX0" fmla="*/ 0 w 109538"/>
              <a:gd name="connsiteY0" fmla="*/ 0 h 371475"/>
              <a:gd name="connsiteX1" fmla="*/ 52388 w 109538"/>
              <a:gd name="connsiteY1" fmla="*/ 371475 h 371475"/>
              <a:gd name="connsiteX2" fmla="*/ 109538 w 109538"/>
              <a:gd name="connsiteY2" fmla="*/ 4762 h 371475"/>
              <a:gd name="connsiteX3" fmla="*/ 0 w 109538"/>
              <a:gd name="connsiteY3" fmla="*/ 0 h 371475"/>
            </a:gdLst>
            <a:ahLst/>
            <a:cxnLst>
              <a:cxn ang="0">
                <a:pos x="connsiteX0" y="connsiteY0"/>
              </a:cxn>
              <a:cxn ang="0">
                <a:pos x="connsiteX1" y="connsiteY1"/>
              </a:cxn>
              <a:cxn ang="0">
                <a:pos x="connsiteX2" y="connsiteY2"/>
              </a:cxn>
              <a:cxn ang="0">
                <a:pos x="connsiteX3" y="connsiteY3"/>
              </a:cxn>
            </a:cxnLst>
            <a:rect l="l" t="t" r="r" b="b"/>
            <a:pathLst>
              <a:path w="109538" h="371475">
                <a:moveTo>
                  <a:pt x="0" y="0"/>
                </a:moveTo>
                <a:lnTo>
                  <a:pt x="52388" y="371475"/>
                </a:lnTo>
                <a:lnTo>
                  <a:pt x="109538" y="4762"/>
                </a:lnTo>
                <a:lnTo>
                  <a:pt x="0" y="0"/>
                </a:lnTo>
                <a:close/>
              </a:path>
            </a:pathLst>
          </a:custGeom>
          <a:solidFill>
            <a:sysClr val="window" lastClr="FFFFFF"/>
          </a:solidFill>
          <a:ln w="25400" cap="flat" cmpd="sng" algn="ctr">
            <a:noFill/>
            <a:prstDash val="solid"/>
          </a:ln>
          <a:effectLst/>
        </p:spPr>
        <p:txBody>
          <a:bodyPr anchor="ctr"/>
          <a:lstStyle/>
          <a:p>
            <a:pPr algn="ctr">
              <a:defRPr/>
            </a:pPr>
            <a:endParaRPr lang="en-US" kern="0">
              <a:solidFill>
                <a:prstClr val="white"/>
              </a:solidFill>
              <a:latin typeface="Constantia"/>
            </a:endParaRPr>
          </a:p>
        </p:txBody>
      </p:sp>
      <p:grpSp>
        <p:nvGrpSpPr>
          <p:cNvPr id="124" name="Group 209"/>
          <p:cNvGrpSpPr>
            <a:grpSpLocks/>
          </p:cNvGrpSpPr>
          <p:nvPr/>
        </p:nvGrpSpPr>
        <p:grpSpPr bwMode="auto">
          <a:xfrm>
            <a:off x="873125" y="2800350"/>
            <a:ext cx="2590800" cy="844550"/>
            <a:chOff x="5334000" y="2355791"/>
            <a:chExt cx="2590800" cy="844609"/>
          </a:xfrm>
        </p:grpSpPr>
        <p:cxnSp>
          <p:nvCxnSpPr>
            <p:cNvPr id="125" name="Straight Connector 277"/>
            <p:cNvCxnSpPr>
              <a:cxnSpLocks noChangeShapeType="1"/>
            </p:cNvCxnSpPr>
            <p:nvPr/>
          </p:nvCxnSpPr>
          <p:spPr bwMode="auto">
            <a:xfrm>
              <a:off x="5334000" y="2362141"/>
              <a:ext cx="381000" cy="0"/>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26" name="Straight Connector 278"/>
            <p:cNvCxnSpPr>
              <a:cxnSpLocks noChangeShapeType="1"/>
            </p:cNvCxnSpPr>
            <p:nvPr/>
          </p:nvCxnSpPr>
          <p:spPr bwMode="auto">
            <a:xfrm>
              <a:off x="6172200" y="2362141"/>
              <a:ext cx="381000" cy="0"/>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27" name="Straight Connector 279"/>
            <p:cNvCxnSpPr>
              <a:cxnSpLocks noChangeShapeType="1"/>
            </p:cNvCxnSpPr>
            <p:nvPr/>
          </p:nvCxnSpPr>
          <p:spPr bwMode="auto">
            <a:xfrm>
              <a:off x="6705600" y="2355791"/>
              <a:ext cx="541338" cy="0"/>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28" name="Straight Connector 280"/>
            <p:cNvCxnSpPr>
              <a:cxnSpLocks noChangeShapeType="1"/>
            </p:cNvCxnSpPr>
            <p:nvPr/>
          </p:nvCxnSpPr>
          <p:spPr bwMode="auto">
            <a:xfrm>
              <a:off x="7391400" y="2355791"/>
              <a:ext cx="533400" cy="0"/>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29" name="Straight Connector 281"/>
            <p:cNvCxnSpPr>
              <a:cxnSpLocks noChangeShapeType="1"/>
            </p:cNvCxnSpPr>
            <p:nvPr/>
          </p:nvCxnSpPr>
          <p:spPr bwMode="auto">
            <a:xfrm>
              <a:off x="5715000" y="2355791"/>
              <a:ext cx="228600" cy="387377"/>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30" name="Straight Connector 282"/>
            <p:cNvCxnSpPr>
              <a:cxnSpLocks noChangeShapeType="1"/>
            </p:cNvCxnSpPr>
            <p:nvPr/>
          </p:nvCxnSpPr>
          <p:spPr bwMode="auto">
            <a:xfrm flipH="1">
              <a:off x="5943600" y="2355791"/>
              <a:ext cx="228600" cy="387377"/>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31" name="Straight Connector 283"/>
            <p:cNvCxnSpPr>
              <a:cxnSpLocks noChangeShapeType="1"/>
            </p:cNvCxnSpPr>
            <p:nvPr/>
          </p:nvCxnSpPr>
          <p:spPr bwMode="auto">
            <a:xfrm>
              <a:off x="7246938" y="2355791"/>
              <a:ext cx="68262" cy="844609"/>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32" name="Straight Connector 284"/>
            <p:cNvCxnSpPr>
              <a:cxnSpLocks noChangeShapeType="1"/>
            </p:cNvCxnSpPr>
            <p:nvPr/>
          </p:nvCxnSpPr>
          <p:spPr bwMode="auto">
            <a:xfrm flipH="1">
              <a:off x="7315200" y="2355791"/>
              <a:ext cx="76200" cy="844609"/>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33" name="Straight Connector 285"/>
            <p:cNvCxnSpPr>
              <a:cxnSpLocks noChangeShapeType="1"/>
            </p:cNvCxnSpPr>
            <p:nvPr/>
          </p:nvCxnSpPr>
          <p:spPr bwMode="auto">
            <a:xfrm>
              <a:off x="6551613" y="2355791"/>
              <a:ext cx="96837" cy="193689"/>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34" name="Straight Connector 286"/>
            <p:cNvCxnSpPr>
              <a:cxnSpLocks noChangeShapeType="1"/>
            </p:cNvCxnSpPr>
            <p:nvPr/>
          </p:nvCxnSpPr>
          <p:spPr bwMode="auto">
            <a:xfrm flipH="1">
              <a:off x="6648450" y="2363730"/>
              <a:ext cx="57150" cy="185750"/>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grpSp>
      <p:grpSp>
        <p:nvGrpSpPr>
          <p:cNvPr id="135" name="Group 234"/>
          <p:cNvGrpSpPr>
            <a:grpSpLocks/>
          </p:cNvGrpSpPr>
          <p:nvPr/>
        </p:nvGrpSpPr>
        <p:grpSpPr bwMode="auto">
          <a:xfrm>
            <a:off x="4597400" y="2835275"/>
            <a:ext cx="2590800" cy="844550"/>
            <a:chOff x="5334000" y="2355791"/>
            <a:chExt cx="2590800" cy="844609"/>
          </a:xfrm>
        </p:grpSpPr>
        <p:cxnSp>
          <p:nvCxnSpPr>
            <p:cNvPr id="136" name="Straight Connector 288"/>
            <p:cNvCxnSpPr>
              <a:cxnSpLocks noChangeShapeType="1"/>
            </p:cNvCxnSpPr>
            <p:nvPr/>
          </p:nvCxnSpPr>
          <p:spPr bwMode="auto">
            <a:xfrm>
              <a:off x="5334000" y="2362141"/>
              <a:ext cx="381000" cy="0"/>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37" name="Straight Connector 289"/>
            <p:cNvCxnSpPr>
              <a:cxnSpLocks noChangeShapeType="1"/>
            </p:cNvCxnSpPr>
            <p:nvPr/>
          </p:nvCxnSpPr>
          <p:spPr bwMode="auto">
            <a:xfrm>
              <a:off x="6172200" y="2362141"/>
              <a:ext cx="381000" cy="0"/>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38" name="Straight Connector 290"/>
            <p:cNvCxnSpPr>
              <a:cxnSpLocks noChangeShapeType="1"/>
            </p:cNvCxnSpPr>
            <p:nvPr/>
          </p:nvCxnSpPr>
          <p:spPr bwMode="auto">
            <a:xfrm>
              <a:off x="6705600" y="2355791"/>
              <a:ext cx="541338" cy="0"/>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39" name="Straight Connector 291"/>
            <p:cNvCxnSpPr>
              <a:cxnSpLocks noChangeShapeType="1"/>
            </p:cNvCxnSpPr>
            <p:nvPr/>
          </p:nvCxnSpPr>
          <p:spPr bwMode="auto">
            <a:xfrm>
              <a:off x="7391400" y="2355791"/>
              <a:ext cx="533400" cy="0"/>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40" name="Straight Connector 292"/>
            <p:cNvCxnSpPr>
              <a:cxnSpLocks noChangeShapeType="1"/>
            </p:cNvCxnSpPr>
            <p:nvPr/>
          </p:nvCxnSpPr>
          <p:spPr bwMode="auto">
            <a:xfrm>
              <a:off x="5715000" y="2355791"/>
              <a:ext cx="228600" cy="387377"/>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41" name="Straight Connector 293"/>
            <p:cNvCxnSpPr>
              <a:cxnSpLocks noChangeShapeType="1"/>
            </p:cNvCxnSpPr>
            <p:nvPr/>
          </p:nvCxnSpPr>
          <p:spPr bwMode="auto">
            <a:xfrm flipH="1">
              <a:off x="5943600" y="2355791"/>
              <a:ext cx="228600" cy="387377"/>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42" name="Straight Connector 294"/>
            <p:cNvCxnSpPr>
              <a:cxnSpLocks noChangeShapeType="1"/>
            </p:cNvCxnSpPr>
            <p:nvPr/>
          </p:nvCxnSpPr>
          <p:spPr bwMode="auto">
            <a:xfrm>
              <a:off x="7246938" y="2355791"/>
              <a:ext cx="68262" cy="844609"/>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43" name="Straight Connector 295"/>
            <p:cNvCxnSpPr>
              <a:cxnSpLocks noChangeShapeType="1"/>
            </p:cNvCxnSpPr>
            <p:nvPr/>
          </p:nvCxnSpPr>
          <p:spPr bwMode="auto">
            <a:xfrm flipH="1">
              <a:off x="7315200" y="2355791"/>
              <a:ext cx="76200" cy="844609"/>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44" name="Straight Connector 296"/>
            <p:cNvCxnSpPr>
              <a:cxnSpLocks noChangeShapeType="1"/>
            </p:cNvCxnSpPr>
            <p:nvPr/>
          </p:nvCxnSpPr>
          <p:spPr bwMode="auto">
            <a:xfrm>
              <a:off x="6551613" y="2355791"/>
              <a:ext cx="96837" cy="193689"/>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45" name="Straight Connector 297"/>
            <p:cNvCxnSpPr>
              <a:cxnSpLocks noChangeShapeType="1"/>
            </p:cNvCxnSpPr>
            <p:nvPr/>
          </p:nvCxnSpPr>
          <p:spPr bwMode="auto">
            <a:xfrm flipH="1">
              <a:off x="6648450" y="2363730"/>
              <a:ext cx="57150" cy="185750"/>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grpSp>
      <p:cxnSp>
        <p:nvCxnSpPr>
          <p:cNvPr id="146" name="Straight Connector 298"/>
          <p:cNvCxnSpPr>
            <a:cxnSpLocks noChangeShapeType="1"/>
          </p:cNvCxnSpPr>
          <p:nvPr/>
        </p:nvCxnSpPr>
        <p:spPr bwMode="auto">
          <a:xfrm>
            <a:off x="4718050" y="5170488"/>
            <a:ext cx="355600" cy="0"/>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47" name="Straight Connector 299"/>
          <p:cNvCxnSpPr>
            <a:cxnSpLocks noChangeShapeType="1"/>
          </p:cNvCxnSpPr>
          <p:nvPr/>
        </p:nvCxnSpPr>
        <p:spPr bwMode="auto">
          <a:xfrm>
            <a:off x="5499100" y="5170488"/>
            <a:ext cx="355600" cy="0"/>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48" name="Straight Connector 300"/>
          <p:cNvCxnSpPr>
            <a:cxnSpLocks noChangeShapeType="1"/>
          </p:cNvCxnSpPr>
          <p:nvPr/>
        </p:nvCxnSpPr>
        <p:spPr bwMode="auto">
          <a:xfrm>
            <a:off x="5997575" y="5164138"/>
            <a:ext cx="504825" cy="0"/>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49" name="Straight Connector 301"/>
          <p:cNvCxnSpPr>
            <a:cxnSpLocks noChangeShapeType="1"/>
          </p:cNvCxnSpPr>
          <p:nvPr/>
        </p:nvCxnSpPr>
        <p:spPr bwMode="auto">
          <a:xfrm>
            <a:off x="6637338" y="5164138"/>
            <a:ext cx="496887" cy="0"/>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50" name="Straight Connector 302"/>
          <p:cNvCxnSpPr>
            <a:cxnSpLocks noChangeShapeType="1"/>
          </p:cNvCxnSpPr>
          <p:nvPr/>
        </p:nvCxnSpPr>
        <p:spPr bwMode="auto">
          <a:xfrm>
            <a:off x="5073650" y="5164138"/>
            <a:ext cx="212725" cy="387350"/>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51" name="Straight Connector 303"/>
          <p:cNvCxnSpPr>
            <a:cxnSpLocks noChangeShapeType="1"/>
          </p:cNvCxnSpPr>
          <p:nvPr/>
        </p:nvCxnSpPr>
        <p:spPr bwMode="auto">
          <a:xfrm flipH="1">
            <a:off x="5286375" y="5164138"/>
            <a:ext cx="212725" cy="387350"/>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52" name="Straight Connector 304"/>
          <p:cNvCxnSpPr>
            <a:cxnSpLocks noChangeShapeType="1"/>
          </p:cNvCxnSpPr>
          <p:nvPr/>
        </p:nvCxnSpPr>
        <p:spPr bwMode="auto">
          <a:xfrm>
            <a:off x="6502400" y="5164138"/>
            <a:ext cx="63500" cy="463550"/>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53" name="Straight Connector 305"/>
          <p:cNvCxnSpPr>
            <a:cxnSpLocks noChangeShapeType="1"/>
          </p:cNvCxnSpPr>
          <p:nvPr/>
        </p:nvCxnSpPr>
        <p:spPr bwMode="auto">
          <a:xfrm flipH="1">
            <a:off x="6565900" y="5164138"/>
            <a:ext cx="71438" cy="463550"/>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54" name="Straight Connector 306"/>
          <p:cNvCxnSpPr>
            <a:cxnSpLocks noChangeShapeType="1"/>
          </p:cNvCxnSpPr>
          <p:nvPr/>
        </p:nvCxnSpPr>
        <p:spPr bwMode="auto">
          <a:xfrm>
            <a:off x="5854700" y="5164138"/>
            <a:ext cx="90488" cy="193675"/>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55" name="Straight Connector 307"/>
          <p:cNvCxnSpPr>
            <a:cxnSpLocks noChangeShapeType="1"/>
          </p:cNvCxnSpPr>
          <p:nvPr/>
        </p:nvCxnSpPr>
        <p:spPr bwMode="auto">
          <a:xfrm flipH="1">
            <a:off x="5945188" y="5172075"/>
            <a:ext cx="52387" cy="185738"/>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cxnSp>
        <p:nvCxnSpPr>
          <p:cNvPr id="156" name="Straight Connector 308"/>
          <p:cNvCxnSpPr>
            <a:cxnSpLocks noChangeShapeType="1"/>
          </p:cNvCxnSpPr>
          <p:nvPr/>
        </p:nvCxnSpPr>
        <p:spPr bwMode="auto">
          <a:xfrm>
            <a:off x="6565900" y="5614988"/>
            <a:ext cx="0" cy="231775"/>
          </a:xfrm>
          <a:prstGeom prst="line">
            <a:avLst/>
          </a:prstGeom>
          <a:noFill/>
          <a:ln w="25400" algn="ctr">
            <a:solidFill>
              <a:srgbClr val="000000"/>
            </a:solidFill>
            <a:round/>
            <a:headEnd/>
            <a:tailEnd/>
          </a:ln>
          <a:extLst>
            <a:ext uri="{909E8E84-426E-40DD-AFC4-6F175D3DCCD1}">
              <a14:hiddenFill xmlns:a14="http://schemas.microsoft.com/office/drawing/2010/main">
                <a:noFill/>
              </a14:hiddenFill>
            </a:ext>
          </a:extLst>
        </p:spPr>
      </p:cxnSp>
      <p:sp>
        <p:nvSpPr>
          <p:cNvPr id="157" name="TextBox 288"/>
          <p:cNvSpPr txBox="1">
            <a:spLocks noChangeArrowheads="1"/>
          </p:cNvSpPr>
          <p:nvPr/>
        </p:nvSpPr>
        <p:spPr bwMode="auto">
          <a:xfrm>
            <a:off x="3176588" y="5405438"/>
            <a:ext cx="1387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buFont typeface="Arial" charset="0"/>
              <a:defRPr sz="3200">
                <a:solidFill>
                  <a:schemeClr val="tx1"/>
                </a:solidFill>
                <a:latin typeface="Constantia" pitchFamily="18" charset="0"/>
              </a:defRPr>
            </a:lvl1pPr>
            <a:lvl2pPr marL="742950" indent="-285750" eaLnBrk="0" hangingPunct="0">
              <a:buFont typeface="Arial" charset="0"/>
              <a:buChar char="–"/>
              <a:defRPr sz="2800">
                <a:solidFill>
                  <a:schemeClr val="tx1"/>
                </a:solidFill>
                <a:latin typeface="Constantia" pitchFamily="18" charset="0"/>
              </a:defRPr>
            </a:lvl2pPr>
            <a:lvl3pPr marL="1143000" indent="-228600" eaLnBrk="0" hangingPunct="0">
              <a:buFont typeface="Arial" charset="0"/>
              <a:defRPr sz="2400">
                <a:solidFill>
                  <a:schemeClr val="tx1"/>
                </a:solidFill>
                <a:latin typeface="Constantia" pitchFamily="18" charset="0"/>
              </a:defRPr>
            </a:lvl3pPr>
            <a:lvl4pPr marL="1600200" indent="-228600" eaLnBrk="0" hangingPunct="0">
              <a:buFont typeface="Arial" charset="0"/>
              <a:buChar char="–"/>
              <a:defRPr sz="2000">
                <a:solidFill>
                  <a:schemeClr val="tx1"/>
                </a:solidFill>
                <a:latin typeface="Constantia" pitchFamily="18" charset="0"/>
              </a:defRPr>
            </a:lvl4pPr>
            <a:lvl5pPr marL="2057400" indent="-228600" eaLnBrk="0" hangingPunct="0">
              <a:buFont typeface="Arial" charset="0"/>
              <a:buChar char="»"/>
              <a:defRPr sz="2000">
                <a:solidFill>
                  <a:schemeClr val="tx1"/>
                </a:solidFill>
                <a:latin typeface="Constantia" pitchFamily="18" charset="0"/>
              </a:defRPr>
            </a:lvl5pPr>
            <a:lvl6pPr marL="2514600" indent="-228600" eaLnBrk="0" fontAlgn="base" hangingPunct="0">
              <a:spcBef>
                <a:spcPct val="20000"/>
              </a:spcBef>
              <a:spcAft>
                <a:spcPct val="0"/>
              </a:spcAft>
              <a:buFont typeface="Arial" charset="0"/>
              <a:buChar char="»"/>
              <a:defRPr sz="2000">
                <a:solidFill>
                  <a:schemeClr val="tx1"/>
                </a:solidFill>
                <a:latin typeface="Constantia" pitchFamily="18" charset="0"/>
              </a:defRPr>
            </a:lvl6pPr>
            <a:lvl7pPr marL="2971800" indent="-228600" eaLnBrk="0" fontAlgn="base" hangingPunct="0">
              <a:spcBef>
                <a:spcPct val="20000"/>
              </a:spcBef>
              <a:spcAft>
                <a:spcPct val="0"/>
              </a:spcAft>
              <a:buFont typeface="Arial" charset="0"/>
              <a:buChar char="»"/>
              <a:defRPr sz="2000">
                <a:solidFill>
                  <a:schemeClr val="tx1"/>
                </a:solidFill>
                <a:latin typeface="Constantia" pitchFamily="18" charset="0"/>
              </a:defRPr>
            </a:lvl7pPr>
            <a:lvl8pPr marL="3429000" indent="-228600" eaLnBrk="0" fontAlgn="base" hangingPunct="0">
              <a:spcBef>
                <a:spcPct val="20000"/>
              </a:spcBef>
              <a:spcAft>
                <a:spcPct val="0"/>
              </a:spcAft>
              <a:buFont typeface="Arial" charset="0"/>
              <a:buChar char="»"/>
              <a:defRPr sz="2000">
                <a:solidFill>
                  <a:schemeClr val="tx1"/>
                </a:solidFill>
                <a:latin typeface="Constantia" pitchFamily="18" charset="0"/>
              </a:defRPr>
            </a:lvl8pPr>
            <a:lvl9pPr marL="3886200" indent="-228600" eaLnBrk="0" fontAlgn="base" hangingPunct="0">
              <a:spcBef>
                <a:spcPct val="20000"/>
              </a:spcBef>
              <a:spcAft>
                <a:spcPct val="0"/>
              </a:spcAft>
              <a:buFont typeface="Arial" charset="0"/>
              <a:buChar char="»"/>
              <a:defRPr sz="2000">
                <a:solidFill>
                  <a:schemeClr val="tx1"/>
                </a:solidFill>
                <a:latin typeface="Constantia" pitchFamily="18"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en-US" altLang="en-US" sz="1800" b="0" i="0" u="none" strike="noStrike" kern="0" cap="none" spc="0" normalizeH="0" baseline="0" noProof="0" dirty="0" smtClean="0">
                <a:ln>
                  <a:noFill/>
                </a:ln>
                <a:solidFill>
                  <a:srgbClr val="000000"/>
                </a:solidFill>
                <a:effectLst/>
                <a:uLnTx/>
                <a:uFillTx/>
                <a:latin typeface="Constantia" pitchFamily="18" charset="0"/>
              </a:rPr>
              <a:t>Ion Size</a:t>
            </a:r>
          </a:p>
        </p:txBody>
      </p:sp>
      <p:sp>
        <p:nvSpPr>
          <p:cNvPr id="158" name="TextBox 289"/>
          <p:cNvSpPr txBox="1">
            <a:spLocks noChangeArrowheads="1"/>
          </p:cNvSpPr>
          <p:nvPr/>
        </p:nvSpPr>
        <p:spPr bwMode="auto">
          <a:xfrm>
            <a:off x="7167563" y="5637213"/>
            <a:ext cx="18970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buFont typeface="Arial" charset="0"/>
              <a:defRPr sz="3200">
                <a:solidFill>
                  <a:schemeClr val="tx1"/>
                </a:solidFill>
                <a:latin typeface="Constantia" pitchFamily="18" charset="0"/>
              </a:defRPr>
            </a:lvl1pPr>
            <a:lvl2pPr marL="742950" indent="-285750" eaLnBrk="0" hangingPunct="0">
              <a:buFont typeface="Arial" charset="0"/>
              <a:buChar char="–"/>
              <a:defRPr sz="2800">
                <a:solidFill>
                  <a:schemeClr val="tx1"/>
                </a:solidFill>
                <a:latin typeface="Constantia" pitchFamily="18" charset="0"/>
              </a:defRPr>
            </a:lvl2pPr>
            <a:lvl3pPr marL="1143000" indent="-228600" eaLnBrk="0" hangingPunct="0">
              <a:buFont typeface="Arial" charset="0"/>
              <a:defRPr sz="2400">
                <a:solidFill>
                  <a:schemeClr val="tx1"/>
                </a:solidFill>
                <a:latin typeface="Constantia" pitchFamily="18" charset="0"/>
              </a:defRPr>
            </a:lvl3pPr>
            <a:lvl4pPr marL="1600200" indent="-228600" eaLnBrk="0" hangingPunct="0">
              <a:buFont typeface="Arial" charset="0"/>
              <a:buChar char="–"/>
              <a:defRPr sz="2000">
                <a:solidFill>
                  <a:schemeClr val="tx1"/>
                </a:solidFill>
                <a:latin typeface="Constantia" pitchFamily="18" charset="0"/>
              </a:defRPr>
            </a:lvl4pPr>
            <a:lvl5pPr marL="2057400" indent="-228600" eaLnBrk="0" hangingPunct="0">
              <a:buFont typeface="Arial" charset="0"/>
              <a:buChar char="»"/>
              <a:defRPr sz="2000">
                <a:solidFill>
                  <a:schemeClr val="tx1"/>
                </a:solidFill>
                <a:latin typeface="Constantia" pitchFamily="18" charset="0"/>
              </a:defRPr>
            </a:lvl5pPr>
            <a:lvl6pPr marL="2514600" indent="-228600" eaLnBrk="0" fontAlgn="base" hangingPunct="0">
              <a:spcBef>
                <a:spcPct val="20000"/>
              </a:spcBef>
              <a:spcAft>
                <a:spcPct val="0"/>
              </a:spcAft>
              <a:buFont typeface="Arial" charset="0"/>
              <a:buChar char="»"/>
              <a:defRPr sz="2000">
                <a:solidFill>
                  <a:schemeClr val="tx1"/>
                </a:solidFill>
                <a:latin typeface="Constantia" pitchFamily="18" charset="0"/>
              </a:defRPr>
            </a:lvl6pPr>
            <a:lvl7pPr marL="2971800" indent="-228600" eaLnBrk="0" fontAlgn="base" hangingPunct="0">
              <a:spcBef>
                <a:spcPct val="20000"/>
              </a:spcBef>
              <a:spcAft>
                <a:spcPct val="0"/>
              </a:spcAft>
              <a:buFont typeface="Arial" charset="0"/>
              <a:buChar char="»"/>
              <a:defRPr sz="2000">
                <a:solidFill>
                  <a:schemeClr val="tx1"/>
                </a:solidFill>
                <a:latin typeface="Constantia" pitchFamily="18" charset="0"/>
              </a:defRPr>
            </a:lvl7pPr>
            <a:lvl8pPr marL="3429000" indent="-228600" eaLnBrk="0" fontAlgn="base" hangingPunct="0">
              <a:spcBef>
                <a:spcPct val="20000"/>
              </a:spcBef>
              <a:spcAft>
                <a:spcPct val="0"/>
              </a:spcAft>
              <a:buFont typeface="Arial" charset="0"/>
              <a:buChar char="»"/>
              <a:defRPr sz="2000">
                <a:solidFill>
                  <a:schemeClr val="tx1"/>
                </a:solidFill>
                <a:latin typeface="Constantia" pitchFamily="18" charset="0"/>
              </a:defRPr>
            </a:lvl8pPr>
            <a:lvl9pPr marL="3886200" indent="-228600" eaLnBrk="0" fontAlgn="base" hangingPunct="0">
              <a:spcBef>
                <a:spcPct val="20000"/>
              </a:spcBef>
              <a:spcAft>
                <a:spcPct val="0"/>
              </a:spcAft>
              <a:buFont typeface="Arial" charset="0"/>
              <a:buChar char="»"/>
              <a:defRPr sz="2000">
                <a:solidFill>
                  <a:schemeClr val="tx1"/>
                </a:solidFill>
                <a:latin typeface="Constantia" pitchFamily="18"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en-US" altLang="en-US" sz="1400" b="0" i="0" u="none" strike="noStrike" kern="0" cap="none" spc="0" normalizeH="0" baseline="0" noProof="0" smtClean="0">
                <a:ln>
                  <a:noFill/>
                </a:ln>
                <a:solidFill>
                  <a:srgbClr val="000000"/>
                </a:solidFill>
                <a:effectLst/>
                <a:uLnTx/>
                <a:uFillTx/>
                <a:latin typeface="Constantia" pitchFamily="18" charset="0"/>
              </a:rPr>
              <a:t>*</a:t>
            </a:r>
            <a:r>
              <a:rPr kumimoji="0" lang="en-US" altLang="en-US" sz="1400" b="1" i="0" u="none" strike="noStrike" kern="0" cap="none" spc="0" normalizeH="0" baseline="0" noProof="0" smtClean="0">
                <a:ln>
                  <a:noFill/>
                </a:ln>
                <a:solidFill>
                  <a:srgbClr val="000000"/>
                </a:solidFill>
                <a:effectLst/>
                <a:uLnTx/>
                <a:uFillTx/>
                <a:latin typeface="Constantia" pitchFamily="18" charset="0"/>
              </a:rPr>
              <a:t>Not drawn to scale, demonstration only</a:t>
            </a:r>
          </a:p>
        </p:txBody>
      </p:sp>
    </p:spTree>
    <p:extLst>
      <p:ext uri="{BB962C8B-B14F-4D97-AF65-F5344CB8AC3E}">
        <p14:creationId xmlns:p14="http://schemas.microsoft.com/office/powerpoint/2010/main" val="2082575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8.33333E-7 3.04187E-6 L 0.00156 -0.08374 " pathEditMode="relative" rAng="0" ptsTypes="AA">
                                      <p:cBhvr>
                                        <p:cTn id="6" dur="2000" fill="hold"/>
                                        <p:tgtEl>
                                          <p:spTgt spid="41"/>
                                        </p:tgtEl>
                                        <p:attrNameLst>
                                          <p:attrName>ppt_x</p:attrName>
                                          <p:attrName>ppt_y</p:attrName>
                                        </p:attrNameLst>
                                      </p:cBhvr>
                                      <p:rCtr x="69" y="-4187"/>
                                    </p:animMotion>
                                  </p:childTnLst>
                                </p:cTn>
                              </p:par>
                              <p:par>
                                <p:cTn id="7" presetID="42" presetClass="path" presetSubtype="0" accel="50000" decel="50000" fill="hold" nodeType="withEffect">
                                  <p:stCondLst>
                                    <p:cond delay="0"/>
                                  </p:stCondLst>
                                  <p:childTnLst>
                                    <p:animMotion origin="layout" path="M -3.33333E-6 4.44444E-6 L -3.33333E-6 0.08888 " pathEditMode="relative" rAng="0" ptsTypes="AA">
                                      <p:cBhvr>
                                        <p:cTn id="8" dur="2000" fill="hold"/>
                                        <p:tgtEl>
                                          <p:spTgt spid="74"/>
                                        </p:tgtEl>
                                        <p:attrNameLst>
                                          <p:attrName>ppt_x</p:attrName>
                                          <p:attrName>ppt_y</p:attrName>
                                        </p:attrNameLst>
                                      </p:cBhvr>
                                      <p:rCtr x="0" y="4444"/>
                                    </p:animMotion>
                                  </p:childTnLst>
                                </p:cTn>
                              </p:par>
                              <p:par>
                                <p:cTn id="9" presetID="42" presetClass="path" presetSubtype="0" accel="50000" decel="50000" fill="hold" nodeType="withEffect">
                                  <p:stCondLst>
                                    <p:cond delay="0"/>
                                  </p:stCondLst>
                                  <p:childTnLst>
                                    <p:animMotion origin="layout" path="M -4.16667E-6 -4.44444E-6 L 0.01615 0.0625 " pathEditMode="relative" rAng="0" ptsTypes="AA">
                                      <p:cBhvr>
                                        <p:cTn id="10" dur="2000" fill="hold"/>
                                        <p:tgtEl>
                                          <p:spTgt spid="80"/>
                                        </p:tgtEl>
                                        <p:attrNameLst>
                                          <p:attrName>ppt_x</p:attrName>
                                          <p:attrName>ppt_y</p:attrName>
                                        </p:attrNameLst>
                                      </p:cBhvr>
                                      <p:rCtr x="799" y="3125"/>
                                    </p:animMotion>
                                  </p:childTnLst>
                                </p:cTn>
                              </p:par>
                              <p:par>
                                <p:cTn id="11" presetID="42" presetClass="path" presetSubtype="0" accel="50000" decel="50000" fill="hold" nodeType="withEffect">
                                  <p:stCondLst>
                                    <p:cond delay="0"/>
                                  </p:stCondLst>
                                  <p:childTnLst>
                                    <p:animMotion origin="layout" path="M -0.00347 0.00509 L -0.00694 -0.05648 " pathEditMode="relative" rAng="0" ptsTypes="AA">
                                      <p:cBhvr>
                                        <p:cTn id="12" dur="2000" fill="hold"/>
                                        <p:tgtEl>
                                          <p:spTgt spid="46"/>
                                        </p:tgtEl>
                                        <p:attrNameLst>
                                          <p:attrName>ppt_x</p:attrName>
                                          <p:attrName>ppt_y</p:attrName>
                                        </p:attrNameLst>
                                      </p:cBhvr>
                                      <p:rCtr x="-174" y="-3079"/>
                                    </p:animMotion>
                                  </p:childTnLst>
                                </p:cTn>
                              </p:par>
                              <p:par>
                                <p:cTn id="13" presetID="42" presetClass="path" presetSubtype="0" accel="50000" decel="50000" fill="hold" nodeType="withEffect">
                                  <p:stCondLst>
                                    <p:cond delay="0"/>
                                  </p:stCondLst>
                                  <p:childTnLst>
                                    <p:animMotion origin="layout" path="M 1.11111E-6 -4.07407E-6 L -0.02847 0.0551 " pathEditMode="relative" rAng="0" ptsTypes="AA">
                                      <p:cBhvr>
                                        <p:cTn id="14" dur="2000" fill="hold"/>
                                        <p:tgtEl>
                                          <p:spTgt spid="86"/>
                                        </p:tgtEl>
                                        <p:attrNameLst>
                                          <p:attrName>ppt_x</p:attrName>
                                          <p:attrName>ppt_y</p:attrName>
                                        </p:attrNameLst>
                                      </p:cBhvr>
                                      <p:rCtr x="-1424" y="2755"/>
                                    </p:animMotion>
                                  </p:childTnLst>
                                </p:cTn>
                              </p:par>
                              <p:par>
                                <p:cTn id="15" presetID="42" presetClass="path" presetSubtype="0" accel="50000" decel="50000" fill="hold" nodeType="withEffect">
                                  <p:stCondLst>
                                    <p:cond delay="0"/>
                                  </p:stCondLst>
                                  <p:childTnLst>
                                    <p:animMotion origin="layout" path="M -0.00347 -0.00046 L 0.02153 -0.05602 " pathEditMode="relative" rAng="0" ptsTypes="AA">
                                      <p:cBhvr>
                                        <p:cTn id="16" dur="2000" fill="hold"/>
                                        <p:tgtEl>
                                          <p:spTgt spid="39"/>
                                        </p:tgtEl>
                                        <p:attrNameLst>
                                          <p:attrName>ppt_x</p:attrName>
                                          <p:attrName>ppt_y</p:attrName>
                                        </p:attrNameLst>
                                      </p:cBhvr>
                                      <p:rCtr x="1250" y="-2778"/>
                                    </p:animMotion>
                                  </p:childTnLst>
                                </p:cTn>
                              </p:par>
                              <p:par>
                                <p:cTn id="17" presetID="42" presetClass="path" presetSubtype="0" accel="50000" decel="50000" fill="hold" nodeType="withEffect">
                                  <p:stCondLst>
                                    <p:cond delay="0"/>
                                  </p:stCondLst>
                                  <p:childTnLst>
                                    <p:animMotion origin="layout" path="M -2.5E-6 -2.59773E-6 L 0.04427 0.09878 " pathEditMode="relative" rAng="0" ptsTypes="AA">
                                      <p:cBhvr>
                                        <p:cTn id="18" dur="2000" fill="hold"/>
                                        <p:tgtEl>
                                          <p:spTgt spid="79"/>
                                        </p:tgtEl>
                                        <p:attrNameLst>
                                          <p:attrName>ppt_x</p:attrName>
                                          <p:attrName>ppt_y</p:attrName>
                                        </p:attrNameLst>
                                      </p:cBhvr>
                                      <p:rCtr x="2205" y="4927"/>
                                    </p:animMotion>
                                  </p:childTnLst>
                                </p:cTn>
                              </p:par>
                              <p:par>
                                <p:cTn id="19" presetID="42" presetClass="path" presetSubtype="0" accel="50000" decel="50000" fill="hold" nodeType="withEffect">
                                  <p:stCondLst>
                                    <p:cond delay="0"/>
                                  </p:stCondLst>
                                  <p:childTnLst>
                                    <p:animMotion origin="layout" path="M 0.00625 0.00741 L -0.04358 -0.09692 " pathEditMode="relative" rAng="0" ptsTypes="AA">
                                      <p:cBhvr>
                                        <p:cTn id="20" dur="2000" fill="hold"/>
                                        <p:tgtEl>
                                          <p:spTgt spid="49"/>
                                        </p:tgtEl>
                                        <p:attrNameLst>
                                          <p:attrName>ppt_x</p:attrName>
                                          <p:attrName>ppt_y</p:attrName>
                                        </p:attrNameLst>
                                      </p:cBhvr>
                                      <p:rCtr x="-2500" y="-522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752600" y="0"/>
            <a:ext cx="4724400" cy="1143000"/>
          </a:xfrm>
          <a:prstGeom prst="rect">
            <a:avLst/>
          </a:prstGeom>
        </p:spPr>
        <p:txBody>
          <a:bodyPr/>
          <a:lstStyle/>
          <a:p>
            <a:r>
              <a:rPr lang="en-US" sz="5400" dirty="0" smtClean="0"/>
              <a:t>Outline</a:t>
            </a:r>
            <a:endParaRPr lang="en-US" sz="5400" dirty="0"/>
          </a:p>
        </p:txBody>
      </p:sp>
      <p:sp>
        <p:nvSpPr>
          <p:cNvPr id="3" name="Content Placeholder 2"/>
          <p:cNvSpPr>
            <a:spLocks noGrp="1"/>
          </p:cNvSpPr>
          <p:nvPr>
            <p:ph idx="1"/>
          </p:nvPr>
        </p:nvSpPr>
        <p:spPr>
          <a:xfrm>
            <a:off x="838200" y="1447800"/>
            <a:ext cx="8229600" cy="4983163"/>
          </a:xfrm>
        </p:spPr>
        <p:txBody>
          <a:bodyPr>
            <a:normAutofit/>
          </a:bodyPr>
          <a:lstStyle/>
          <a:p>
            <a:pPr marL="857250" lvl="1" indent="-457200">
              <a:buFont typeface="Wingdings" panose="05000000000000000000" pitchFamily="2" charset="2"/>
              <a:buChar char="§"/>
            </a:pPr>
            <a:r>
              <a:rPr lang="en-US" dirty="0" smtClean="0"/>
              <a:t>Optical design</a:t>
            </a:r>
          </a:p>
          <a:p>
            <a:pPr marL="857250" lvl="1" indent="-457200">
              <a:buFont typeface="Wingdings" panose="05000000000000000000" pitchFamily="2" charset="2"/>
              <a:buChar char="§"/>
            </a:pPr>
            <a:r>
              <a:rPr lang="en-US" dirty="0" smtClean="0"/>
              <a:t>First structural design and failure</a:t>
            </a:r>
          </a:p>
          <a:p>
            <a:pPr marL="857250" lvl="1" indent="-457200">
              <a:buFont typeface="Wingdings" panose="05000000000000000000" pitchFamily="2" charset="2"/>
              <a:buChar char="§"/>
            </a:pPr>
            <a:r>
              <a:rPr lang="en-US" dirty="0" smtClean="0"/>
              <a:t>Fractography</a:t>
            </a:r>
          </a:p>
          <a:p>
            <a:pPr marL="857250" lvl="1" indent="-457200">
              <a:buFont typeface="Wingdings" panose="05000000000000000000" pitchFamily="2" charset="2"/>
              <a:buChar char="§"/>
            </a:pPr>
            <a:r>
              <a:rPr lang="en-US" dirty="0" smtClean="0"/>
              <a:t>Modified design</a:t>
            </a:r>
          </a:p>
          <a:p>
            <a:pPr marL="857250" lvl="1" indent="-457200">
              <a:buFont typeface="Wingdings" panose="05000000000000000000" pitchFamily="2" charset="2"/>
              <a:buChar char="§"/>
            </a:pPr>
            <a:r>
              <a:rPr lang="en-US" dirty="0" smtClean="0"/>
              <a:t>Material testing</a:t>
            </a:r>
          </a:p>
          <a:p>
            <a:pPr marL="857250" lvl="1" indent="-457200">
              <a:buFont typeface="Wingdings" panose="05000000000000000000" pitchFamily="2" charset="2"/>
              <a:buChar char="§"/>
            </a:pPr>
            <a:r>
              <a:rPr lang="en-US" dirty="0" smtClean="0"/>
              <a:t>Reliability analysis</a:t>
            </a:r>
          </a:p>
          <a:p>
            <a:pPr marL="857250" lvl="1" indent="-457200">
              <a:buFont typeface="Wingdings" panose="05000000000000000000" pitchFamily="2" charset="2"/>
              <a:buChar char="§"/>
            </a:pPr>
            <a:r>
              <a:rPr lang="en-US" dirty="0" smtClean="0"/>
              <a:t>Chemical strengthening</a:t>
            </a:r>
          </a:p>
          <a:p>
            <a:pPr marL="914400" lvl="1" indent="-514350">
              <a:buFont typeface="Wingdings" panose="05000000000000000000" pitchFamily="2" charset="2"/>
              <a:buChar char="§"/>
            </a:pPr>
            <a:r>
              <a:rPr lang="en-US" dirty="0" smtClean="0"/>
              <a:t>Proof testing</a:t>
            </a:r>
          </a:p>
          <a:p>
            <a:pPr lvl="1"/>
            <a:endParaRPr lang="en-US" dirty="0" smtClean="0"/>
          </a:p>
          <a:p>
            <a:pPr lvl="1"/>
            <a:endParaRPr lang="en-US" dirty="0" smtClean="0"/>
          </a:p>
        </p:txBody>
      </p:sp>
    </p:spTree>
    <p:extLst>
      <p:ext uri="{BB962C8B-B14F-4D97-AF65-F5344CB8AC3E}">
        <p14:creationId xmlns:p14="http://schemas.microsoft.com/office/powerpoint/2010/main" val="23872758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349607528"/>
              </p:ext>
            </p:extLst>
          </p:nvPr>
        </p:nvGraphicFramePr>
        <p:xfrm>
          <a:off x="381000" y="5105400"/>
          <a:ext cx="1452282" cy="420624"/>
        </p:xfrm>
        <a:graphic>
          <a:graphicData uri="http://schemas.openxmlformats.org/drawingml/2006/table">
            <a:tbl>
              <a:tblPr firstRow="1" firstCol="1" bandRow="1"/>
              <a:tblGrid>
                <a:gridCol w="1452282">
                  <a:extLst>
                    <a:ext uri="{9D8B030D-6E8A-4147-A177-3AD203B41FA5}">
                      <a16:colId xmlns:a16="http://schemas.microsoft.com/office/drawing/2014/main" val="20000"/>
                    </a:ext>
                  </a:extLst>
                </a:gridCol>
              </a:tblGrid>
              <a:tr h="0">
                <a:tc>
                  <a:txBody>
                    <a:bodyPr/>
                    <a:lstStyle/>
                    <a:p>
                      <a:pPr marL="0" marR="0">
                        <a:lnSpc>
                          <a:spcPct val="115000"/>
                        </a:lnSpc>
                        <a:spcBef>
                          <a:spcPts val="0"/>
                        </a:spcBef>
                        <a:spcAft>
                          <a:spcPts val="0"/>
                        </a:spcAft>
                        <a:tabLst>
                          <a:tab pos="0" algn="l"/>
                        </a:tabLst>
                      </a:pPr>
                      <a:r>
                        <a:rPr lang="en-US" sz="1200" dirty="0">
                          <a:effectLst/>
                          <a:latin typeface="Times New Roman"/>
                          <a:ea typeface="Calibri"/>
                          <a:cs typeface="Times New Roman"/>
                        </a:rPr>
                        <a:t> </a:t>
                      </a:r>
                      <a:endParaRPr lang="en-US" sz="1200" dirty="0">
                        <a:effectLst/>
                        <a:latin typeface="MS Reference Sans Serif"/>
                        <a:ea typeface="Calibri"/>
                        <a:cs typeface="Times New Roman"/>
                      </a:endParaRPr>
                    </a:p>
                  </a:txBody>
                  <a:tcPr marL="68580" marR="68580" marT="0" marB="0" anchor="ctr">
                    <a:lnL>
                      <a:noFill/>
                    </a:lnL>
                    <a:lnR>
                      <a:noFill/>
                    </a:lnR>
                    <a:lnT>
                      <a:noFill/>
                    </a:lnT>
                    <a:lnB>
                      <a:noFill/>
                    </a:lnB>
                  </a:tcPr>
                </a:tc>
                <a:extLst>
                  <a:ext uri="{0D108BD9-81ED-4DB2-BD59-A6C34878D82A}">
                    <a16:rowId xmlns:a16="http://schemas.microsoft.com/office/drawing/2014/main" val="10000"/>
                  </a:ext>
                </a:extLst>
              </a:tr>
              <a:tr h="0">
                <a:tc>
                  <a:txBody>
                    <a:bodyPr/>
                    <a:lstStyle/>
                    <a:p>
                      <a:pPr marL="0" marR="0">
                        <a:lnSpc>
                          <a:spcPct val="115000"/>
                        </a:lnSpc>
                        <a:spcBef>
                          <a:spcPts val="0"/>
                        </a:spcBef>
                        <a:spcAft>
                          <a:spcPts val="0"/>
                        </a:spcAft>
                        <a:tabLst>
                          <a:tab pos="0" algn="l"/>
                        </a:tabLst>
                      </a:pPr>
                      <a:r>
                        <a:rPr lang="en-US" sz="1200" dirty="0">
                          <a:effectLst/>
                          <a:latin typeface="Times New Roman"/>
                          <a:ea typeface="Calibri"/>
                          <a:cs typeface="Times New Roman"/>
                        </a:rPr>
                        <a:t> </a:t>
                      </a:r>
                      <a:endParaRPr lang="en-US" sz="1200" dirty="0">
                        <a:effectLst/>
                        <a:latin typeface="MS Reference Sans Serif"/>
                        <a:ea typeface="Calibri"/>
                        <a:cs typeface="Times New Roman"/>
                      </a:endParaRPr>
                    </a:p>
                  </a:txBody>
                  <a:tcPr marL="68580" marR="68580" marT="0" marB="0" anchor="ctr">
                    <a:lnL>
                      <a:noFill/>
                    </a:lnL>
                    <a:lnR>
                      <a:noFill/>
                    </a:lnR>
                    <a:lnT>
                      <a:noFill/>
                    </a:lnT>
                    <a:lnB>
                      <a:noFill/>
                    </a:lnB>
                  </a:tcPr>
                </a:tc>
                <a:extLst>
                  <a:ext uri="{0D108BD9-81ED-4DB2-BD59-A6C34878D82A}">
                    <a16:rowId xmlns:a16="http://schemas.microsoft.com/office/drawing/2014/main" val="10001"/>
                  </a:ext>
                </a:extLst>
              </a:tr>
            </a:tbl>
          </a:graphicData>
        </a:graphic>
      </p:graphicFrame>
      <p:sp>
        <p:nvSpPr>
          <p:cNvPr id="8" name="Rectangle 11"/>
          <p:cNvSpPr>
            <a:spLocks noChangeArrowheads="1"/>
          </p:cNvSpPr>
          <p:nvPr/>
        </p:nvSpPr>
        <p:spPr bwMode="auto">
          <a:xfrm>
            <a:off x="457200" y="3217863"/>
            <a:ext cx="207645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10"/>
          <p:cNvSpPr>
            <a:spLocks noChangeArrowheads="1"/>
          </p:cNvSpPr>
          <p:nvPr/>
        </p:nvSpPr>
        <p:spPr bwMode="auto">
          <a:xfrm>
            <a:off x="457200" y="3217863"/>
            <a:ext cx="21526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0" name="Picture 9" descr="C:\Users\Kreski\Desktop\fig1a.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9200" y="712483"/>
            <a:ext cx="2512695" cy="2438593"/>
          </a:xfrm>
          <a:prstGeom prst="rect">
            <a:avLst/>
          </a:prstGeom>
          <a:noFill/>
          <a:ln>
            <a:noFill/>
          </a:ln>
        </p:spPr>
      </p:pic>
      <mc:AlternateContent xmlns:mc="http://schemas.openxmlformats.org/markup-compatibility/2006" xmlns:a14="http://schemas.microsoft.com/office/drawing/2010/main">
        <mc:Choice Requires="a14">
          <p:sp>
            <p:nvSpPr>
              <p:cNvPr id="12" name="TextBox 8"/>
              <p:cNvSpPr txBox="1"/>
              <p:nvPr/>
            </p:nvSpPr>
            <p:spPr>
              <a:xfrm>
                <a:off x="1396340" y="3870390"/>
                <a:ext cx="6324600" cy="97270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i="1" kern="1200" smtClean="0">
                              <a:solidFill>
                                <a:srgbClr val="000000"/>
                              </a:solidFill>
                              <a:effectLst/>
                              <a:latin typeface="Cambria Math" panose="02040503050406030204" pitchFamily="18" charset="0"/>
                              <a:ea typeface="Cambria Math"/>
                              <a:cs typeface="Times New Roman"/>
                            </a:rPr>
                          </m:ctrlPr>
                        </m:sSubPr>
                        <m:e>
                          <m:r>
                            <a:rPr lang="en-US" i="1" kern="1200">
                              <a:solidFill>
                                <a:srgbClr val="000000"/>
                              </a:solidFill>
                              <a:effectLst/>
                              <a:latin typeface="Cambria Math"/>
                              <a:ea typeface="Cambria Math"/>
                              <a:cs typeface="Times New Roman"/>
                            </a:rPr>
                            <m:t>(</m:t>
                          </m:r>
                          <m:sSub>
                            <m:sSubPr>
                              <m:ctrlPr>
                                <a:rPr lang="en-US" i="1" kern="1200">
                                  <a:solidFill>
                                    <a:srgbClr val="000000"/>
                                  </a:solidFill>
                                  <a:effectLst/>
                                  <a:latin typeface="Cambria Math" panose="02040503050406030204" pitchFamily="18" charset="0"/>
                                  <a:ea typeface="Cambria Math"/>
                                  <a:cs typeface="Times New Roman"/>
                                </a:rPr>
                              </m:ctrlPr>
                            </m:sSubPr>
                            <m:e>
                              <m:r>
                                <a:rPr lang="en-US" i="1" kern="1200">
                                  <a:solidFill>
                                    <a:srgbClr val="000000"/>
                                  </a:solidFill>
                                  <a:effectLst/>
                                  <a:latin typeface="Cambria Math"/>
                                  <a:ea typeface="Cambria Math"/>
                                  <a:cs typeface="Times New Roman"/>
                                </a:rPr>
                                <m:t>𝜎</m:t>
                              </m:r>
                            </m:e>
                            <m:sub>
                              <m:r>
                                <a:rPr lang="en-US" i="1" kern="1200">
                                  <a:solidFill>
                                    <a:srgbClr val="000000"/>
                                  </a:solidFill>
                                  <a:effectLst/>
                                  <a:latin typeface="Cambria Math"/>
                                  <a:ea typeface="Cambria Math"/>
                                  <a:cs typeface="Times New Roman"/>
                                </a:rPr>
                                <m:t>𝑥𝑥</m:t>
                              </m:r>
                            </m:sub>
                          </m:sSub>
                          <m:r>
                            <a:rPr lang="en-US" i="1" kern="1200">
                              <a:solidFill>
                                <a:srgbClr val="000000"/>
                              </a:solidFill>
                              <a:effectLst/>
                              <a:latin typeface="Cambria Math"/>
                              <a:ea typeface="Cambria Math"/>
                              <a:cs typeface="Times New Roman"/>
                            </a:rPr>
                            <m:t>)</m:t>
                          </m:r>
                        </m:e>
                        <m:sub>
                          <m:r>
                            <a:rPr lang="en-US" i="1" kern="1200">
                              <a:solidFill>
                                <a:srgbClr val="000000"/>
                              </a:solidFill>
                              <a:effectLst/>
                              <a:latin typeface="Cambria Math"/>
                              <a:ea typeface="Cambria Math"/>
                              <a:cs typeface="Times New Roman"/>
                            </a:rPr>
                            <m:t>𝑧</m:t>
                          </m:r>
                        </m:sub>
                      </m:sSub>
                      <m:r>
                        <a:rPr lang="en-US" b="0" i="1" kern="1200" smtClean="0">
                          <a:solidFill>
                            <a:srgbClr val="000000"/>
                          </a:solidFill>
                          <a:effectLst/>
                          <a:latin typeface="Cambria Math"/>
                          <a:ea typeface="Cambria Math"/>
                          <a:cs typeface="Times New Roman"/>
                        </a:rPr>
                        <m:t> </m:t>
                      </m:r>
                      <m:r>
                        <a:rPr lang="en-US" i="1" kern="1200">
                          <a:solidFill>
                            <a:srgbClr val="000000"/>
                          </a:solidFill>
                          <a:effectLst/>
                          <a:latin typeface="Cambria Math"/>
                          <a:ea typeface="Times New Roman"/>
                          <a:cs typeface="Times New Roman"/>
                        </a:rPr>
                        <m:t>=</m:t>
                      </m:r>
                      <m:sSub>
                        <m:sSubPr>
                          <m:ctrlPr>
                            <a:rPr lang="en-US" i="1">
                              <a:solidFill>
                                <a:srgbClr val="000000"/>
                              </a:solidFill>
                              <a:latin typeface="Cambria Math" panose="02040503050406030204" pitchFamily="18" charset="0"/>
                              <a:ea typeface="Cambria Math"/>
                              <a:cs typeface="Times New Roman"/>
                            </a:rPr>
                          </m:ctrlPr>
                        </m:sSubPr>
                        <m:e>
                          <m:r>
                            <a:rPr lang="en-US" i="1">
                              <a:solidFill>
                                <a:srgbClr val="000000"/>
                              </a:solidFill>
                              <a:latin typeface="Cambria Math"/>
                              <a:ea typeface="Cambria Math"/>
                              <a:cs typeface="Times New Roman"/>
                            </a:rPr>
                            <m:t>(</m:t>
                          </m:r>
                          <m:sSub>
                            <m:sSubPr>
                              <m:ctrlPr>
                                <a:rPr lang="en-US" i="1">
                                  <a:solidFill>
                                    <a:srgbClr val="000000"/>
                                  </a:solidFill>
                                  <a:latin typeface="Cambria Math" panose="02040503050406030204" pitchFamily="18" charset="0"/>
                                  <a:ea typeface="Cambria Math"/>
                                  <a:cs typeface="Times New Roman"/>
                                </a:rPr>
                              </m:ctrlPr>
                            </m:sSubPr>
                            <m:e>
                              <m:r>
                                <a:rPr lang="en-US" i="1">
                                  <a:solidFill>
                                    <a:srgbClr val="000000"/>
                                  </a:solidFill>
                                  <a:latin typeface="Cambria Math"/>
                                  <a:ea typeface="Cambria Math"/>
                                  <a:cs typeface="Times New Roman"/>
                                </a:rPr>
                                <m:t>𝜎</m:t>
                              </m:r>
                            </m:e>
                            <m:sub>
                              <m:r>
                                <a:rPr lang="en-US" b="0" i="1" smtClean="0">
                                  <a:solidFill>
                                    <a:srgbClr val="000000"/>
                                  </a:solidFill>
                                  <a:latin typeface="Cambria Math"/>
                                  <a:ea typeface="Cambria Math"/>
                                  <a:cs typeface="Times New Roman"/>
                                </a:rPr>
                                <m:t>𝑦𝑦</m:t>
                              </m:r>
                            </m:sub>
                          </m:sSub>
                          <m:r>
                            <a:rPr lang="en-US" i="1">
                              <a:solidFill>
                                <a:srgbClr val="000000"/>
                              </a:solidFill>
                              <a:latin typeface="Cambria Math"/>
                              <a:ea typeface="Cambria Math"/>
                              <a:cs typeface="Times New Roman"/>
                            </a:rPr>
                            <m:t>)</m:t>
                          </m:r>
                        </m:e>
                        <m:sub>
                          <m:r>
                            <a:rPr lang="en-US" i="1">
                              <a:solidFill>
                                <a:srgbClr val="000000"/>
                              </a:solidFill>
                              <a:latin typeface="Cambria Math"/>
                              <a:ea typeface="Cambria Math"/>
                              <a:cs typeface="Times New Roman"/>
                            </a:rPr>
                            <m:t>𝑧</m:t>
                          </m:r>
                        </m:sub>
                      </m:sSub>
                      <m:r>
                        <a:rPr lang="en-US" i="1">
                          <a:solidFill>
                            <a:srgbClr val="000000"/>
                          </a:solidFill>
                          <a:latin typeface="Cambria Math"/>
                          <a:ea typeface="Times New Roman"/>
                          <a:cs typeface="Times New Roman"/>
                        </a:rPr>
                        <m:t>=</m:t>
                      </m:r>
                      <m:d>
                        <m:dPr>
                          <m:begChr m:val="["/>
                          <m:endChr m:val="]"/>
                          <m:ctrlPr>
                            <a:rPr lang="en-US" i="1" kern="1200">
                              <a:solidFill>
                                <a:srgbClr val="000000"/>
                              </a:solidFill>
                              <a:effectLst/>
                              <a:latin typeface="Cambria Math" panose="02040503050406030204" pitchFamily="18" charset="0"/>
                              <a:ea typeface="Times New Roman"/>
                              <a:cs typeface="Times New Roman"/>
                            </a:rPr>
                          </m:ctrlPr>
                        </m:dPr>
                        <m:e>
                          <m:f>
                            <m:fPr>
                              <m:ctrlPr>
                                <a:rPr lang="en-US" i="1" kern="1200">
                                  <a:solidFill>
                                    <a:srgbClr val="000000"/>
                                  </a:solidFill>
                                  <a:effectLst/>
                                  <a:latin typeface="Cambria Math" panose="02040503050406030204" pitchFamily="18" charset="0"/>
                                  <a:ea typeface="Times New Roman"/>
                                  <a:cs typeface="Times New Roman"/>
                                </a:rPr>
                              </m:ctrlPr>
                            </m:fPr>
                            <m:num>
                              <m:sSub>
                                <m:sSubPr>
                                  <m:ctrlPr>
                                    <a:rPr lang="en-US" i="1" kern="1200">
                                      <a:solidFill>
                                        <a:srgbClr val="000000"/>
                                      </a:solidFill>
                                      <a:effectLst/>
                                      <a:latin typeface="Cambria Math" panose="02040503050406030204" pitchFamily="18" charset="0"/>
                                      <a:ea typeface="Times New Roman"/>
                                      <a:cs typeface="Times New Roman"/>
                                    </a:rPr>
                                  </m:ctrlPr>
                                </m:sSubPr>
                                <m:e>
                                  <m:d>
                                    <m:dPr>
                                      <m:ctrlPr>
                                        <a:rPr lang="en-US" i="1" kern="1200">
                                          <a:solidFill>
                                            <a:srgbClr val="000000"/>
                                          </a:solidFill>
                                          <a:effectLst/>
                                          <a:latin typeface="Cambria Math" panose="02040503050406030204" pitchFamily="18" charset="0"/>
                                          <a:ea typeface="Times New Roman"/>
                                          <a:cs typeface="Times New Roman"/>
                                        </a:rPr>
                                      </m:ctrlPr>
                                    </m:dPr>
                                    <m:e>
                                      <m:r>
                                        <a:rPr lang="en-US" i="1" kern="1200">
                                          <a:solidFill>
                                            <a:srgbClr val="000000"/>
                                          </a:solidFill>
                                          <a:effectLst/>
                                          <a:latin typeface="Cambria Math"/>
                                          <a:ea typeface="Times New Roman"/>
                                          <a:cs typeface="Times New Roman"/>
                                        </a:rPr>
                                        <m:t>𝐵𝐶</m:t>
                                      </m:r>
                                    </m:e>
                                  </m:d>
                                </m:e>
                                <m:sub>
                                  <m:r>
                                    <a:rPr lang="en-US" i="1" kern="1200">
                                      <a:solidFill>
                                        <a:srgbClr val="000000"/>
                                      </a:solidFill>
                                      <a:effectLst/>
                                      <a:latin typeface="Cambria Math"/>
                                      <a:ea typeface="Times New Roman"/>
                                      <a:cs typeface="Times New Roman"/>
                                    </a:rPr>
                                    <m:t>𝑧</m:t>
                                  </m:r>
                                </m:sub>
                              </m:sSub>
                              <m:r>
                                <a:rPr lang="en-US" i="1" kern="1200">
                                  <a:solidFill>
                                    <a:srgbClr val="000000"/>
                                  </a:solidFill>
                                  <a:effectLst/>
                                  <a:latin typeface="Cambria Math"/>
                                  <a:ea typeface="Times New Roman"/>
                                  <a:cs typeface="Times New Roman"/>
                                </a:rPr>
                                <m:t> </m:t>
                              </m:r>
                              <m:r>
                                <a:rPr lang="en-US" i="1" kern="1200">
                                  <a:solidFill>
                                    <a:srgbClr val="000000"/>
                                  </a:solidFill>
                                  <a:effectLst/>
                                  <a:latin typeface="Cambria Math"/>
                                  <a:ea typeface="Times New Roman"/>
                                  <a:cs typeface="Times New Roman"/>
                                </a:rPr>
                                <m:t>𝐸</m:t>
                              </m:r>
                            </m:num>
                            <m:den>
                              <m:d>
                                <m:dPr>
                                  <m:ctrlPr>
                                    <a:rPr lang="en-US" i="1" kern="1200">
                                      <a:solidFill>
                                        <a:srgbClr val="000000"/>
                                      </a:solidFill>
                                      <a:effectLst/>
                                      <a:latin typeface="Cambria Math" panose="02040503050406030204" pitchFamily="18" charset="0"/>
                                      <a:ea typeface="Times New Roman"/>
                                      <a:cs typeface="Times New Roman"/>
                                    </a:rPr>
                                  </m:ctrlPr>
                                </m:dPr>
                                <m:e>
                                  <m:r>
                                    <a:rPr lang="en-US" i="1" kern="1200">
                                      <a:solidFill>
                                        <a:srgbClr val="000000"/>
                                      </a:solidFill>
                                      <a:effectLst/>
                                      <a:latin typeface="Cambria Math"/>
                                      <a:ea typeface="Times New Roman"/>
                                      <a:cs typeface="Times New Roman"/>
                                    </a:rPr>
                                    <m:t>1−</m:t>
                                  </m:r>
                                  <m:r>
                                    <a:rPr lang="en-US" i="1" kern="1200">
                                      <a:solidFill>
                                        <a:srgbClr val="000000"/>
                                      </a:solidFill>
                                      <a:effectLst/>
                                      <a:latin typeface="Cambria Math"/>
                                      <a:ea typeface="Times New Roman"/>
                                      <a:cs typeface="Times New Roman"/>
                                    </a:rPr>
                                    <m:t>𝑣</m:t>
                                  </m:r>
                                </m:e>
                              </m:d>
                            </m:den>
                          </m:f>
                        </m:e>
                      </m:d>
                      <m:r>
                        <a:rPr lang="en-US" i="1" kern="1200">
                          <a:solidFill>
                            <a:srgbClr val="000000"/>
                          </a:solidFill>
                          <a:effectLst/>
                          <a:latin typeface="Cambria Math"/>
                          <a:ea typeface="Times New Roman"/>
                          <a:cs typeface="Times New Roman"/>
                        </a:rPr>
                        <m:t> −</m:t>
                      </m:r>
                      <m:d>
                        <m:dPr>
                          <m:begChr m:val="["/>
                          <m:endChr m:val="]"/>
                          <m:ctrlPr>
                            <a:rPr lang="en-US" i="1" kern="1200">
                              <a:solidFill>
                                <a:srgbClr val="000000"/>
                              </a:solidFill>
                              <a:effectLst/>
                              <a:latin typeface="Cambria Math" panose="02040503050406030204" pitchFamily="18" charset="0"/>
                              <a:ea typeface="Times New Roman"/>
                              <a:cs typeface="Times New Roman"/>
                            </a:rPr>
                          </m:ctrlPr>
                        </m:dPr>
                        <m:e>
                          <m:f>
                            <m:fPr>
                              <m:ctrlPr>
                                <a:rPr lang="en-US" i="1" kern="1200">
                                  <a:solidFill>
                                    <a:srgbClr val="000000"/>
                                  </a:solidFill>
                                  <a:effectLst/>
                                  <a:latin typeface="Cambria Math" panose="02040503050406030204" pitchFamily="18" charset="0"/>
                                  <a:ea typeface="Times New Roman"/>
                                  <a:cs typeface="Times New Roman"/>
                                </a:rPr>
                              </m:ctrlPr>
                            </m:fPr>
                            <m:num>
                              <m:r>
                                <a:rPr lang="en-US" i="1" kern="1200">
                                  <a:solidFill>
                                    <a:srgbClr val="000000"/>
                                  </a:solidFill>
                                  <a:effectLst/>
                                  <a:latin typeface="Cambria Math"/>
                                  <a:ea typeface="Times New Roman"/>
                                  <a:cs typeface="Times New Roman"/>
                                </a:rPr>
                                <m:t>𝐸</m:t>
                              </m:r>
                            </m:num>
                            <m:den>
                              <m:d>
                                <m:dPr>
                                  <m:ctrlPr>
                                    <a:rPr lang="en-US" i="1" kern="1200">
                                      <a:solidFill>
                                        <a:srgbClr val="000000"/>
                                      </a:solidFill>
                                      <a:effectLst/>
                                      <a:latin typeface="Cambria Math" panose="02040503050406030204" pitchFamily="18" charset="0"/>
                                      <a:ea typeface="Times New Roman"/>
                                      <a:cs typeface="Times New Roman"/>
                                    </a:rPr>
                                  </m:ctrlPr>
                                </m:dPr>
                                <m:e>
                                  <m:r>
                                    <a:rPr lang="en-US" i="1" kern="1200">
                                      <a:solidFill>
                                        <a:srgbClr val="000000"/>
                                      </a:solidFill>
                                      <a:effectLst/>
                                      <a:latin typeface="Cambria Math"/>
                                      <a:ea typeface="Times New Roman"/>
                                      <a:cs typeface="Times New Roman"/>
                                    </a:rPr>
                                    <m:t>1−</m:t>
                                  </m:r>
                                  <m:r>
                                    <a:rPr lang="en-US" i="1" kern="1200">
                                      <a:solidFill>
                                        <a:srgbClr val="000000"/>
                                      </a:solidFill>
                                      <a:effectLst/>
                                      <a:latin typeface="Cambria Math"/>
                                      <a:ea typeface="Times New Roman"/>
                                      <a:cs typeface="Times New Roman"/>
                                    </a:rPr>
                                    <m:t>𝑣</m:t>
                                  </m:r>
                                </m:e>
                              </m:d>
                              <m:r>
                                <a:rPr lang="en-US" i="1" kern="1200">
                                  <a:solidFill>
                                    <a:srgbClr val="000000"/>
                                  </a:solidFill>
                                  <a:effectLst/>
                                  <a:latin typeface="Cambria Math"/>
                                  <a:ea typeface="Times New Roman"/>
                                  <a:cs typeface="Times New Roman"/>
                                </a:rPr>
                                <m:t> </m:t>
                              </m:r>
                              <m:r>
                                <a:rPr lang="en-US" i="1" kern="1200">
                                  <a:solidFill>
                                    <a:srgbClr val="000000"/>
                                  </a:solidFill>
                                  <a:effectLst/>
                                  <a:latin typeface="Cambria Math"/>
                                  <a:ea typeface="Times New Roman"/>
                                  <a:cs typeface="Times New Roman"/>
                                </a:rPr>
                                <m:t>𝐻</m:t>
                              </m:r>
                            </m:den>
                          </m:f>
                          <m:nary>
                            <m:naryPr>
                              <m:ctrlPr>
                                <a:rPr lang="en-US" i="1" kern="1200">
                                  <a:solidFill>
                                    <a:srgbClr val="000000"/>
                                  </a:solidFill>
                                  <a:effectLst/>
                                  <a:latin typeface="Cambria Math" panose="02040503050406030204" pitchFamily="18" charset="0"/>
                                  <a:ea typeface="Times New Roman"/>
                                  <a:cs typeface="Times New Roman"/>
                                </a:rPr>
                              </m:ctrlPr>
                            </m:naryPr>
                            <m:sub>
                              <m:f>
                                <m:fPr>
                                  <m:ctrlPr>
                                    <a:rPr lang="en-US" i="1" kern="1200">
                                      <a:solidFill>
                                        <a:srgbClr val="000000"/>
                                      </a:solidFill>
                                      <a:effectLst/>
                                      <a:latin typeface="Cambria Math" panose="02040503050406030204" pitchFamily="18" charset="0"/>
                                      <a:ea typeface="Times New Roman"/>
                                      <a:cs typeface="Times New Roman"/>
                                    </a:rPr>
                                  </m:ctrlPr>
                                </m:fPr>
                                <m:num>
                                  <m:r>
                                    <a:rPr lang="en-US" i="1" kern="1200">
                                      <a:solidFill>
                                        <a:srgbClr val="000000"/>
                                      </a:solidFill>
                                      <a:effectLst/>
                                      <a:latin typeface="Cambria Math"/>
                                      <a:ea typeface="Times New Roman"/>
                                      <a:cs typeface="Times New Roman"/>
                                    </a:rPr>
                                    <m:t>−</m:t>
                                  </m:r>
                                  <m:r>
                                    <a:rPr lang="en-US" i="1" kern="1200">
                                      <a:solidFill>
                                        <a:srgbClr val="000000"/>
                                      </a:solidFill>
                                      <a:effectLst/>
                                      <a:latin typeface="Cambria Math"/>
                                      <a:ea typeface="Times New Roman"/>
                                      <a:cs typeface="Times New Roman"/>
                                    </a:rPr>
                                    <m:t>𝐻</m:t>
                                  </m:r>
                                </m:num>
                                <m:den>
                                  <m:r>
                                    <a:rPr lang="en-US" i="1" kern="1200">
                                      <a:solidFill>
                                        <a:srgbClr val="000000"/>
                                      </a:solidFill>
                                      <a:effectLst/>
                                      <a:latin typeface="Cambria Math"/>
                                      <a:ea typeface="Times New Roman"/>
                                      <a:cs typeface="Times New Roman"/>
                                    </a:rPr>
                                    <m:t>2</m:t>
                                  </m:r>
                                </m:den>
                              </m:f>
                            </m:sub>
                            <m:sup>
                              <m:f>
                                <m:fPr>
                                  <m:ctrlPr>
                                    <a:rPr lang="en-US" i="1" kern="1200">
                                      <a:solidFill>
                                        <a:srgbClr val="000000"/>
                                      </a:solidFill>
                                      <a:effectLst/>
                                      <a:latin typeface="Cambria Math" panose="02040503050406030204" pitchFamily="18" charset="0"/>
                                      <a:ea typeface="Times New Roman"/>
                                      <a:cs typeface="Times New Roman"/>
                                    </a:rPr>
                                  </m:ctrlPr>
                                </m:fPr>
                                <m:num>
                                  <m:r>
                                    <a:rPr lang="en-US" i="1" kern="1200">
                                      <a:solidFill>
                                        <a:srgbClr val="000000"/>
                                      </a:solidFill>
                                      <a:effectLst/>
                                      <a:latin typeface="Cambria Math"/>
                                      <a:ea typeface="Times New Roman"/>
                                      <a:cs typeface="Times New Roman"/>
                                    </a:rPr>
                                    <m:t>+</m:t>
                                  </m:r>
                                  <m:r>
                                    <a:rPr lang="en-US" i="1" kern="1200">
                                      <a:solidFill>
                                        <a:srgbClr val="000000"/>
                                      </a:solidFill>
                                      <a:effectLst/>
                                      <a:latin typeface="Cambria Math"/>
                                      <a:ea typeface="Times New Roman"/>
                                      <a:cs typeface="Times New Roman"/>
                                    </a:rPr>
                                    <m:t>𝐻</m:t>
                                  </m:r>
                                </m:num>
                                <m:den>
                                  <m:r>
                                    <a:rPr lang="en-US" i="1" kern="1200">
                                      <a:solidFill>
                                        <a:srgbClr val="000000"/>
                                      </a:solidFill>
                                      <a:effectLst/>
                                      <a:latin typeface="Cambria Math"/>
                                      <a:ea typeface="Times New Roman"/>
                                      <a:cs typeface="Times New Roman"/>
                                    </a:rPr>
                                    <m:t>2</m:t>
                                  </m:r>
                                </m:den>
                              </m:f>
                            </m:sup>
                            <m:e>
                              <m:sSub>
                                <m:sSubPr>
                                  <m:ctrlPr>
                                    <a:rPr lang="en-US" i="1" kern="1200">
                                      <a:solidFill>
                                        <a:srgbClr val="000000"/>
                                      </a:solidFill>
                                      <a:effectLst/>
                                      <a:latin typeface="Cambria Math" panose="02040503050406030204" pitchFamily="18" charset="0"/>
                                      <a:ea typeface="Times New Roman"/>
                                      <a:cs typeface="Times New Roman"/>
                                    </a:rPr>
                                  </m:ctrlPr>
                                </m:sSubPr>
                                <m:e>
                                  <m:d>
                                    <m:dPr>
                                      <m:ctrlPr>
                                        <a:rPr lang="en-US" i="1" kern="1200">
                                          <a:solidFill>
                                            <a:srgbClr val="000000"/>
                                          </a:solidFill>
                                          <a:effectLst/>
                                          <a:latin typeface="Cambria Math" panose="02040503050406030204" pitchFamily="18" charset="0"/>
                                          <a:ea typeface="Times New Roman"/>
                                          <a:cs typeface="Times New Roman"/>
                                        </a:rPr>
                                      </m:ctrlPr>
                                    </m:dPr>
                                    <m:e>
                                      <m:r>
                                        <a:rPr lang="en-US" i="1" kern="1200">
                                          <a:solidFill>
                                            <a:srgbClr val="000000"/>
                                          </a:solidFill>
                                          <a:effectLst/>
                                          <a:latin typeface="Cambria Math"/>
                                          <a:ea typeface="Times New Roman"/>
                                          <a:cs typeface="Times New Roman"/>
                                        </a:rPr>
                                        <m:t>𝐵𝐶</m:t>
                                      </m:r>
                                    </m:e>
                                  </m:d>
                                </m:e>
                                <m:sub>
                                  <m:r>
                                    <a:rPr lang="en-US" i="1" kern="1200">
                                      <a:solidFill>
                                        <a:srgbClr val="000000"/>
                                      </a:solidFill>
                                      <a:effectLst/>
                                      <a:latin typeface="Cambria Math"/>
                                      <a:ea typeface="Times New Roman"/>
                                      <a:cs typeface="Times New Roman"/>
                                    </a:rPr>
                                    <m:t>𝑧</m:t>
                                  </m:r>
                                </m:sub>
                              </m:sSub>
                            </m:e>
                          </m:nary>
                          <m:r>
                            <a:rPr lang="en-US" i="1" kern="1200">
                              <a:solidFill>
                                <a:srgbClr val="000000"/>
                              </a:solidFill>
                              <a:effectLst/>
                              <a:latin typeface="Cambria Math"/>
                              <a:ea typeface="Times New Roman"/>
                              <a:cs typeface="Times New Roman"/>
                            </a:rPr>
                            <m:t>𝑑𝑧</m:t>
                          </m:r>
                        </m:e>
                      </m:d>
                    </m:oMath>
                  </m:oMathPara>
                </a14:m>
                <a:endParaRPr lang="en-US" dirty="0">
                  <a:effectLst/>
                  <a:latin typeface="Times New Roman"/>
                  <a:ea typeface="Times New Roman"/>
                </a:endParaRPr>
              </a:p>
            </p:txBody>
          </p:sp>
        </mc:Choice>
        <mc:Fallback xmlns="">
          <p:sp>
            <p:nvSpPr>
              <p:cNvPr id="12" name="TextBox 8"/>
              <p:cNvSpPr txBox="1">
                <a:spLocks noRot="1" noChangeAspect="1" noMove="1" noResize="1" noEditPoints="1" noAdjustHandles="1" noChangeArrowheads="1" noChangeShapeType="1" noTextEdit="1"/>
              </p:cNvSpPr>
              <p:nvPr/>
            </p:nvSpPr>
            <p:spPr>
              <a:xfrm>
                <a:off x="1396340" y="3870390"/>
                <a:ext cx="6324600" cy="972702"/>
              </a:xfrm>
              <a:prstGeom prst="rect">
                <a:avLst/>
              </a:prstGeom>
              <a:blipFill rotWithShape="1">
                <a:blip r:embed="rId3"/>
                <a:stretch>
                  <a:fillRect/>
                </a:stretch>
              </a:blipFill>
            </p:spPr>
            <p:txBody>
              <a:bodyPr/>
              <a:lstStyle/>
              <a:p>
                <a:r>
                  <a:rPr lang="en-US">
                    <a:noFill/>
                  </a:rPr>
                  <a:t> </a:t>
                </a:r>
              </a:p>
            </p:txBody>
          </p:sp>
        </mc:Fallback>
      </mc:AlternateContent>
      <p:sp>
        <p:nvSpPr>
          <p:cNvPr id="13" name="TextBox 12"/>
          <p:cNvSpPr txBox="1"/>
          <p:nvPr/>
        </p:nvSpPr>
        <p:spPr>
          <a:xfrm>
            <a:off x="3009900" y="5105485"/>
            <a:ext cx="6134100" cy="1292662"/>
          </a:xfrm>
          <a:prstGeom prst="rect">
            <a:avLst/>
          </a:prstGeom>
          <a:noFill/>
        </p:spPr>
        <p:txBody>
          <a:bodyPr wrap="square" rtlCol="0">
            <a:spAutoFit/>
          </a:bodyPr>
          <a:lstStyle/>
          <a:p>
            <a:r>
              <a:rPr lang="en-US" i="1" dirty="0" smtClean="0"/>
              <a:t>C</a:t>
            </a:r>
            <a:r>
              <a:rPr lang="en-US" dirty="0" smtClean="0"/>
              <a:t> = concentration of the invading ion</a:t>
            </a:r>
          </a:p>
          <a:p>
            <a:r>
              <a:rPr lang="en-US" i="1" dirty="0" smtClean="0"/>
              <a:t>H</a:t>
            </a:r>
            <a:r>
              <a:rPr lang="en-US" dirty="0" smtClean="0"/>
              <a:t> = plate width ; </a:t>
            </a:r>
            <a:r>
              <a:rPr lang="en-US" i="1" dirty="0" smtClean="0"/>
              <a:t>d</a:t>
            </a:r>
            <a:r>
              <a:rPr lang="en-US" dirty="0" smtClean="0"/>
              <a:t> = case-depth  = </a:t>
            </a:r>
            <a:r>
              <a:rPr lang="en-US" sz="2400" b="1" dirty="0" smtClean="0">
                <a:solidFill>
                  <a:srgbClr val="C00000"/>
                </a:solidFill>
              </a:rPr>
              <a:t>DOL</a:t>
            </a:r>
          </a:p>
          <a:p>
            <a:r>
              <a:rPr lang="en-US" i="1" dirty="0" smtClean="0"/>
              <a:t>E </a:t>
            </a:r>
            <a:r>
              <a:rPr lang="en-US" dirty="0" smtClean="0"/>
              <a:t>= Young’s modulus; </a:t>
            </a:r>
            <a:r>
              <a:rPr lang="en-US" dirty="0" smtClean="0">
                <a:latin typeface="Symbol" panose="05050102010706020507" pitchFamily="18" charset="2"/>
              </a:rPr>
              <a:t>n</a:t>
            </a:r>
            <a:r>
              <a:rPr lang="en-US" dirty="0" smtClean="0"/>
              <a:t> = Poisson’s ratio</a:t>
            </a:r>
          </a:p>
          <a:p>
            <a:r>
              <a:rPr lang="en-US" i="1" dirty="0" smtClean="0"/>
              <a:t>B</a:t>
            </a:r>
            <a:r>
              <a:rPr lang="en-US" dirty="0" smtClean="0"/>
              <a:t> = linear network dilation coefficient ( = “Cooper Coefficient”)</a:t>
            </a:r>
            <a:endParaRPr lang="en-US" dirty="0"/>
          </a:p>
        </p:txBody>
      </p:sp>
      <p:sp>
        <p:nvSpPr>
          <p:cNvPr id="14" name="TextBox 13"/>
          <p:cNvSpPr txBox="1"/>
          <p:nvPr/>
        </p:nvSpPr>
        <p:spPr>
          <a:xfrm>
            <a:off x="100940" y="3951446"/>
            <a:ext cx="1295400" cy="646331"/>
          </a:xfrm>
          <a:prstGeom prst="rect">
            <a:avLst/>
          </a:prstGeom>
          <a:noFill/>
        </p:spPr>
        <p:txBody>
          <a:bodyPr wrap="square" rtlCol="0">
            <a:spAutoFit/>
          </a:bodyPr>
          <a:lstStyle/>
          <a:p>
            <a:r>
              <a:rPr lang="en-US" dirty="0" smtClean="0"/>
              <a:t>In-plane stresses</a:t>
            </a:r>
            <a:endParaRPr lang="en-US"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3400" y="152400"/>
            <a:ext cx="3962400" cy="3717990"/>
          </a:xfrm>
          <a:prstGeom prst="rect">
            <a:avLst/>
          </a:prstGeom>
        </p:spPr>
      </p:pic>
      <p:sp>
        <p:nvSpPr>
          <p:cNvPr id="2" name="TextBox 1"/>
          <p:cNvSpPr txBox="1"/>
          <p:nvPr/>
        </p:nvSpPr>
        <p:spPr>
          <a:xfrm>
            <a:off x="1219200" y="76200"/>
            <a:ext cx="2971800" cy="523220"/>
          </a:xfrm>
          <a:prstGeom prst="rect">
            <a:avLst/>
          </a:prstGeom>
          <a:noFill/>
        </p:spPr>
        <p:txBody>
          <a:bodyPr wrap="square" rtlCol="0">
            <a:spAutoFit/>
          </a:bodyPr>
          <a:lstStyle/>
          <a:p>
            <a:r>
              <a:rPr lang="en-US" sz="2800" b="1" dirty="0" smtClean="0"/>
              <a:t>The Math…</a:t>
            </a:r>
            <a:endParaRPr lang="en-US" dirty="0"/>
          </a:p>
        </p:txBody>
      </p:sp>
      <p:sp>
        <p:nvSpPr>
          <p:cNvPr id="11" name="TextBox 10"/>
          <p:cNvSpPr txBox="1"/>
          <p:nvPr/>
        </p:nvSpPr>
        <p:spPr>
          <a:xfrm>
            <a:off x="7529538" y="4095131"/>
            <a:ext cx="1219200" cy="523220"/>
          </a:xfrm>
          <a:prstGeom prst="rect">
            <a:avLst/>
          </a:prstGeom>
          <a:noFill/>
        </p:spPr>
        <p:txBody>
          <a:bodyPr wrap="square" rtlCol="0">
            <a:spAutoFit/>
          </a:bodyPr>
          <a:lstStyle/>
          <a:p>
            <a:r>
              <a:rPr lang="en-US" sz="2800" b="1" dirty="0" smtClean="0"/>
              <a:t> </a:t>
            </a:r>
            <a:r>
              <a:rPr lang="en-US" sz="2800" b="1" dirty="0" smtClean="0">
                <a:solidFill>
                  <a:srgbClr val="C00000"/>
                </a:solidFill>
              </a:rPr>
              <a:t>= CS</a:t>
            </a:r>
            <a:endParaRPr lang="en-US" sz="2800" b="1" dirty="0">
              <a:solidFill>
                <a:srgbClr val="C00000"/>
              </a:solidFill>
            </a:endParaRPr>
          </a:p>
        </p:txBody>
      </p:sp>
      <mc:AlternateContent xmlns:mc="http://schemas.openxmlformats.org/markup-compatibility/2006" xmlns:a14="http://schemas.microsoft.com/office/drawing/2010/main">
        <mc:Choice Requires="a14">
          <p:sp>
            <p:nvSpPr>
              <p:cNvPr id="15" name="Rectangle 14"/>
              <p:cNvSpPr/>
              <p:nvPr/>
            </p:nvSpPr>
            <p:spPr>
              <a:xfrm>
                <a:off x="1634164" y="4920819"/>
                <a:ext cx="126143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smtClean="0">
                              <a:solidFill>
                                <a:srgbClr val="000000"/>
                              </a:solidFill>
                              <a:latin typeface="Cambria Math" panose="02040503050406030204" pitchFamily="18" charset="0"/>
                              <a:ea typeface="Cambria Math"/>
                              <a:cs typeface="Times New Roman"/>
                            </a:rPr>
                          </m:ctrlPr>
                        </m:sSubPr>
                        <m:e>
                          <m:r>
                            <a:rPr lang="en-US" i="1">
                              <a:solidFill>
                                <a:srgbClr val="000000"/>
                              </a:solidFill>
                              <a:latin typeface="Cambria Math"/>
                              <a:ea typeface="Cambria Math"/>
                              <a:cs typeface="Times New Roman"/>
                            </a:rPr>
                            <m:t>(</m:t>
                          </m:r>
                          <m:sSub>
                            <m:sSubPr>
                              <m:ctrlPr>
                                <a:rPr lang="en-US" i="1">
                                  <a:solidFill>
                                    <a:srgbClr val="000000"/>
                                  </a:solidFill>
                                  <a:latin typeface="Cambria Math" panose="02040503050406030204" pitchFamily="18" charset="0"/>
                                  <a:ea typeface="Cambria Math"/>
                                  <a:cs typeface="Times New Roman"/>
                                </a:rPr>
                              </m:ctrlPr>
                            </m:sSubPr>
                            <m:e>
                              <m:r>
                                <a:rPr lang="en-US" i="1">
                                  <a:solidFill>
                                    <a:srgbClr val="000000"/>
                                  </a:solidFill>
                                  <a:latin typeface="Cambria Math"/>
                                  <a:ea typeface="Cambria Math"/>
                                  <a:cs typeface="Times New Roman"/>
                                </a:rPr>
                                <m:t>𝜎</m:t>
                              </m:r>
                            </m:e>
                            <m:sub>
                              <m:r>
                                <a:rPr lang="en-US" b="0" i="1" smtClean="0">
                                  <a:solidFill>
                                    <a:srgbClr val="000000"/>
                                  </a:solidFill>
                                  <a:latin typeface="Cambria Math"/>
                                  <a:ea typeface="Cambria Math"/>
                                  <a:cs typeface="Times New Roman"/>
                                </a:rPr>
                                <m:t>𝑧𝑧</m:t>
                              </m:r>
                            </m:sub>
                          </m:sSub>
                          <m:r>
                            <a:rPr lang="en-US" i="1">
                              <a:solidFill>
                                <a:srgbClr val="000000"/>
                              </a:solidFill>
                              <a:latin typeface="Cambria Math"/>
                              <a:ea typeface="Cambria Math"/>
                              <a:cs typeface="Times New Roman"/>
                            </a:rPr>
                            <m:t>)</m:t>
                          </m:r>
                        </m:e>
                        <m:sub>
                          <m:r>
                            <a:rPr lang="en-US" i="1">
                              <a:solidFill>
                                <a:srgbClr val="000000"/>
                              </a:solidFill>
                              <a:latin typeface="Cambria Math"/>
                              <a:ea typeface="Cambria Math"/>
                              <a:cs typeface="Times New Roman"/>
                            </a:rPr>
                            <m:t>𝑧</m:t>
                          </m:r>
                        </m:sub>
                      </m:sSub>
                      <m:r>
                        <a:rPr lang="en-US" i="1">
                          <a:solidFill>
                            <a:srgbClr val="000000"/>
                          </a:solidFill>
                          <a:latin typeface="Cambria Math"/>
                          <a:ea typeface="Cambria Math"/>
                          <a:cs typeface="Times New Roman"/>
                        </a:rPr>
                        <m:t> </m:t>
                      </m:r>
                      <m:r>
                        <a:rPr lang="en-US" i="1">
                          <a:solidFill>
                            <a:srgbClr val="000000"/>
                          </a:solidFill>
                          <a:latin typeface="Cambria Math"/>
                          <a:ea typeface="Times New Roman"/>
                          <a:cs typeface="Times New Roman"/>
                        </a:rPr>
                        <m:t>=</m:t>
                      </m:r>
                      <m:r>
                        <a:rPr lang="en-US" b="0" i="1" smtClean="0">
                          <a:solidFill>
                            <a:srgbClr val="000000"/>
                          </a:solidFill>
                          <a:latin typeface="Cambria Math"/>
                          <a:ea typeface="Times New Roman"/>
                          <a:cs typeface="Times New Roman"/>
                        </a:rPr>
                        <m:t>0</m:t>
                      </m:r>
                    </m:oMath>
                  </m:oMathPara>
                </a14:m>
                <a:endParaRPr lang="en-US" dirty="0"/>
              </a:p>
            </p:txBody>
          </p:sp>
        </mc:Choice>
        <mc:Fallback xmlns="">
          <p:sp>
            <p:nvSpPr>
              <p:cNvPr id="15" name="Rectangle 14"/>
              <p:cNvSpPr>
                <a:spLocks noRot="1" noChangeAspect="1" noMove="1" noResize="1" noEditPoints="1" noAdjustHandles="1" noChangeArrowheads="1" noChangeShapeType="1" noTextEdit="1"/>
              </p:cNvSpPr>
              <p:nvPr/>
            </p:nvSpPr>
            <p:spPr>
              <a:xfrm>
                <a:off x="1634164" y="4920819"/>
                <a:ext cx="1261436" cy="369332"/>
              </a:xfrm>
              <a:prstGeom prst="rect">
                <a:avLst/>
              </a:prstGeom>
              <a:blipFill rotWithShape="1">
                <a:blip r:embed="rId5"/>
                <a:stretch>
                  <a:fillRect b="-11475"/>
                </a:stretch>
              </a:blipFill>
            </p:spPr>
            <p:txBody>
              <a:bodyPr/>
              <a:lstStyle/>
              <a:p>
                <a:r>
                  <a:rPr lang="en-US">
                    <a:noFill/>
                  </a:rPr>
                  <a:t> </a:t>
                </a:r>
              </a:p>
            </p:txBody>
          </p:sp>
        </mc:Fallback>
      </mc:AlternateContent>
      <p:sp>
        <p:nvSpPr>
          <p:cNvPr id="16" name="TextBox 15"/>
          <p:cNvSpPr txBox="1"/>
          <p:nvPr/>
        </p:nvSpPr>
        <p:spPr>
          <a:xfrm>
            <a:off x="119689" y="4782319"/>
            <a:ext cx="1514475" cy="646331"/>
          </a:xfrm>
          <a:prstGeom prst="rect">
            <a:avLst/>
          </a:prstGeom>
          <a:noFill/>
        </p:spPr>
        <p:txBody>
          <a:bodyPr wrap="square" rtlCol="0">
            <a:spAutoFit/>
          </a:bodyPr>
          <a:lstStyle/>
          <a:p>
            <a:r>
              <a:rPr lang="en-US" dirty="0" smtClean="0"/>
              <a:t>perpendicular stress</a:t>
            </a:r>
            <a:endParaRPr lang="en-US" dirty="0"/>
          </a:p>
        </p:txBody>
      </p:sp>
    </p:spTree>
    <p:extLst>
      <p:ext uri="{BB962C8B-B14F-4D97-AF65-F5344CB8AC3E}">
        <p14:creationId xmlns:p14="http://schemas.microsoft.com/office/powerpoint/2010/main" val="30575669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1"/>
          <p:cNvSpPr txBox="1">
            <a:spLocks/>
          </p:cNvSpPr>
          <p:nvPr/>
        </p:nvSpPr>
        <p:spPr>
          <a:xfrm>
            <a:off x="990600" y="0"/>
            <a:ext cx="80010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3200" b="1" i="1" dirty="0" smtClean="0">
                <a:solidFill>
                  <a:srgbClr val="00B050"/>
                </a:solidFill>
              </a:rPr>
              <a:t>Glass composition and physical properties</a:t>
            </a:r>
            <a:endParaRPr lang="en-US" altLang="en-US" b="1" dirty="0" smtClean="0">
              <a:solidFill>
                <a:srgbClr val="C00000"/>
              </a:solidFill>
            </a:endParaRPr>
          </a:p>
        </p:txBody>
      </p:sp>
      <p:sp>
        <p:nvSpPr>
          <p:cNvPr id="7" name="Content Placeholder 2"/>
          <p:cNvSpPr>
            <a:spLocks noGrp="1"/>
          </p:cNvSpPr>
          <p:nvPr>
            <p:ph idx="1"/>
          </p:nvPr>
        </p:nvSpPr>
        <p:spPr>
          <a:xfrm>
            <a:off x="111826" y="1295400"/>
            <a:ext cx="8915400" cy="4800600"/>
          </a:xfrm>
        </p:spPr>
        <p:txBody>
          <a:bodyPr/>
          <a:lstStyle/>
          <a:p>
            <a:pPr marL="0" indent="0" eaLnBrk="1" hangingPunct="1">
              <a:buNone/>
            </a:pPr>
            <a:r>
              <a:rPr lang="en-US" altLang="en-US" sz="2400" b="1" i="1" dirty="0" smtClean="0">
                <a:solidFill>
                  <a:srgbClr val="0000FF"/>
                </a:solidFill>
              </a:rPr>
              <a:t>Type: H-K9L (similar to Schott BK7)</a:t>
            </a:r>
            <a:endParaRPr lang="en-US" altLang="en-US" sz="2400" b="1" dirty="0" smtClean="0">
              <a:solidFill>
                <a:srgbClr val="0000FF"/>
              </a:solidFill>
            </a:endParaRPr>
          </a:p>
          <a:p>
            <a:pPr eaLnBrk="1" hangingPunct="1"/>
            <a:r>
              <a:rPr lang="en-US" altLang="en-US" sz="2400" b="1" i="1" dirty="0" smtClean="0"/>
              <a:t>Nominal composition (</a:t>
            </a:r>
            <a:r>
              <a:rPr lang="en-US" altLang="en-US" sz="2400" b="1" i="1" dirty="0" err="1" smtClean="0"/>
              <a:t>wt</a:t>
            </a:r>
            <a:r>
              <a:rPr lang="en-US" altLang="en-US" sz="2400" b="1" i="1" dirty="0" smtClean="0"/>
              <a:t>%):</a:t>
            </a:r>
          </a:p>
          <a:p>
            <a:pPr eaLnBrk="1" hangingPunct="1"/>
            <a:endParaRPr lang="en-US" altLang="en-US" sz="2400" b="1" i="1" dirty="0" smtClean="0"/>
          </a:p>
          <a:p>
            <a:pPr marL="0" indent="0" eaLnBrk="1" hangingPunct="1">
              <a:buNone/>
            </a:pPr>
            <a:r>
              <a:rPr lang="en-US" altLang="en-US" sz="2400" b="1" i="1" dirty="0" smtClean="0"/>
              <a:t>69.13 SiO</a:t>
            </a:r>
            <a:r>
              <a:rPr lang="en-US" altLang="en-US" sz="2400" b="1" i="1" baseline="-25000" dirty="0" smtClean="0"/>
              <a:t>2</a:t>
            </a:r>
            <a:r>
              <a:rPr lang="en-US" altLang="en-US" sz="2400" b="1" i="1" dirty="0" smtClean="0"/>
              <a:t>; 10.75 B</a:t>
            </a:r>
            <a:r>
              <a:rPr lang="en-US" altLang="en-US" sz="2400" b="1" i="1" baseline="-25000" dirty="0" smtClean="0"/>
              <a:t>2</a:t>
            </a:r>
            <a:r>
              <a:rPr lang="en-US" altLang="en-US" sz="2400" b="1" i="1" dirty="0" smtClean="0"/>
              <a:t>O</a:t>
            </a:r>
            <a:r>
              <a:rPr lang="en-US" altLang="en-US" sz="2400" b="1" i="1" baseline="-25000" dirty="0" smtClean="0"/>
              <a:t>3</a:t>
            </a:r>
            <a:r>
              <a:rPr lang="en-US" altLang="en-US" sz="2400" b="1" i="1" dirty="0" smtClean="0"/>
              <a:t>;3.07 </a:t>
            </a:r>
            <a:r>
              <a:rPr lang="en-US" altLang="en-US" sz="2400" b="1" i="1" dirty="0" err="1" smtClean="0"/>
              <a:t>CaO</a:t>
            </a:r>
            <a:r>
              <a:rPr lang="en-US" altLang="en-US" sz="2400" b="1" i="1" dirty="0" smtClean="0"/>
              <a:t>; 10.40 Na</a:t>
            </a:r>
            <a:r>
              <a:rPr lang="en-US" altLang="en-US" sz="2400" b="1" i="1" baseline="-25000" dirty="0" smtClean="0"/>
              <a:t>2</a:t>
            </a:r>
            <a:r>
              <a:rPr lang="en-US" altLang="en-US" sz="2400" b="1" i="1" dirty="0" smtClean="0"/>
              <a:t>O; 6.29 K</a:t>
            </a:r>
            <a:r>
              <a:rPr lang="en-US" altLang="en-US" sz="2400" b="1" i="1" baseline="-25000" dirty="0" smtClean="0"/>
              <a:t>2</a:t>
            </a:r>
            <a:r>
              <a:rPr lang="en-US" altLang="en-US" sz="2400" b="1" i="1" dirty="0" smtClean="0"/>
              <a:t>O; 0.36 As</a:t>
            </a:r>
            <a:r>
              <a:rPr lang="en-US" altLang="en-US" sz="2400" b="1" i="1" baseline="-25000" dirty="0" smtClean="0"/>
              <a:t>2</a:t>
            </a:r>
            <a:r>
              <a:rPr lang="en-US" altLang="en-US" sz="2400" b="1" i="1" dirty="0" smtClean="0"/>
              <a:t>O</a:t>
            </a:r>
            <a:r>
              <a:rPr lang="en-US" altLang="en-US" sz="2400" b="1" i="1" baseline="-25000" dirty="0" smtClean="0"/>
              <a:t>3</a:t>
            </a:r>
          </a:p>
          <a:p>
            <a:pPr eaLnBrk="1" hangingPunct="1"/>
            <a:endParaRPr lang="en-US" altLang="en-US" sz="2400" b="1" i="1" dirty="0" smtClean="0"/>
          </a:p>
          <a:p>
            <a:pPr eaLnBrk="1" hangingPunct="1"/>
            <a:r>
              <a:rPr lang="en-US" altLang="en-US" sz="2400" b="1" i="1" dirty="0" smtClean="0"/>
              <a:t>Density = 2.55 g/cm3</a:t>
            </a:r>
          </a:p>
          <a:p>
            <a:pPr eaLnBrk="1" hangingPunct="1"/>
            <a:r>
              <a:rPr lang="en-US" altLang="en-US" sz="2400" b="1" i="1" dirty="0" err="1" smtClean="0"/>
              <a:t>Tg</a:t>
            </a:r>
            <a:r>
              <a:rPr lang="en-US" altLang="en-US" sz="2400" b="1" i="1" dirty="0" smtClean="0"/>
              <a:t> = 550</a:t>
            </a:r>
            <a:r>
              <a:rPr lang="en-US" altLang="en-US" sz="2400" b="1" i="1" dirty="0" smtClean="0">
                <a:latin typeface="Calibri"/>
                <a:cs typeface="Calibri"/>
              </a:rPr>
              <a:t>°</a:t>
            </a:r>
            <a:r>
              <a:rPr lang="en-US" altLang="en-US" sz="2400" b="1" i="1" dirty="0" smtClean="0"/>
              <a:t>C</a:t>
            </a:r>
          </a:p>
          <a:p>
            <a:r>
              <a:rPr lang="en-US" altLang="en-US" sz="2400" b="1" i="1" dirty="0" smtClean="0"/>
              <a:t>TEC = 70x10</a:t>
            </a:r>
            <a:r>
              <a:rPr lang="en-US" altLang="en-US" sz="2400" b="1" i="1" baseline="30000" dirty="0" smtClean="0"/>
              <a:t>-7</a:t>
            </a:r>
            <a:r>
              <a:rPr lang="en-US" altLang="en-US" sz="2400" b="1" i="1" dirty="0" smtClean="0"/>
              <a:t>/</a:t>
            </a:r>
            <a:r>
              <a:rPr lang="en-US" altLang="en-US" sz="2400" b="1" i="1" dirty="0">
                <a:cs typeface="Calibri"/>
              </a:rPr>
              <a:t>°</a:t>
            </a:r>
            <a:r>
              <a:rPr lang="en-US" altLang="en-US" sz="2400" b="1" i="1" dirty="0" smtClean="0"/>
              <a:t>C</a:t>
            </a:r>
          </a:p>
          <a:p>
            <a:pPr eaLnBrk="1" hangingPunct="1"/>
            <a:r>
              <a:rPr lang="en-US" altLang="en-US" sz="2400" b="1" i="1" dirty="0" smtClean="0"/>
              <a:t>E = 71.GPa</a:t>
            </a:r>
          </a:p>
          <a:p>
            <a:pPr eaLnBrk="1" hangingPunct="1"/>
            <a:r>
              <a:rPr lang="en-US" altLang="en-US" sz="2400" b="1" i="1" dirty="0" smtClean="0">
                <a:latin typeface="Symbol" panose="05050102010706020507" pitchFamily="18" charset="2"/>
              </a:rPr>
              <a:t>n </a:t>
            </a:r>
            <a:r>
              <a:rPr lang="en-US" altLang="en-US" sz="2400" b="1" i="1" dirty="0" smtClean="0"/>
              <a:t>= 0.219</a:t>
            </a:r>
          </a:p>
          <a:p>
            <a:pPr eaLnBrk="1" hangingPunct="1"/>
            <a:r>
              <a:rPr lang="en-US" altLang="en-US" sz="2400" b="1" i="1" dirty="0" err="1"/>
              <a:t>n</a:t>
            </a:r>
            <a:r>
              <a:rPr lang="en-US" altLang="en-US" sz="2400" b="1" i="1" baseline="-25000" dirty="0" err="1" smtClean="0"/>
              <a:t>d</a:t>
            </a:r>
            <a:r>
              <a:rPr lang="en-US" altLang="en-US" sz="2400" b="1" i="1" dirty="0" smtClean="0"/>
              <a:t> = 1.523</a:t>
            </a:r>
            <a:endParaRPr lang="en-US" altLang="en-US" sz="2400" dirty="0"/>
          </a:p>
          <a:p>
            <a:pPr eaLnBrk="1" hangingPunct="1"/>
            <a:endParaRPr lang="en-US" altLang="en-US" dirty="0" smtClean="0">
              <a:latin typeface="Symbol" panose="05050102010706020507" pitchFamily="18" charset="2"/>
            </a:endParaRPr>
          </a:p>
        </p:txBody>
      </p:sp>
    </p:spTree>
    <p:extLst>
      <p:ext uri="{BB962C8B-B14F-4D97-AF65-F5344CB8AC3E}">
        <p14:creationId xmlns:p14="http://schemas.microsoft.com/office/powerpoint/2010/main" val="16913967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2"/>
          <p:cNvSpPr txBox="1">
            <a:spLocks noChangeArrowheads="1"/>
          </p:cNvSpPr>
          <p:nvPr/>
        </p:nvSpPr>
        <p:spPr bwMode="auto">
          <a:xfrm>
            <a:off x="404495" y="1032411"/>
            <a:ext cx="8683625"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1"/>
                </a:solidFill>
                <a:latin typeface="Times" charset="0"/>
              </a:defRPr>
            </a:lvl1pPr>
            <a:lvl2pPr marL="742950" indent="-285750" eaLnBrk="0" hangingPunct="0">
              <a:buChar char="–"/>
              <a:defRPr sz="2800">
                <a:solidFill>
                  <a:schemeClr val="tx1"/>
                </a:solidFill>
                <a:latin typeface="Times" charset="0"/>
              </a:defRPr>
            </a:lvl2pPr>
            <a:lvl3pPr marL="1143000" indent="-228600" eaLnBrk="0" hangingPunct="0">
              <a:defRPr sz="2400">
                <a:solidFill>
                  <a:schemeClr val="tx1"/>
                </a:solidFill>
                <a:latin typeface="Times" charset="0"/>
              </a:defRPr>
            </a:lvl3pPr>
            <a:lvl4pPr marL="1600200" indent="-228600" eaLnBrk="0" hangingPunct="0">
              <a:buChar char="–"/>
              <a:defRPr sz="2000">
                <a:solidFill>
                  <a:schemeClr val="tx1"/>
                </a:solidFill>
                <a:latin typeface="Times" charset="0"/>
              </a:defRPr>
            </a:lvl4pPr>
            <a:lvl5pPr marL="2057400" indent="-228600" eaLnBrk="0" hangingPunct="0">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eaLnBrk="1" hangingPunct="1"/>
            <a:r>
              <a:rPr lang="en-US" altLang="en-US" sz="2400" b="1" dirty="0" smtClean="0">
                <a:solidFill>
                  <a:srgbClr val="0000FF"/>
                </a:solidFill>
                <a:latin typeface="New York" charset="0"/>
              </a:rPr>
              <a:t>Four domes</a:t>
            </a:r>
          </a:p>
          <a:p>
            <a:pPr eaLnBrk="1" hangingPunct="1"/>
            <a:r>
              <a:rPr lang="en-US" altLang="en-US" sz="2400" b="1" dirty="0" smtClean="0">
                <a:solidFill>
                  <a:srgbClr val="0000FF"/>
                </a:solidFill>
                <a:latin typeface="New York" charset="0"/>
              </a:rPr>
              <a:t>15 witness disk samples 2” </a:t>
            </a:r>
            <a:r>
              <a:rPr lang="en-US" altLang="en-US" sz="2400" b="1" dirty="0" err="1" smtClean="0">
                <a:solidFill>
                  <a:srgbClr val="0000FF"/>
                </a:solidFill>
                <a:latin typeface="New York" charset="0"/>
              </a:rPr>
              <a:t>dia</a:t>
            </a:r>
            <a:r>
              <a:rPr lang="en-US" altLang="en-US" sz="2400" b="1" dirty="0" smtClean="0">
                <a:solidFill>
                  <a:srgbClr val="0000FF"/>
                </a:solidFill>
                <a:latin typeface="New York" charset="0"/>
              </a:rPr>
              <a:t> x 2 mm thick, </a:t>
            </a:r>
          </a:p>
          <a:p>
            <a:pPr eaLnBrk="1" hangingPunct="1"/>
            <a:r>
              <a:rPr lang="en-US" altLang="en-US" sz="2400" b="1" dirty="0">
                <a:solidFill>
                  <a:srgbClr val="0000FF"/>
                </a:solidFill>
                <a:latin typeface="New York" charset="0"/>
              </a:rPr>
              <a:t>(</a:t>
            </a:r>
            <a:r>
              <a:rPr lang="en-US" altLang="en-US" sz="2400" b="1" dirty="0" smtClean="0">
                <a:solidFill>
                  <a:srgbClr val="0000FF"/>
                </a:solidFill>
                <a:latin typeface="New York" charset="0"/>
              </a:rPr>
              <a:t>for subsequent biaxial testing and CS/DOL measurement)</a:t>
            </a:r>
          </a:p>
          <a:p>
            <a:pPr eaLnBrk="1" hangingPunct="1"/>
            <a:endParaRPr lang="en-US" altLang="en-US" sz="2400" b="1" dirty="0" smtClean="0">
              <a:solidFill>
                <a:srgbClr val="002060"/>
              </a:solidFill>
              <a:latin typeface="New York" charset="0"/>
            </a:endParaRPr>
          </a:p>
          <a:p>
            <a:pPr eaLnBrk="1" hangingPunct="1"/>
            <a:r>
              <a:rPr lang="en-US" altLang="en-US" sz="2400" b="1" dirty="0" smtClean="0">
                <a:solidFill>
                  <a:srgbClr val="002060"/>
                </a:solidFill>
                <a:latin typeface="New York" charset="0"/>
              </a:rPr>
              <a:t>Hold domes in a stainless steel wire cage</a:t>
            </a:r>
          </a:p>
          <a:p>
            <a:pPr eaLnBrk="1" hangingPunct="1"/>
            <a:r>
              <a:rPr lang="en-US" altLang="en-US" sz="2400" b="1" dirty="0" smtClean="0">
                <a:solidFill>
                  <a:srgbClr val="002060"/>
                </a:solidFill>
                <a:latin typeface="New York" charset="0"/>
              </a:rPr>
              <a:t>Immerse in </a:t>
            </a:r>
            <a:r>
              <a:rPr lang="en-US" altLang="en-US" sz="2400" b="1" dirty="0">
                <a:solidFill>
                  <a:srgbClr val="002060"/>
                </a:solidFill>
                <a:latin typeface="New York" charset="0"/>
              </a:rPr>
              <a:t>electrically heated steel </a:t>
            </a:r>
            <a:r>
              <a:rPr lang="en-US" altLang="en-US" sz="2400" b="1" dirty="0" smtClean="0">
                <a:solidFill>
                  <a:srgbClr val="002060"/>
                </a:solidFill>
                <a:latin typeface="New York" charset="0"/>
              </a:rPr>
              <a:t>tank </a:t>
            </a:r>
            <a:r>
              <a:rPr lang="en-US" altLang="en-US" sz="2400" b="1" dirty="0">
                <a:solidFill>
                  <a:srgbClr val="002060"/>
                </a:solidFill>
                <a:latin typeface="New York" charset="0"/>
              </a:rPr>
              <a:t>containing molten </a:t>
            </a:r>
            <a:r>
              <a:rPr lang="en-US" altLang="en-US" sz="2400" b="1" dirty="0" smtClean="0">
                <a:solidFill>
                  <a:srgbClr val="002060"/>
                </a:solidFill>
                <a:latin typeface="New York" charset="0"/>
              </a:rPr>
              <a:t>KNO</a:t>
            </a:r>
            <a:r>
              <a:rPr lang="en-US" altLang="en-US" sz="2400" b="1" baseline="-25000" dirty="0" smtClean="0">
                <a:solidFill>
                  <a:srgbClr val="002060"/>
                </a:solidFill>
                <a:latin typeface="New York" charset="0"/>
              </a:rPr>
              <a:t>3</a:t>
            </a:r>
            <a:r>
              <a:rPr lang="en-US" altLang="en-US" sz="2400" b="1" dirty="0" smtClean="0">
                <a:solidFill>
                  <a:srgbClr val="002060"/>
                </a:solidFill>
                <a:latin typeface="New York" charset="0"/>
              </a:rPr>
              <a:t> salt</a:t>
            </a:r>
            <a:r>
              <a:rPr lang="en-US" altLang="en-US" sz="2400" b="1" dirty="0">
                <a:solidFill>
                  <a:srgbClr val="002060"/>
                </a:solidFill>
                <a:latin typeface="New York" charset="0"/>
              </a:rPr>
              <a:t>.</a:t>
            </a:r>
          </a:p>
          <a:p>
            <a:pPr eaLnBrk="1" hangingPunct="1"/>
            <a:endParaRPr lang="en-US" altLang="en-US" sz="2400" b="1" dirty="0" smtClean="0">
              <a:solidFill>
                <a:srgbClr val="C00000"/>
              </a:solidFill>
              <a:latin typeface="New York" charset="0"/>
            </a:endParaRPr>
          </a:p>
          <a:p>
            <a:pPr eaLnBrk="1" hangingPunct="1"/>
            <a:r>
              <a:rPr lang="en-US" altLang="en-US" sz="2400" b="1" dirty="0" smtClean="0">
                <a:solidFill>
                  <a:srgbClr val="C00000"/>
                </a:solidFill>
                <a:latin typeface="New York" charset="0"/>
              </a:rPr>
              <a:t>Ion exchange at 450 </a:t>
            </a:r>
            <a:r>
              <a:rPr lang="en-US" altLang="en-US" sz="2400" b="1" dirty="0">
                <a:solidFill>
                  <a:srgbClr val="C00000"/>
                </a:solidFill>
                <a:latin typeface="New York" charset="0"/>
              </a:rPr>
              <a:t>°C for </a:t>
            </a:r>
            <a:r>
              <a:rPr lang="en-US" altLang="en-US" sz="2400" b="1" dirty="0" smtClean="0">
                <a:solidFill>
                  <a:srgbClr val="C00000"/>
                </a:solidFill>
                <a:latin typeface="New York" charset="0"/>
              </a:rPr>
              <a:t>24 </a:t>
            </a:r>
            <a:r>
              <a:rPr lang="en-US" altLang="en-US" sz="2400" b="1" dirty="0">
                <a:solidFill>
                  <a:srgbClr val="C00000"/>
                </a:solidFill>
                <a:latin typeface="New York" charset="0"/>
              </a:rPr>
              <a:t>hrs. </a:t>
            </a:r>
          </a:p>
          <a:p>
            <a:pPr eaLnBrk="1" hangingPunct="1"/>
            <a:endParaRPr lang="en-US" altLang="en-US" sz="2400" b="1" dirty="0" smtClean="0">
              <a:solidFill>
                <a:srgbClr val="00CC00"/>
              </a:solidFill>
              <a:latin typeface="New York" charset="0"/>
            </a:endParaRPr>
          </a:p>
          <a:p>
            <a:pPr eaLnBrk="1" hangingPunct="1"/>
            <a:r>
              <a:rPr lang="en-US" altLang="en-US" sz="2400" b="1" dirty="0" smtClean="0">
                <a:solidFill>
                  <a:srgbClr val="0070C0"/>
                </a:solidFill>
                <a:latin typeface="New York" charset="0"/>
              </a:rPr>
              <a:t>After extraction, carefully cool, wash and dry.</a:t>
            </a:r>
          </a:p>
          <a:p>
            <a:pPr eaLnBrk="1" hangingPunct="1"/>
            <a:r>
              <a:rPr lang="en-US" altLang="en-US" sz="2400" b="1" dirty="0" smtClean="0">
                <a:solidFill>
                  <a:srgbClr val="00CC00"/>
                </a:solidFill>
                <a:latin typeface="New York" charset="0"/>
              </a:rPr>
              <a:t>Compression </a:t>
            </a:r>
            <a:r>
              <a:rPr lang="en-US" altLang="en-US" sz="2400" b="1" dirty="0">
                <a:solidFill>
                  <a:srgbClr val="00CC00"/>
                </a:solidFill>
                <a:latin typeface="New York" charset="0"/>
              </a:rPr>
              <a:t>layer (case </a:t>
            </a:r>
            <a:r>
              <a:rPr lang="en-US" altLang="en-US" sz="2400" b="1" dirty="0" smtClean="0">
                <a:solidFill>
                  <a:srgbClr val="00CC00"/>
                </a:solidFill>
                <a:latin typeface="New York" charset="0"/>
              </a:rPr>
              <a:t>depth </a:t>
            </a:r>
            <a:r>
              <a:rPr lang="en-US" altLang="en-US" sz="2400" b="1" dirty="0" smtClean="0">
                <a:solidFill>
                  <a:srgbClr val="C00000"/>
                </a:solidFill>
                <a:latin typeface="New York" charset="0"/>
              </a:rPr>
              <a:t>“DOL”</a:t>
            </a:r>
            <a:r>
              <a:rPr lang="en-US" altLang="en-US" sz="2400" b="1" dirty="0" smtClean="0">
                <a:solidFill>
                  <a:srgbClr val="00CC00"/>
                </a:solidFill>
                <a:latin typeface="New York" charset="0"/>
              </a:rPr>
              <a:t>) </a:t>
            </a:r>
            <a:r>
              <a:rPr lang="en-US" altLang="en-US" sz="2400" b="1" dirty="0">
                <a:solidFill>
                  <a:srgbClr val="00CC00"/>
                </a:solidFill>
                <a:latin typeface="New York" charset="0"/>
              </a:rPr>
              <a:t>= </a:t>
            </a:r>
            <a:r>
              <a:rPr lang="en-US" altLang="en-US" sz="2400" b="1" dirty="0" smtClean="0">
                <a:solidFill>
                  <a:srgbClr val="00CC00"/>
                </a:solidFill>
                <a:latin typeface="New York" charset="0"/>
              </a:rPr>
              <a:t>45 </a:t>
            </a:r>
            <a:r>
              <a:rPr lang="en-US" altLang="en-US" sz="2400" b="1" dirty="0" smtClean="0">
                <a:solidFill>
                  <a:srgbClr val="00CC00"/>
                </a:solidFill>
                <a:latin typeface="New York" charset="0"/>
                <a:sym typeface="Symbol" pitchFamily="18" charset="2"/>
              </a:rPr>
              <a:t></a:t>
            </a:r>
            <a:r>
              <a:rPr lang="en-US" altLang="en-US" sz="2400" b="1" dirty="0">
                <a:solidFill>
                  <a:srgbClr val="00CC00"/>
                </a:solidFill>
                <a:latin typeface="New York" charset="0"/>
              </a:rPr>
              <a:t>m.</a:t>
            </a:r>
          </a:p>
          <a:p>
            <a:pPr eaLnBrk="1" hangingPunct="1"/>
            <a:r>
              <a:rPr lang="en-US" altLang="en-US" sz="2400" b="1" dirty="0" smtClean="0">
                <a:solidFill>
                  <a:srgbClr val="FF0000"/>
                </a:solidFill>
                <a:latin typeface="New York" charset="0"/>
              </a:rPr>
              <a:t>Compression (“CS”) = - 430 </a:t>
            </a:r>
            <a:r>
              <a:rPr lang="en-US" altLang="en-US" sz="2400" b="1" dirty="0">
                <a:solidFill>
                  <a:srgbClr val="FF0000"/>
                </a:solidFill>
                <a:latin typeface="New York" charset="0"/>
              </a:rPr>
              <a:t>MPa </a:t>
            </a:r>
            <a:endParaRPr lang="en-US" altLang="en-US" sz="2400" b="1" dirty="0" smtClean="0">
              <a:solidFill>
                <a:srgbClr val="FF0000"/>
              </a:solidFill>
              <a:latin typeface="New York" charset="0"/>
            </a:endParaRPr>
          </a:p>
          <a:p>
            <a:pPr eaLnBrk="1" hangingPunct="1"/>
            <a:r>
              <a:rPr lang="en-US" altLang="en-US" sz="2400" b="1" dirty="0" smtClean="0">
                <a:solidFill>
                  <a:srgbClr val="FF0000"/>
                </a:solidFill>
                <a:latin typeface="New York" charset="0"/>
              </a:rPr>
              <a:t>(measured by FSM-6000LE)</a:t>
            </a:r>
          </a:p>
        </p:txBody>
      </p:sp>
      <p:sp>
        <p:nvSpPr>
          <p:cNvPr id="8" name="TextBox 1"/>
          <p:cNvSpPr txBox="1">
            <a:spLocks noChangeArrowheads="1"/>
          </p:cNvSpPr>
          <p:nvPr/>
        </p:nvSpPr>
        <p:spPr bwMode="auto">
          <a:xfrm>
            <a:off x="990600" y="381000"/>
            <a:ext cx="7772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charset="0"/>
              </a:defRPr>
            </a:lvl1pPr>
            <a:lvl2pPr marL="742950" indent="-285750" eaLnBrk="0" hangingPunct="0">
              <a:buChar char="–"/>
              <a:defRPr sz="2800">
                <a:solidFill>
                  <a:schemeClr val="tx1"/>
                </a:solidFill>
                <a:latin typeface="Times" charset="0"/>
              </a:defRPr>
            </a:lvl2pPr>
            <a:lvl3pPr marL="1143000" indent="-228600" eaLnBrk="0" hangingPunct="0">
              <a:defRPr sz="2400">
                <a:solidFill>
                  <a:schemeClr val="tx1"/>
                </a:solidFill>
                <a:latin typeface="Times" charset="0"/>
              </a:defRPr>
            </a:lvl3pPr>
            <a:lvl4pPr marL="1600200" indent="-228600" eaLnBrk="0" hangingPunct="0">
              <a:buChar char="–"/>
              <a:defRPr sz="2000">
                <a:solidFill>
                  <a:schemeClr val="tx1"/>
                </a:solidFill>
                <a:latin typeface="Times" charset="0"/>
              </a:defRPr>
            </a:lvl4pPr>
            <a:lvl5pPr marL="2057400" indent="-228600" eaLnBrk="0" hangingPunct="0">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eaLnBrk="1" hangingPunct="1">
              <a:buFontTx/>
              <a:buNone/>
            </a:pPr>
            <a:r>
              <a:rPr lang="en-US" altLang="en-US" sz="3600" b="1" dirty="0" smtClean="0"/>
              <a:t>Chemical strengthening of the domes</a:t>
            </a:r>
            <a:endParaRPr lang="en-US" altLang="en-US" sz="3600" b="1" dirty="0"/>
          </a:p>
        </p:txBody>
      </p:sp>
    </p:spTree>
    <p:extLst>
      <p:ext uri="{BB962C8B-B14F-4D97-AF65-F5344CB8AC3E}">
        <p14:creationId xmlns:p14="http://schemas.microsoft.com/office/powerpoint/2010/main" val="8517365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Reliability analysis</a:t>
            </a:r>
            <a:endParaRPr lang="en-US" dirty="0"/>
          </a:p>
        </p:txBody>
      </p:sp>
      <p:sp>
        <p:nvSpPr>
          <p:cNvPr id="6" name="TextBox 5"/>
          <p:cNvSpPr txBox="1"/>
          <p:nvPr/>
        </p:nvSpPr>
        <p:spPr>
          <a:xfrm>
            <a:off x="228600" y="1600200"/>
            <a:ext cx="8610600" cy="3970318"/>
          </a:xfrm>
          <a:prstGeom prst="rect">
            <a:avLst/>
          </a:prstGeom>
          <a:noFill/>
        </p:spPr>
        <p:txBody>
          <a:bodyPr wrap="square" rtlCol="0">
            <a:spAutoFit/>
          </a:bodyPr>
          <a:lstStyle/>
          <a:p>
            <a:r>
              <a:rPr lang="en-US" dirty="0" smtClean="0"/>
              <a:t>MBARI hired Eric Baker of Connecticut Reserve Technology to perform brittle material reliability predictions </a:t>
            </a:r>
            <a:r>
              <a:rPr lang="en-US" dirty="0"/>
              <a:t>on the </a:t>
            </a:r>
            <a:r>
              <a:rPr lang="en-US" dirty="0" smtClean="0"/>
              <a:t>camera port:</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Generated </a:t>
            </a:r>
            <a:r>
              <a:rPr lang="en-US" dirty="0"/>
              <a:t>finite element analyses of </a:t>
            </a:r>
            <a:r>
              <a:rPr lang="en-US" dirty="0" smtClean="0"/>
              <a:t>dome configurations </a:t>
            </a:r>
            <a:r>
              <a:rPr lang="en-US" dirty="0"/>
              <a:t>and </a:t>
            </a:r>
            <a:r>
              <a:rPr lang="en-US" dirty="0" smtClean="0"/>
              <a:t>calibrated </a:t>
            </a:r>
            <a:r>
              <a:rPr lang="en-US" dirty="0"/>
              <a:t>models to MBARI FEA as well as </a:t>
            </a:r>
            <a:r>
              <a:rPr lang="en-US" dirty="0" smtClean="0"/>
              <a:t>pressure test measurements</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Estimated </a:t>
            </a:r>
            <a:r>
              <a:rPr lang="en-US" dirty="0"/>
              <a:t>Weibull Material Properties from provided </a:t>
            </a:r>
            <a:r>
              <a:rPr lang="en-US" dirty="0" smtClean="0"/>
              <a:t>test data using </a:t>
            </a:r>
            <a:r>
              <a:rPr lang="en-US" dirty="0" err="1" smtClean="0"/>
              <a:t>WeibPar</a:t>
            </a:r>
            <a:r>
              <a:rPr lang="en-US" dirty="0" smtClean="0"/>
              <a:t> program</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Applied </a:t>
            </a:r>
            <a:r>
              <a:rPr lang="en-US" dirty="0"/>
              <a:t>the Ceramics Analysis and Reliability Evaluation of Structures (CARES) program to predict the </a:t>
            </a:r>
            <a:r>
              <a:rPr lang="en-US" dirty="0" smtClean="0"/>
              <a:t>brittle material reliability </a:t>
            </a:r>
            <a:r>
              <a:rPr lang="en-US" dirty="0"/>
              <a:t>of the </a:t>
            </a:r>
            <a:r>
              <a:rPr lang="en-US" dirty="0" smtClean="0"/>
              <a:t>dome configurations</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Established </a:t>
            </a:r>
            <a:r>
              <a:rPr lang="en-US" dirty="0"/>
              <a:t>a </a:t>
            </a:r>
            <a:r>
              <a:rPr lang="en-US" dirty="0" smtClean="0"/>
              <a:t>proof test protocol </a:t>
            </a:r>
            <a:r>
              <a:rPr lang="en-US" dirty="0"/>
              <a:t>to improve the </a:t>
            </a:r>
            <a:r>
              <a:rPr lang="en-US" dirty="0" smtClean="0"/>
              <a:t>reliability</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This analysis was performed for </a:t>
            </a:r>
            <a:r>
              <a:rPr lang="en-US" dirty="0" err="1" smtClean="0"/>
              <a:t>unstrengthened</a:t>
            </a:r>
            <a:r>
              <a:rPr lang="en-US" dirty="0" smtClean="0"/>
              <a:t> and strengthened glass. </a:t>
            </a:r>
            <a:endParaRPr lang="en-US" dirty="0"/>
          </a:p>
        </p:txBody>
      </p:sp>
    </p:spTree>
    <p:extLst>
      <p:ext uri="{BB962C8B-B14F-4D97-AF65-F5344CB8AC3E}">
        <p14:creationId xmlns:p14="http://schemas.microsoft.com/office/powerpoint/2010/main" val="1630598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CARES with ABAQUS Flowchart</a:t>
            </a:r>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07677" y="1905001"/>
            <a:ext cx="5455937" cy="326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TextBox 29"/>
          <p:cNvSpPr txBox="1"/>
          <p:nvPr/>
        </p:nvSpPr>
        <p:spPr>
          <a:xfrm>
            <a:off x="152400" y="1905000"/>
            <a:ext cx="3124200" cy="3416320"/>
          </a:xfrm>
          <a:prstGeom prst="rect">
            <a:avLst/>
          </a:prstGeom>
          <a:noFill/>
        </p:spPr>
        <p:txBody>
          <a:bodyPr wrap="square" rtlCol="0">
            <a:spAutoFit/>
          </a:bodyPr>
          <a:lstStyle/>
          <a:p>
            <a:r>
              <a:rPr lang="en-US" dirty="0"/>
              <a:t>CARES predicts the brittle material reliability of a component by post-processing finite element analysis stress results.</a:t>
            </a:r>
          </a:p>
          <a:p>
            <a:endParaRPr lang="en-US" dirty="0"/>
          </a:p>
          <a:p>
            <a:r>
              <a:rPr lang="en-US" dirty="0"/>
              <a:t>CARES requires region based Weibull material properties, Volume and/or Surface, where different Surface conditions are characterized by different parameter sets.</a:t>
            </a:r>
          </a:p>
        </p:txBody>
      </p:sp>
    </p:spTree>
    <p:extLst>
      <p:ext uri="{BB962C8B-B14F-4D97-AF65-F5344CB8AC3E}">
        <p14:creationId xmlns:p14="http://schemas.microsoft.com/office/powerpoint/2010/main" val="4179050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1" name="Picture 3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1691" y="1593318"/>
            <a:ext cx="2547143" cy="16474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r="18175" b="29998"/>
          <a:stretch/>
        </p:blipFill>
        <p:spPr>
          <a:xfrm>
            <a:off x="152401" y="3186284"/>
            <a:ext cx="2805673" cy="1385717"/>
          </a:xfrm>
          <a:prstGeom prst="rect">
            <a:avLst/>
          </a:prstGeom>
        </p:spPr>
      </p:pic>
      <p:sp>
        <p:nvSpPr>
          <p:cNvPr id="71" name="TextBox 70"/>
          <p:cNvSpPr txBox="1"/>
          <p:nvPr/>
        </p:nvSpPr>
        <p:spPr>
          <a:xfrm>
            <a:off x="80133" y="1544636"/>
            <a:ext cx="5153462" cy="1077218"/>
          </a:xfrm>
          <a:prstGeom prst="rect">
            <a:avLst/>
          </a:prstGeom>
          <a:noFill/>
        </p:spPr>
        <p:txBody>
          <a:bodyPr wrap="square" rtlCol="0">
            <a:spAutoFit/>
          </a:bodyPr>
          <a:lstStyle/>
          <a:p>
            <a:r>
              <a:rPr lang="en-US" sz="1600" i="1" dirty="0"/>
              <a:t>WeibPar (Weibull parameter estimation program) is used for the WM and WCS calculations of the failure specimen data as well as calculating the Effective Area from a FEA of the R-o-R specimen</a:t>
            </a:r>
          </a:p>
        </p:txBody>
      </p:sp>
      <p:sp>
        <p:nvSpPr>
          <p:cNvPr id="5" name="Title 4"/>
          <p:cNvSpPr>
            <a:spLocks noGrp="1"/>
          </p:cNvSpPr>
          <p:nvPr>
            <p:ph type="title"/>
          </p:nvPr>
        </p:nvSpPr>
        <p:spPr/>
        <p:txBody>
          <a:bodyPr/>
          <a:lstStyle/>
          <a:p>
            <a:r>
              <a:rPr lang="en-US" dirty="0" smtClean="0"/>
              <a:t>Material Properties:  Weibull</a:t>
            </a:r>
            <a:endParaRPr lang="en-US" dirty="0"/>
          </a:p>
        </p:txBody>
      </p:sp>
      <p:sp>
        <p:nvSpPr>
          <p:cNvPr id="3" name="TextBox 2"/>
          <p:cNvSpPr txBox="1"/>
          <p:nvPr/>
        </p:nvSpPr>
        <p:spPr>
          <a:xfrm>
            <a:off x="748273" y="3281608"/>
            <a:ext cx="2209800" cy="523220"/>
          </a:xfrm>
          <a:prstGeom prst="rect">
            <a:avLst/>
          </a:prstGeom>
          <a:noFill/>
        </p:spPr>
        <p:txBody>
          <a:bodyPr wrap="square" rtlCol="0">
            <a:spAutoFit/>
          </a:bodyPr>
          <a:lstStyle/>
          <a:p>
            <a:r>
              <a:rPr lang="en-US" sz="1400" dirty="0"/>
              <a:t>2D Axisymmetric Model of the Ring-on-Ring Specimen</a:t>
            </a:r>
          </a:p>
        </p:txBody>
      </p:sp>
      <p:cxnSp>
        <p:nvCxnSpPr>
          <p:cNvPr id="9" name="Straight Arrow Connector 8"/>
          <p:cNvCxnSpPr>
            <a:endCxn id="89" idx="1"/>
          </p:cNvCxnSpPr>
          <p:nvPr/>
        </p:nvCxnSpPr>
        <p:spPr bwMode="auto">
          <a:xfrm flipV="1">
            <a:off x="2359960" y="4180746"/>
            <a:ext cx="992840" cy="6636"/>
          </a:xfrm>
          <a:prstGeom prst="straightConnector1">
            <a:avLst/>
          </a:prstGeom>
          <a:solidFill>
            <a:schemeClr val="accent1"/>
          </a:solidFill>
          <a:ln w="6350" cap="flat" cmpd="sng" algn="ctr">
            <a:solidFill>
              <a:schemeClr val="bg1">
                <a:lumMod val="65000"/>
              </a:schemeClr>
            </a:solidFill>
            <a:prstDash val="solid"/>
            <a:round/>
            <a:headEnd type="none" w="med" len="med"/>
            <a:tailEnd type="arrow"/>
          </a:ln>
          <a:effectLst/>
        </p:spPr>
      </p:cxnSp>
      <p:cxnSp>
        <p:nvCxnSpPr>
          <p:cNvPr id="12" name="Straight Arrow Connector 11"/>
          <p:cNvCxnSpPr>
            <a:endCxn id="88" idx="3"/>
          </p:cNvCxnSpPr>
          <p:nvPr/>
        </p:nvCxnSpPr>
        <p:spPr bwMode="auto">
          <a:xfrm flipH="1">
            <a:off x="5017871" y="2819401"/>
            <a:ext cx="673324" cy="311199"/>
          </a:xfrm>
          <a:prstGeom prst="straightConnector1">
            <a:avLst/>
          </a:prstGeom>
          <a:solidFill>
            <a:schemeClr val="accent1"/>
          </a:solidFill>
          <a:ln w="6350" cap="flat" cmpd="sng" algn="ctr">
            <a:solidFill>
              <a:schemeClr val="bg1">
                <a:lumMod val="65000"/>
              </a:schemeClr>
            </a:solidFill>
            <a:prstDash val="solid"/>
            <a:round/>
            <a:headEnd type="none" w="med" len="med"/>
            <a:tailEnd type="arrow"/>
          </a:ln>
          <a:effectLst/>
        </p:spPr>
      </p:cxnSp>
      <p:sp>
        <p:nvSpPr>
          <p:cNvPr id="15" name="TextBox 14"/>
          <p:cNvSpPr txBox="1"/>
          <p:nvPr/>
        </p:nvSpPr>
        <p:spPr>
          <a:xfrm>
            <a:off x="5727358" y="3822670"/>
            <a:ext cx="1316386" cy="369332"/>
          </a:xfrm>
          <a:prstGeom prst="rect">
            <a:avLst/>
          </a:prstGeom>
          <a:solidFill>
            <a:schemeClr val="bg2">
              <a:lumMod val="90000"/>
            </a:schemeClr>
          </a:solidFill>
          <a:ln>
            <a:solidFill>
              <a:schemeClr val="tx1"/>
            </a:solidFill>
          </a:ln>
        </p:spPr>
        <p:txBody>
          <a:bodyPr wrap="none" rtlCol="0">
            <a:spAutoFit/>
          </a:bodyPr>
          <a:lstStyle/>
          <a:p>
            <a:r>
              <a:rPr lang="en-US" i="1" dirty="0" smtClean="0">
                <a:latin typeface="Cambria" panose="02040503050406030204" pitchFamily="18" charset="0"/>
              </a:rPr>
              <a:t>m</a:t>
            </a:r>
            <a:r>
              <a:rPr lang="en-US" dirty="0" smtClean="0"/>
              <a:t> = 13.6 [-] </a:t>
            </a:r>
            <a:endParaRPr lang="en-US" dirty="0"/>
          </a:p>
        </p:txBody>
      </p:sp>
      <p:cxnSp>
        <p:nvCxnSpPr>
          <p:cNvPr id="18" name="Straight Arrow Connector 17"/>
          <p:cNvCxnSpPr>
            <a:stCxn id="15" idx="1"/>
            <a:endCxn id="89" idx="3"/>
          </p:cNvCxnSpPr>
          <p:nvPr/>
        </p:nvCxnSpPr>
        <p:spPr bwMode="auto">
          <a:xfrm flipH="1">
            <a:off x="4763443" y="4007336"/>
            <a:ext cx="963915" cy="173410"/>
          </a:xfrm>
          <a:prstGeom prst="straightConnector1">
            <a:avLst/>
          </a:prstGeom>
          <a:solidFill>
            <a:schemeClr val="accent1"/>
          </a:solidFill>
          <a:ln w="6350" cap="flat" cmpd="sng" algn="ctr">
            <a:solidFill>
              <a:schemeClr val="bg1">
                <a:lumMod val="65000"/>
              </a:schemeClr>
            </a:solidFill>
            <a:prstDash val="solid"/>
            <a:round/>
            <a:headEnd type="none" w="med" len="med"/>
            <a:tailEnd type="arrow"/>
          </a:ln>
          <a:effectLst/>
        </p:spPr>
      </p:cxnSp>
      <p:sp>
        <p:nvSpPr>
          <p:cNvPr id="19" name="TextBox 18"/>
          <p:cNvSpPr txBox="1"/>
          <p:nvPr/>
        </p:nvSpPr>
        <p:spPr>
          <a:xfrm>
            <a:off x="4164734" y="4823096"/>
            <a:ext cx="1043876" cy="261610"/>
          </a:xfrm>
          <a:prstGeom prst="rect">
            <a:avLst/>
          </a:prstGeom>
          <a:solidFill>
            <a:schemeClr val="bg1">
              <a:lumMod val="85000"/>
            </a:schemeClr>
          </a:solidFill>
          <a:ln>
            <a:solidFill>
              <a:schemeClr val="tx1"/>
            </a:solidFill>
          </a:ln>
        </p:spPr>
        <p:txBody>
          <a:bodyPr wrap="none" rtlCol="0">
            <a:spAutoFit/>
          </a:bodyPr>
          <a:lstStyle/>
          <a:p>
            <a:r>
              <a:rPr lang="en-US" sz="1100" dirty="0" smtClean="0"/>
              <a:t>A</a:t>
            </a:r>
            <a:r>
              <a:rPr lang="en-US" sz="1100" baseline="-25000" dirty="0"/>
              <a:t>E</a:t>
            </a:r>
            <a:r>
              <a:rPr lang="en-US" sz="1100" dirty="0" smtClean="0"/>
              <a:t> </a:t>
            </a:r>
            <a:r>
              <a:rPr lang="en-US" sz="1100" dirty="0"/>
              <a:t>= 0.229 [</a:t>
            </a:r>
            <a:r>
              <a:rPr lang="en-US" sz="1100" dirty="0" smtClean="0"/>
              <a:t>in</a:t>
            </a:r>
            <a:r>
              <a:rPr lang="en-US" sz="1100" baseline="30000" dirty="0" smtClean="0"/>
              <a:t>2</a:t>
            </a:r>
            <a:r>
              <a:rPr lang="en-US" sz="1100" dirty="0" smtClean="0"/>
              <a:t>]</a:t>
            </a:r>
            <a:endParaRPr lang="en-US" sz="1100" dirty="0"/>
          </a:p>
        </p:txBody>
      </p:sp>
      <p:sp>
        <p:nvSpPr>
          <p:cNvPr id="25" name="TextBox 24"/>
          <p:cNvSpPr txBox="1"/>
          <p:nvPr/>
        </p:nvSpPr>
        <p:spPr>
          <a:xfrm>
            <a:off x="7620000" y="3813583"/>
            <a:ext cx="1090363" cy="261610"/>
          </a:xfrm>
          <a:prstGeom prst="rect">
            <a:avLst/>
          </a:prstGeom>
          <a:solidFill>
            <a:schemeClr val="bg1">
              <a:lumMod val="85000"/>
            </a:schemeClr>
          </a:solidFill>
          <a:ln>
            <a:solidFill>
              <a:schemeClr val="tx1"/>
            </a:solidFill>
          </a:ln>
        </p:spPr>
        <p:txBody>
          <a:bodyPr wrap="none" rtlCol="0">
            <a:spAutoFit/>
          </a:bodyPr>
          <a:lstStyle/>
          <a:p>
            <a:r>
              <a:rPr lang="en-US" sz="1100" i="1" dirty="0" err="1"/>
              <a:t>σ̑­­</a:t>
            </a:r>
            <a:r>
              <a:rPr lang="en-US" sz="1100" i="1" baseline="-25000" dirty="0" err="1" smtClean="0"/>
              <a:t>θ</a:t>
            </a:r>
            <a:r>
              <a:rPr lang="en-US" sz="1100" dirty="0" smtClean="0"/>
              <a:t>= </a:t>
            </a:r>
            <a:r>
              <a:rPr lang="en-US" sz="1100" dirty="0"/>
              <a:t>22,714 [psi]</a:t>
            </a:r>
          </a:p>
        </p:txBody>
      </p:sp>
      <p:cxnSp>
        <p:nvCxnSpPr>
          <p:cNvPr id="29" name="Straight Arrow Connector 28"/>
          <p:cNvCxnSpPr/>
          <p:nvPr/>
        </p:nvCxnSpPr>
        <p:spPr bwMode="auto">
          <a:xfrm>
            <a:off x="5140788" y="3295100"/>
            <a:ext cx="586570" cy="527571"/>
          </a:xfrm>
          <a:prstGeom prst="straightConnector1">
            <a:avLst/>
          </a:prstGeom>
          <a:solidFill>
            <a:schemeClr val="accent1"/>
          </a:solidFill>
          <a:ln w="6350" cap="flat" cmpd="sng" algn="ctr">
            <a:solidFill>
              <a:schemeClr val="bg1">
                <a:lumMod val="65000"/>
              </a:schemeClr>
            </a:solidFill>
            <a:prstDash val="solid"/>
            <a:round/>
            <a:headEnd type="none" w="med" len="med"/>
            <a:tailEnd type="arrow"/>
          </a:ln>
          <a:effectLst/>
        </p:spPr>
      </p:cxnSp>
      <p:sp>
        <p:nvSpPr>
          <p:cNvPr id="37" name="TextBox 36"/>
          <p:cNvSpPr txBox="1"/>
          <p:nvPr/>
        </p:nvSpPr>
        <p:spPr>
          <a:xfrm>
            <a:off x="5511691" y="5230540"/>
            <a:ext cx="2870145" cy="369332"/>
          </a:xfrm>
          <a:prstGeom prst="rect">
            <a:avLst/>
          </a:prstGeom>
          <a:solidFill>
            <a:schemeClr val="bg2">
              <a:lumMod val="90000"/>
            </a:schemeClr>
          </a:solidFill>
          <a:ln>
            <a:solidFill>
              <a:schemeClr val="tx1"/>
            </a:solidFill>
          </a:ln>
        </p:spPr>
        <p:txBody>
          <a:bodyPr wrap="none" rtlCol="0">
            <a:spAutoFit/>
          </a:bodyPr>
          <a:lstStyle/>
          <a:p>
            <a:r>
              <a:rPr lang="en-US" i="1" dirty="0" err="1"/>
              <a:t>σ̑­­</a:t>
            </a:r>
            <a:r>
              <a:rPr lang="en-US" i="1" baseline="-25000" dirty="0" err="1" smtClean="0"/>
              <a:t>o</a:t>
            </a:r>
            <a:r>
              <a:rPr lang="en-US" dirty="0" smtClean="0"/>
              <a:t> </a:t>
            </a:r>
            <a:r>
              <a:rPr lang="en-US" dirty="0"/>
              <a:t>= 20,386 [psi*in^(2/13.6)]</a:t>
            </a:r>
          </a:p>
        </p:txBody>
      </p:sp>
      <p:cxnSp>
        <p:nvCxnSpPr>
          <p:cNvPr id="39" name="Straight Arrow Connector 38"/>
          <p:cNvCxnSpPr>
            <a:stCxn id="19" idx="3"/>
            <a:endCxn id="90" idx="1"/>
          </p:cNvCxnSpPr>
          <p:nvPr/>
        </p:nvCxnSpPr>
        <p:spPr bwMode="auto">
          <a:xfrm flipV="1">
            <a:off x="5208610" y="4698134"/>
            <a:ext cx="812884" cy="255767"/>
          </a:xfrm>
          <a:prstGeom prst="straightConnector1">
            <a:avLst/>
          </a:prstGeom>
          <a:solidFill>
            <a:schemeClr val="accent1"/>
          </a:solidFill>
          <a:ln w="6350" cap="flat" cmpd="sng" algn="ctr">
            <a:solidFill>
              <a:schemeClr val="bg1">
                <a:lumMod val="65000"/>
              </a:schemeClr>
            </a:solidFill>
            <a:prstDash val="solid"/>
            <a:round/>
            <a:headEnd type="none" w="med" len="med"/>
            <a:tailEnd type="arrow"/>
          </a:ln>
          <a:effectLst/>
        </p:spPr>
      </p:cxnSp>
      <p:cxnSp>
        <p:nvCxnSpPr>
          <p:cNvPr id="41" name="Straight Arrow Connector 40"/>
          <p:cNvCxnSpPr>
            <a:stCxn id="15" idx="2"/>
          </p:cNvCxnSpPr>
          <p:nvPr/>
        </p:nvCxnSpPr>
        <p:spPr bwMode="auto">
          <a:xfrm>
            <a:off x="6385551" y="4192002"/>
            <a:ext cx="188234" cy="379998"/>
          </a:xfrm>
          <a:prstGeom prst="straightConnector1">
            <a:avLst/>
          </a:prstGeom>
          <a:solidFill>
            <a:schemeClr val="accent1"/>
          </a:solidFill>
          <a:ln w="6350" cap="flat" cmpd="sng" algn="ctr">
            <a:solidFill>
              <a:schemeClr val="bg1">
                <a:lumMod val="65000"/>
              </a:schemeClr>
            </a:solidFill>
            <a:prstDash val="solid"/>
            <a:round/>
            <a:headEnd type="none" w="med" len="med"/>
            <a:tailEnd type="arrow"/>
          </a:ln>
          <a:effectLst/>
        </p:spPr>
      </p:cxnSp>
      <p:cxnSp>
        <p:nvCxnSpPr>
          <p:cNvPr id="43" name="Straight Arrow Connector 42"/>
          <p:cNvCxnSpPr>
            <a:stCxn id="25" idx="2"/>
          </p:cNvCxnSpPr>
          <p:nvPr/>
        </p:nvCxnSpPr>
        <p:spPr bwMode="auto">
          <a:xfrm flipH="1">
            <a:off x="7605136" y="4075193"/>
            <a:ext cx="560046" cy="485340"/>
          </a:xfrm>
          <a:prstGeom prst="straightConnector1">
            <a:avLst/>
          </a:prstGeom>
          <a:solidFill>
            <a:schemeClr val="accent1"/>
          </a:solidFill>
          <a:ln w="6350" cap="flat" cmpd="sng" algn="ctr">
            <a:solidFill>
              <a:schemeClr val="bg1">
                <a:lumMod val="65000"/>
              </a:schemeClr>
            </a:solidFill>
            <a:prstDash val="solid"/>
            <a:round/>
            <a:headEnd type="none" w="med" len="med"/>
            <a:tailEnd type="arrow"/>
          </a:ln>
          <a:effectLst/>
        </p:spPr>
      </p:cxnSp>
      <p:sp>
        <p:nvSpPr>
          <p:cNvPr id="62" name="TextBox 61"/>
          <p:cNvSpPr txBox="1"/>
          <p:nvPr/>
        </p:nvSpPr>
        <p:spPr>
          <a:xfrm>
            <a:off x="5769313" y="1737811"/>
            <a:ext cx="1399229" cy="369332"/>
          </a:xfrm>
          <a:prstGeom prst="rect">
            <a:avLst/>
          </a:prstGeom>
          <a:noFill/>
        </p:spPr>
        <p:txBody>
          <a:bodyPr wrap="none" rtlCol="0">
            <a:spAutoFit/>
          </a:bodyPr>
          <a:lstStyle/>
          <a:p>
            <a:r>
              <a:rPr lang="en-US" dirty="0"/>
              <a:t>Ground Inert</a:t>
            </a:r>
          </a:p>
        </p:txBody>
      </p:sp>
      <p:sp>
        <p:nvSpPr>
          <p:cNvPr id="68" name="TextBox 67"/>
          <p:cNvSpPr txBox="1"/>
          <p:nvPr/>
        </p:nvSpPr>
        <p:spPr>
          <a:xfrm>
            <a:off x="250190" y="5334001"/>
            <a:ext cx="2550570" cy="307777"/>
          </a:xfrm>
          <a:prstGeom prst="rect">
            <a:avLst/>
          </a:prstGeom>
          <a:noFill/>
        </p:spPr>
        <p:txBody>
          <a:bodyPr wrap="none" rtlCol="0">
            <a:spAutoFit/>
          </a:bodyPr>
          <a:lstStyle/>
          <a:p>
            <a:r>
              <a:rPr lang="en-US" sz="1400" i="1" dirty="0"/>
              <a:t>Where </a:t>
            </a:r>
            <a:r>
              <a:rPr lang="en-US" sz="1400" i="1" dirty="0" smtClean="0">
                <a:latin typeface="Cambria" panose="02040503050406030204" pitchFamily="18" charset="0"/>
              </a:rPr>
              <a:t>m</a:t>
            </a:r>
            <a:r>
              <a:rPr lang="en-US" sz="1400" i="1" dirty="0" smtClean="0"/>
              <a:t> &amp; </a:t>
            </a:r>
            <a:r>
              <a:rPr lang="en-US" sz="1400" i="1" dirty="0" err="1"/>
              <a:t>σ̑­­</a:t>
            </a:r>
            <a:r>
              <a:rPr lang="en-US" sz="1400" i="1" baseline="-25000" dirty="0" err="1" smtClean="0"/>
              <a:t>o</a:t>
            </a:r>
            <a:r>
              <a:rPr lang="en-US" sz="1400" dirty="0"/>
              <a:t> </a:t>
            </a:r>
            <a:r>
              <a:rPr lang="en-US" sz="1400" i="1" dirty="0" smtClean="0"/>
              <a:t>are </a:t>
            </a:r>
            <a:r>
              <a:rPr lang="en-US" sz="1400" i="1" dirty="0"/>
              <a:t>used in CARES</a:t>
            </a:r>
          </a:p>
        </p:txBody>
      </p:sp>
      <p:sp>
        <p:nvSpPr>
          <p:cNvPr id="86" name="TextBox 85"/>
          <p:cNvSpPr txBox="1"/>
          <p:nvPr/>
        </p:nvSpPr>
        <p:spPr>
          <a:xfrm>
            <a:off x="7384293" y="2284156"/>
            <a:ext cx="1585884" cy="553998"/>
          </a:xfrm>
          <a:prstGeom prst="rect">
            <a:avLst/>
          </a:prstGeom>
          <a:solidFill>
            <a:schemeClr val="accent4">
              <a:lumMod val="20000"/>
              <a:lumOff val="80000"/>
            </a:schemeClr>
          </a:solidFill>
          <a:ln>
            <a:solidFill>
              <a:schemeClr val="bg1">
                <a:lumMod val="75000"/>
              </a:schemeClr>
            </a:solidFill>
          </a:ln>
        </p:spPr>
        <p:txBody>
          <a:bodyPr wrap="square" rtlCol="0">
            <a:spAutoFit/>
          </a:bodyPr>
          <a:lstStyle/>
          <a:p>
            <a:r>
              <a:rPr lang="en-US" sz="1000" i="1" dirty="0"/>
              <a:t>Flaws were all assumed to originate on the Surface of the Failure Specimens</a:t>
            </a:r>
          </a:p>
        </p:txBody>
      </p:sp>
      <mc:AlternateContent xmlns:mc="http://schemas.openxmlformats.org/markup-compatibility/2006" xmlns:a14="http://schemas.microsoft.com/office/drawing/2010/main">
        <mc:Choice Requires="a14">
          <p:sp>
            <p:nvSpPr>
              <p:cNvPr id="88" name="TextBox 87"/>
              <p:cNvSpPr txBox="1"/>
              <p:nvPr/>
            </p:nvSpPr>
            <p:spPr>
              <a:xfrm>
                <a:off x="3571898" y="2880371"/>
                <a:ext cx="1445973" cy="500458"/>
              </a:xfrm>
              <a:prstGeom prst="rect">
                <a:avLst/>
              </a:prstGeom>
              <a:solidFill>
                <a:schemeClr val="tx2">
                  <a:lumMod val="20000"/>
                  <a:lumOff val="80000"/>
                </a:schemeClr>
              </a:solidFill>
              <a:ln>
                <a:solidFill>
                  <a:schemeClr val="tx1"/>
                </a:solidFill>
              </a:ln>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050" i="1">
                              <a:latin typeface="Cambria Math" panose="02040503050406030204" pitchFamily="18" charset="0"/>
                            </a:rPr>
                          </m:ctrlPr>
                        </m:sSubPr>
                        <m:e>
                          <m:r>
                            <a:rPr lang="en-US" sz="1050" i="1">
                              <a:latin typeface="Cambria Math"/>
                            </a:rPr>
                            <m:t>𝑃</m:t>
                          </m:r>
                        </m:e>
                        <m:sub>
                          <m:sSub>
                            <m:sSubPr>
                              <m:ctrlPr>
                                <a:rPr lang="en-US" sz="1050" i="1">
                                  <a:latin typeface="Cambria Math" panose="02040503050406030204" pitchFamily="18" charset="0"/>
                                </a:rPr>
                              </m:ctrlPr>
                            </m:sSubPr>
                            <m:e>
                              <m:r>
                                <a:rPr lang="en-US" sz="1050" i="1">
                                  <a:latin typeface="Cambria Math"/>
                                </a:rPr>
                                <m:t>𝑓</m:t>
                              </m:r>
                            </m:e>
                            <m:sub>
                              <m:r>
                                <a:rPr lang="en-US" sz="1050" i="1">
                                  <a:latin typeface="Cambria Math"/>
                                </a:rPr>
                                <m:t>𝑖</m:t>
                              </m:r>
                            </m:sub>
                          </m:sSub>
                        </m:sub>
                      </m:sSub>
                      <m:r>
                        <a:rPr lang="en-US" sz="1050" i="1">
                          <a:latin typeface="Cambria Math"/>
                        </a:rPr>
                        <m:t>=</m:t>
                      </m:r>
                      <m:r>
                        <a:rPr lang="en-US" sz="1050" i="1">
                          <a:latin typeface="Cambria Math"/>
                        </a:rPr>
                        <m:t>1</m:t>
                      </m:r>
                      <m:r>
                        <a:rPr lang="en-US" sz="1050" i="1">
                          <a:latin typeface="Cambria Math"/>
                        </a:rPr>
                        <m:t>−</m:t>
                      </m:r>
                      <m:r>
                        <a:rPr lang="en-US" sz="1050" i="1">
                          <a:latin typeface="Cambria Math"/>
                        </a:rPr>
                        <m:t>𝑒𝑥𝑝</m:t>
                      </m:r>
                      <m:sSup>
                        <m:sSupPr>
                          <m:ctrlPr>
                            <a:rPr lang="en-US" sz="1050" i="1">
                              <a:latin typeface="Cambria Math" panose="02040503050406030204" pitchFamily="18" charset="0"/>
                            </a:rPr>
                          </m:ctrlPr>
                        </m:sSupPr>
                        <m:e>
                          <m:d>
                            <m:dPr>
                              <m:ctrlPr>
                                <a:rPr lang="en-US" sz="1050" i="1">
                                  <a:latin typeface="Cambria Math" panose="02040503050406030204" pitchFamily="18" charset="0"/>
                                </a:rPr>
                              </m:ctrlPr>
                            </m:dPr>
                            <m:e>
                              <m:f>
                                <m:fPr>
                                  <m:ctrlPr>
                                    <a:rPr lang="en-US" sz="1050" i="1">
                                      <a:latin typeface="Cambria Math" panose="02040503050406030204" pitchFamily="18" charset="0"/>
                                    </a:rPr>
                                  </m:ctrlPr>
                                </m:fPr>
                                <m:num>
                                  <m:sSub>
                                    <m:sSubPr>
                                      <m:ctrlPr>
                                        <a:rPr lang="en-US" sz="1050" i="1">
                                          <a:latin typeface="Cambria Math" panose="02040503050406030204" pitchFamily="18" charset="0"/>
                                        </a:rPr>
                                      </m:ctrlPr>
                                    </m:sSubPr>
                                    <m:e>
                                      <m:r>
                                        <a:rPr lang="en-US" sz="1050" i="1">
                                          <a:latin typeface="Cambria Math"/>
                                          <a:ea typeface="Cambria Math"/>
                                        </a:rPr>
                                        <m:t>𝜎</m:t>
                                      </m:r>
                                    </m:e>
                                    <m:sub>
                                      <m:r>
                                        <a:rPr lang="en-US" sz="1050" i="1">
                                          <a:latin typeface="Cambria Math"/>
                                        </a:rPr>
                                        <m:t>𝑖</m:t>
                                      </m:r>
                                    </m:sub>
                                  </m:sSub>
                                </m:num>
                                <m:den>
                                  <m:r>
                                    <m:rPr>
                                      <m:nor/>
                                    </m:rPr>
                                    <a:rPr lang="en-US" sz="1050" i="1"/>
                                    <m:t>σ</m:t>
                                  </m:r>
                                  <m:r>
                                    <m:rPr>
                                      <m:nor/>
                                    </m:rPr>
                                    <a:rPr lang="en-US" sz="1050" i="1"/>
                                    <m:t>̑</m:t>
                                  </m:r>
                                  <m:r>
                                    <m:rPr>
                                      <m:nor/>
                                    </m:rPr>
                                    <a:rPr lang="en-US" sz="1050" i="1"/>
                                    <m:t>­­</m:t>
                                  </m:r>
                                  <m:r>
                                    <m:rPr>
                                      <m:nor/>
                                    </m:rPr>
                                    <a:rPr lang="en-US" sz="1050" i="1" baseline="-25000"/>
                                    <m:t>θ</m:t>
                                  </m:r>
                                  <m:r>
                                    <m:rPr>
                                      <m:nor/>
                                    </m:rPr>
                                    <a:rPr lang="en-US" sz="1050"/>
                                    <m:t> </m:t>
                                  </m:r>
                                </m:den>
                              </m:f>
                            </m:e>
                          </m:d>
                        </m:e>
                        <m:sup>
                          <m:r>
                            <m:rPr>
                              <m:nor/>
                            </m:rPr>
                            <a:rPr lang="en-US" sz="1050" i="1" dirty="0">
                              <a:latin typeface="Cambria" panose="02040503050406030204" pitchFamily="18" charset="0"/>
                            </a:rPr>
                            <m:t>m</m:t>
                          </m:r>
                        </m:sup>
                      </m:sSup>
                    </m:oMath>
                  </m:oMathPara>
                </a14:m>
                <a:endParaRPr lang="en-US" sz="1050" dirty="0"/>
              </a:p>
            </p:txBody>
          </p:sp>
        </mc:Choice>
        <mc:Fallback xmlns="">
          <p:sp>
            <p:nvSpPr>
              <p:cNvPr id="88" name="TextBox 87"/>
              <p:cNvSpPr txBox="1">
                <a:spLocks noRot="1" noChangeAspect="1" noMove="1" noResize="1" noEditPoints="1" noAdjustHandles="1" noChangeArrowheads="1" noChangeShapeType="1" noTextEdit="1"/>
              </p:cNvSpPr>
              <p:nvPr/>
            </p:nvSpPr>
            <p:spPr>
              <a:xfrm>
                <a:off x="3571898" y="2880371"/>
                <a:ext cx="1445973" cy="500458"/>
              </a:xfrm>
              <a:prstGeom prst="rect">
                <a:avLst/>
              </a:prstGeom>
              <a:blipFill rotWithShape="0">
                <a:blip r:embed="rId4"/>
                <a:stretch>
                  <a:fillRect/>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9" name="TextBox 88"/>
              <p:cNvSpPr txBox="1"/>
              <p:nvPr/>
            </p:nvSpPr>
            <p:spPr>
              <a:xfrm>
                <a:off x="3352800" y="3916346"/>
                <a:ext cx="1410643" cy="528799"/>
              </a:xfrm>
              <a:prstGeom prst="rect">
                <a:avLst/>
              </a:prstGeom>
              <a:solidFill>
                <a:schemeClr val="tx2">
                  <a:lumMod val="20000"/>
                  <a:lumOff val="80000"/>
                </a:schemeClr>
              </a:solidFill>
              <a:ln>
                <a:solidFill>
                  <a:schemeClr val="tx1"/>
                </a:solidFill>
              </a:ln>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050" i="1" smtClean="0">
                              <a:latin typeface="Cambria Math" panose="02040503050406030204" pitchFamily="18" charset="0"/>
                            </a:rPr>
                          </m:ctrlPr>
                        </m:sSubPr>
                        <m:e>
                          <m:r>
                            <a:rPr lang="en-US" sz="1050" i="1">
                              <a:latin typeface="Cambria Math"/>
                            </a:rPr>
                            <m:t>𝐴</m:t>
                          </m:r>
                        </m:e>
                        <m:sub>
                          <m:r>
                            <a:rPr lang="en-US" sz="1050" b="0" i="1" smtClean="0">
                              <a:latin typeface="Cambria Math" panose="02040503050406030204" pitchFamily="18" charset="0"/>
                            </a:rPr>
                            <m:t>𝐸</m:t>
                          </m:r>
                        </m:sub>
                      </m:sSub>
                      <m:r>
                        <a:rPr lang="en-US" sz="1050" i="1">
                          <a:latin typeface="Cambria Math"/>
                        </a:rPr>
                        <m:t>=</m:t>
                      </m:r>
                      <m:nary>
                        <m:naryPr>
                          <m:limLoc m:val="undOvr"/>
                          <m:ctrlPr>
                            <a:rPr lang="en-US" sz="1050" i="1">
                              <a:latin typeface="Cambria Math" panose="02040503050406030204" pitchFamily="18" charset="0"/>
                            </a:rPr>
                          </m:ctrlPr>
                        </m:naryPr>
                        <m:sub>
                          <m:r>
                            <m:rPr>
                              <m:brk m:alnAt="24"/>
                            </m:rPr>
                            <a:rPr lang="en-US" sz="1050" i="1">
                              <a:latin typeface="Cambria Math"/>
                            </a:rPr>
                            <m:t>𝐴</m:t>
                          </m:r>
                        </m:sub>
                        <m:sup>
                          <m:r>
                            <a:rPr lang="en-US" sz="1050" i="1">
                              <a:latin typeface="Cambria Math"/>
                            </a:rPr>
                            <m:t> </m:t>
                          </m:r>
                        </m:sup>
                        <m:e>
                          <m:sSup>
                            <m:sSupPr>
                              <m:ctrlPr>
                                <a:rPr lang="en-US" sz="1050" i="1">
                                  <a:latin typeface="Cambria Math" panose="02040503050406030204" pitchFamily="18" charset="0"/>
                                </a:rPr>
                              </m:ctrlPr>
                            </m:sSupPr>
                            <m:e>
                              <m:d>
                                <m:dPr>
                                  <m:ctrlPr>
                                    <a:rPr lang="en-US" sz="1050" i="1">
                                      <a:latin typeface="Cambria Math" panose="02040503050406030204" pitchFamily="18" charset="0"/>
                                    </a:rPr>
                                  </m:ctrlPr>
                                </m:dPr>
                                <m:e>
                                  <m:f>
                                    <m:fPr>
                                      <m:ctrlPr>
                                        <a:rPr lang="en-US" sz="1050" i="1">
                                          <a:latin typeface="Cambria Math" panose="02040503050406030204" pitchFamily="18" charset="0"/>
                                        </a:rPr>
                                      </m:ctrlPr>
                                    </m:fPr>
                                    <m:num>
                                      <m:r>
                                        <a:rPr lang="en-US" sz="1050" i="1">
                                          <a:latin typeface="Cambria Math"/>
                                          <a:ea typeface="Cambria Math"/>
                                        </a:rPr>
                                        <m:t>𝜎</m:t>
                                      </m:r>
                                    </m:num>
                                    <m:den>
                                      <m:sSub>
                                        <m:sSubPr>
                                          <m:ctrlPr>
                                            <a:rPr lang="en-US" sz="1050" i="1">
                                              <a:latin typeface="Cambria Math" panose="02040503050406030204" pitchFamily="18" charset="0"/>
                                            </a:rPr>
                                          </m:ctrlPr>
                                        </m:sSubPr>
                                        <m:e>
                                          <m:r>
                                            <a:rPr lang="en-US" sz="1050" i="1">
                                              <a:latin typeface="Cambria Math"/>
                                              <a:ea typeface="Cambria Math"/>
                                            </a:rPr>
                                            <m:t>𝜎</m:t>
                                          </m:r>
                                        </m:e>
                                        <m:sub>
                                          <m:r>
                                            <a:rPr lang="en-US" sz="1050" i="1">
                                              <a:latin typeface="Cambria Math"/>
                                            </a:rPr>
                                            <m:t>𝑚𝑎𝑥</m:t>
                                          </m:r>
                                        </m:sub>
                                      </m:sSub>
                                    </m:den>
                                  </m:f>
                                </m:e>
                              </m:d>
                            </m:e>
                            <m:sup>
                              <m:r>
                                <a:rPr lang="en-US" sz="1050" b="0" i="1" smtClean="0">
                                  <a:latin typeface="Cambria Math" panose="02040503050406030204" pitchFamily="18" charset="0"/>
                                </a:rPr>
                                <m:t>𝑚</m:t>
                              </m:r>
                            </m:sup>
                          </m:sSup>
                          <m:r>
                            <a:rPr lang="en-US" sz="1050" i="1">
                              <a:latin typeface="Cambria Math"/>
                            </a:rPr>
                            <m:t>𝑑𝐴</m:t>
                          </m:r>
                        </m:e>
                      </m:nary>
                    </m:oMath>
                  </m:oMathPara>
                </a14:m>
                <a:endParaRPr lang="en-US" sz="1050" dirty="0"/>
              </a:p>
            </p:txBody>
          </p:sp>
        </mc:Choice>
        <mc:Fallback xmlns="">
          <p:sp>
            <p:nvSpPr>
              <p:cNvPr id="89" name="TextBox 88"/>
              <p:cNvSpPr txBox="1">
                <a:spLocks noRot="1" noChangeAspect="1" noMove="1" noResize="1" noEditPoints="1" noAdjustHandles="1" noChangeArrowheads="1" noChangeShapeType="1" noTextEdit="1"/>
              </p:cNvSpPr>
              <p:nvPr/>
            </p:nvSpPr>
            <p:spPr>
              <a:xfrm>
                <a:off x="3352800" y="3916346"/>
                <a:ext cx="1410643" cy="528799"/>
              </a:xfrm>
              <a:prstGeom prst="rect">
                <a:avLst/>
              </a:prstGeom>
              <a:blipFill rotWithShape="0">
                <a:blip r:embed="rId5"/>
                <a:stretch>
                  <a:fillRect l="-8584" t="-111236" b="-159551"/>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0" name="TextBox 89"/>
              <p:cNvSpPr txBox="1"/>
              <p:nvPr/>
            </p:nvSpPr>
            <p:spPr>
              <a:xfrm>
                <a:off x="6021494" y="4560532"/>
                <a:ext cx="1024639" cy="275204"/>
              </a:xfrm>
              <a:prstGeom prst="rect">
                <a:avLst/>
              </a:prstGeom>
              <a:solidFill>
                <a:schemeClr val="tx2">
                  <a:lumMod val="20000"/>
                  <a:lumOff val="80000"/>
                </a:schemeClr>
              </a:solidFill>
              <a:ln>
                <a:solidFill>
                  <a:schemeClr val="tx1"/>
                </a:solidFill>
              </a:ln>
            </p:spPr>
            <p:txBody>
              <a:bodyPr wrap="none" rtlCol="0">
                <a:spAutoFit/>
              </a:bodyPr>
              <a:lstStyle/>
              <a:p>
                <a:pPr/>
                <a14:m>
                  <m:oMathPara xmlns:m="http://schemas.openxmlformats.org/officeDocument/2006/math">
                    <m:oMathParaPr>
                      <m:jc m:val="centerGroup"/>
                    </m:oMathParaPr>
                    <m:oMath xmlns:m="http://schemas.openxmlformats.org/officeDocument/2006/math">
                      <m:r>
                        <m:rPr>
                          <m:nor/>
                        </m:rPr>
                        <a:rPr lang="en-US" sz="1050" i="1" dirty="0"/>
                        <m:t>σ</m:t>
                      </m:r>
                      <m:r>
                        <m:rPr>
                          <m:nor/>
                        </m:rPr>
                        <a:rPr lang="en-US" sz="1050" i="1" dirty="0"/>
                        <m:t>̑</m:t>
                      </m:r>
                      <m:r>
                        <m:rPr>
                          <m:nor/>
                        </m:rPr>
                        <a:rPr lang="en-US" sz="1050" i="1" dirty="0"/>
                        <m:t>­­</m:t>
                      </m:r>
                      <m:r>
                        <m:rPr>
                          <m:nor/>
                        </m:rPr>
                        <a:rPr lang="en-US" sz="1050" i="1" baseline="-25000" dirty="0"/>
                        <m:t>o</m:t>
                      </m:r>
                      <m:r>
                        <a:rPr lang="en-US" sz="800" i="1">
                          <a:latin typeface="Cambria Math"/>
                        </a:rPr>
                        <m:t>=</m:t>
                      </m:r>
                      <m:r>
                        <m:rPr>
                          <m:nor/>
                        </m:rPr>
                        <a:rPr lang="en-US" sz="800" i="1"/>
                        <m:t>σ</m:t>
                      </m:r>
                      <m:r>
                        <m:rPr>
                          <m:nor/>
                        </m:rPr>
                        <a:rPr lang="en-US" sz="800" i="1"/>
                        <m:t>̑</m:t>
                      </m:r>
                      <m:r>
                        <m:rPr>
                          <m:nor/>
                        </m:rPr>
                        <a:rPr lang="en-US" sz="800" i="1"/>
                        <m:t>­­</m:t>
                      </m:r>
                      <m:r>
                        <m:rPr>
                          <m:nor/>
                        </m:rPr>
                        <a:rPr lang="en-US" sz="800" i="1" baseline="-25000"/>
                        <m:t>θ</m:t>
                      </m:r>
                      <m:r>
                        <a:rPr lang="en-US" sz="800" i="1">
                          <a:latin typeface="Cambria Math"/>
                        </a:rPr>
                        <m:t>∗</m:t>
                      </m:r>
                      <m:sSup>
                        <m:sSupPr>
                          <m:ctrlPr>
                            <a:rPr lang="en-US" sz="800" i="1">
                              <a:latin typeface="Cambria Math" panose="02040503050406030204" pitchFamily="18" charset="0"/>
                            </a:rPr>
                          </m:ctrlPr>
                        </m:sSupPr>
                        <m:e>
                          <m:d>
                            <m:dPr>
                              <m:ctrlPr>
                                <a:rPr lang="en-US" sz="800" i="1">
                                  <a:latin typeface="Cambria Math" panose="02040503050406030204" pitchFamily="18" charset="0"/>
                                </a:rPr>
                              </m:ctrlPr>
                            </m:dPr>
                            <m:e>
                              <m:sSub>
                                <m:sSubPr>
                                  <m:ctrlPr>
                                    <a:rPr lang="en-US" sz="800" i="1">
                                      <a:latin typeface="Cambria Math" panose="02040503050406030204" pitchFamily="18" charset="0"/>
                                    </a:rPr>
                                  </m:ctrlPr>
                                </m:sSubPr>
                                <m:e>
                                  <m:r>
                                    <a:rPr lang="en-US" sz="800" i="1">
                                      <a:latin typeface="Cambria Math"/>
                                    </a:rPr>
                                    <m:t>𝐴</m:t>
                                  </m:r>
                                </m:e>
                                <m:sub>
                                  <m:r>
                                    <a:rPr lang="en-US" sz="800" b="0" i="1" smtClean="0">
                                      <a:latin typeface="Cambria Math" panose="02040503050406030204" pitchFamily="18" charset="0"/>
                                    </a:rPr>
                                    <m:t>𝐸</m:t>
                                  </m:r>
                                </m:sub>
                              </m:sSub>
                            </m:e>
                          </m:d>
                        </m:e>
                        <m:sup>
                          <m:f>
                            <m:fPr>
                              <m:type m:val="skw"/>
                              <m:ctrlPr>
                                <a:rPr lang="en-US" sz="800" i="1">
                                  <a:latin typeface="Cambria Math" panose="02040503050406030204" pitchFamily="18" charset="0"/>
                                </a:rPr>
                              </m:ctrlPr>
                            </m:fPr>
                            <m:num>
                              <m:r>
                                <a:rPr lang="en-US" sz="800" i="1">
                                  <a:latin typeface="Cambria Math"/>
                                </a:rPr>
                                <m:t>1</m:t>
                              </m:r>
                            </m:num>
                            <m:den>
                              <m:r>
                                <a:rPr lang="en-US" sz="800" b="0" i="1" smtClean="0">
                                  <a:latin typeface="Cambria Math" panose="02040503050406030204" pitchFamily="18" charset="0"/>
                                </a:rPr>
                                <m:t>𝑚</m:t>
                              </m:r>
                            </m:den>
                          </m:f>
                        </m:sup>
                      </m:sSup>
                    </m:oMath>
                  </m:oMathPara>
                </a14:m>
                <a:endParaRPr lang="en-US" sz="1050" dirty="0"/>
              </a:p>
            </p:txBody>
          </p:sp>
        </mc:Choice>
        <mc:Fallback xmlns="">
          <p:sp>
            <p:nvSpPr>
              <p:cNvPr id="90" name="TextBox 89"/>
              <p:cNvSpPr txBox="1">
                <a:spLocks noRot="1" noChangeAspect="1" noMove="1" noResize="1" noEditPoints="1" noAdjustHandles="1" noChangeArrowheads="1" noChangeShapeType="1" noTextEdit="1"/>
              </p:cNvSpPr>
              <p:nvPr/>
            </p:nvSpPr>
            <p:spPr>
              <a:xfrm>
                <a:off x="6021494" y="4560532"/>
                <a:ext cx="1024639" cy="275204"/>
              </a:xfrm>
              <a:prstGeom prst="rect">
                <a:avLst/>
              </a:prstGeom>
              <a:blipFill rotWithShape="0">
                <a:blip r:embed="rId6"/>
                <a:stretch>
                  <a:fillRect t="-27660" r="-8235" b="-38298"/>
                </a:stretch>
              </a:blipFill>
              <a:ln>
                <a:solidFill>
                  <a:schemeClr val="tx1"/>
                </a:solidFill>
              </a:ln>
            </p:spPr>
            <p:txBody>
              <a:bodyPr/>
              <a:lstStyle/>
              <a:p>
                <a:r>
                  <a:rPr lang="en-US">
                    <a:noFill/>
                  </a:rPr>
                  <a:t> </a:t>
                </a:r>
              </a:p>
            </p:txBody>
          </p:sp>
        </mc:Fallback>
      </mc:AlternateContent>
      <p:cxnSp>
        <p:nvCxnSpPr>
          <p:cNvPr id="107" name="Straight Arrow Connector 106"/>
          <p:cNvCxnSpPr/>
          <p:nvPr/>
        </p:nvCxnSpPr>
        <p:spPr bwMode="auto">
          <a:xfrm>
            <a:off x="5140788" y="3295099"/>
            <a:ext cx="2479212" cy="518484"/>
          </a:xfrm>
          <a:prstGeom prst="straightConnector1">
            <a:avLst/>
          </a:prstGeom>
          <a:solidFill>
            <a:schemeClr val="accent1"/>
          </a:solidFill>
          <a:ln w="6350" cap="flat" cmpd="sng" algn="ctr">
            <a:solidFill>
              <a:schemeClr val="bg1">
                <a:lumMod val="65000"/>
              </a:schemeClr>
            </a:solidFill>
            <a:prstDash val="solid"/>
            <a:round/>
            <a:headEnd type="none" w="med" len="med"/>
            <a:tailEnd type="arrow"/>
          </a:ln>
          <a:effectLst/>
        </p:spPr>
      </p:cxnSp>
      <p:cxnSp>
        <p:nvCxnSpPr>
          <p:cNvPr id="125" name="Straight Arrow Connector 124"/>
          <p:cNvCxnSpPr/>
          <p:nvPr/>
        </p:nvCxnSpPr>
        <p:spPr bwMode="auto">
          <a:xfrm>
            <a:off x="6696594" y="4901716"/>
            <a:ext cx="161406" cy="328824"/>
          </a:xfrm>
          <a:prstGeom prst="straightConnector1">
            <a:avLst/>
          </a:prstGeom>
          <a:solidFill>
            <a:schemeClr val="accent1"/>
          </a:solidFill>
          <a:ln w="6350" cap="flat" cmpd="sng" algn="ctr">
            <a:solidFill>
              <a:schemeClr val="bg1">
                <a:lumMod val="65000"/>
              </a:schemeClr>
            </a:solidFill>
            <a:prstDash val="solid"/>
            <a:round/>
            <a:headEnd type="none" w="med" len="med"/>
            <a:tailEnd type="arrow"/>
          </a:ln>
          <a:effectLst/>
        </p:spPr>
      </p:cxnSp>
      <p:cxnSp>
        <p:nvCxnSpPr>
          <p:cNvPr id="127" name="Straight Arrow Connector 126"/>
          <p:cNvCxnSpPr>
            <a:stCxn id="89" idx="2"/>
          </p:cNvCxnSpPr>
          <p:nvPr/>
        </p:nvCxnSpPr>
        <p:spPr bwMode="auto">
          <a:xfrm>
            <a:off x="4058122" y="4445145"/>
            <a:ext cx="298220" cy="377951"/>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2" name="TextBox 1"/>
          <p:cNvSpPr txBox="1"/>
          <p:nvPr/>
        </p:nvSpPr>
        <p:spPr>
          <a:xfrm>
            <a:off x="7409917" y="3590446"/>
            <a:ext cx="1581683" cy="215444"/>
          </a:xfrm>
          <a:prstGeom prst="rect">
            <a:avLst/>
          </a:prstGeom>
          <a:noFill/>
        </p:spPr>
        <p:txBody>
          <a:bodyPr wrap="square" rtlCol="0">
            <a:spAutoFit/>
          </a:bodyPr>
          <a:lstStyle/>
          <a:p>
            <a:pPr algn="ctr"/>
            <a:r>
              <a:rPr lang="en-US" sz="700" dirty="0"/>
              <a:t>Weibull Characteristic Strength </a:t>
            </a:r>
            <a:r>
              <a:rPr lang="en-US" sz="700" dirty="0" smtClean="0"/>
              <a:t>(</a:t>
            </a:r>
            <a:r>
              <a:rPr lang="en-US" sz="800" i="1" dirty="0" err="1"/>
              <a:t>σ̑­­</a:t>
            </a:r>
            <a:r>
              <a:rPr lang="en-US" sz="800" i="1" baseline="-25000" dirty="0" err="1" smtClean="0"/>
              <a:t>θ</a:t>
            </a:r>
            <a:r>
              <a:rPr lang="en-US" sz="700" dirty="0" smtClean="0"/>
              <a:t>)</a:t>
            </a:r>
            <a:endParaRPr lang="en-US" sz="700" dirty="0"/>
          </a:p>
        </p:txBody>
      </p:sp>
      <p:sp>
        <p:nvSpPr>
          <p:cNvPr id="32" name="TextBox 31"/>
          <p:cNvSpPr txBox="1"/>
          <p:nvPr/>
        </p:nvSpPr>
        <p:spPr>
          <a:xfrm>
            <a:off x="5746570" y="3657601"/>
            <a:ext cx="954107" cy="200055"/>
          </a:xfrm>
          <a:prstGeom prst="rect">
            <a:avLst/>
          </a:prstGeom>
          <a:noFill/>
        </p:spPr>
        <p:txBody>
          <a:bodyPr wrap="none" rtlCol="0">
            <a:spAutoFit/>
          </a:bodyPr>
          <a:lstStyle/>
          <a:p>
            <a:r>
              <a:rPr lang="en-US" sz="700" dirty="0"/>
              <a:t>Weibull Modulus </a:t>
            </a:r>
            <a:r>
              <a:rPr lang="en-US" sz="700" dirty="0" smtClean="0"/>
              <a:t>(m)</a:t>
            </a:r>
            <a:endParaRPr lang="en-US" sz="700" dirty="0"/>
          </a:p>
        </p:txBody>
      </p:sp>
      <p:sp>
        <p:nvSpPr>
          <p:cNvPr id="33" name="TextBox 32"/>
          <p:cNvSpPr txBox="1"/>
          <p:nvPr/>
        </p:nvSpPr>
        <p:spPr>
          <a:xfrm>
            <a:off x="6945672" y="5030485"/>
            <a:ext cx="1741127" cy="215444"/>
          </a:xfrm>
          <a:prstGeom prst="rect">
            <a:avLst/>
          </a:prstGeom>
          <a:noFill/>
        </p:spPr>
        <p:txBody>
          <a:bodyPr wrap="square" rtlCol="0">
            <a:spAutoFit/>
          </a:bodyPr>
          <a:lstStyle/>
          <a:p>
            <a:r>
              <a:rPr lang="en-US" sz="700" dirty="0"/>
              <a:t>Weibull Material Scale Parameter </a:t>
            </a:r>
            <a:r>
              <a:rPr lang="en-US" sz="700" dirty="0" smtClean="0"/>
              <a:t>(</a:t>
            </a:r>
            <a:r>
              <a:rPr lang="en-US" sz="800" i="1" dirty="0" err="1"/>
              <a:t>σ̑­­</a:t>
            </a:r>
            <a:r>
              <a:rPr lang="en-US" sz="800" i="1" baseline="-25000" dirty="0" err="1" smtClean="0"/>
              <a:t>o</a:t>
            </a:r>
            <a:r>
              <a:rPr lang="en-US" sz="700" dirty="0" smtClean="0"/>
              <a:t>)</a:t>
            </a:r>
            <a:endParaRPr lang="en-US" sz="700" dirty="0"/>
          </a:p>
        </p:txBody>
      </p:sp>
      <p:sp>
        <p:nvSpPr>
          <p:cNvPr id="34" name="TextBox 33"/>
          <p:cNvSpPr txBox="1"/>
          <p:nvPr/>
        </p:nvSpPr>
        <p:spPr>
          <a:xfrm>
            <a:off x="4357165" y="4618121"/>
            <a:ext cx="1151277" cy="200055"/>
          </a:xfrm>
          <a:prstGeom prst="rect">
            <a:avLst/>
          </a:prstGeom>
          <a:noFill/>
        </p:spPr>
        <p:txBody>
          <a:bodyPr wrap="none" rtlCol="0">
            <a:spAutoFit/>
          </a:bodyPr>
          <a:lstStyle/>
          <a:p>
            <a:r>
              <a:rPr lang="en-US" sz="700" dirty="0"/>
              <a:t>Weibull Effective Area (</a:t>
            </a:r>
            <a:r>
              <a:rPr lang="en-US" sz="700" dirty="0" smtClean="0"/>
              <a:t>A</a:t>
            </a:r>
            <a:r>
              <a:rPr lang="en-US" sz="700" baseline="-25000" dirty="0"/>
              <a:t>E</a:t>
            </a:r>
            <a:r>
              <a:rPr lang="en-US" sz="700" dirty="0" smtClean="0"/>
              <a:t>)</a:t>
            </a:r>
            <a:endParaRPr lang="en-US" sz="700" dirty="0"/>
          </a:p>
        </p:txBody>
      </p:sp>
      <p:sp>
        <p:nvSpPr>
          <p:cNvPr id="35" name="TextBox 34"/>
          <p:cNvSpPr txBox="1"/>
          <p:nvPr/>
        </p:nvSpPr>
        <p:spPr>
          <a:xfrm>
            <a:off x="250190" y="5745133"/>
            <a:ext cx="2947025" cy="954107"/>
          </a:xfrm>
          <a:prstGeom prst="rect">
            <a:avLst/>
          </a:prstGeom>
          <a:noFill/>
        </p:spPr>
        <p:txBody>
          <a:bodyPr wrap="none" rtlCol="0">
            <a:spAutoFit/>
          </a:bodyPr>
          <a:lstStyle/>
          <a:p>
            <a:r>
              <a:rPr lang="en-US" sz="1400" dirty="0"/>
              <a:t>m </a:t>
            </a:r>
            <a:r>
              <a:rPr lang="en-US" sz="1400" dirty="0" smtClean="0"/>
              <a:t> = </a:t>
            </a:r>
            <a:r>
              <a:rPr lang="en-US" sz="1400" dirty="0" err="1" smtClean="0"/>
              <a:t>Weibull</a:t>
            </a:r>
            <a:r>
              <a:rPr lang="en-US" sz="1400" dirty="0" smtClean="0"/>
              <a:t> Modulus</a:t>
            </a:r>
          </a:p>
          <a:p>
            <a:r>
              <a:rPr lang="en-US" sz="1400" dirty="0"/>
              <a:t> </a:t>
            </a:r>
            <a:r>
              <a:rPr lang="en-US" sz="1400" i="1" dirty="0" err="1" smtClean="0"/>
              <a:t>σ</a:t>
            </a:r>
            <a:r>
              <a:rPr lang="en-US" sz="1400" i="1" dirty="0" err="1"/>
              <a:t>̑­­</a:t>
            </a:r>
            <a:r>
              <a:rPr lang="en-US" sz="1400" i="1" baseline="-25000" dirty="0" err="1" smtClean="0"/>
              <a:t>θ</a:t>
            </a:r>
            <a:r>
              <a:rPr lang="en-US" sz="1400" i="1" baseline="-25000" dirty="0" smtClean="0"/>
              <a:t> = </a:t>
            </a:r>
            <a:r>
              <a:rPr lang="en-US" sz="1400" dirty="0" err="1" smtClean="0"/>
              <a:t>Weibull</a:t>
            </a:r>
            <a:r>
              <a:rPr lang="en-US" sz="1400" dirty="0" smtClean="0"/>
              <a:t> </a:t>
            </a:r>
            <a:r>
              <a:rPr lang="en-US" sz="1400" dirty="0"/>
              <a:t>Characteristic </a:t>
            </a:r>
            <a:r>
              <a:rPr lang="en-US" sz="1400" dirty="0" smtClean="0"/>
              <a:t>Strength</a:t>
            </a:r>
          </a:p>
          <a:p>
            <a:r>
              <a:rPr lang="en-US" sz="1400" dirty="0" smtClean="0"/>
              <a:t>A</a:t>
            </a:r>
            <a:r>
              <a:rPr lang="en-US" sz="1400" baseline="-25000" dirty="0" smtClean="0"/>
              <a:t>E </a:t>
            </a:r>
            <a:r>
              <a:rPr lang="en-US" sz="1400" dirty="0" smtClean="0"/>
              <a:t>= </a:t>
            </a:r>
            <a:r>
              <a:rPr lang="en-US" sz="1400" dirty="0" err="1" smtClean="0"/>
              <a:t>Weibull</a:t>
            </a:r>
            <a:r>
              <a:rPr lang="en-US" sz="1400" dirty="0" smtClean="0"/>
              <a:t> </a:t>
            </a:r>
            <a:r>
              <a:rPr lang="en-US" sz="1400" dirty="0"/>
              <a:t>Effective </a:t>
            </a:r>
            <a:r>
              <a:rPr lang="en-US" sz="1400" dirty="0" smtClean="0"/>
              <a:t>Area</a:t>
            </a:r>
            <a:endParaRPr lang="en-US" sz="1400" dirty="0"/>
          </a:p>
          <a:p>
            <a:r>
              <a:rPr lang="en-US" sz="1400" i="1" dirty="0" err="1"/>
              <a:t>σ̑­­</a:t>
            </a:r>
            <a:r>
              <a:rPr lang="en-US" sz="1400" i="1" baseline="-25000" dirty="0" err="1" smtClean="0"/>
              <a:t>o</a:t>
            </a:r>
            <a:r>
              <a:rPr lang="en-US" sz="1400" dirty="0" smtClean="0"/>
              <a:t> = </a:t>
            </a:r>
            <a:r>
              <a:rPr lang="en-US" sz="1400" dirty="0" err="1" smtClean="0"/>
              <a:t>Weibull</a:t>
            </a:r>
            <a:r>
              <a:rPr lang="en-US" sz="1400" dirty="0" smtClean="0"/>
              <a:t> </a:t>
            </a:r>
            <a:r>
              <a:rPr lang="en-US" sz="1400" dirty="0"/>
              <a:t>Material Scale </a:t>
            </a:r>
            <a:r>
              <a:rPr lang="en-US" sz="1400" dirty="0" smtClean="0"/>
              <a:t>Parameter</a:t>
            </a:r>
            <a:endParaRPr lang="en-US" sz="1400" dirty="0"/>
          </a:p>
        </p:txBody>
      </p:sp>
    </p:spTree>
    <p:extLst>
      <p:ext uri="{BB962C8B-B14F-4D97-AF65-F5344CB8AC3E}">
        <p14:creationId xmlns:p14="http://schemas.microsoft.com/office/powerpoint/2010/main" val="18378821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a:off x="4595379" y="1600200"/>
            <a:ext cx="4376836" cy="3810000"/>
          </a:xfrm>
          <a:prstGeom prst="rect">
            <a:avLst/>
          </a:prstGeom>
        </p:spPr>
      </p:pic>
      <p:sp>
        <p:nvSpPr>
          <p:cNvPr id="2" name="Title 1"/>
          <p:cNvSpPr>
            <a:spLocks noGrp="1"/>
          </p:cNvSpPr>
          <p:nvPr>
            <p:ph type="title"/>
          </p:nvPr>
        </p:nvSpPr>
        <p:spPr/>
        <p:txBody>
          <a:bodyPr/>
          <a:lstStyle/>
          <a:p>
            <a:r>
              <a:rPr lang="en-US" dirty="0" smtClean="0"/>
              <a:t>Example of CARES output</a:t>
            </a:r>
            <a:br>
              <a:rPr lang="en-US" dirty="0" smtClean="0"/>
            </a:br>
            <a:r>
              <a:rPr lang="en-US" sz="2800" dirty="0" err="1" smtClean="0"/>
              <a:t>Unstrengthened</a:t>
            </a:r>
            <a:r>
              <a:rPr lang="en-US" sz="2800" dirty="0" smtClean="0"/>
              <a:t> H-K9L glass</a:t>
            </a:r>
            <a:endParaRPr lang="en-US" dirty="0"/>
          </a:p>
        </p:txBody>
      </p:sp>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774" y="3505201"/>
            <a:ext cx="3021876" cy="14324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119717" y="1838981"/>
            <a:ext cx="1745991" cy="584775"/>
          </a:xfrm>
          <a:prstGeom prst="rect">
            <a:avLst/>
          </a:prstGeom>
          <a:noFill/>
        </p:spPr>
        <p:txBody>
          <a:bodyPr wrap="none" rtlCol="0">
            <a:spAutoFit/>
          </a:bodyPr>
          <a:lstStyle/>
          <a:p>
            <a:pPr algn="ctr"/>
            <a:r>
              <a:rPr lang="en-US" sz="1600" dirty="0" smtClean="0"/>
              <a:t>Pressure: 2750 </a:t>
            </a:r>
            <a:r>
              <a:rPr lang="en-US" sz="1600" dirty="0"/>
              <a:t>psi </a:t>
            </a:r>
            <a:endParaRPr lang="en-US" sz="1600" dirty="0" smtClean="0"/>
          </a:p>
          <a:p>
            <a:pPr algn="ctr"/>
            <a:r>
              <a:rPr lang="en-US" sz="1600" dirty="0" smtClean="0"/>
              <a:t>Duration: 60 </a:t>
            </a:r>
            <a:r>
              <a:rPr lang="en-US" sz="1600" dirty="0"/>
              <a:t>hrs</a:t>
            </a:r>
          </a:p>
        </p:txBody>
      </p:sp>
      <p:sp>
        <p:nvSpPr>
          <p:cNvPr id="7" name="Rectangle 6"/>
          <p:cNvSpPr/>
          <p:nvPr/>
        </p:nvSpPr>
        <p:spPr bwMode="auto">
          <a:xfrm>
            <a:off x="257318" y="4269300"/>
            <a:ext cx="2819400" cy="130765"/>
          </a:xfrm>
          <a:prstGeom prst="rect">
            <a:avLst/>
          </a:prstGeom>
          <a:no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b="1" dirty="0">
              <a:latin typeface="Arial" charset="0"/>
            </a:endParaRPr>
          </a:p>
        </p:txBody>
      </p:sp>
      <p:sp>
        <p:nvSpPr>
          <p:cNvPr id="11" name="TextBox 10"/>
          <p:cNvSpPr txBox="1"/>
          <p:nvPr/>
        </p:nvSpPr>
        <p:spPr>
          <a:xfrm>
            <a:off x="3130322" y="4203876"/>
            <a:ext cx="888385" cy="261610"/>
          </a:xfrm>
          <a:prstGeom prst="rect">
            <a:avLst/>
          </a:prstGeom>
          <a:noFill/>
        </p:spPr>
        <p:txBody>
          <a:bodyPr wrap="none" rtlCol="0">
            <a:spAutoFit/>
          </a:bodyPr>
          <a:lstStyle/>
          <a:p>
            <a:r>
              <a:rPr lang="en-US" sz="1050" dirty="0">
                <a:solidFill>
                  <a:srgbClr val="00B050"/>
                </a:solidFill>
              </a:rPr>
              <a:t>One Ground</a:t>
            </a:r>
          </a:p>
        </p:txBody>
      </p:sp>
      <p:sp>
        <p:nvSpPr>
          <p:cNvPr id="8" name="TextBox 7"/>
          <p:cNvSpPr txBox="1"/>
          <p:nvPr/>
        </p:nvSpPr>
        <p:spPr>
          <a:xfrm>
            <a:off x="3242618" y="4015004"/>
            <a:ext cx="646331" cy="253916"/>
          </a:xfrm>
          <a:prstGeom prst="rect">
            <a:avLst/>
          </a:prstGeom>
          <a:noFill/>
        </p:spPr>
        <p:txBody>
          <a:bodyPr wrap="none" rtlCol="0">
            <a:spAutoFit/>
          </a:bodyPr>
          <a:lstStyle/>
          <a:p>
            <a:r>
              <a:rPr lang="en-US" sz="1050" dirty="0">
                <a:solidFill>
                  <a:srgbClr val="C00000"/>
                </a:solidFill>
              </a:rPr>
              <a:t>Polished</a:t>
            </a:r>
          </a:p>
        </p:txBody>
      </p:sp>
      <p:sp>
        <p:nvSpPr>
          <p:cNvPr id="14" name="Right Brace 13"/>
          <p:cNvSpPr/>
          <p:nvPr/>
        </p:nvSpPr>
        <p:spPr bwMode="auto">
          <a:xfrm>
            <a:off x="3076719" y="4019064"/>
            <a:ext cx="165899" cy="238368"/>
          </a:xfrm>
          <a:prstGeom prst="rightBrace">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b="1" dirty="0">
              <a:latin typeface="Arial" charset="0"/>
            </a:endParaRPr>
          </a:p>
        </p:txBody>
      </p:sp>
      <p:sp>
        <p:nvSpPr>
          <p:cNvPr id="16" name="Right Brace 15"/>
          <p:cNvSpPr/>
          <p:nvPr/>
        </p:nvSpPr>
        <p:spPr bwMode="auto">
          <a:xfrm>
            <a:off x="3076719" y="4411862"/>
            <a:ext cx="165899" cy="476736"/>
          </a:xfrm>
          <a:prstGeom prst="rightBrace">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b="1" dirty="0">
              <a:latin typeface="Arial" charset="0"/>
            </a:endParaRPr>
          </a:p>
        </p:txBody>
      </p:sp>
      <p:sp>
        <p:nvSpPr>
          <p:cNvPr id="17" name="TextBox 16"/>
          <p:cNvSpPr txBox="1"/>
          <p:nvPr/>
        </p:nvSpPr>
        <p:spPr>
          <a:xfrm>
            <a:off x="3242618" y="4519396"/>
            <a:ext cx="646331" cy="253916"/>
          </a:xfrm>
          <a:prstGeom prst="rect">
            <a:avLst/>
          </a:prstGeom>
          <a:noFill/>
        </p:spPr>
        <p:txBody>
          <a:bodyPr wrap="none" rtlCol="0">
            <a:spAutoFit/>
          </a:bodyPr>
          <a:lstStyle/>
          <a:p>
            <a:r>
              <a:rPr lang="en-US" sz="1050" dirty="0">
                <a:solidFill>
                  <a:srgbClr val="C00000"/>
                </a:solidFill>
              </a:rPr>
              <a:t>Polished</a:t>
            </a:r>
          </a:p>
        </p:txBody>
      </p:sp>
      <p:sp>
        <p:nvSpPr>
          <p:cNvPr id="15" name="TextBox 14"/>
          <p:cNvSpPr txBox="1"/>
          <p:nvPr/>
        </p:nvSpPr>
        <p:spPr>
          <a:xfrm>
            <a:off x="375440" y="5257800"/>
            <a:ext cx="2932214" cy="253916"/>
          </a:xfrm>
          <a:prstGeom prst="rect">
            <a:avLst/>
          </a:prstGeom>
          <a:noFill/>
        </p:spPr>
        <p:txBody>
          <a:bodyPr wrap="none" rtlCol="0">
            <a:spAutoFit/>
          </a:bodyPr>
          <a:lstStyle/>
          <a:p>
            <a:pPr algn="ctr"/>
            <a:r>
              <a:rPr lang="en-US" sz="1050" i="1" dirty="0"/>
              <a:t>Counterclockwise from Dome Inner to Dome Outer</a:t>
            </a:r>
          </a:p>
        </p:txBody>
      </p:sp>
      <p:sp>
        <p:nvSpPr>
          <p:cNvPr id="18" name="Rounded Rectangle 17"/>
          <p:cNvSpPr/>
          <p:nvPr/>
        </p:nvSpPr>
        <p:spPr bwMode="auto">
          <a:xfrm>
            <a:off x="4715680" y="4162890"/>
            <a:ext cx="430129" cy="122418"/>
          </a:xfrm>
          <a:prstGeom prst="round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b="1" dirty="0">
              <a:latin typeface="Arial" charset="0"/>
            </a:endParaRPr>
          </a:p>
        </p:txBody>
      </p:sp>
      <p:sp>
        <p:nvSpPr>
          <p:cNvPr id="23" name="Rounded Rectangle 22"/>
          <p:cNvSpPr/>
          <p:nvPr/>
        </p:nvSpPr>
        <p:spPr bwMode="auto">
          <a:xfrm>
            <a:off x="6831471" y="5174059"/>
            <a:ext cx="762000" cy="122418"/>
          </a:xfrm>
          <a:prstGeom prst="round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b="1" dirty="0">
              <a:latin typeface="Arial" charset="0"/>
            </a:endParaRPr>
          </a:p>
        </p:txBody>
      </p:sp>
      <p:sp>
        <p:nvSpPr>
          <p:cNvPr id="21" name="TextBox 20"/>
          <p:cNvSpPr txBox="1"/>
          <p:nvPr/>
        </p:nvSpPr>
        <p:spPr>
          <a:xfrm>
            <a:off x="7678993" y="5117198"/>
            <a:ext cx="1010213" cy="230832"/>
          </a:xfrm>
          <a:prstGeom prst="rect">
            <a:avLst/>
          </a:prstGeom>
          <a:noFill/>
        </p:spPr>
        <p:txBody>
          <a:bodyPr wrap="none" rtlCol="0">
            <a:spAutoFit/>
          </a:bodyPr>
          <a:lstStyle/>
          <a:p>
            <a:pPr algn="ctr"/>
            <a:r>
              <a:rPr lang="en-US" sz="900" dirty="0">
                <a:solidFill>
                  <a:srgbClr val="C00000"/>
                </a:solidFill>
              </a:rPr>
              <a:t>Overall Reliability</a:t>
            </a:r>
          </a:p>
        </p:txBody>
      </p:sp>
      <p:sp>
        <p:nvSpPr>
          <p:cNvPr id="24" name="Rounded Rectangle 23"/>
          <p:cNvSpPr/>
          <p:nvPr/>
        </p:nvSpPr>
        <p:spPr bwMode="auto">
          <a:xfrm>
            <a:off x="4715680" y="2963132"/>
            <a:ext cx="430129" cy="122418"/>
          </a:xfrm>
          <a:prstGeom prst="round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b="1" dirty="0">
              <a:latin typeface="Arial" charset="0"/>
            </a:endParaRPr>
          </a:p>
        </p:txBody>
      </p:sp>
      <p:sp>
        <p:nvSpPr>
          <p:cNvPr id="25" name="Rounded Rectangle 24"/>
          <p:cNvSpPr/>
          <p:nvPr/>
        </p:nvSpPr>
        <p:spPr bwMode="auto">
          <a:xfrm>
            <a:off x="6831471" y="2963132"/>
            <a:ext cx="762000" cy="122418"/>
          </a:xfrm>
          <a:prstGeom prst="round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b="1" dirty="0">
              <a:latin typeface="Arial" charset="0"/>
            </a:endParaRPr>
          </a:p>
        </p:txBody>
      </p:sp>
      <p:sp>
        <p:nvSpPr>
          <p:cNvPr id="26" name="TextBox 25"/>
          <p:cNvSpPr txBox="1"/>
          <p:nvPr/>
        </p:nvSpPr>
        <p:spPr>
          <a:xfrm>
            <a:off x="3823076" y="2895600"/>
            <a:ext cx="692818" cy="230832"/>
          </a:xfrm>
          <a:prstGeom prst="rect">
            <a:avLst/>
          </a:prstGeom>
          <a:noFill/>
        </p:spPr>
        <p:txBody>
          <a:bodyPr wrap="none" rtlCol="0">
            <a:spAutoFit/>
          </a:bodyPr>
          <a:lstStyle/>
          <a:p>
            <a:pPr algn="ctr"/>
            <a:r>
              <a:rPr lang="en-US" sz="900" dirty="0">
                <a:solidFill>
                  <a:srgbClr val="C00000"/>
                </a:solidFill>
              </a:rPr>
              <a:t>Max Stress</a:t>
            </a:r>
          </a:p>
        </p:txBody>
      </p:sp>
      <p:sp>
        <p:nvSpPr>
          <p:cNvPr id="27" name="Rounded Rectangle 26"/>
          <p:cNvSpPr/>
          <p:nvPr/>
        </p:nvSpPr>
        <p:spPr bwMode="auto">
          <a:xfrm>
            <a:off x="6831471" y="4162890"/>
            <a:ext cx="762000" cy="122418"/>
          </a:xfrm>
          <a:prstGeom prst="round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b="1" dirty="0">
              <a:latin typeface="Arial" charset="0"/>
            </a:endParaRPr>
          </a:p>
        </p:txBody>
      </p:sp>
      <p:sp>
        <p:nvSpPr>
          <p:cNvPr id="28" name="TextBox 27"/>
          <p:cNvSpPr txBox="1"/>
          <p:nvPr/>
        </p:nvSpPr>
        <p:spPr>
          <a:xfrm>
            <a:off x="7672583" y="4038600"/>
            <a:ext cx="1023036" cy="369332"/>
          </a:xfrm>
          <a:prstGeom prst="rect">
            <a:avLst/>
          </a:prstGeom>
          <a:noFill/>
        </p:spPr>
        <p:txBody>
          <a:bodyPr wrap="none" rtlCol="0">
            <a:spAutoFit/>
          </a:bodyPr>
          <a:lstStyle/>
          <a:p>
            <a:pPr algn="ctr"/>
            <a:r>
              <a:rPr lang="en-US" sz="900" dirty="0">
                <a:solidFill>
                  <a:srgbClr val="C00000"/>
                </a:solidFill>
              </a:rPr>
              <a:t>Lowest Individual</a:t>
            </a:r>
            <a:br>
              <a:rPr lang="en-US" sz="900" dirty="0">
                <a:solidFill>
                  <a:srgbClr val="C00000"/>
                </a:solidFill>
              </a:rPr>
            </a:br>
            <a:r>
              <a:rPr lang="en-US" sz="900" dirty="0">
                <a:solidFill>
                  <a:srgbClr val="C00000"/>
                </a:solidFill>
              </a:rPr>
              <a:t>Surface Reliability</a:t>
            </a:r>
          </a:p>
        </p:txBody>
      </p:sp>
    </p:spTree>
    <p:extLst>
      <p:ext uri="{BB962C8B-B14F-4D97-AF65-F5344CB8AC3E}">
        <p14:creationId xmlns:p14="http://schemas.microsoft.com/office/powerpoint/2010/main" val="177205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399" y="2133600"/>
            <a:ext cx="4219489" cy="584775"/>
          </a:xfrm>
          <a:prstGeom prst="rect">
            <a:avLst/>
          </a:prstGeom>
          <a:noFill/>
        </p:spPr>
        <p:txBody>
          <a:bodyPr wrap="none" rtlCol="0">
            <a:spAutoFit/>
          </a:bodyPr>
          <a:lstStyle/>
          <a:p>
            <a:pPr algn="ctr"/>
            <a:r>
              <a:rPr lang="en-US" dirty="0" smtClean="0"/>
              <a:t>Reliability as a Function of Service Pressure</a:t>
            </a:r>
          </a:p>
          <a:p>
            <a:pPr algn="ctr"/>
            <a:r>
              <a:rPr lang="en-US" sz="1400" dirty="0" smtClean="0"/>
              <a:t>where Service Time is 60 hrs.</a:t>
            </a:r>
          </a:p>
        </p:txBody>
      </p:sp>
      <p:sp>
        <p:nvSpPr>
          <p:cNvPr id="5" name="TextBox 4"/>
          <p:cNvSpPr txBox="1"/>
          <p:nvPr/>
        </p:nvSpPr>
        <p:spPr>
          <a:xfrm>
            <a:off x="1754537" y="5693258"/>
            <a:ext cx="5234703" cy="646331"/>
          </a:xfrm>
          <a:prstGeom prst="rect">
            <a:avLst/>
          </a:prstGeom>
          <a:noFill/>
        </p:spPr>
        <p:txBody>
          <a:bodyPr wrap="none" rtlCol="0">
            <a:spAutoFit/>
          </a:bodyPr>
          <a:lstStyle/>
          <a:p>
            <a:pPr marL="285750" indent="-285750">
              <a:buFont typeface="Arial" panose="020B0604020202020204" pitchFamily="34" charset="0"/>
              <a:buChar char="•"/>
            </a:pPr>
            <a:r>
              <a:rPr lang="en-US" sz="1200" dirty="0" smtClean="0"/>
              <a:t>FEA Stress Solution @ 2750 psi (19MPa)</a:t>
            </a:r>
          </a:p>
          <a:p>
            <a:pPr marL="285750" indent="-285750">
              <a:buFont typeface="Arial" panose="020B0604020202020204" pitchFamily="34" charset="0"/>
              <a:buChar char="•"/>
            </a:pPr>
            <a:r>
              <a:rPr lang="en-US" sz="1200" dirty="0" smtClean="0"/>
              <a:t>Assumes Stresses Scale Linearly with Pressure</a:t>
            </a:r>
          </a:p>
          <a:p>
            <a:pPr marL="285750" indent="-285750">
              <a:buFont typeface="Arial" panose="020B0604020202020204" pitchFamily="34" charset="0"/>
              <a:buChar char="•"/>
            </a:pPr>
            <a:r>
              <a:rPr lang="en-US" sz="1200" dirty="0" smtClean="0"/>
              <a:t>Assumes other parts of Assembly can handle the increased Applied Pressure</a:t>
            </a:r>
            <a:endParaRPr lang="en-US" sz="1200" dirty="0"/>
          </a:p>
        </p:txBody>
      </p:sp>
      <p:sp>
        <p:nvSpPr>
          <p:cNvPr id="8" name="TextBox 7"/>
          <p:cNvSpPr txBox="1"/>
          <p:nvPr/>
        </p:nvSpPr>
        <p:spPr>
          <a:xfrm>
            <a:off x="4800600" y="2133600"/>
            <a:ext cx="3879267" cy="584775"/>
          </a:xfrm>
          <a:prstGeom prst="rect">
            <a:avLst/>
          </a:prstGeom>
          <a:noFill/>
        </p:spPr>
        <p:txBody>
          <a:bodyPr wrap="none" rtlCol="0">
            <a:spAutoFit/>
          </a:bodyPr>
          <a:lstStyle/>
          <a:p>
            <a:pPr algn="ctr"/>
            <a:r>
              <a:rPr lang="en-US" dirty="0" smtClean="0"/>
              <a:t>Reliability as a Function of Service Time</a:t>
            </a:r>
          </a:p>
          <a:p>
            <a:pPr algn="ctr"/>
            <a:r>
              <a:rPr lang="en-US" sz="1400" dirty="0" smtClean="0"/>
              <a:t>@ Applied Pressure 2750 psi</a:t>
            </a:r>
          </a:p>
        </p:txBody>
      </p:sp>
      <p:sp>
        <p:nvSpPr>
          <p:cNvPr id="9" name="Title 1"/>
          <p:cNvSpPr txBox="1">
            <a:spLocks/>
          </p:cNvSpPr>
          <p:nvPr/>
        </p:nvSpPr>
        <p:spPr>
          <a:xfrm>
            <a:off x="609600" y="427038"/>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Example of CARES output</a:t>
            </a:r>
            <a:br>
              <a:rPr lang="en-US" dirty="0" smtClean="0"/>
            </a:br>
            <a:r>
              <a:rPr lang="en-US" sz="2800" dirty="0" err="1" smtClean="0"/>
              <a:t>Unstrengthened</a:t>
            </a:r>
            <a:r>
              <a:rPr lang="en-US" sz="2800" dirty="0" smtClean="0"/>
              <a:t> H-K9L glass</a:t>
            </a:r>
            <a:endParaRPr lang="en-US" dirty="0"/>
          </a:p>
        </p:txBody>
      </p:sp>
      <p:graphicFrame>
        <p:nvGraphicFramePr>
          <p:cNvPr id="12" name="Chart 11"/>
          <p:cNvGraphicFramePr>
            <a:graphicFrameLocks/>
          </p:cNvGraphicFramePr>
          <p:nvPr>
            <p:extLst>
              <p:ext uri="{D42A27DB-BD31-4B8C-83A1-F6EECF244321}">
                <p14:modId xmlns:p14="http://schemas.microsoft.com/office/powerpoint/2010/main" val="786743932"/>
              </p:ext>
            </p:extLst>
          </p:nvPr>
        </p:nvGraphicFramePr>
        <p:xfrm>
          <a:off x="76200" y="2834217"/>
          <a:ext cx="4038600" cy="242358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p:cNvGraphicFramePr>
            <a:graphicFrameLocks/>
          </p:cNvGraphicFramePr>
          <p:nvPr>
            <p:extLst>
              <p:ext uri="{D42A27DB-BD31-4B8C-83A1-F6EECF244321}">
                <p14:modId xmlns:p14="http://schemas.microsoft.com/office/powerpoint/2010/main" val="3650453117"/>
              </p:ext>
            </p:extLst>
          </p:nvPr>
        </p:nvGraphicFramePr>
        <p:xfrm>
          <a:off x="4449470" y="2825750"/>
          <a:ext cx="4389730" cy="25844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020879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smtClean="0"/>
              <a:t>Example of proof test</a:t>
            </a:r>
            <a:endParaRPr lang="en-US"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5302" y="3430091"/>
            <a:ext cx="4584700" cy="275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Straight Arrow Connector 3"/>
          <p:cNvCxnSpPr>
            <a:stCxn id="5" idx="2"/>
          </p:cNvCxnSpPr>
          <p:nvPr/>
        </p:nvCxnSpPr>
        <p:spPr bwMode="auto">
          <a:xfrm>
            <a:off x="2223770" y="2962364"/>
            <a:ext cx="832875" cy="1076236"/>
          </a:xfrm>
          <a:prstGeom prst="straightConnector1">
            <a:avLst/>
          </a:prstGeom>
          <a:solidFill>
            <a:schemeClr val="accent1"/>
          </a:solidFill>
          <a:ln w="9525" cap="flat" cmpd="sng" algn="ctr">
            <a:solidFill>
              <a:srgbClr val="00B050"/>
            </a:solidFill>
            <a:prstDash val="solid"/>
            <a:round/>
            <a:headEnd type="none" w="med" len="med"/>
            <a:tailEnd type="arrow"/>
          </a:ln>
          <a:effectLst/>
        </p:spPr>
      </p:cxnSp>
      <p:sp>
        <p:nvSpPr>
          <p:cNvPr id="5" name="TextBox 4"/>
          <p:cNvSpPr txBox="1"/>
          <p:nvPr/>
        </p:nvSpPr>
        <p:spPr>
          <a:xfrm>
            <a:off x="1374819" y="2362200"/>
            <a:ext cx="1697901" cy="600164"/>
          </a:xfrm>
          <a:prstGeom prst="rect">
            <a:avLst/>
          </a:prstGeom>
          <a:noFill/>
        </p:spPr>
        <p:txBody>
          <a:bodyPr wrap="none" rtlCol="0">
            <a:spAutoFit/>
          </a:bodyPr>
          <a:lstStyle/>
          <a:p>
            <a:pPr algn="ctr"/>
            <a:r>
              <a:rPr lang="en-US" sz="1100" dirty="0" smtClean="0">
                <a:solidFill>
                  <a:srgbClr val="00B050"/>
                </a:solidFill>
              </a:rPr>
              <a:t>No Proof Test</a:t>
            </a:r>
          </a:p>
          <a:p>
            <a:pPr algn="ctr"/>
            <a:r>
              <a:rPr lang="en-US" sz="1100" dirty="0" smtClean="0">
                <a:solidFill>
                  <a:srgbClr val="00B050"/>
                </a:solidFill>
              </a:rPr>
              <a:t>Pf = 0.73%</a:t>
            </a:r>
          </a:p>
          <a:p>
            <a:pPr algn="ctr"/>
            <a:r>
              <a:rPr lang="en-US" sz="1100" dirty="0" smtClean="0">
                <a:solidFill>
                  <a:srgbClr val="00B050"/>
                </a:solidFill>
              </a:rPr>
              <a:t>Failure Rate = 1 out of 137</a:t>
            </a:r>
            <a:endParaRPr lang="en-US" sz="1100" dirty="0">
              <a:solidFill>
                <a:srgbClr val="00B050"/>
              </a:solidFill>
            </a:endParaRPr>
          </a:p>
        </p:txBody>
      </p:sp>
      <p:sp>
        <p:nvSpPr>
          <p:cNvPr id="6" name="TextBox 5"/>
          <p:cNvSpPr txBox="1"/>
          <p:nvPr/>
        </p:nvSpPr>
        <p:spPr>
          <a:xfrm>
            <a:off x="3386627" y="2392381"/>
            <a:ext cx="1834156" cy="600164"/>
          </a:xfrm>
          <a:prstGeom prst="rect">
            <a:avLst/>
          </a:prstGeom>
          <a:noFill/>
        </p:spPr>
        <p:txBody>
          <a:bodyPr wrap="none" rtlCol="0">
            <a:spAutoFit/>
          </a:bodyPr>
          <a:lstStyle/>
          <a:p>
            <a:pPr algn="ctr"/>
            <a:r>
              <a:rPr lang="en-US" sz="1100" dirty="0" smtClean="0">
                <a:solidFill>
                  <a:srgbClr val="00B050"/>
                </a:solidFill>
              </a:rPr>
              <a:t>10 sec Proof Test @ 4950 psi</a:t>
            </a:r>
          </a:p>
          <a:p>
            <a:pPr algn="ctr"/>
            <a:r>
              <a:rPr lang="en-US" sz="1100" dirty="0" smtClean="0">
                <a:solidFill>
                  <a:srgbClr val="00B050"/>
                </a:solidFill>
              </a:rPr>
              <a:t>Pf = 0.33%</a:t>
            </a:r>
          </a:p>
          <a:p>
            <a:pPr algn="ctr"/>
            <a:r>
              <a:rPr lang="en-US" sz="1100" dirty="0" smtClean="0">
                <a:solidFill>
                  <a:srgbClr val="00B050"/>
                </a:solidFill>
              </a:rPr>
              <a:t>Failure Rate = 1 out of 306</a:t>
            </a:r>
            <a:endParaRPr lang="en-US" sz="1100" dirty="0">
              <a:solidFill>
                <a:srgbClr val="00B050"/>
              </a:solidFill>
            </a:endParaRPr>
          </a:p>
        </p:txBody>
      </p:sp>
      <p:sp>
        <p:nvSpPr>
          <p:cNvPr id="8" name="TextBox 7"/>
          <p:cNvSpPr txBox="1"/>
          <p:nvPr/>
        </p:nvSpPr>
        <p:spPr>
          <a:xfrm>
            <a:off x="5632894" y="2362200"/>
            <a:ext cx="1981200" cy="600164"/>
          </a:xfrm>
          <a:prstGeom prst="rect">
            <a:avLst/>
          </a:prstGeom>
          <a:noFill/>
        </p:spPr>
        <p:txBody>
          <a:bodyPr wrap="square" rtlCol="0">
            <a:spAutoFit/>
          </a:bodyPr>
          <a:lstStyle/>
          <a:p>
            <a:pPr algn="ctr"/>
            <a:r>
              <a:rPr lang="en-US" sz="1100" dirty="0" smtClean="0">
                <a:solidFill>
                  <a:srgbClr val="00B050"/>
                </a:solidFill>
              </a:rPr>
              <a:t>10 sec Proof Test @ 4950 psi </a:t>
            </a:r>
          </a:p>
          <a:p>
            <a:pPr algn="ctr"/>
            <a:r>
              <a:rPr lang="en-US" sz="1100" dirty="0" smtClean="0">
                <a:solidFill>
                  <a:srgbClr val="00B050"/>
                </a:solidFill>
              </a:rPr>
              <a:t>Pf = 0.47%</a:t>
            </a:r>
          </a:p>
          <a:p>
            <a:pPr algn="ctr"/>
            <a:r>
              <a:rPr lang="en-US" sz="1100" dirty="0" smtClean="0">
                <a:solidFill>
                  <a:srgbClr val="00B050"/>
                </a:solidFill>
              </a:rPr>
              <a:t>Failure Rate = 1 out of 214</a:t>
            </a:r>
            <a:endParaRPr lang="en-US" sz="1100" dirty="0">
              <a:solidFill>
                <a:srgbClr val="00B050"/>
              </a:solidFill>
            </a:endParaRPr>
          </a:p>
        </p:txBody>
      </p:sp>
      <p:cxnSp>
        <p:nvCxnSpPr>
          <p:cNvPr id="9" name="Straight Arrow Connector 8"/>
          <p:cNvCxnSpPr/>
          <p:nvPr/>
        </p:nvCxnSpPr>
        <p:spPr bwMode="auto">
          <a:xfrm flipH="1">
            <a:off x="5984889" y="3048000"/>
            <a:ext cx="815113" cy="1529899"/>
          </a:xfrm>
          <a:prstGeom prst="straightConnector1">
            <a:avLst/>
          </a:prstGeom>
          <a:solidFill>
            <a:schemeClr val="accent1"/>
          </a:solidFill>
          <a:ln w="9525" cap="flat" cmpd="sng" algn="ctr">
            <a:solidFill>
              <a:srgbClr val="00B050"/>
            </a:solidFill>
            <a:prstDash val="solid"/>
            <a:round/>
            <a:headEnd type="none" w="med" len="med"/>
            <a:tailEnd type="arrow"/>
          </a:ln>
          <a:effectLst/>
        </p:spPr>
      </p:cxnSp>
      <p:sp>
        <p:nvSpPr>
          <p:cNvPr id="10" name="TextBox 9"/>
          <p:cNvSpPr txBox="1"/>
          <p:nvPr/>
        </p:nvSpPr>
        <p:spPr>
          <a:xfrm>
            <a:off x="1066800" y="1459409"/>
            <a:ext cx="6096000" cy="646331"/>
          </a:xfrm>
          <a:prstGeom prst="rect">
            <a:avLst/>
          </a:prstGeom>
          <a:noFill/>
        </p:spPr>
        <p:txBody>
          <a:bodyPr wrap="square" rtlCol="0">
            <a:spAutoFit/>
          </a:bodyPr>
          <a:lstStyle/>
          <a:p>
            <a:r>
              <a:rPr lang="en-US" dirty="0" smtClean="0"/>
              <a:t>The dome is subjected to a high pressure for a short time to decrease its probability of failure during service.</a:t>
            </a:r>
          </a:p>
        </p:txBody>
      </p:sp>
      <p:cxnSp>
        <p:nvCxnSpPr>
          <p:cNvPr id="13" name="Straight Arrow Connector 12"/>
          <p:cNvCxnSpPr/>
          <p:nvPr/>
        </p:nvCxnSpPr>
        <p:spPr bwMode="auto">
          <a:xfrm>
            <a:off x="4980641" y="2992545"/>
            <a:ext cx="962959" cy="1808055"/>
          </a:xfrm>
          <a:prstGeom prst="straightConnector1">
            <a:avLst/>
          </a:prstGeom>
          <a:solidFill>
            <a:schemeClr val="accent1"/>
          </a:solidFill>
          <a:ln w="9525" cap="flat" cmpd="sng" algn="ctr">
            <a:solidFill>
              <a:srgbClr val="00B050"/>
            </a:solidFill>
            <a:prstDash val="solid"/>
            <a:round/>
            <a:headEnd type="none" w="med" len="med"/>
            <a:tailEnd type="arrow"/>
          </a:ln>
          <a:effectLst/>
        </p:spPr>
      </p:cxnSp>
      <p:sp>
        <p:nvSpPr>
          <p:cNvPr id="18" name="TextBox 17"/>
          <p:cNvSpPr txBox="1"/>
          <p:nvPr/>
        </p:nvSpPr>
        <p:spPr>
          <a:xfrm>
            <a:off x="1524000" y="6250298"/>
            <a:ext cx="7128426" cy="584775"/>
          </a:xfrm>
          <a:prstGeom prst="rect">
            <a:avLst/>
          </a:prstGeom>
          <a:noFill/>
        </p:spPr>
        <p:txBody>
          <a:bodyPr wrap="none" rtlCol="0">
            <a:spAutoFit/>
          </a:bodyPr>
          <a:lstStyle/>
          <a:p>
            <a:r>
              <a:rPr lang="en-US" sz="1600" dirty="0" smtClean="0"/>
              <a:t>Blue line shows probably of failure during 10s proof test.</a:t>
            </a:r>
          </a:p>
          <a:p>
            <a:r>
              <a:rPr lang="en-US" sz="1600" dirty="0" smtClean="0"/>
              <a:t>Red line shows probably of failure during 60-hour service life of proof-tested dome</a:t>
            </a:r>
          </a:p>
        </p:txBody>
      </p:sp>
    </p:spTree>
    <p:extLst>
      <p:ext uri="{BB962C8B-B14F-4D97-AF65-F5344CB8AC3E}">
        <p14:creationId xmlns:p14="http://schemas.microsoft.com/office/powerpoint/2010/main" val="30820166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1184" y="609600"/>
            <a:ext cx="8229600" cy="639762"/>
          </a:xfrm>
        </p:spPr>
        <p:txBody>
          <a:bodyPr/>
          <a:lstStyle/>
          <a:p>
            <a:r>
              <a:rPr lang="en-US" sz="3200" dirty="0" smtClean="0"/>
              <a:t>Reliability of chemically strengthened dome</a:t>
            </a:r>
            <a:endParaRPr lang="en-US" sz="3200" dirty="0"/>
          </a:p>
        </p:txBody>
      </p:sp>
      <p:pic>
        <p:nvPicPr>
          <p:cNvPr id="5" name="Picture 4"/>
          <p:cNvPicPr>
            <a:picLocks noChangeAspect="1"/>
          </p:cNvPicPr>
          <p:nvPr/>
        </p:nvPicPr>
        <p:blipFill>
          <a:blip r:embed="rId2"/>
          <a:stretch>
            <a:fillRect/>
          </a:stretch>
        </p:blipFill>
        <p:spPr>
          <a:xfrm>
            <a:off x="2743200" y="1981200"/>
            <a:ext cx="3224550" cy="2420280"/>
          </a:xfrm>
          <a:prstGeom prst="rect">
            <a:avLst/>
          </a:prstGeom>
        </p:spPr>
      </p:pic>
      <p:sp>
        <p:nvSpPr>
          <p:cNvPr id="4" name="TextBox 3"/>
          <p:cNvSpPr txBox="1"/>
          <p:nvPr/>
        </p:nvSpPr>
        <p:spPr>
          <a:xfrm>
            <a:off x="990600" y="5133318"/>
            <a:ext cx="7534050" cy="369332"/>
          </a:xfrm>
          <a:prstGeom prst="rect">
            <a:avLst/>
          </a:prstGeom>
          <a:noFill/>
        </p:spPr>
        <p:txBody>
          <a:bodyPr wrap="none" rtlCol="0">
            <a:spAutoFit/>
          </a:bodyPr>
          <a:lstStyle/>
          <a:p>
            <a:r>
              <a:rPr lang="en-US" dirty="0" smtClean="0"/>
              <a:t>Predicted reliability of strengthened dome is very high even without proof test.</a:t>
            </a:r>
          </a:p>
        </p:txBody>
      </p:sp>
      <p:sp>
        <p:nvSpPr>
          <p:cNvPr id="6" name="TextBox 5"/>
          <p:cNvSpPr txBox="1"/>
          <p:nvPr/>
        </p:nvSpPr>
        <p:spPr>
          <a:xfrm>
            <a:off x="2895600" y="4572000"/>
            <a:ext cx="2505558" cy="369332"/>
          </a:xfrm>
          <a:prstGeom prst="rect">
            <a:avLst/>
          </a:prstGeom>
          <a:noFill/>
        </p:spPr>
        <p:txBody>
          <a:bodyPr wrap="none" rtlCol="0">
            <a:spAutoFit/>
          </a:bodyPr>
          <a:lstStyle/>
          <a:p>
            <a:r>
              <a:rPr lang="en-US" dirty="0" smtClean="0"/>
              <a:t>Pf = probability of failure</a:t>
            </a:r>
          </a:p>
        </p:txBody>
      </p:sp>
    </p:spTree>
    <p:extLst>
      <p:ext uri="{BB962C8B-B14F-4D97-AF65-F5344CB8AC3E}">
        <p14:creationId xmlns:p14="http://schemas.microsoft.com/office/powerpoint/2010/main" val="14404106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752600" y="0"/>
            <a:ext cx="4724400" cy="1143000"/>
          </a:xfrm>
          <a:prstGeom prst="rect">
            <a:avLst/>
          </a:prstGeom>
        </p:spPr>
        <p:txBody>
          <a:bodyPr/>
          <a:lstStyle/>
          <a:p>
            <a:r>
              <a:rPr lang="en-US" sz="5400" dirty="0" smtClean="0"/>
              <a:t>Introduction</a:t>
            </a:r>
            <a:endParaRPr lang="en-US" sz="5400" dirty="0"/>
          </a:p>
        </p:txBody>
      </p:sp>
      <p:sp>
        <p:nvSpPr>
          <p:cNvPr id="3" name="Content Placeholder 2"/>
          <p:cNvSpPr>
            <a:spLocks noGrp="1"/>
          </p:cNvSpPr>
          <p:nvPr>
            <p:ph idx="1"/>
          </p:nvPr>
        </p:nvSpPr>
        <p:spPr>
          <a:xfrm>
            <a:off x="304800" y="1447800"/>
            <a:ext cx="8763000" cy="4983163"/>
          </a:xfrm>
        </p:spPr>
        <p:txBody>
          <a:bodyPr>
            <a:normAutofit/>
          </a:bodyPr>
          <a:lstStyle/>
          <a:p>
            <a:pPr marL="457200" lvl="1" indent="0">
              <a:buNone/>
            </a:pPr>
            <a:r>
              <a:rPr lang="en-US" sz="2400" dirty="0" smtClean="0"/>
              <a:t>MBARI operates an autonomous underwater vehicle to carry out video surveys in Monterey Bay from 50m to 1000m depth.</a:t>
            </a:r>
          </a:p>
          <a:p>
            <a:pPr marL="457200" lvl="1" indent="0">
              <a:buNone/>
            </a:pPr>
            <a:r>
              <a:rPr lang="en-US" sz="2400" dirty="0" smtClean="0"/>
              <a:t>A new camera system was designed with the goal of achieving the highest image quality and a depth rating of 1500m.</a:t>
            </a:r>
          </a:p>
          <a:p>
            <a:pPr marL="457200" lvl="1" indent="0">
              <a:buNone/>
            </a:pPr>
            <a:r>
              <a:rPr lang="en-US" sz="2400" dirty="0" smtClean="0"/>
              <a:t>A glass dome port was designed, built and tested.</a:t>
            </a:r>
          </a:p>
          <a:p>
            <a:pPr marL="457200" lvl="1" indent="0">
              <a:buNone/>
            </a:pPr>
            <a:endParaRPr lang="en-US" sz="2400" dirty="0" smtClean="0"/>
          </a:p>
        </p:txBody>
      </p:sp>
      <p:pic>
        <p:nvPicPr>
          <p:cNvPr id="7" name="Picture 4" descr="CoverPic1.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43100" y="3915431"/>
            <a:ext cx="48768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14703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Proof testing</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0" y="1295400"/>
            <a:ext cx="3493008" cy="5218313"/>
          </a:xfrm>
          <a:prstGeom prst="rect">
            <a:avLst/>
          </a:prstGeom>
        </p:spPr>
      </p:pic>
      <p:sp>
        <p:nvSpPr>
          <p:cNvPr id="5" name="TextBox 4"/>
          <p:cNvSpPr txBox="1"/>
          <p:nvPr/>
        </p:nvSpPr>
        <p:spPr>
          <a:xfrm>
            <a:off x="609600" y="2133600"/>
            <a:ext cx="4419600" cy="3693319"/>
          </a:xfrm>
          <a:prstGeom prst="rect">
            <a:avLst/>
          </a:prstGeom>
          <a:noFill/>
        </p:spPr>
        <p:txBody>
          <a:bodyPr wrap="square" rtlCol="0">
            <a:spAutoFit/>
          </a:bodyPr>
          <a:lstStyle/>
          <a:p>
            <a:pPr marL="285750" indent="-285750">
              <a:buFont typeface="Arial" panose="020B0604020202020204" pitchFamily="34" charset="0"/>
              <a:buChar char="•"/>
            </a:pPr>
            <a:r>
              <a:rPr lang="en-US" dirty="0" smtClean="0"/>
              <a:t>Domes were proof tested following the protocol determined by Eric Baker.</a:t>
            </a:r>
          </a:p>
          <a:p>
            <a:endParaRPr lang="en-US" dirty="0"/>
          </a:p>
          <a:p>
            <a:pPr marL="285750" indent="-285750">
              <a:buFont typeface="Arial" panose="020B0604020202020204" pitchFamily="34" charset="0"/>
              <a:buChar char="•"/>
            </a:pPr>
            <a:r>
              <a:rPr lang="en-US" dirty="0" smtClean="0"/>
              <a:t>Pressure and axial displacement of glass port were logged. Displacement matched FEA prediction.</a:t>
            </a:r>
          </a:p>
          <a:p>
            <a:endParaRPr lang="en-US" dirty="0"/>
          </a:p>
          <a:p>
            <a:pPr marL="285750" indent="-285750">
              <a:buFont typeface="Arial" panose="020B0604020202020204" pitchFamily="34" charset="0"/>
              <a:buChar char="•"/>
            </a:pPr>
            <a:r>
              <a:rPr lang="en-US" dirty="0" smtClean="0"/>
              <a:t>2 strengthened domes were tested to 3000 PSI (20.7MPa).</a:t>
            </a:r>
          </a:p>
          <a:p>
            <a:endParaRPr lang="en-US" dirty="0"/>
          </a:p>
          <a:p>
            <a:pPr marL="285750" indent="-285750">
              <a:buFont typeface="Arial" panose="020B0604020202020204" pitchFamily="34" charset="0"/>
              <a:buChar char="•"/>
            </a:pPr>
            <a:r>
              <a:rPr lang="en-US" dirty="0" smtClean="0"/>
              <a:t>1 </a:t>
            </a:r>
            <a:r>
              <a:rPr lang="en-US" dirty="0"/>
              <a:t>strengthened </a:t>
            </a:r>
            <a:r>
              <a:rPr lang="en-US" dirty="0" smtClean="0"/>
              <a:t>dome was </a:t>
            </a:r>
            <a:r>
              <a:rPr lang="en-US" dirty="0"/>
              <a:t>tested to </a:t>
            </a:r>
            <a:r>
              <a:rPr lang="en-US" dirty="0" smtClean="0"/>
              <a:t>5000 </a:t>
            </a:r>
            <a:r>
              <a:rPr lang="en-US" dirty="0"/>
              <a:t>PSI </a:t>
            </a:r>
            <a:r>
              <a:rPr lang="en-US" dirty="0" smtClean="0"/>
              <a:t>(34.5MPa</a:t>
            </a:r>
            <a:r>
              <a:rPr lang="en-US" dirty="0"/>
              <a:t>).</a:t>
            </a:r>
          </a:p>
          <a:p>
            <a:endParaRPr lang="en-US" dirty="0"/>
          </a:p>
        </p:txBody>
      </p:sp>
    </p:spTree>
    <p:extLst>
      <p:ext uri="{BB962C8B-B14F-4D97-AF65-F5344CB8AC3E}">
        <p14:creationId xmlns:p14="http://schemas.microsoft.com/office/powerpoint/2010/main" val="14026595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Dome port: $1500-$2000</a:t>
            </a:r>
          </a:p>
          <a:p>
            <a:r>
              <a:rPr lang="en-US" dirty="0" smtClean="0"/>
              <a:t>Adapter lens set: $1200-$1500</a:t>
            </a:r>
          </a:p>
          <a:p>
            <a:r>
              <a:rPr lang="en-US" dirty="0" smtClean="0"/>
              <a:t>Chemical strengthening: $4000 per batch</a:t>
            </a:r>
          </a:p>
          <a:p>
            <a:r>
              <a:rPr lang="en-US" dirty="0" smtClean="0"/>
              <a:t>Mounting parts: $2500 materials, 3 weeks of machine shop time.</a:t>
            </a:r>
          </a:p>
          <a:p>
            <a:endParaRPr lang="en-US" dirty="0"/>
          </a:p>
        </p:txBody>
      </p:sp>
      <p:sp>
        <p:nvSpPr>
          <p:cNvPr id="3" name="Title 5"/>
          <p:cNvSpPr txBox="1">
            <a:spLocks/>
          </p:cNvSpPr>
          <p:nvPr/>
        </p:nvSpPr>
        <p:spPr>
          <a:xfrm>
            <a:off x="457200" y="274638"/>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4" name="Title 5"/>
          <p:cNvSpPr txBox="1">
            <a:spLocks/>
          </p:cNvSpPr>
          <p:nvPr/>
        </p:nvSpPr>
        <p:spPr>
          <a:xfrm>
            <a:off x="609600" y="427038"/>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Cost of components</a:t>
            </a:r>
            <a:endParaRPr lang="en-US" dirty="0"/>
          </a:p>
        </p:txBody>
      </p:sp>
    </p:spTree>
    <p:extLst>
      <p:ext uri="{BB962C8B-B14F-4D97-AF65-F5344CB8AC3E}">
        <p14:creationId xmlns:p14="http://schemas.microsoft.com/office/powerpoint/2010/main" val="10066801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Rectangle 2"/>
          <p:cNvSpPr/>
          <p:nvPr/>
        </p:nvSpPr>
        <p:spPr>
          <a:xfrm>
            <a:off x="762000" y="1408113"/>
            <a:ext cx="7086600" cy="5355312"/>
          </a:xfrm>
          <a:prstGeom prst="rect">
            <a:avLst/>
          </a:prstGeom>
        </p:spPr>
        <p:txBody>
          <a:bodyPr wrap="square">
            <a:spAutoFit/>
          </a:bodyPr>
          <a:lstStyle/>
          <a:p>
            <a:r>
              <a:rPr lang="en-US" dirty="0" smtClean="0">
                <a:solidFill>
                  <a:srgbClr val="000000"/>
                </a:solidFill>
                <a:latin typeface="Calibri" panose="020F0502020204030204" pitchFamily="34" charset="0"/>
              </a:rPr>
              <a:t>After the failure of an early design, several steps were taken to improve the reliability of the glass port:</a:t>
            </a:r>
          </a:p>
          <a:p>
            <a:pPr marL="285750" indent="-285750">
              <a:buFontTx/>
              <a:buChar char="-"/>
            </a:pPr>
            <a:r>
              <a:rPr lang="en-US" dirty="0" smtClean="0">
                <a:solidFill>
                  <a:srgbClr val="000000"/>
                </a:solidFill>
                <a:latin typeface="Calibri" panose="020F0502020204030204" pitchFamily="34" charset="0"/>
              </a:rPr>
              <a:t>The edges and the base of the dome were polished, the flatness of the base was controlled.</a:t>
            </a:r>
          </a:p>
          <a:p>
            <a:pPr marL="285750" indent="-285750">
              <a:buFontTx/>
              <a:buChar char="-"/>
            </a:pPr>
            <a:r>
              <a:rPr lang="en-US" dirty="0" smtClean="0">
                <a:solidFill>
                  <a:srgbClr val="000000"/>
                </a:solidFill>
                <a:latin typeface="Calibri" panose="020F0502020204030204" pitchFamily="34" charset="0"/>
              </a:rPr>
              <a:t>The dome was bonded to a titanium ring to prevent hoop tensile stress from appearing.</a:t>
            </a:r>
          </a:p>
          <a:p>
            <a:pPr marL="285750" indent="-285750">
              <a:buFontTx/>
              <a:buChar char="-"/>
            </a:pPr>
            <a:r>
              <a:rPr lang="en-US" dirty="0" smtClean="0">
                <a:solidFill>
                  <a:srgbClr val="000000"/>
                </a:solidFill>
                <a:latin typeface="Calibri" panose="020F0502020204030204" pitchFamily="34" charset="0"/>
              </a:rPr>
              <a:t>Chemical strengthening greatly improved the strength of the glass.</a:t>
            </a:r>
          </a:p>
          <a:p>
            <a:pPr marL="285750" indent="-285750">
              <a:buFontTx/>
              <a:buChar char="-"/>
            </a:pPr>
            <a:r>
              <a:rPr lang="en-US" dirty="0" smtClean="0">
                <a:solidFill>
                  <a:srgbClr val="000000"/>
                </a:solidFill>
                <a:latin typeface="Calibri" panose="020F0502020204030204" pitchFamily="34" charset="0"/>
              </a:rPr>
              <a:t>Reliability was predicted using CARES software.</a:t>
            </a:r>
          </a:p>
          <a:p>
            <a:pPr marL="285750" indent="-285750">
              <a:buFontTx/>
              <a:buChar char="-"/>
            </a:pPr>
            <a:endParaRPr lang="en-US" dirty="0">
              <a:solidFill>
                <a:srgbClr val="000000"/>
              </a:solidFill>
              <a:latin typeface="Calibri" panose="020F0502020204030204" pitchFamily="34" charset="0"/>
            </a:endParaRPr>
          </a:p>
          <a:p>
            <a:r>
              <a:rPr lang="en-US" dirty="0" smtClean="0">
                <a:solidFill>
                  <a:srgbClr val="000000"/>
                </a:solidFill>
                <a:latin typeface="Calibri" panose="020F0502020204030204" pitchFamily="34" charset="0"/>
              </a:rPr>
              <a:t>The camera housing can now be operated at 1500m with very low probability of failure.</a:t>
            </a:r>
            <a:endParaRPr lang="en-US" dirty="0">
              <a:solidFill>
                <a:srgbClr val="000000"/>
              </a:solidFill>
              <a:latin typeface="Calibri" panose="020F0502020204030204" pitchFamily="34" charset="0"/>
            </a:endParaRPr>
          </a:p>
          <a:p>
            <a:endParaRPr lang="en-US" dirty="0" smtClean="0">
              <a:solidFill>
                <a:srgbClr val="000000"/>
              </a:solidFill>
              <a:latin typeface="Calibri" panose="020F0502020204030204" pitchFamily="34" charset="0"/>
            </a:endParaRPr>
          </a:p>
          <a:p>
            <a:r>
              <a:rPr lang="en-US" dirty="0" smtClean="0">
                <a:solidFill>
                  <a:srgbClr val="000000"/>
                </a:solidFill>
                <a:latin typeface="Calibri" panose="020F0502020204030204" pitchFamily="34" charset="0"/>
              </a:rPr>
              <a:t>Using this method, deep sea cameras are no longer limited to small hemispherical domes. Sub-hemispheres with large radii with better optical performance can be used and  their reliability can be predicted. </a:t>
            </a:r>
          </a:p>
          <a:p>
            <a:endParaRPr lang="en-US" dirty="0">
              <a:solidFill>
                <a:srgbClr val="000000"/>
              </a:solidFill>
              <a:latin typeface="Calibri" panose="020F0502020204030204" pitchFamily="34" charset="0"/>
            </a:endParaRPr>
          </a:p>
          <a:p>
            <a:r>
              <a:rPr lang="en-US" dirty="0" smtClean="0">
                <a:solidFill>
                  <a:srgbClr val="000000"/>
                </a:solidFill>
                <a:latin typeface="Calibri" panose="020F0502020204030204" pitchFamily="34" charset="0"/>
              </a:rPr>
              <a:t>More </a:t>
            </a:r>
            <a:r>
              <a:rPr lang="en-US" dirty="0">
                <a:solidFill>
                  <a:srgbClr val="000000"/>
                </a:solidFill>
                <a:latin typeface="Calibri" panose="020F0502020204030204" pitchFamily="34" charset="0"/>
              </a:rPr>
              <a:t>research is </a:t>
            </a:r>
            <a:r>
              <a:rPr lang="en-US" dirty="0" smtClean="0">
                <a:solidFill>
                  <a:srgbClr val="000000"/>
                </a:solidFill>
                <a:latin typeface="Calibri" panose="020F0502020204030204" pitchFamily="34" charset="0"/>
              </a:rPr>
              <a:t>needed </a:t>
            </a:r>
            <a:r>
              <a:rPr lang="en-US" dirty="0">
                <a:solidFill>
                  <a:srgbClr val="000000"/>
                </a:solidFill>
                <a:latin typeface="Calibri" panose="020F0502020204030204" pitchFamily="34" charset="0"/>
              </a:rPr>
              <a:t>on life prediction for strengthened glass.  </a:t>
            </a:r>
            <a:r>
              <a:rPr lang="en-US" dirty="0" smtClean="0">
                <a:solidFill>
                  <a:srgbClr val="000000"/>
                </a:solidFill>
                <a:latin typeface="Calibri" panose="020F0502020204030204" pitchFamily="34" charset="0"/>
              </a:rPr>
              <a:t>The</a:t>
            </a:r>
            <a:r>
              <a:rPr lang="en-US" dirty="0">
                <a:solidFill>
                  <a:srgbClr val="000000"/>
                </a:solidFill>
                <a:latin typeface="Calibri" panose="020F0502020204030204" pitchFamily="34" charset="0"/>
              </a:rPr>
              <a:t> residual stress field </a:t>
            </a:r>
            <a:r>
              <a:rPr lang="en-US" dirty="0" smtClean="0">
                <a:solidFill>
                  <a:srgbClr val="000000"/>
                </a:solidFill>
                <a:latin typeface="Calibri" panose="020F0502020204030204" pitchFamily="34" charset="0"/>
              </a:rPr>
              <a:t>should </a:t>
            </a:r>
            <a:r>
              <a:rPr lang="en-US" dirty="0">
                <a:solidFill>
                  <a:srgbClr val="000000"/>
                </a:solidFill>
                <a:latin typeface="Calibri" panose="020F0502020204030204" pitchFamily="34" charset="0"/>
              </a:rPr>
              <a:t>be incorporated into the model for a better prediction.</a:t>
            </a:r>
            <a:endParaRPr lang="en-US" dirty="0"/>
          </a:p>
        </p:txBody>
      </p:sp>
    </p:spTree>
    <p:extLst>
      <p:ext uri="{BB962C8B-B14F-4D97-AF65-F5344CB8AC3E}">
        <p14:creationId xmlns:p14="http://schemas.microsoft.com/office/powerpoint/2010/main" val="385494072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Rectangle 2"/>
          <p:cNvSpPr/>
          <p:nvPr/>
        </p:nvSpPr>
        <p:spPr>
          <a:xfrm>
            <a:off x="762000" y="1408113"/>
            <a:ext cx="7086600" cy="2862322"/>
          </a:xfrm>
          <a:prstGeom prst="rect">
            <a:avLst/>
          </a:prstGeom>
        </p:spPr>
        <p:txBody>
          <a:bodyPr wrap="square">
            <a:spAutoFit/>
          </a:bodyPr>
          <a:lstStyle/>
          <a:p>
            <a:r>
              <a:rPr lang="en-US" dirty="0">
                <a:solidFill>
                  <a:srgbClr val="000000"/>
                </a:solidFill>
                <a:latin typeface="Calibri" panose="020F0502020204030204" pitchFamily="34" charset="0"/>
              </a:rPr>
              <a:t>MBARI owns what may be the highest quality deep sea optical system in existence.</a:t>
            </a:r>
          </a:p>
          <a:p>
            <a:endParaRPr lang="en-US" dirty="0" smtClean="0">
              <a:solidFill>
                <a:srgbClr val="000000"/>
              </a:solidFill>
              <a:latin typeface="Calibri" panose="020F0502020204030204" pitchFamily="34" charset="0"/>
            </a:endParaRPr>
          </a:p>
          <a:p>
            <a:r>
              <a:rPr lang="en-US" dirty="0" smtClean="0">
                <a:solidFill>
                  <a:srgbClr val="000000"/>
                </a:solidFill>
                <a:latin typeface="Calibri" panose="020F0502020204030204" pitchFamily="34" charset="0"/>
              </a:rPr>
              <a:t>The I2map dome can be </a:t>
            </a:r>
            <a:r>
              <a:rPr lang="en-US" dirty="0">
                <a:solidFill>
                  <a:srgbClr val="000000"/>
                </a:solidFill>
                <a:latin typeface="Calibri" panose="020F0502020204030204" pitchFamily="34" charset="0"/>
              </a:rPr>
              <a:t>operated at </a:t>
            </a:r>
            <a:r>
              <a:rPr lang="en-US" dirty="0" smtClean="0">
                <a:solidFill>
                  <a:srgbClr val="000000"/>
                </a:solidFill>
                <a:latin typeface="Calibri" panose="020F0502020204030204" pitchFamily="34" charset="0"/>
              </a:rPr>
              <a:t>2000m </a:t>
            </a:r>
            <a:r>
              <a:rPr lang="en-US" dirty="0">
                <a:solidFill>
                  <a:srgbClr val="000000"/>
                </a:solidFill>
                <a:latin typeface="Calibri" panose="020F0502020204030204" pitchFamily="34" charset="0"/>
              </a:rPr>
              <a:t>with very low probability of failure</a:t>
            </a:r>
            <a:r>
              <a:rPr lang="en-US" dirty="0" smtClean="0">
                <a:solidFill>
                  <a:srgbClr val="000000"/>
                </a:solidFill>
                <a:latin typeface="Calibri" panose="020F0502020204030204" pitchFamily="34" charset="0"/>
              </a:rPr>
              <a:t>. </a:t>
            </a:r>
          </a:p>
          <a:p>
            <a:endParaRPr lang="en-US" dirty="0" smtClean="0">
              <a:solidFill>
                <a:srgbClr val="000000"/>
              </a:solidFill>
              <a:latin typeface="Calibri" panose="020F0502020204030204" pitchFamily="34" charset="0"/>
            </a:endParaRPr>
          </a:p>
          <a:p>
            <a:r>
              <a:rPr lang="en-US" dirty="0" smtClean="0">
                <a:solidFill>
                  <a:srgbClr val="000000"/>
                </a:solidFill>
                <a:latin typeface="Calibri" panose="020F0502020204030204" pitchFamily="34" charset="0"/>
              </a:rPr>
              <a:t>Deeper operation is possible, with some modifications.</a:t>
            </a:r>
          </a:p>
          <a:p>
            <a:endParaRPr lang="en-US" dirty="0" smtClean="0">
              <a:solidFill>
                <a:srgbClr val="000000"/>
              </a:solidFill>
              <a:latin typeface="Calibri" panose="020F0502020204030204" pitchFamily="34" charset="0"/>
            </a:endParaRPr>
          </a:p>
          <a:p>
            <a:r>
              <a:rPr lang="en-US" dirty="0" smtClean="0">
                <a:solidFill>
                  <a:srgbClr val="000000"/>
                </a:solidFill>
                <a:latin typeface="Calibri" panose="020F0502020204030204" pitchFamily="34" charset="0"/>
              </a:rPr>
              <a:t>It’s currently only used for one application (I2map). Let’s use it for other applications!</a:t>
            </a:r>
            <a:endParaRPr lang="en-US" dirty="0"/>
          </a:p>
        </p:txBody>
      </p:sp>
    </p:spTree>
    <p:extLst>
      <p:ext uri="{BB962C8B-B14F-4D97-AF65-F5344CB8AC3E}">
        <p14:creationId xmlns:p14="http://schemas.microsoft.com/office/powerpoint/2010/main" val="4024607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752600" y="0"/>
            <a:ext cx="4724400" cy="1143000"/>
          </a:xfrm>
          <a:prstGeom prst="rect">
            <a:avLst/>
          </a:prstGeom>
        </p:spPr>
        <p:txBody>
          <a:bodyPr/>
          <a:lstStyle/>
          <a:p>
            <a:r>
              <a:rPr lang="en-US" sz="5400" dirty="0" smtClean="0"/>
              <a:t>Optical design</a:t>
            </a:r>
            <a:endParaRPr lang="en-US" sz="5400" dirty="0"/>
          </a:p>
        </p:txBody>
      </p:sp>
      <p:sp>
        <p:nvSpPr>
          <p:cNvPr id="3" name="Content Placeholder 2"/>
          <p:cNvSpPr>
            <a:spLocks noGrp="1"/>
          </p:cNvSpPr>
          <p:nvPr>
            <p:ph idx="1"/>
          </p:nvPr>
        </p:nvSpPr>
        <p:spPr>
          <a:xfrm>
            <a:off x="381000" y="1365933"/>
            <a:ext cx="3657600" cy="2901267"/>
          </a:xfrm>
        </p:spPr>
        <p:txBody>
          <a:bodyPr>
            <a:noAutofit/>
          </a:bodyPr>
          <a:lstStyle/>
          <a:p>
            <a:pPr marL="457200" lvl="1" indent="0">
              <a:buNone/>
            </a:pPr>
            <a:r>
              <a:rPr lang="en-US" sz="1800" b="1" dirty="0" smtClean="0"/>
              <a:t>Typical COTS dome port </a:t>
            </a:r>
          </a:p>
          <a:p>
            <a:pPr lvl="1">
              <a:buFont typeface="Arial" panose="020B0604020202020204" pitchFamily="34" charset="0"/>
              <a:buChar char="•"/>
            </a:pPr>
            <a:r>
              <a:rPr lang="en-US" sz="1800" dirty="0" smtClean="0"/>
              <a:t>Shape is optimized to resist hydrostatic pressure</a:t>
            </a:r>
          </a:p>
          <a:p>
            <a:pPr lvl="1">
              <a:buFont typeface="Arial" panose="020B0604020202020204" pitchFamily="34" charset="0"/>
              <a:buChar char="•"/>
            </a:pPr>
            <a:r>
              <a:rPr lang="en-US" sz="1800" dirty="0" smtClean="0"/>
              <a:t>Small diameter (&lt;200mm)</a:t>
            </a:r>
          </a:p>
          <a:p>
            <a:pPr lvl="1">
              <a:buFont typeface="Arial" panose="020B0604020202020204" pitchFamily="34" charset="0"/>
              <a:buChar char="•"/>
            </a:pPr>
            <a:r>
              <a:rPr lang="en-US" sz="1800" dirty="0" smtClean="0"/>
              <a:t>Hemispherical shape</a:t>
            </a:r>
            <a:endParaRPr lang="en-US" sz="1800" dirty="0"/>
          </a:p>
          <a:p>
            <a:pPr lvl="1">
              <a:buFont typeface="Arial" panose="020B0604020202020204" pitchFamily="34" charset="0"/>
              <a:buChar char="•"/>
            </a:pPr>
            <a:r>
              <a:rPr lang="en-US" sz="1800" dirty="0" smtClean="0"/>
              <a:t>Even and easy to predict stress and strain.</a:t>
            </a:r>
          </a:p>
          <a:p>
            <a:pPr lvl="1">
              <a:buFont typeface="Arial" panose="020B0604020202020204" pitchFamily="34" charset="0"/>
              <a:buChar char="•"/>
            </a:pPr>
            <a:r>
              <a:rPr lang="en-US" sz="1800" dirty="0" smtClean="0"/>
              <a:t>Poor optical performance</a:t>
            </a:r>
          </a:p>
          <a:p>
            <a:pPr lvl="1">
              <a:buFont typeface="Arial" panose="020B0604020202020204" pitchFamily="34" charset="0"/>
              <a:buChar char="•"/>
            </a:pPr>
            <a:r>
              <a:rPr lang="en-US" sz="1800" dirty="0" smtClean="0"/>
              <a:t>BK-7 glass</a:t>
            </a:r>
          </a:p>
          <a:p>
            <a:pPr marL="457200" lvl="1" indent="0">
              <a:buNone/>
            </a:pPr>
            <a:endParaRPr lang="en-US" sz="1800" dirty="0" smtClean="0"/>
          </a:p>
        </p:txBody>
      </p:sp>
      <p:sp>
        <p:nvSpPr>
          <p:cNvPr id="8" name="Content Placeholder 2"/>
          <p:cNvSpPr txBox="1">
            <a:spLocks/>
          </p:cNvSpPr>
          <p:nvPr/>
        </p:nvSpPr>
        <p:spPr>
          <a:xfrm>
            <a:off x="4159194" y="1365933"/>
            <a:ext cx="4680005" cy="2737532"/>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buFont typeface="Arial" pitchFamily="34" charset="0"/>
              <a:buNone/>
            </a:pPr>
            <a:r>
              <a:rPr lang="en-US" sz="1800" b="1" dirty="0" smtClean="0"/>
              <a:t>I2map dome port</a:t>
            </a:r>
          </a:p>
          <a:p>
            <a:pPr lvl="1">
              <a:buFont typeface="Arial" panose="020B0604020202020204" pitchFamily="34" charset="0"/>
              <a:buChar char="•"/>
            </a:pPr>
            <a:r>
              <a:rPr lang="en-US" sz="1800" dirty="0" smtClean="0"/>
              <a:t>Shape is optimized for high optical quality</a:t>
            </a:r>
          </a:p>
          <a:p>
            <a:pPr lvl="1">
              <a:buFont typeface="Arial" panose="020B0604020202020204" pitchFamily="34" charset="0"/>
              <a:buChar char="•"/>
            </a:pPr>
            <a:r>
              <a:rPr lang="en-US" sz="1800" dirty="0" smtClean="0"/>
              <a:t>Large diameter (250mm)</a:t>
            </a:r>
          </a:p>
          <a:p>
            <a:pPr lvl="1">
              <a:buFont typeface="Arial" panose="020B0604020202020204" pitchFamily="34" charset="0"/>
              <a:buChar char="•"/>
            </a:pPr>
            <a:r>
              <a:rPr lang="en-US" sz="1800" dirty="0" smtClean="0"/>
              <a:t>Flattened hemispherical shape</a:t>
            </a:r>
          </a:p>
          <a:p>
            <a:pPr lvl="1">
              <a:buFont typeface="Arial" panose="020B0604020202020204" pitchFamily="34" charset="0"/>
              <a:buChar char="•"/>
            </a:pPr>
            <a:r>
              <a:rPr lang="en-US" sz="1800" dirty="0" smtClean="0"/>
              <a:t>Uneven and hard to predict stress and strain.</a:t>
            </a:r>
          </a:p>
          <a:p>
            <a:pPr lvl="1">
              <a:buFont typeface="Arial" panose="020B0604020202020204" pitchFamily="34" charset="0"/>
              <a:buChar char="•"/>
            </a:pPr>
            <a:r>
              <a:rPr lang="en-US" sz="1800" dirty="0" smtClean="0"/>
              <a:t>H-K9L glass (Chinese equivalent to BK-7)</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745" y="4203030"/>
            <a:ext cx="3908248" cy="2654970"/>
          </a:xfrm>
          <a:prstGeom prst="rect">
            <a:avLst/>
          </a:prstGeom>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b="10891"/>
          <a:stretch/>
        </p:blipFill>
        <p:spPr>
          <a:xfrm>
            <a:off x="4686300" y="4103465"/>
            <a:ext cx="3581400" cy="2466061"/>
          </a:xfrm>
          <a:prstGeom prst="rect">
            <a:avLst/>
          </a:prstGeom>
        </p:spPr>
      </p:pic>
    </p:spTree>
    <p:extLst>
      <p:ext uri="{BB962C8B-B14F-4D97-AF65-F5344CB8AC3E}">
        <p14:creationId xmlns:p14="http://schemas.microsoft.com/office/powerpoint/2010/main" val="37310353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471" y="0"/>
            <a:ext cx="8875058" cy="6858000"/>
          </a:xfrm>
          <a:prstGeom prst="rect">
            <a:avLst/>
          </a:prstGeom>
        </p:spPr>
      </p:pic>
      <p:sp>
        <p:nvSpPr>
          <p:cNvPr id="8" name="TextBox 7"/>
          <p:cNvSpPr txBox="1"/>
          <p:nvPr/>
        </p:nvSpPr>
        <p:spPr>
          <a:xfrm>
            <a:off x="533400" y="4267200"/>
            <a:ext cx="2133600" cy="2031325"/>
          </a:xfrm>
          <a:prstGeom prst="rect">
            <a:avLst/>
          </a:prstGeom>
          <a:noFill/>
        </p:spPr>
        <p:txBody>
          <a:bodyPr wrap="square" rtlCol="0">
            <a:spAutoFit/>
          </a:bodyPr>
          <a:lstStyle/>
          <a:p>
            <a:r>
              <a:rPr lang="en-US" dirty="0" smtClean="0"/>
              <a:t>Could use</a:t>
            </a:r>
            <a:r>
              <a:rPr lang="en-US" dirty="0"/>
              <a:t> </a:t>
            </a:r>
            <a:r>
              <a:rPr lang="en-US" dirty="0" smtClean="0"/>
              <a:t>any high </a:t>
            </a:r>
            <a:r>
              <a:rPr lang="en-US" dirty="0"/>
              <a:t>resolution camera / sensor combination with field of view up to ~ 98 degrees, corner to corner</a:t>
            </a:r>
          </a:p>
          <a:p>
            <a:endParaRPr lang="en-US" dirty="0"/>
          </a:p>
        </p:txBody>
      </p:sp>
    </p:spTree>
    <p:extLst>
      <p:ext uri="{BB962C8B-B14F-4D97-AF65-F5344CB8AC3E}">
        <p14:creationId xmlns:p14="http://schemas.microsoft.com/office/powerpoint/2010/main" val="1983417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Early design of dome</a:t>
            </a:r>
            <a:endParaRPr lang="en-US" dirty="0"/>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19231" t="4762" r="12820"/>
          <a:stretch/>
        </p:blipFill>
        <p:spPr>
          <a:xfrm>
            <a:off x="342384" y="2008805"/>
            <a:ext cx="5181600" cy="3910642"/>
          </a:xfrm>
          <a:prstGeom prst="rect">
            <a:avLst/>
          </a:prstGeom>
        </p:spPr>
      </p:pic>
      <p:sp>
        <p:nvSpPr>
          <p:cNvPr id="10" name="TextBox 9"/>
          <p:cNvSpPr txBox="1"/>
          <p:nvPr/>
        </p:nvSpPr>
        <p:spPr>
          <a:xfrm>
            <a:off x="6174490" y="1718889"/>
            <a:ext cx="2514600" cy="1754326"/>
          </a:xfrm>
          <a:prstGeom prst="rect">
            <a:avLst/>
          </a:prstGeom>
          <a:noFill/>
        </p:spPr>
        <p:txBody>
          <a:bodyPr wrap="square" rtlCol="0">
            <a:spAutoFit/>
          </a:bodyPr>
          <a:lstStyle/>
          <a:p>
            <a:pPr marL="285750" indent="-285750">
              <a:buFont typeface="Arial" panose="020B0604020202020204" pitchFamily="34" charset="0"/>
              <a:buChar char="•"/>
            </a:pPr>
            <a:r>
              <a:rPr lang="en-US" dirty="0" smtClean="0"/>
              <a:t>Dome sits on </a:t>
            </a:r>
            <a:r>
              <a:rPr lang="en-US" dirty="0" err="1" smtClean="0"/>
              <a:t>kapton</a:t>
            </a:r>
            <a:r>
              <a:rPr lang="en-US" dirty="0" smtClean="0"/>
              <a:t> gasket</a:t>
            </a:r>
          </a:p>
          <a:p>
            <a:pPr marL="285750" indent="-285750">
              <a:buFont typeface="Arial" panose="020B0604020202020204" pitchFamily="34" charset="0"/>
              <a:buChar char="•"/>
            </a:pPr>
            <a:r>
              <a:rPr lang="en-US" dirty="0" smtClean="0"/>
              <a:t>Dome is held with plastic retainer.</a:t>
            </a:r>
          </a:p>
          <a:p>
            <a:pPr marL="285750" indent="-285750">
              <a:buFont typeface="Arial" panose="020B0604020202020204" pitchFamily="34" charset="0"/>
              <a:buChar char="•"/>
            </a:pPr>
            <a:r>
              <a:rPr lang="en-US" dirty="0" smtClean="0"/>
              <a:t>O-ring around dome </a:t>
            </a:r>
          </a:p>
          <a:p>
            <a:pPr marL="285750" indent="-285750">
              <a:buFontTx/>
              <a:buChar char="-"/>
            </a:pPr>
            <a:endParaRPr lang="en-US" dirty="0"/>
          </a:p>
        </p:txBody>
      </p:sp>
      <p:pic>
        <p:nvPicPr>
          <p:cNvPr id="8" name="Picture 3" descr="C:\_Active\Work\Clients\MBARI\Models\2D Dome Port\Config_1\abaqus\pics\v06\Config1_001.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0452" r="31797" b="9000"/>
          <a:stretch/>
        </p:blipFill>
        <p:spPr bwMode="auto">
          <a:xfrm>
            <a:off x="6132535" y="3462635"/>
            <a:ext cx="2381942"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7224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50" name="Picture 2" descr="C:\_Active\Work\Clients\MBARI\Models\2D Dome Port\Config_1\abaqus\pics\v07\Config1_104.png"/>
          <p:cNvPicPr>
            <a:picLocks noChangeAspect="1" noChangeArrowheads="1"/>
          </p:cNvPicPr>
          <p:nvPr/>
        </p:nvPicPr>
        <p:blipFill rotWithShape="1">
          <a:blip r:embed="rId2">
            <a:extLst>
              <a:ext uri="{28A0092B-C50C-407E-A947-70E740481C1C}">
                <a14:useLocalDpi xmlns:a14="http://schemas.microsoft.com/office/drawing/2010/main" val="0"/>
              </a:ext>
            </a:extLst>
          </a:blip>
          <a:srcRect l="29785" r="29647"/>
          <a:stretch/>
        </p:blipFill>
        <p:spPr bwMode="auto">
          <a:xfrm>
            <a:off x="2209800" y="2057400"/>
            <a:ext cx="3624470" cy="4350558"/>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p:nvPr>
        </p:nvSpPr>
        <p:spPr>
          <a:xfrm>
            <a:off x="457200" y="274637"/>
            <a:ext cx="8229600" cy="1500391"/>
          </a:xfrm>
        </p:spPr>
        <p:txBody>
          <a:bodyPr/>
          <a:lstStyle/>
          <a:p>
            <a:r>
              <a:rPr lang="en-US" dirty="0" smtClean="0"/>
              <a:t>FEA of early design:</a:t>
            </a:r>
            <a:br>
              <a:rPr lang="en-US" dirty="0" smtClean="0"/>
            </a:br>
            <a:r>
              <a:rPr lang="en-US" dirty="0" smtClean="0"/>
              <a:t>2D Axisymmetric Model</a:t>
            </a:r>
            <a:endParaRPr lang="en-US" dirty="0"/>
          </a:p>
        </p:txBody>
      </p:sp>
      <p:sp>
        <p:nvSpPr>
          <p:cNvPr id="17" name="TextBox 16"/>
          <p:cNvSpPr txBox="1"/>
          <p:nvPr/>
        </p:nvSpPr>
        <p:spPr>
          <a:xfrm rot="1349242">
            <a:off x="3297135" y="2469496"/>
            <a:ext cx="1805623" cy="284693"/>
          </a:xfrm>
          <a:prstGeom prst="rect">
            <a:avLst/>
          </a:prstGeom>
          <a:noFill/>
        </p:spPr>
        <p:txBody>
          <a:bodyPr wrap="none" lIns="68580" tIns="34290" rIns="68580" bIns="34290" rtlCol="0">
            <a:spAutoFit/>
          </a:bodyPr>
          <a:lstStyle/>
          <a:p>
            <a:pPr defTabSz="685800">
              <a:defRPr/>
            </a:pPr>
            <a:r>
              <a:rPr lang="en-US" sz="1400" kern="0" dirty="0">
                <a:solidFill>
                  <a:schemeClr val="accent4"/>
                </a:solidFill>
              </a:rPr>
              <a:t>External Pressure Load</a:t>
            </a:r>
          </a:p>
        </p:txBody>
      </p:sp>
      <p:sp>
        <p:nvSpPr>
          <p:cNvPr id="19" name="TextBox 18"/>
          <p:cNvSpPr txBox="1"/>
          <p:nvPr/>
        </p:nvSpPr>
        <p:spPr>
          <a:xfrm>
            <a:off x="203752" y="5750869"/>
            <a:ext cx="353302" cy="161583"/>
          </a:xfrm>
          <a:prstGeom prst="rect">
            <a:avLst/>
          </a:prstGeom>
          <a:noFill/>
        </p:spPr>
        <p:txBody>
          <a:bodyPr wrap="none" lIns="68580" tIns="34290" rIns="68580" bIns="34290" rtlCol="0">
            <a:spAutoFit/>
          </a:bodyPr>
          <a:lstStyle/>
          <a:p>
            <a:pPr defTabSz="685800">
              <a:defRPr/>
            </a:pPr>
            <a:r>
              <a:rPr lang="en-US" sz="600" kern="0" dirty="0">
                <a:solidFill>
                  <a:prstClr val="black"/>
                </a:solidFill>
              </a:rPr>
              <a:t>8/2/16</a:t>
            </a:r>
          </a:p>
        </p:txBody>
      </p:sp>
      <p:sp>
        <p:nvSpPr>
          <p:cNvPr id="22" name="TextBox 21"/>
          <p:cNvSpPr txBox="1"/>
          <p:nvPr/>
        </p:nvSpPr>
        <p:spPr>
          <a:xfrm>
            <a:off x="2843627" y="3201660"/>
            <a:ext cx="983283" cy="284693"/>
          </a:xfrm>
          <a:prstGeom prst="rect">
            <a:avLst/>
          </a:prstGeom>
          <a:noFill/>
        </p:spPr>
        <p:txBody>
          <a:bodyPr wrap="none" lIns="68580" tIns="34290" rIns="68580" bIns="34290" rtlCol="0">
            <a:spAutoFit/>
          </a:bodyPr>
          <a:lstStyle/>
          <a:p>
            <a:pPr defTabSz="685800">
              <a:defRPr/>
            </a:pPr>
            <a:r>
              <a:rPr lang="en-US" sz="1400" kern="0" dirty="0" smtClean="0">
                <a:solidFill>
                  <a:prstClr val="black"/>
                </a:solidFill>
              </a:rPr>
              <a:t>Glass dome</a:t>
            </a:r>
            <a:endParaRPr lang="en-US" sz="1400" kern="0" dirty="0">
              <a:solidFill>
                <a:prstClr val="black"/>
              </a:solidFill>
            </a:endParaRPr>
          </a:p>
        </p:txBody>
      </p:sp>
      <p:sp>
        <p:nvSpPr>
          <p:cNvPr id="23" name="TextBox 22"/>
          <p:cNvSpPr txBox="1"/>
          <p:nvPr/>
        </p:nvSpPr>
        <p:spPr>
          <a:xfrm>
            <a:off x="2857021" y="4817671"/>
            <a:ext cx="1401666" cy="284693"/>
          </a:xfrm>
          <a:prstGeom prst="rect">
            <a:avLst/>
          </a:prstGeom>
          <a:noFill/>
        </p:spPr>
        <p:txBody>
          <a:bodyPr wrap="none" lIns="68580" tIns="34290" rIns="68580" bIns="34290" rtlCol="0">
            <a:spAutoFit/>
          </a:bodyPr>
          <a:lstStyle/>
          <a:p>
            <a:pPr defTabSz="685800">
              <a:defRPr/>
            </a:pPr>
            <a:r>
              <a:rPr lang="en-US" sz="1400" kern="0" dirty="0" smtClean="0">
                <a:solidFill>
                  <a:prstClr val="black"/>
                </a:solidFill>
              </a:rPr>
              <a:t>Titanium support</a:t>
            </a:r>
            <a:endParaRPr lang="en-US" sz="1400" kern="0" dirty="0">
              <a:solidFill>
                <a:prstClr val="black"/>
              </a:solidFill>
            </a:endParaRPr>
          </a:p>
        </p:txBody>
      </p:sp>
      <p:sp>
        <p:nvSpPr>
          <p:cNvPr id="3" name="TextBox 2"/>
          <p:cNvSpPr txBox="1"/>
          <p:nvPr/>
        </p:nvSpPr>
        <p:spPr>
          <a:xfrm>
            <a:off x="4472416" y="5995743"/>
            <a:ext cx="1832554" cy="253916"/>
          </a:xfrm>
          <a:prstGeom prst="rect">
            <a:avLst/>
          </a:prstGeom>
          <a:noFill/>
        </p:spPr>
        <p:txBody>
          <a:bodyPr wrap="none" rtlCol="0">
            <a:spAutoFit/>
          </a:bodyPr>
          <a:lstStyle/>
          <a:p>
            <a:pPr algn="ctr"/>
            <a:r>
              <a:rPr lang="en-US" sz="1050" dirty="0"/>
              <a:t>BC:  Radial = free, Axial = fixed</a:t>
            </a:r>
          </a:p>
        </p:txBody>
      </p:sp>
      <p:sp>
        <p:nvSpPr>
          <p:cNvPr id="24" name="TextBox 23"/>
          <p:cNvSpPr txBox="1"/>
          <p:nvPr/>
        </p:nvSpPr>
        <p:spPr>
          <a:xfrm>
            <a:off x="3081441" y="3932420"/>
            <a:ext cx="1177246" cy="284693"/>
          </a:xfrm>
          <a:prstGeom prst="rect">
            <a:avLst/>
          </a:prstGeom>
          <a:noFill/>
        </p:spPr>
        <p:txBody>
          <a:bodyPr wrap="none" lIns="68580" tIns="34290" rIns="68580" bIns="34290" rtlCol="0">
            <a:spAutoFit/>
          </a:bodyPr>
          <a:lstStyle/>
          <a:p>
            <a:pPr algn="r" defTabSz="685800">
              <a:defRPr/>
            </a:pPr>
            <a:r>
              <a:rPr lang="en-US" sz="1400" kern="0" dirty="0" err="1" smtClean="0">
                <a:solidFill>
                  <a:prstClr val="black"/>
                </a:solidFill>
              </a:rPr>
              <a:t>Kapton</a:t>
            </a:r>
            <a:r>
              <a:rPr lang="en-US" sz="1400" kern="0" dirty="0" smtClean="0">
                <a:solidFill>
                  <a:prstClr val="black"/>
                </a:solidFill>
              </a:rPr>
              <a:t> gasket</a:t>
            </a:r>
            <a:endParaRPr lang="en-US" sz="1400" kern="0" dirty="0">
              <a:solidFill>
                <a:prstClr val="black"/>
              </a:solidFill>
            </a:endParaRPr>
          </a:p>
        </p:txBody>
      </p:sp>
      <p:cxnSp>
        <p:nvCxnSpPr>
          <p:cNvPr id="25" name="Straight Arrow Connector 24"/>
          <p:cNvCxnSpPr/>
          <p:nvPr/>
        </p:nvCxnSpPr>
        <p:spPr bwMode="auto">
          <a:xfrm>
            <a:off x="4246346" y="4116060"/>
            <a:ext cx="627347" cy="73303"/>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26" name="TextBox 25"/>
          <p:cNvSpPr txBox="1"/>
          <p:nvPr/>
        </p:nvSpPr>
        <p:spPr>
          <a:xfrm>
            <a:off x="5705106" y="5049489"/>
            <a:ext cx="1673351" cy="523220"/>
          </a:xfrm>
          <a:prstGeom prst="rect">
            <a:avLst/>
          </a:prstGeom>
          <a:noFill/>
        </p:spPr>
        <p:txBody>
          <a:bodyPr wrap="square" rtlCol="0">
            <a:spAutoFit/>
          </a:bodyPr>
          <a:lstStyle/>
          <a:p>
            <a:pPr algn="ctr"/>
            <a:r>
              <a:rPr lang="en-US" sz="1400" i="1" dirty="0"/>
              <a:t>Dome is free to move Radially</a:t>
            </a:r>
          </a:p>
        </p:txBody>
      </p:sp>
      <p:cxnSp>
        <p:nvCxnSpPr>
          <p:cNvPr id="27" name="Straight Arrow Connector 26"/>
          <p:cNvCxnSpPr/>
          <p:nvPr/>
        </p:nvCxnSpPr>
        <p:spPr bwMode="auto">
          <a:xfrm flipH="1" flipV="1">
            <a:off x="5330365" y="4268461"/>
            <a:ext cx="613235" cy="944265"/>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28" name="Straight Arrow Connector 27"/>
          <p:cNvCxnSpPr/>
          <p:nvPr/>
        </p:nvCxnSpPr>
        <p:spPr bwMode="auto">
          <a:xfrm flipH="1" flipV="1">
            <a:off x="4830549" y="5730673"/>
            <a:ext cx="271576" cy="290387"/>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29785827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FEA results at 2750 PSI </a:t>
            </a:r>
            <a:r>
              <a:rPr lang="en-US" sz="1800" dirty="0" smtClean="0"/>
              <a:t>(19MPa)</a:t>
            </a:r>
            <a:endParaRPr lang="en-US" sz="1800" dirty="0"/>
          </a:p>
        </p:txBody>
      </p:sp>
      <p:sp>
        <p:nvSpPr>
          <p:cNvPr id="4" name="Text Placeholder 3"/>
          <p:cNvSpPr>
            <a:spLocks noGrp="1"/>
          </p:cNvSpPr>
          <p:nvPr>
            <p:ph type="body" idx="1"/>
          </p:nvPr>
        </p:nvSpPr>
        <p:spPr>
          <a:xfrm>
            <a:off x="457200" y="1535113"/>
            <a:ext cx="4040188" cy="522287"/>
          </a:xfrm>
        </p:spPr>
        <p:txBody>
          <a:bodyPr/>
          <a:lstStyle/>
          <a:p>
            <a:r>
              <a:rPr lang="en-US" dirty="0" smtClean="0"/>
              <a:t>Displacements</a:t>
            </a:r>
            <a:endParaRPr lang="en-US" dirty="0"/>
          </a:p>
        </p:txBody>
      </p:sp>
      <p:pic>
        <p:nvPicPr>
          <p:cNvPr id="10" name="Content Placeholder 9"/>
          <p:cNvPicPr>
            <a:picLocks noGrp="1" noChangeAspect="1"/>
          </p:cNvPicPr>
          <p:nvPr>
            <p:ph sz="half" idx="2"/>
          </p:nvPr>
        </p:nvPicPr>
        <p:blipFill>
          <a:blip r:embed="rId3"/>
          <a:stretch>
            <a:fillRect/>
          </a:stretch>
        </p:blipFill>
        <p:spPr>
          <a:xfrm>
            <a:off x="304800" y="2435291"/>
            <a:ext cx="4040188" cy="3430455"/>
          </a:xfrm>
          <a:prstGeom prst="rect">
            <a:avLst/>
          </a:prstGeom>
        </p:spPr>
      </p:pic>
      <p:sp>
        <p:nvSpPr>
          <p:cNvPr id="6" name="Text Placeholder 5"/>
          <p:cNvSpPr>
            <a:spLocks noGrp="1"/>
          </p:cNvSpPr>
          <p:nvPr>
            <p:ph type="body" sz="quarter" idx="3"/>
          </p:nvPr>
        </p:nvSpPr>
        <p:spPr>
          <a:xfrm>
            <a:off x="4645025" y="1535112"/>
            <a:ext cx="4158619" cy="827087"/>
          </a:xfrm>
        </p:spPr>
        <p:txBody>
          <a:bodyPr/>
          <a:lstStyle/>
          <a:p>
            <a:r>
              <a:rPr lang="en-US" dirty="0" smtClean="0"/>
              <a:t>First principal (max tensile) Stress</a:t>
            </a:r>
            <a:endParaRPr lang="en-US" dirty="0"/>
          </a:p>
        </p:txBody>
      </p:sp>
      <p:pic>
        <p:nvPicPr>
          <p:cNvPr id="11" name="Picture 3" descr="C:\_Active\Work\Clients\MBARI\Models\2D Dome Port\Config_1\abaqus\pics\v07\Config1_v07_nofric_015.png"/>
          <p:cNvPicPr>
            <a:picLocks noChangeAspect="1" noChangeArrowheads="1"/>
          </p:cNvPicPr>
          <p:nvPr/>
        </p:nvPicPr>
        <p:blipFill rotWithShape="1">
          <a:blip r:embed="rId4">
            <a:extLst>
              <a:ext uri="{28A0092B-C50C-407E-A947-70E740481C1C}">
                <a14:useLocalDpi xmlns:a14="http://schemas.microsoft.com/office/drawing/2010/main" val="0"/>
              </a:ext>
            </a:extLst>
          </a:blip>
          <a:srcRect r="44191" b="45095"/>
          <a:stretch/>
        </p:blipFill>
        <p:spPr bwMode="auto">
          <a:xfrm>
            <a:off x="4528179" y="2791239"/>
            <a:ext cx="4275465" cy="2048270"/>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Arrow Connector 11"/>
          <p:cNvCxnSpPr/>
          <p:nvPr/>
        </p:nvCxnSpPr>
        <p:spPr bwMode="auto">
          <a:xfrm flipV="1">
            <a:off x="8305800" y="4839509"/>
            <a:ext cx="301684" cy="342091"/>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4" name="TextBox 13"/>
          <p:cNvSpPr txBox="1"/>
          <p:nvPr/>
        </p:nvSpPr>
        <p:spPr>
          <a:xfrm>
            <a:off x="7235507" y="5039253"/>
            <a:ext cx="887102" cy="284693"/>
          </a:xfrm>
          <a:prstGeom prst="rect">
            <a:avLst/>
          </a:prstGeom>
          <a:solidFill>
            <a:schemeClr val="bg2">
              <a:lumMod val="75000"/>
            </a:schemeClr>
          </a:solidFill>
          <a:ln>
            <a:solidFill>
              <a:schemeClr val="tx1"/>
            </a:solidFill>
          </a:ln>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rPr>
              <a:t>11,090 psi</a:t>
            </a:r>
          </a:p>
        </p:txBody>
      </p:sp>
      <p:sp>
        <p:nvSpPr>
          <p:cNvPr id="2" name="TextBox 1"/>
          <p:cNvSpPr txBox="1"/>
          <p:nvPr/>
        </p:nvSpPr>
        <p:spPr>
          <a:xfrm>
            <a:off x="990600" y="6019800"/>
            <a:ext cx="3005667" cy="646331"/>
          </a:xfrm>
          <a:prstGeom prst="rect">
            <a:avLst/>
          </a:prstGeom>
          <a:noFill/>
        </p:spPr>
        <p:txBody>
          <a:bodyPr wrap="square" rtlCol="0">
            <a:spAutoFit/>
          </a:bodyPr>
          <a:lstStyle/>
          <a:p>
            <a:r>
              <a:rPr lang="en-US" dirty="0" smtClean="0"/>
              <a:t>Maximum axial displacement 0.0134” (0.34mm)</a:t>
            </a:r>
            <a:endParaRPr lang="en-US" dirty="0"/>
          </a:p>
        </p:txBody>
      </p:sp>
      <p:sp>
        <p:nvSpPr>
          <p:cNvPr id="13" name="TextBox 12"/>
          <p:cNvSpPr txBox="1"/>
          <p:nvPr/>
        </p:nvSpPr>
        <p:spPr>
          <a:xfrm>
            <a:off x="5163077" y="6019799"/>
            <a:ext cx="3005667" cy="646331"/>
          </a:xfrm>
          <a:prstGeom prst="rect">
            <a:avLst/>
          </a:prstGeom>
          <a:noFill/>
        </p:spPr>
        <p:txBody>
          <a:bodyPr wrap="square" rtlCol="0">
            <a:spAutoFit/>
          </a:bodyPr>
          <a:lstStyle/>
          <a:p>
            <a:r>
              <a:rPr lang="en-US" dirty="0" smtClean="0"/>
              <a:t>Maximum first principal stress</a:t>
            </a:r>
          </a:p>
          <a:p>
            <a:r>
              <a:rPr lang="en-US" dirty="0" smtClean="0"/>
              <a:t>11090 PSI (76.5MPa)</a:t>
            </a:r>
            <a:endParaRPr lang="en-US" dirty="0"/>
          </a:p>
        </p:txBody>
      </p:sp>
    </p:spTree>
    <p:extLst>
      <p:ext uri="{BB962C8B-B14F-4D97-AF65-F5344CB8AC3E}">
        <p14:creationId xmlns:p14="http://schemas.microsoft.com/office/powerpoint/2010/main" val="19629398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8229600" cy="1143000"/>
          </a:xfrm>
          <a:prstGeom prst="rect">
            <a:avLst/>
          </a:prstGeom>
        </p:spPr>
        <p:txBody>
          <a:bodyPr/>
          <a:lstStyle/>
          <a:p>
            <a:r>
              <a:rPr lang="en-US" dirty="0" smtClean="0"/>
              <a:t>Failure of early design</a:t>
            </a:r>
            <a:endParaRPr lang="en-US" dirty="0"/>
          </a:p>
        </p:txBody>
      </p:sp>
      <p:pic>
        <p:nvPicPr>
          <p:cNvPr id="8" name="Picture 3"/>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11744"/>
          <a:stretch/>
        </p:blipFill>
        <p:spPr bwMode="auto">
          <a:xfrm>
            <a:off x="3810000" y="1752600"/>
            <a:ext cx="5153732"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228600" y="2819400"/>
            <a:ext cx="3200400" cy="923330"/>
          </a:xfrm>
          <a:prstGeom prst="rect">
            <a:avLst/>
          </a:prstGeom>
        </p:spPr>
        <p:txBody>
          <a:bodyPr wrap="square">
            <a:spAutoFit/>
          </a:bodyPr>
          <a:lstStyle/>
          <a:p>
            <a:pPr algn="ctr"/>
            <a:r>
              <a:rPr lang="en-US" dirty="0" smtClean="0"/>
              <a:t>Dome failed during external pressure test after numerous cycles to 2750 PSI  (19MPa)</a:t>
            </a:r>
            <a:endParaRPr lang="en-US" dirty="0"/>
          </a:p>
        </p:txBody>
      </p:sp>
    </p:spTree>
    <p:extLst>
      <p:ext uri="{BB962C8B-B14F-4D97-AF65-F5344CB8AC3E}">
        <p14:creationId xmlns:p14="http://schemas.microsoft.com/office/powerpoint/2010/main" val="375934555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8547</TotalTime>
  <Words>2316</Words>
  <Application>Microsoft Office PowerPoint</Application>
  <PresentationFormat>On-screen Show (4:3)</PresentationFormat>
  <Paragraphs>316</Paragraphs>
  <Slides>33</Slides>
  <Notes>15</Notes>
  <HiddenSlides>8</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46" baseType="lpstr">
      <vt:lpstr>Arial</vt:lpstr>
      <vt:lpstr>Calibri</vt:lpstr>
      <vt:lpstr>Cambria</vt:lpstr>
      <vt:lpstr>Cambria Math</vt:lpstr>
      <vt:lpstr>Constantia</vt:lpstr>
      <vt:lpstr>MS Reference Sans Serif</vt:lpstr>
      <vt:lpstr>New York</vt:lpstr>
      <vt:lpstr>Symbol</vt:lpstr>
      <vt:lpstr>Times</vt:lpstr>
      <vt:lpstr>Times New Roman</vt:lpstr>
      <vt:lpstr>Wingdings</vt:lpstr>
      <vt:lpstr>Office Theme</vt:lpstr>
      <vt:lpstr>Worksheet</vt:lpstr>
      <vt:lpstr>PowerPoint Presentation</vt:lpstr>
      <vt:lpstr>Outline</vt:lpstr>
      <vt:lpstr>Introduction</vt:lpstr>
      <vt:lpstr>Optical design</vt:lpstr>
      <vt:lpstr>PowerPoint Presentation</vt:lpstr>
      <vt:lpstr>Early design of dome</vt:lpstr>
      <vt:lpstr>FEA of early design: 2D Axisymmetric Model</vt:lpstr>
      <vt:lpstr>FEA results at 2750 PSI (19MPa)</vt:lpstr>
      <vt:lpstr>Failure of early design</vt:lpstr>
      <vt:lpstr>PowerPoint Presentation</vt:lpstr>
      <vt:lpstr>PowerPoint Presentation</vt:lpstr>
      <vt:lpstr>PowerPoint Presentation</vt:lpstr>
      <vt:lpstr>PowerPoint Presentation</vt:lpstr>
      <vt:lpstr>Modified design</vt:lpstr>
      <vt:lpstr>FEA of Modified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Reliability analysis</vt:lpstr>
      <vt:lpstr>CARES with ABAQUS Flowchart</vt:lpstr>
      <vt:lpstr>Material Properties:  Weibull</vt:lpstr>
      <vt:lpstr>Example of CARES output Unstrengthened H-K9L glass</vt:lpstr>
      <vt:lpstr>PowerPoint Presentation</vt:lpstr>
      <vt:lpstr>Example of proof test</vt:lpstr>
      <vt:lpstr>Reliability of chemically strengthened dome</vt:lpstr>
      <vt:lpstr>Proof testing</vt:lpstr>
      <vt:lpstr>PowerPoint Presentation</vt:lpstr>
      <vt:lpstr>Conclusion</vt:lpstr>
      <vt:lpstr>Conclusion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AGC-Saxon Update March 04, 2013</dc:title>
  <dc:creator>Kreski</dc:creator>
  <cp:lastModifiedBy>Francois Cazenave</cp:lastModifiedBy>
  <cp:revision>527</cp:revision>
  <cp:lastPrinted>2013-12-10T02:47:51Z</cp:lastPrinted>
  <dcterms:created xsi:type="dcterms:W3CDTF">2013-02-28T20:16:52Z</dcterms:created>
  <dcterms:modified xsi:type="dcterms:W3CDTF">2019-04-29T18:36:37Z</dcterms:modified>
</cp:coreProperties>
</file>