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1" r:id="rId4"/>
    <p:sldId id="259" r:id="rId5"/>
    <p:sldId id="260" r:id="rId6"/>
    <p:sldId id="265" r:id="rId7"/>
    <p:sldId id="263" r:id="rId8"/>
    <p:sldId id="264" r:id="rId9"/>
    <p:sldId id="258" r:id="rId10"/>
  </p:sldIdLst>
  <p:sldSz cx="9144000" cy="6858000" type="screen4x3"/>
  <p:notesSz cx="7019925" cy="9305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21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 showGuides="1">
      <p:cViewPr varScale="1">
        <p:scale>
          <a:sx n="138" d="100"/>
          <a:sy n="138" d="100"/>
        </p:scale>
        <p:origin x="582" y="114"/>
      </p:cViewPr>
      <p:guideLst>
        <p:guide orient="horz" pos="2160"/>
        <p:guide pos="29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1032" y="96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6ACC8661-12F3-40D4-AE5A-A456924915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400872-E920-45F8-AEE7-0FB157A784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EFA4F234-4C1C-4741-9D9B-A6C7095A124F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370AFFC-B9F3-421A-ABC8-01806849E1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D2FFC5-A75E-41EB-8BE8-E27D15AB58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045383B2-FF05-4CAB-9990-94DB5B328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73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D4886B51-E529-49D0-9353-3E9F9CE6EA83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6050" y="1163638"/>
            <a:ext cx="4187825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6"/>
            <a:ext cx="5615940" cy="3664208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1300ACB1-0D36-4421-8AAB-29E5DC51F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46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ACB1-0D36-4421-8AAB-29E5DC51F7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28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 for Francois</a:t>
            </a:r>
          </a:p>
          <a:p>
            <a:endParaRPr lang="en-US" dirty="0"/>
          </a:p>
          <a:p>
            <a:r>
              <a:rPr lang="en-US" dirty="0"/>
              <a:t>This slide shows the two broken domes.</a:t>
            </a:r>
          </a:p>
          <a:p>
            <a:endParaRPr lang="en-US" dirty="0"/>
          </a:p>
          <a:p>
            <a:r>
              <a:rPr lang="en-US" dirty="0"/>
              <a:t>It also is summarizes the experimental procedure.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ACB1-0D36-4421-8AAB-29E5DC51F7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37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them the stress analysis and the localized stresses at the base of the dome,  </a:t>
            </a:r>
          </a:p>
          <a:p>
            <a:endParaRPr lang="en-US" dirty="0"/>
          </a:p>
          <a:p>
            <a:r>
              <a:rPr lang="en-US" dirty="0"/>
              <a:t> but add the overall images so they have context.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ACB1-0D36-4421-8AAB-29E5DC51F7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58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76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2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6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98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10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860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6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1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9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38717-1BAB-4FBC-9211-52759DAF9E5E}" type="datetimeFigureOut">
              <a:rPr lang="en-US" smtClean="0"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8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tiff"/><Relationship Id="rId4" Type="http://schemas.openxmlformats.org/officeDocument/2006/relationships/image" Target="../media/image4.t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microsoft.com/office/2007/relationships/hdphoto" Target="../media/hdphoto2.wdp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6741A3-A479-4E5A-AE01-BA5BD4888F5C}"/>
              </a:ext>
            </a:extLst>
          </p:cNvPr>
          <p:cNvSpPr txBox="1"/>
          <p:nvPr/>
        </p:nvSpPr>
        <p:spPr>
          <a:xfrm>
            <a:off x="1" y="1116531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next slides were compiled by G. Quinn for the Glass Division presentation in May 2018.</a:t>
            </a:r>
          </a:p>
          <a:p>
            <a:endParaRPr lang="en-US" dirty="0"/>
          </a:p>
          <a:p>
            <a:r>
              <a:rPr lang="en-US" dirty="0"/>
              <a:t>Do not worry about there being more than 2-3 slides.</a:t>
            </a:r>
          </a:p>
          <a:p>
            <a:endParaRPr lang="en-US" dirty="0"/>
          </a:p>
          <a:p>
            <a:r>
              <a:rPr lang="en-US" dirty="0"/>
              <a:t>They are mostly pretty pictures.   They will go quickly.</a:t>
            </a:r>
          </a:p>
          <a:p>
            <a:endParaRPr lang="en-US" dirty="0"/>
          </a:p>
          <a:p>
            <a:r>
              <a:rPr lang="en-US" dirty="0"/>
              <a:t>I “compressed” the image file sizes using Powerpoint, “Format option – compress”) so that the file size will not ne too large.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dirty="0">
                <a:solidFill>
                  <a:srgbClr val="FF0000"/>
                </a:solidFill>
              </a:rPr>
              <a:t>Delete this first slide.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			G. Q   March 8, 2018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20C6E2A-DA34-4CA4-A904-AD738C1C05FC}"/>
              </a:ext>
            </a:extLst>
          </p:cNvPr>
          <p:cNvSpPr txBox="1"/>
          <p:nvPr/>
        </p:nvSpPr>
        <p:spPr>
          <a:xfrm>
            <a:off x="105878" y="240632"/>
            <a:ext cx="8287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File:   Quinn slides for Francois-Arun  presentation May 2018  – draft 1 compressed.pptx    March 8, 2018</a:t>
            </a:r>
          </a:p>
        </p:txBody>
      </p:sp>
    </p:spTree>
    <p:extLst>
      <p:ext uri="{BB962C8B-B14F-4D97-AF65-F5344CB8AC3E}">
        <p14:creationId xmlns:p14="http://schemas.microsoft.com/office/powerpoint/2010/main" val="2299115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65" y="1653486"/>
            <a:ext cx="6939352" cy="5204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1698B2-B87F-4FF4-8F5C-8DDD89F89786}"/>
              </a:ext>
            </a:extLst>
          </p:cNvPr>
          <p:cNvSpPr txBox="1"/>
          <p:nvPr/>
        </p:nvSpPr>
        <p:spPr>
          <a:xfrm>
            <a:off x="-1" y="76856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first generation domes were fractographically analyzed by G. Quinn </a:t>
            </a:r>
          </a:p>
          <a:p>
            <a:pPr algn="ctr"/>
            <a:r>
              <a:rPr lang="en-US" sz="2000" dirty="0"/>
              <a:t>using a WILD stereo optical microscope with a digital camera.</a:t>
            </a:r>
          </a:p>
          <a:p>
            <a:pPr algn="ctr"/>
            <a:endParaRPr lang="en-US" sz="2000" dirty="0"/>
          </a:p>
          <a:p>
            <a:pPr algn="ctr"/>
            <a:r>
              <a:rPr lang="en-US" sz="1400" dirty="0"/>
              <a:t>(Blue carpenters tape with small paper inserts between the fracture surfaces held the pieces together during shipment.)</a:t>
            </a:r>
          </a:p>
        </p:txBody>
      </p:sp>
    </p:spTree>
    <p:extLst>
      <p:ext uri="{BB962C8B-B14F-4D97-AF65-F5344CB8AC3E}">
        <p14:creationId xmlns:p14="http://schemas.microsoft.com/office/powerpoint/2010/main" val="306854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3BFC75-392E-4BB8-BA69-1B042A58195E}"/>
              </a:ext>
            </a:extLst>
          </p:cNvPr>
          <p:cNvSpPr txBox="1"/>
          <p:nvPr/>
        </p:nvSpPr>
        <p:spPr>
          <a:xfrm>
            <a:off x="-209121" y="3890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fractographic analysis included study of the</a:t>
            </a:r>
          </a:p>
          <a:p>
            <a:pPr algn="ctr"/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crack patterns </a:t>
            </a:r>
            <a:r>
              <a:rPr lang="en-US" sz="2000" dirty="0"/>
              <a:t>and the </a:t>
            </a:r>
            <a:r>
              <a:rPr lang="en-US" sz="2000" dirty="0">
                <a:solidFill>
                  <a:srgbClr val="7030A0"/>
                </a:solidFill>
              </a:rPr>
              <a:t>fracture surfaces.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9313C5-DC74-412B-AFCF-F414C7447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7997"/>
            <a:ext cx="2367815" cy="3458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95F07E2-10B6-4B8C-AFC1-20B92A029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54" y="5375843"/>
            <a:ext cx="699516" cy="1049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4F931EE-04E5-4B19-B76E-CE1255096E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2835" y="2239781"/>
            <a:ext cx="1994882" cy="157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349CCA-D6D0-437D-9B81-E78D38DB511E}"/>
              </a:ext>
            </a:extLst>
          </p:cNvPr>
          <p:cNvSpPr txBox="1"/>
          <p:nvPr/>
        </p:nvSpPr>
        <p:spPr>
          <a:xfrm>
            <a:off x="5771079" y="1752988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to look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390093B-3293-4625-A164-350AEE1CB1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858" y="2583985"/>
            <a:ext cx="1777142" cy="17558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916B2F5-4DC7-4599-95B7-5F3562FC8BB4}"/>
              </a:ext>
            </a:extLst>
          </p:cNvPr>
          <p:cNvSpPr txBox="1"/>
          <p:nvPr/>
        </p:nvSpPr>
        <p:spPr>
          <a:xfrm>
            <a:off x="3003979" y="1937654"/>
            <a:ext cx="135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Patterns of breakage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F859B03-DF43-41B7-AA3C-CF6BEA63FB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0" y="4662958"/>
            <a:ext cx="2858907" cy="21441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7D2FE36-1EF8-4BA7-9C09-CEA8B1320DDD}"/>
              </a:ext>
            </a:extLst>
          </p:cNvPr>
          <p:cNvSpPr txBox="1"/>
          <p:nvPr/>
        </p:nvSpPr>
        <p:spPr>
          <a:xfrm>
            <a:off x="5492750" y="4016627"/>
            <a:ext cx="290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to look for and how to interpret it.</a:t>
            </a:r>
          </a:p>
        </p:txBody>
      </p:sp>
    </p:spTree>
    <p:extLst>
      <p:ext uri="{BB962C8B-B14F-4D97-AF65-F5344CB8AC3E}">
        <p14:creationId xmlns:p14="http://schemas.microsoft.com/office/powerpoint/2010/main" val="303315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165" y="1522247"/>
            <a:ext cx="6964549" cy="5199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B0AF2F-C81A-4D4A-9AFE-86DC24C6CB41}"/>
              </a:ext>
            </a:extLst>
          </p:cNvPr>
          <p:cNvSpPr txBox="1"/>
          <p:nvPr/>
        </p:nvSpPr>
        <p:spPr>
          <a:xfrm>
            <a:off x="-7555" y="4457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directions of crack propagation were then marked on the assembly. </a:t>
            </a:r>
          </a:p>
          <a:p>
            <a:pPr algn="ctr"/>
            <a:r>
              <a:rPr lang="en-US" dirty="0"/>
              <a:t> There were 4 crack systems.   All 4 had the same type origins and same stresses driving them.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0A3627-99CF-43FC-94D3-EF55D39748C6}"/>
              </a:ext>
            </a:extLst>
          </p:cNvPr>
          <p:cNvSpPr txBox="1"/>
          <p:nvPr/>
        </p:nvSpPr>
        <p:spPr>
          <a:xfrm>
            <a:off x="2253221" y="-602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E795DD-9752-4B95-89AA-8D43EB01FCFD}"/>
              </a:ext>
            </a:extLst>
          </p:cNvPr>
          <p:cNvSpPr txBox="1"/>
          <p:nvPr/>
        </p:nvSpPr>
        <p:spPr>
          <a:xfrm>
            <a:off x="3515292" y="1522247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EFAFED5-BD3C-44D9-8015-0789C268AC70}"/>
              </a:ext>
            </a:extLst>
          </p:cNvPr>
          <p:cNvSpPr txBox="1"/>
          <p:nvPr/>
        </p:nvSpPr>
        <p:spPr>
          <a:xfrm>
            <a:off x="5665503" y="1753079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EE7EF0A-C285-41A8-85D1-69FAB4896047}"/>
              </a:ext>
            </a:extLst>
          </p:cNvPr>
          <p:cNvSpPr txBox="1"/>
          <p:nvPr/>
        </p:nvSpPr>
        <p:spPr>
          <a:xfrm>
            <a:off x="6484117" y="4324676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E704AE-68A6-4B30-A683-4F3386AAB2A7}"/>
              </a:ext>
            </a:extLst>
          </p:cNvPr>
          <p:cNvSpPr txBox="1"/>
          <p:nvPr/>
        </p:nvSpPr>
        <p:spPr>
          <a:xfrm>
            <a:off x="6483650" y="5092698"/>
            <a:ext cx="63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9554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04541" y="675128"/>
            <a:ext cx="48167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four origins were contact crack damage at the outer rim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 4 was the first to start the overall fracture.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flaws and initial crack propagation were driven by circumferential hoop tensile stresses.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By the time the cracks propagated towards the middle, the </a:t>
            </a:r>
            <a:r>
              <a:rPr lang="en-US" dirty="0">
                <a:solidFill>
                  <a:srgbClr val="7030A0"/>
                </a:solidFill>
              </a:rPr>
              <a:t>stress changed to bending with tension on the inner dome surface.   This suggest that the  external pressure caused  “splaying” of the dome.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were no fracture mirror boundary features, nor did any of the cracks branch.  This means tensile stresses were low,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less than 1,500 psi = 10 MPa.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0692" y="1020734"/>
            <a:ext cx="4406333" cy="3937000"/>
            <a:chOff x="4403124" y="1447800"/>
            <a:chExt cx="4537491" cy="41488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03124" y="1509184"/>
              <a:ext cx="4452552" cy="408746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137152" y="4492109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7679" y="1447800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31208" y="1684395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411697" y="3940534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3333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894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84348"/>
            <a:ext cx="4368800" cy="3121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984348"/>
            <a:ext cx="4419600" cy="31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0400" y="1371492"/>
            <a:ext cx="551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 views with different lighting at same magnification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0700" y="5426407"/>
            <a:ext cx="466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origin is a contact damage crack on the bottom ground surface.</a:t>
            </a:r>
          </a:p>
          <a:p>
            <a:endParaRPr lang="en-US" dirty="0"/>
          </a:p>
          <a:p>
            <a:r>
              <a:rPr lang="en-US" dirty="0"/>
              <a:t>It is about 1 mm in from the unbeveled edge.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410425" y="3932408"/>
            <a:ext cx="0" cy="145723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955851-6A35-4177-A4F6-5BB14E69E555}"/>
              </a:ext>
            </a:extLst>
          </p:cNvPr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26CCDC-8809-499F-A946-82AFF1917ACC}"/>
              </a:ext>
            </a:extLst>
          </p:cNvPr>
          <p:cNvSpPr txBox="1"/>
          <p:nvPr/>
        </p:nvSpPr>
        <p:spPr>
          <a:xfrm>
            <a:off x="2387600" y="620930"/>
            <a:ext cx="542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  One of the rim contact damage cracks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52ACFA-FB8E-453C-A87A-52B6A95A4453}"/>
              </a:ext>
            </a:extLst>
          </p:cNvPr>
          <p:cNvSpPr txBox="1"/>
          <p:nvPr/>
        </p:nvSpPr>
        <p:spPr>
          <a:xfrm>
            <a:off x="1449137" y="2060499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AE551E5-53B0-429D-BA8F-853A28238976}"/>
              </a:ext>
            </a:extLst>
          </p:cNvPr>
          <p:cNvSpPr txBox="1"/>
          <p:nvPr/>
        </p:nvSpPr>
        <p:spPr>
          <a:xfrm>
            <a:off x="5891731" y="1985871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7E7A78E-14AD-4A66-8F8E-6818DDDE9E1A}"/>
              </a:ext>
            </a:extLst>
          </p:cNvPr>
          <p:cNvSpPr txBox="1"/>
          <p:nvPr/>
        </p:nvSpPr>
        <p:spPr>
          <a:xfrm>
            <a:off x="2184400" y="4751995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D11D2D-2B0A-490E-BAEB-45EAE61B0A02}"/>
              </a:ext>
            </a:extLst>
          </p:cNvPr>
          <p:cNvSpPr txBox="1"/>
          <p:nvPr/>
        </p:nvSpPr>
        <p:spPr>
          <a:xfrm>
            <a:off x="6755331" y="4353952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9EBA674-2ED7-49EE-A085-DF2175F76BCE}"/>
              </a:ext>
            </a:extLst>
          </p:cNvPr>
          <p:cNvSpPr txBox="1"/>
          <p:nvPr/>
        </p:nvSpPr>
        <p:spPr>
          <a:xfrm>
            <a:off x="-30748" y="4353952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C3D9328-660C-40C6-A260-297EACB71BCF}"/>
              </a:ext>
            </a:extLst>
          </p:cNvPr>
          <p:cNvSpPr txBox="1"/>
          <p:nvPr/>
        </p:nvSpPr>
        <p:spPr>
          <a:xfrm>
            <a:off x="4470400" y="4105664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043727E1-30B2-48B3-A005-46B0A35456B8}"/>
              </a:ext>
            </a:extLst>
          </p:cNvPr>
          <p:cNvCxnSpPr>
            <a:cxnSpLocks/>
          </p:cNvCxnSpPr>
          <p:nvPr/>
        </p:nvCxnSpPr>
        <p:spPr>
          <a:xfrm flipV="1">
            <a:off x="2058202" y="4271665"/>
            <a:ext cx="0" cy="11547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541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374567"/>
            <a:ext cx="4437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dome broke at a higher stress.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This caused more extensive crack 	branching.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was only one origin site, on the right side.    It was a bevel grinding crack.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900" y="1231898"/>
            <a:ext cx="4446270" cy="4122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382000" y="3520893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1D048D-3F01-4CBC-A9B5-A7091BDB2CF7}"/>
              </a:ext>
            </a:extLst>
          </p:cNvPr>
          <p:cNvSpPr txBox="1"/>
          <p:nvPr/>
        </p:nvSpPr>
        <p:spPr>
          <a:xfrm>
            <a:off x="2138922" y="3946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</p:spTree>
    <p:extLst>
      <p:ext uri="{BB962C8B-B14F-4D97-AF65-F5344CB8AC3E}">
        <p14:creationId xmlns:p14="http://schemas.microsoft.com/office/powerpoint/2010/main" val="3538175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1256" y="6492875"/>
            <a:ext cx="2133600" cy="365125"/>
          </a:xfrm>
        </p:spPr>
        <p:txBody>
          <a:bodyPr/>
          <a:lstStyle/>
          <a:p>
            <a:fld id="{C1325B28-784C-4188-AA4E-C647B78323EF}" type="slidenum">
              <a:rPr lang="en-US" smtClean="0"/>
              <a:t>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17" y="3808611"/>
            <a:ext cx="2828544" cy="21214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4060" y="3276600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Ground</a:t>
            </a:r>
          </a:p>
          <a:p>
            <a:r>
              <a:rPr lang="en-US" sz="1200" dirty="0">
                <a:solidFill>
                  <a:schemeClr val="bg1"/>
                </a:solidFill>
              </a:rPr>
              <a:t> outer</a:t>
            </a:r>
          </a:p>
          <a:p>
            <a:r>
              <a:rPr lang="en-US" sz="1200" dirty="0">
                <a:solidFill>
                  <a:schemeClr val="bg1"/>
                </a:solidFill>
              </a:rPr>
              <a:t> surface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00300" y="64008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Polished base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2A5BC54-2C51-4F5B-8CCE-6DB45D642481}"/>
              </a:ext>
            </a:extLst>
          </p:cNvPr>
          <p:cNvGrpSpPr/>
          <p:nvPr/>
        </p:nvGrpSpPr>
        <p:grpSpPr>
          <a:xfrm>
            <a:off x="281417" y="776363"/>
            <a:ext cx="3864758" cy="1728796"/>
            <a:chOff x="0" y="664967"/>
            <a:chExt cx="3864758" cy="1728796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664967"/>
              <a:ext cx="3864758" cy="1728796"/>
              <a:chOff x="0" y="304800"/>
              <a:chExt cx="3491282" cy="152400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30142" y="304800"/>
                <a:ext cx="1761140" cy="1524000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304800"/>
                <a:ext cx="1629558" cy="1524000"/>
              </a:xfrm>
              <a:prstGeom prst="rect">
                <a:avLst/>
              </a:prstGeom>
            </p:spPr>
          </p:pic>
          <p:sp>
            <p:nvSpPr>
              <p:cNvPr id="8" name="Freeform 7"/>
              <p:cNvSpPr/>
              <p:nvPr/>
            </p:nvSpPr>
            <p:spPr>
              <a:xfrm>
                <a:off x="1524000" y="938784"/>
                <a:ext cx="304800" cy="60960"/>
              </a:xfrm>
              <a:custGeom>
                <a:avLst/>
                <a:gdLst>
                  <a:gd name="connsiteX0" fmla="*/ 0 w 304800"/>
                  <a:gd name="connsiteY0" fmla="*/ 60960 h 60960"/>
                  <a:gd name="connsiteX1" fmla="*/ 304800 w 304800"/>
                  <a:gd name="connsiteY1" fmla="*/ 0 h 6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4800" h="60960">
                    <a:moveTo>
                      <a:pt x="0" y="60960"/>
                    </a:moveTo>
                    <a:lnTo>
                      <a:pt x="304800" y="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0E9B338E-8306-4D9D-8C1A-487959C4BEC6}"/>
                </a:ext>
              </a:extLst>
            </p:cNvPr>
            <p:cNvSpPr/>
            <p:nvPr/>
          </p:nvSpPr>
          <p:spPr>
            <a:xfrm>
              <a:off x="2958075" y="1447071"/>
              <a:ext cx="513488" cy="486156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BF2C513-FCA7-400D-9C55-0B027847F3D3}"/>
              </a:ext>
            </a:extLst>
          </p:cNvPr>
          <p:cNvSpPr txBox="1"/>
          <p:nvPr/>
        </p:nvSpPr>
        <p:spPr>
          <a:xfrm>
            <a:off x="2739378" y="189976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9B3F9DD-F58A-4751-B045-4B486AE8E825}"/>
              </a:ext>
            </a:extLst>
          </p:cNvPr>
          <p:cNvSpPr txBox="1"/>
          <p:nvPr/>
        </p:nvSpPr>
        <p:spPr>
          <a:xfrm>
            <a:off x="3228328" y="4272833"/>
            <a:ext cx="58953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fracture mechanics analysis of the flaw itself indicated the stress at fracture was:  39 to 46 MPa (5,600 to 6,600 psi).</a:t>
            </a:r>
          </a:p>
          <a:p>
            <a:pPr algn="ctr"/>
            <a:endParaRPr lang="en-US" dirty="0"/>
          </a:p>
          <a:p>
            <a:r>
              <a:rPr lang="en-US" dirty="0"/>
              <a:t> A fracture mirror size analysis gave estimates of:</a:t>
            </a:r>
          </a:p>
          <a:p>
            <a:pPr algn="ctr"/>
            <a:r>
              <a:rPr lang="en-US" dirty="0"/>
              <a:t> 				     40 to 47 MPa (5,000 to 6,800 psi).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These estimates match.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5254B00-C843-409A-94D6-DD8B1E8C5790}"/>
              </a:ext>
            </a:extLst>
          </p:cNvPr>
          <p:cNvGrpSpPr/>
          <p:nvPr/>
        </p:nvGrpSpPr>
        <p:grpSpPr>
          <a:xfrm>
            <a:off x="4870317" y="664967"/>
            <a:ext cx="4059428" cy="3044571"/>
            <a:chOff x="4870317" y="664967"/>
            <a:chExt cx="4059428" cy="304457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98E5878C-15C3-4682-8649-A21100224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0317" y="664967"/>
              <a:ext cx="4059428" cy="304457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7C0FD7C-E6A8-4669-AECA-372A5243CA87}"/>
                </a:ext>
              </a:extLst>
            </p:cNvPr>
            <p:cNvSpPr txBox="1"/>
            <p:nvPr/>
          </p:nvSpPr>
          <p:spPr>
            <a:xfrm>
              <a:off x="5633386" y="994430"/>
              <a:ext cx="18091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</a:rPr>
                <a:t>Grinding crack at the outer bevel.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xmlns="" id="{6739A935-2F86-4260-B924-477D7BB81A4E}"/>
                </a:ext>
              </a:extLst>
            </p:cNvPr>
            <p:cNvCxnSpPr>
              <a:cxnSpLocks/>
            </p:cNvCxnSpPr>
            <p:nvPr/>
          </p:nvCxnSpPr>
          <p:spPr>
            <a:xfrm>
              <a:off x="6667500" y="1640761"/>
              <a:ext cx="1092868" cy="1136824"/>
            </a:xfrm>
            <a:prstGeom prst="straightConnector1">
              <a:avLst/>
            </a:prstGeom>
            <a:ln w="34925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9806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2FC1151-A5C6-4A55-8A24-1296A97EF56D}"/>
              </a:ext>
            </a:extLst>
          </p:cNvPr>
          <p:cNvGrpSpPr/>
          <p:nvPr/>
        </p:nvGrpSpPr>
        <p:grpSpPr>
          <a:xfrm>
            <a:off x="4625181" y="1625600"/>
            <a:ext cx="3452019" cy="4936222"/>
            <a:chOff x="4625181" y="395109"/>
            <a:chExt cx="4476750" cy="6166713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xmlns="" id="{77826FBC-C82F-4E93-B1B0-F8CA99FB66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996531" y="1456422"/>
              <a:ext cx="5734050" cy="447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xmlns="" id="{B198E05C-9480-49B6-B3CE-103602EB4FC3}"/>
                </a:ext>
              </a:extLst>
            </p:cNvPr>
            <p:cNvCxnSpPr/>
            <p:nvPr/>
          </p:nvCxnSpPr>
          <p:spPr>
            <a:xfrm>
              <a:off x="5410200" y="511446"/>
              <a:ext cx="0" cy="555354"/>
            </a:xfrm>
            <a:prstGeom prst="straightConnector1">
              <a:avLst/>
            </a:prstGeom>
            <a:ln w="22225">
              <a:solidFill>
                <a:srgbClr val="0033CC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xmlns="" id="{8B61E328-4D41-433B-AA15-119559272D56}"/>
                </a:ext>
              </a:extLst>
            </p:cNvPr>
            <p:cNvCxnSpPr/>
            <p:nvPr/>
          </p:nvCxnSpPr>
          <p:spPr>
            <a:xfrm flipH="1">
              <a:off x="6324600" y="395109"/>
              <a:ext cx="152400" cy="778669"/>
            </a:xfrm>
            <a:prstGeom prst="straightConnector1">
              <a:avLst/>
            </a:prstGeom>
            <a:ln w="22225">
              <a:solidFill>
                <a:srgbClr val="0033CC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xmlns="" id="{6CB55DCB-2C90-4C75-9BD7-92ECAE339691}"/>
                </a:ext>
              </a:extLst>
            </p:cNvPr>
            <p:cNvCxnSpPr/>
            <p:nvPr/>
          </p:nvCxnSpPr>
          <p:spPr>
            <a:xfrm flipH="1">
              <a:off x="7051278" y="647564"/>
              <a:ext cx="375444" cy="789703"/>
            </a:xfrm>
            <a:prstGeom prst="straightConnector1">
              <a:avLst/>
            </a:prstGeom>
            <a:ln w="22225">
              <a:solidFill>
                <a:srgbClr val="0033CC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xmlns="" id="{FAD4E7FD-7F46-4842-B6E9-8167BE1FB3A2}"/>
                </a:ext>
              </a:extLst>
            </p:cNvPr>
            <p:cNvCxnSpPr/>
            <p:nvPr/>
          </p:nvCxnSpPr>
          <p:spPr>
            <a:xfrm flipH="1">
              <a:off x="7772400" y="1339798"/>
              <a:ext cx="381000" cy="555354"/>
            </a:xfrm>
            <a:prstGeom prst="straightConnector1">
              <a:avLst/>
            </a:prstGeom>
            <a:ln w="22225">
              <a:solidFill>
                <a:srgbClr val="0033CC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xmlns="" id="{480FB3F8-923A-426A-8D87-671324A9C961}"/>
                </a:ext>
              </a:extLst>
            </p:cNvPr>
            <p:cNvCxnSpPr/>
            <p:nvPr/>
          </p:nvCxnSpPr>
          <p:spPr>
            <a:xfrm flipH="1">
              <a:off x="8382000" y="1981200"/>
              <a:ext cx="457200" cy="435555"/>
            </a:xfrm>
            <a:prstGeom prst="straightConnector1">
              <a:avLst/>
            </a:prstGeom>
            <a:ln w="22225">
              <a:solidFill>
                <a:srgbClr val="0033CC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0A12CDF-C2D4-4DE5-988E-C998B7F6E3B5}"/>
              </a:ext>
            </a:extLst>
          </p:cNvPr>
          <p:cNvGrpSpPr/>
          <p:nvPr/>
        </p:nvGrpSpPr>
        <p:grpSpPr>
          <a:xfrm>
            <a:off x="195658" y="67763"/>
            <a:ext cx="3538142" cy="5545637"/>
            <a:chOff x="75329" y="0"/>
            <a:chExt cx="4496671" cy="665608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E801861-0DEA-4D9F-9D65-6388BF67B30D}"/>
                </a:ext>
              </a:extLst>
            </p:cNvPr>
            <p:cNvGrpSpPr/>
            <p:nvPr/>
          </p:nvGrpSpPr>
          <p:grpSpPr>
            <a:xfrm>
              <a:off x="75329" y="0"/>
              <a:ext cx="4496671" cy="6656083"/>
              <a:chOff x="180104" y="116192"/>
              <a:chExt cx="4305967" cy="6454147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46238A6F-784F-443E-9C3F-ED7DF196DC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4373" t="1704" r="17396" b="-1704"/>
              <a:stretch/>
            </p:blipFill>
            <p:spPr>
              <a:xfrm>
                <a:off x="180104" y="116192"/>
                <a:ext cx="4305967" cy="337020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61A0828D-DC07-415F-A3E3-B0950DC119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5400000">
                <a:off x="1958627" y="4187542"/>
                <a:ext cx="2757258" cy="2008336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xmlns="" id="{92F25A28-1EAA-4890-9925-1CD9555EBA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6425"/>
              <a:stretch/>
            </p:blipFill>
            <p:spPr>
              <a:xfrm rot="5400000" flipV="1">
                <a:off x="246961" y="4313896"/>
                <a:ext cx="2757258" cy="1755627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D679CCFE-369C-4F3E-B57F-FCC37A812A29}"/>
                  </a:ext>
                </a:extLst>
              </p:cNvPr>
              <p:cNvSpPr txBox="1"/>
              <p:nvPr/>
            </p:nvSpPr>
            <p:spPr>
              <a:xfrm>
                <a:off x="1731878" y="4784458"/>
                <a:ext cx="15430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3333FF"/>
                    </a:solidFill>
                  </a:rPr>
                  <a:t>Metal support frame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3B12A834-B2AA-4E3A-B8C2-C5825F01D270}"/>
                  </a:ext>
                </a:extLst>
              </p:cNvPr>
              <p:cNvSpPr txBox="1"/>
              <p:nvPr/>
            </p:nvSpPr>
            <p:spPr>
              <a:xfrm>
                <a:off x="1834223" y="3910241"/>
                <a:ext cx="154305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Glass dome</a:t>
                </a:r>
              </a:p>
            </p:txBody>
          </p:sp>
        </p:grp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BFDFF552-BD59-43EC-AB59-D798762DD6CD}"/>
                </a:ext>
              </a:extLst>
            </p:cNvPr>
            <p:cNvCxnSpPr/>
            <p:nvPr/>
          </p:nvCxnSpPr>
          <p:spPr>
            <a:xfrm flipH="1" flipV="1">
              <a:off x="4038601" y="4819651"/>
              <a:ext cx="108920" cy="314324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rrow: Right 19">
            <a:extLst>
              <a:ext uri="{FF2B5EF4-FFF2-40B4-BE49-F238E27FC236}">
                <a16:creationId xmlns:a16="http://schemas.microsoft.com/office/drawing/2014/main" xmlns="" id="{DC073328-0961-49F4-A9B8-CF001989F748}"/>
              </a:ext>
            </a:extLst>
          </p:cNvPr>
          <p:cNvSpPr/>
          <p:nvPr/>
        </p:nvSpPr>
        <p:spPr>
          <a:xfrm>
            <a:off x="6150300" y="3615227"/>
            <a:ext cx="901700" cy="3189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12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491</Words>
  <Application>Microsoft Office PowerPoint</Application>
  <PresentationFormat>On-screen Show (4:3)</PresentationFormat>
  <Paragraphs>91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Quinn, George D. (Assoc)</dc:creator>
  <cp:lastModifiedBy>Francois Cazenave</cp:lastModifiedBy>
  <cp:revision>16</cp:revision>
  <cp:lastPrinted>2018-03-08T16:55:54Z</cp:lastPrinted>
  <dcterms:created xsi:type="dcterms:W3CDTF">2018-03-08T15:03:41Z</dcterms:created>
  <dcterms:modified xsi:type="dcterms:W3CDTF">2018-03-13T16:48:53Z</dcterms:modified>
</cp:coreProperties>
</file>