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89" autoAdjust="0"/>
  </p:normalViewPr>
  <p:slideViewPr>
    <p:cSldViewPr>
      <p:cViewPr varScale="1">
        <p:scale>
          <a:sx n="114" d="100"/>
          <a:sy n="114" d="100"/>
        </p:scale>
        <p:origin x="-160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38EF7-6246-4826-8F9C-AA778B0A794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076F0-5AD5-4F54-A3A2-9CB8114435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20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076F0-5AD5-4F54-A3A2-9CB8114435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9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076F0-5AD5-4F54-A3A2-9CB8114435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8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8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3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9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44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3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0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3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3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6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8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34FB4-2D42-413D-A45C-798A6AD2F37C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28061-AEC3-4F61-80A9-196580410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6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Mechanical layout of I2Map section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" t="12977" r="2577" b="15853"/>
          <a:stretch/>
        </p:blipFill>
        <p:spPr>
          <a:xfrm>
            <a:off x="12583" y="1447800"/>
            <a:ext cx="9024187" cy="3653786"/>
          </a:xfrm>
        </p:spPr>
      </p:pic>
      <p:sp>
        <p:nvSpPr>
          <p:cNvPr id="5" name="TextBox 4"/>
          <p:cNvSpPr txBox="1"/>
          <p:nvPr/>
        </p:nvSpPr>
        <p:spPr>
          <a:xfrm>
            <a:off x="1828800" y="5604301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Total mass (without </a:t>
            </a:r>
            <a:r>
              <a:rPr lang="en-US" sz="2400" dirty="0" err="1" smtClean="0"/>
              <a:t>bracketry</a:t>
            </a:r>
            <a:r>
              <a:rPr lang="en-US" sz="2400" dirty="0" smtClean="0"/>
              <a:t>) = 160 </a:t>
            </a:r>
            <a:r>
              <a:rPr lang="en-US" sz="2400" dirty="0" err="1" smtClean="0"/>
              <a:t>lbs</a:t>
            </a:r>
            <a:r>
              <a:rPr lang="en-US" sz="2400" dirty="0" smtClean="0"/>
              <a:t>	</a:t>
            </a:r>
          </a:p>
          <a:p>
            <a:r>
              <a:rPr lang="en-US" sz="2400" dirty="0" smtClean="0"/>
              <a:t>Displacement = 2.9cf or 185 </a:t>
            </a:r>
            <a:r>
              <a:rPr lang="en-US" sz="2400" dirty="0" err="1" smtClean="0"/>
              <a:t>lb</a:t>
            </a:r>
            <a:r>
              <a:rPr lang="en-US" sz="2400" dirty="0" smtClean="0"/>
              <a:t> of seawater</a:t>
            </a:r>
          </a:p>
          <a:p>
            <a:r>
              <a:rPr lang="en-US" sz="2400" dirty="0" smtClean="0"/>
              <a:t>Foam density: 24 </a:t>
            </a:r>
            <a:r>
              <a:rPr lang="en-US" sz="2400" dirty="0" err="1" smtClean="0"/>
              <a:t>lb</a:t>
            </a:r>
            <a:r>
              <a:rPr lang="en-US" sz="2400" dirty="0" smtClean="0"/>
              <a:t>/</a:t>
            </a:r>
            <a:r>
              <a:rPr lang="en-US" sz="2400" dirty="0" err="1" smtClean="0"/>
              <a:t>cf</a:t>
            </a:r>
            <a:r>
              <a:rPr lang="en-US" sz="2400" dirty="0" smtClean="0"/>
              <a:t> , less than 1cf needed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5805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29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4 DSPL </a:t>
            </a:r>
            <a:r>
              <a:rPr lang="en-US" sz="2800" dirty="0" err="1" smtClean="0"/>
              <a:t>Sealight</a:t>
            </a:r>
            <a:r>
              <a:rPr lang="en-US" sz="2800" dirty="0" smtClean="0"/>
              <a:t> spheres.</a:t>
            </a:r>
          </a:p>
          <a:p>
            <a:r>
              <a:rPr lang="en-US" sz="2800" dirty="0" smtClean="0"/>
              <a:t>Mounted on rods to reduce backsc</a:t>
            </a:r>
            <a:r>
              <a:rPr lang="en-US" sz="2800" dirty="0" smtClean="0"/>
              <a:t>atter</a:t>
            </a:r>
            <a:endParaRPr 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05" y="2971800"/>
            <a:ext cx="4038600" cy="302895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24 April 2014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806390"/>
            <a:ext cx="4828032" cy="397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91255"/>
              </p:ext>
            </p:extLst>
          </p:nvPr>
        </p:nvGraphicFramePr>
        <p:xfrm>
          <a:off x="762000" y="4038599"/>
          <a:ext cx="8077200" cy="2553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5029200"/>
              </a:tblGrid>
              <a:tr h="419925">
                <a:tc>
                  <a:txBody>
                    <a:bodyPr/>
                    <a:lstStyle/>
                    <a:p>
                      <a:r>
                        <a:rPr lang="en-US" dirty="0" smtClean="0"/>
                        <a:t>Problem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Solution</a:t>
                      </a:r>
                      <a:endParaRPr lang="en-US" dirty="0"/>
                    </a:p>
                  </a:txBody>
                  <a:tcPr/>
                </a:tc>
              </a:tr>
              <a:tr h="875476">
                <a:tc>
                  <a:txBody>
                    <a:bodyPr/>
                    <a:lstStyle/>
                    <a:p>
                      <a:r>
                        <a:rPr lang="en-US" dirty="0" smtClean="0"/>
                        <a:t>Lights are vulnerable during deployment and recovery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Rods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/>
                        <a:t>will bend in case of collision to </a:t>
                      </a:r>
                      <a:r>
                        <a:rPr lang="en-US" baseline="0" dirty="0" smtClean="0"/>
                        <a:t>avoid damage to lights and fairing. Damaged rods can be </a:t>
                      </a:r>
                      <a:r>
                        <a:rPr lang="en-US" baseline="0" dirty="0" smtClean="0"/>
                        <a:t>replaced easily. Light can be protected in a plastic shell.</a:t>
                      </a:r>
                      <a:endParaRPr lang="en-US" baseline="0" dirty="0" smtClean="0"/>
                    </a:p>
                  </a:txBody>
                  <a:tcPr/>
                </a:tc>
              </a:tr>
              <a:tr h="799276">
                <a:tc>
                  <a:txBody>
                    <a:bodyPr/>
                    <a:lstStyle/>
                    <a:p>
                      <a:r>
                        <a:rPr lang="en-US" dirty="0" smtClean="0"/>
                        <a:t>Lines</a:t>
                      </a:r>
                      <a:r>
                        <a:rPr lang="en-US" baseline="0" dirty="0" smtClean="0"/>
                        <a:t> or other objects could get caught in the light bars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Risk is minimal according to AUV team. A guard line can be used when operating</a:t>
                      </a:r>
                      <a:r>
                        <a:rPr lang="en-US" baseline="0" dirty="0" smtClean="0"/>
                        <a:t> in high risk areas.</a:t>
                      </a:r>
                      <a:endParaRPr lang="en-US" dirty="0"/>
                    </a:p>
                  </a:txBody>
                  <a:tcPr/>
                </a:tc>
              </a:tr>
              <a:tr h="419925">
                <a:tc>
                  <a:txBody>
                    <a:bodyPr/>
                    <a:lstStyle/>
                    <a:p>
                      <a:r>
                        <a:rPr lang="en-US" dirty="0" smtClean="0"/>
                        <a:t>Drag is</a:t>
                      </a:r>
                      <a:r>
                        <a:rPr lang="en-US" baseline="0" dirty="0" smtClean="0"/>
                        <a:t> increased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See Rob’s analysis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228600"/>
            <a:ext cx="8001000" cy="4308231"/>
          </a:xfrm>
        </p:spPr>
      </p:pic>
    </p:spTree>
    <p:extLst>
      <p:ext uri="{BB962C8B-B14F-4D97-AF65-F5344CB8AC3E}">
        <p14:creationId xmlns:p14="http://schemas.microsoft.com/office/powerpoint/2010/main" val="1369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" t="24980" r="5100" b="25886"/>
          <a:stretch/>
        </p:blipFill>
        <p:spPr>
          <a:xfrm>
            <a:off x="8096" y="1752599"/>
            <a:ext cx="9135903" cy="270308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Camera housing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45720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/>
              <a:t>Material: 8” OD, ½” wall extruded aluminum tubing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Crush depth: 2200m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Mass: 50 </a:t>
            </a:r>
            <a:r>
              <a:rPr lang="en-US" sz="2400" dirty="0" err="1" smtClean="0"/>
              <a:t>lbs</a:t>
            </a:r>
            <a:endParaRPr lang="en-US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Working on dome and optical elements with optical engineer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Mounting of camera and optical elements still TBD</a:t>
            </a:r>
          </a:p>
        </p:txBody>
      </p:sp>
    </p:spTree>
    <p:extLst>
      <p:ext uri="{BB962C8B-B14F-4D97-AF65-F5344CB8AC3E}">
        <p14:creationId xmlns:p14="http://schemas.microsoft.com/office/powerpoint/2010/main" val="168723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Environmental sensors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3" r="25080" b="13121"/>
          <a:stretch/>
        </p:blipFill>
        <p:spPr>
          <a:xfrm>
            <a:off x="1066800" y="1121097"/>
            <a:ext cx="6858000" cy="574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17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1460</TotalTime>
  <Words>150</Words>
  <Application>Microsoft Office PowerPoint</Application>
  <PresentationFormat>On-screen Show (4:3)</PresentationFormat>
  <Paragraphs>26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Mechanical layout of I2Map section</vt:lpstr>
      <vt:lpstr>Lighting</vt:lpstr>
      <vt:lpstr>PowerPoint Presentation</vt:lpstr>
      <vt:lpstr>Camera housing</vt:lpstr>
      <vt:lpstr>Environmental sensors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Lighting</dc:title>
  <dc:creator>stanley</dc:creator>
  <cp:lastModifiedBy>stanley</cp:lastModifiedBy>
  <cp:revision>18</cp:revision>
  <dcterms:created xsi:type="dcterms:W3CDTF">2014-08-18T19:30:20Z</dcterms:created>
  <dcterms:modified xsi:type="dcterms:W3CDTF">2014-08-19T19:51:01Z</dcterms:modified>
</cp:coreProperties>
</file>